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2.xml" ContentType="application/vnd.openxmlformats-officedocument.presentationml.notesSlide+xml"/>
  <Override PartName="/ppt/tags/tag2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40.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5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81"/>
  </p:notesMasterIdLst>
  <p:sldIdLst>
    <p:sldId id="256" r:id="rId2"/>
    <p:sldId id="265" r:id="rId3"/>
    <p:sldId id="266" r:id="rId4"/>
    <p:sldId id="267" r:id="rId5"/>
    <p:sldId id="268" r:id="rId6"/>
    <p:sldId id="269" r:id="rId7"/>
    <p:sldId id="270" r:id="rId8"/>
    <p:sldId id="271" r:id="rId9"/>
    <p:sldId id="272" r:id="rId10"/>
    <p:sldId id="273" r:id="rId11"/>
    <p:sldId id="274"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 id="337" r:id="rId75"/>
    <p:sldId id="338" r:id="rId76"/>
    <p:sldId id="339" r:id="rId77"/>
    <p:sldId id="340" r:id="rId78"/>
    <p:sldId id="341" r:id="rId79"/>
    <p:sldId id="342" r:id="rId80"/>
    <p:sldId id="343" r:id="rId81"/>
    <p:sldId id="344" r:id="rId82"/>
    <p:sldId id="345" r:id="rId83"/>
    <p:sldId id="346" r:id="rId84"/>
    <p:sldId id="347" r:id="rId85"/>
    <p:sldId id="348" r:id="rId86"/>
    <p:sldId id="349" r:id="rId87"/>
    <p:sldId id="350" r:id="rId88"/>
    <p:sldId id="351" r:id="rId89"/>
    <p:sldId id="352" r:id="rId90"/>
    <p:sldId id="353" r:id="rId91"/>
    <p:sldId id="354" r:id="rId92"/>
    <p:sldId id="355" r:id="rId93"/>
    <p:sldId id="356" r:id="rId94"/>
    <p:sldId id="357" r:id="rId95"/>
    <p:sldId id="358" r:id="rId96"/>
    <p:sldId id="359" r:id="rId97"/>
    <p:sldId id="360" r:id="rId98"/>
    <p:sldId id="361" r:id="rId99"/>
    <p:sldId id="362" r:id="rId100"/>
    <p:sldId id="363" r:id="rId101"/>
    <p:sldId id="364" r:id="rId102"/>
    <p:sldId id="365" r:id="rId103"/>
    <p:sldId id="366" r:id="rId104"/>
    <p:sldId id="367" r:id="rId105"/>
    <p:sldId id="368" r:id="rId106"/>
    <p:sldId id="369" r:id="rId107"/>
    <p:sldId id="370" r:id="rId108"/>
    <p:sldId id="371" r:id="rId109"/>
    <p:sldId id="372" r:id="rId110"/>
    <p:sldId id="373" r:id="rId111"/>
    <p:sldId id="374" r:id="rId112"/>
    <p:sldId id="375" r:id="rId113"/>
    <p:sldId id="376" r:id="rId114"/>
    <p:sldId id="377" r:id="rId115"/>
    <p:sldId id="378" r:id="rId116"/>
    <p:sldId id="379" r:id="rId117"/>
    <p:sldId id="380"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397" r:id="rId135"/>
    <p:sldId id="398" r:id="rId136"/>
    <p:sldId id="399" r:id="rId137"/>
    <p:sldId id="400" r:id="rId138"/>
    <p:sldId id="401" r:id="rId139"/>
    <p:sldId id="402" r:id="rId140"/>
    <p:sldId id="403" r:id="rId141"/>
    <p:sldId id="404" r:id="rId142"/>
    <p:sldId id="405" r:id="rId143"/>
    <p:sldId id="406" r:id="rId144"/>
    <p:sldId id="407" r:id="rId145"/>
    <p:sldId id="408" r:id="rId146"/>
    <p:sldId id="409" r:id="rId147"/>
    <p:sldId id="410" r:id="rId148"/>
    <p:sldId id="411" r:id="rId149"/>
    <p:sldId id="412" r:id="rId150"/>
    <p:sldId id="413" r:id="rId151"/>
    <p:sldId id="414" r:id="rId152"/>
    <p:sldId id="415" r:id="rId153"/>
    <p:sldId id="416" r:id="rId154"/>
    <p:sldId id="417" r:id="rId155"/>
    <p:sldId id="418" r:id="rId156"/>
    <p:sldId id="419" r:id="rId157"/>
    <p:sldId id="420" r:id="rId158"/>
    <p:sldId id="421" r:id="rId159"/>
    <p:sldId id="422" r:id="rId160"/>
    <p:sldId id="423" r:id="rId161"/>
    <p:sldId id="424" r:id="rId162"/>
    <p:sldId id="425" r:id="rId163"/>
    <p:sldId id="426" r:id="rId164"/>
    <p:sldId id="427" r:id="rId165"/>
    <p:sldId id="428" r:id="rId166"/>
    <p:sldId id="429" r:id="rId167"/>
    <p:sldId id="430" r:id="rId168"/>
    <p:sldId id="431" r:id="rId169"/>
    <p:sldId id="432" r:id="rId170"/>
    <p:sldId id="257" r:id="rId171"/>
    <p:sldId id="258" r:id="rId172"/>
    <p:sldId id="259" r:id="rId173"/>
    <p:sldId id="260" r:id="rId174"/>
    <p:sldId id="261" r:id="rId175"/>
    <p:sldId id="262" r:id="rId176"/>
    <p:sldId id="263" r:id="rId177"/>
    <p:sldId id="264" r:id="rId178"/>
    <p:sldId id="433" r:id="rId179"/>
    <p:sldId id="434" r:id="rId18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4660"/>
  </p:normalViewPr>
  <p:slideViewPr>
    <p:cSldViewPr snapToGrid="0" showGuides="1">
      <p:cViewPr varScale="1">
        <p:scale>
          <a:sx n="90" d="100"/>
          <a:sy n="90" d="100"/>
        </p:scale>
        <p:origin x="72"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slide" Target="slides/slide179.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D5FFA3-4AD5-44FF-A7F0-F4463C2FA2A4}" type="datetimeFigureOut">
              <a:rPr kumimoji="1" lang="ja-JP" altLang="en-US" smtClean="0"/>
              <a:t>2016/6/25</a:t>
            </a:fld>
            <a:endParaRPr kumimoji="1" lang="ja-JP"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en-US" altLang="ja-JP"/>
              <a:t>Edit Master text styles</a:t>
            </a:r>
          </a:p>
          <a:p>
            <a:pPr lvl="1"/>
            <a:r>
              <a:rPr kumimoji="1" lang="en-US" altLang="ja-JP"/>
              <a:t>Second level</a:t>
            </a:r>
          </a:p>
          <a:p>
            <a:pPr lvl="2"/>
            <a:r>
              <a:rPr kumimoji="1" lang="en-US" altLang="ja-JP"/>
              <a:t>Third level</a:t>
            </a:r>
          </a:p>
          <a:p>
            <a:pPr lvl="3"/>
            <a:r>
              <a:rPr kumimoji="1" lang="en-US" altLang="ja-JP"/>
              <a:t>Fourth level</a:t>
            </a:r>
          </a:p>
          <a:p>
            <a:pPr lvl="4"/>
            <a:r>
              <a:rPr kumimoji="1" lang="en-US" altLang="ja-JP"/>
              <a:t>Fifth level</a:t>
            </a:r>
            <a:endParaRPr kumimoji="1" lang="ja-JP"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13081-45BA-49B8-BD3E-22FD1AD22871}" type="slidenum">
              <a:rPr kumimoji="1" lang="ja-JP" altLang="en-US" smtClean="0"/>
              <a:t>‹#›</a:t>
            </a:fld>
            <a:endParaRPr kumimoji="1" lang="ja-JP" altLang="en-US"/>
          </a:p>
        </p:txBody>
      </p:sp>
    </p:spTree>
    <p:extLst>
      <p:ext uri="{BB962C8B-B14F-4D97-AF65-F5344CB8AC3E}">
        <p14:creationId xmlns:p14="http://schemas.microsoft.com/office/powerpoint/2010/main" val="30578998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6/25/2016 9:33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481722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14204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41394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25009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431421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892136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940681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16048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38EEC551-8CDA-4EB6-89BB-2A86C9F091C8}" type="datetime8">
              <a:rPr lang="en-US" smtClean="0"/>
              <a:t>6/25/2016 9:33 PM</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799126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NZ"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832658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596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3652909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6/25/2016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909445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78193FF8-F53E-47ED-9C9D-9882A2133773}" type="slidenum">
              <a:rPr kumimoji="1" lang="ja-JP" altLang="en-US" smtClean="0"/>
              <a:t>42</a:t>
            </a:fld>
            <a:endParaRPr kumimoji="1" lang="ja-JP" altLang="en-US"/>
          </a:p>
        </p:txBody>
      </p:sp>
    </p:spTree>
    <p:extLst>
      <p:ext uri="{BB962C8B-B14F-4D97-AF65-F5344CB8AC3E}">
        <p14:creationId xmlns:p14="http://schemas.microsoft.com/office/powerpoint/2010/main" val="4200209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de:code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29A94E-C468-43FA-ACA6-94B34A4F5487}" type="datetime1">
              <a:rPr kumimoji="0" lang="en-US" altLang="ja-JP" sz="1200" b="0" i="0" u="none" strike="noStrike" kern="1200" cap="none" spc="0" normalizeH="0" baseline="0" noProof="0" smtClean="0">
                <a:ln>
                  <a:noFill/>
                </a:ln>
                <a:solidFill>
                  <a:prstClr val="black"/>
                </a:solidFill>
                <a:effectLst/>
                <a:uLnTx/>
                <a:uFillTx/>
                <a:latin typeface="Segoe UI" pitchFamily="34" charset="0"/>
                <a:ea typeface="ＭＳ Ｐゴシック" panose="020B0600070205080204" pitchFamily="50"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395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de:code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E29A94E-C468-43FA-ACA6-94B34A4F5487}" type="datetime1">
              <a:rPr kumimoji="0" lang="en-US" altLang="ja-JP" sz="1200" b="0" i="0" u="none" strike="noStrike" kern="1200" cap="none" spc="0" normalizeH="0" baseline="0" noProof="0" smtClean="0">
                <a:ln>
                  <a:noFill/>
                </a:ln>
                <a:solidFill>
                  <a:prstClr val="black"/>
                </a:solidFill>
                <a:effectLst/>
                <a:uLnTx/>
                <a:uFillTx/>
                <a:latin typeface="Segoe UI" pitchFamily="34" charset="0"/>
                <a:ea typeface="ＭＳ Ｐゴシック" panose="020B0600070205080204" pitchFamily="50"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8781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5884512B-7594-48F7-B060-6F317825C2B6}" type="slidenum">
              <a:rPr kumimoji="1" lang="ja-JP" altLang="en-US" smtClean="0"/>
              <a:t>73</a:t>
            </a:fld>
            <a:endParaRPr kumimoji="1" lang="ja-JP" altLang="en-US"/>
          </a:p>
        </p:txBody>
      </p:sp>
    </p:spTree>
    <p:extLst>
      <p:ext uri="{BB962C8B-B14F-4D97-AF65-F5344CB8AC3E}">
        <p14:creationId xmlns:p14="http://schemas.microsoft.com/office/powerpoint/2010/main" val="4114852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5884512B-7594-48F7-B060-6F317825C2B6}" type="slidenum">
              <a:rPr kumimoji="1" lang="ja-JP" altLang="en-US" smtClean="0"/>
              <a:t>74</a:t>
            </a:fld>
            <a:endParaRPr kumimoji="1" lang="ja-JP" altLang="en-US"/>
          </a:p>
        </p:txBody>
      </p:sp>
    </p:spTree>
    <p:extLst>
      <p:ext uri="{BB962C8B-B14F-4D97-AF65-F5344CB8AC3E}">
        <p14:creationId xmlns:p14="http://schemas.microsoft.com/office/powerpoint/2010/main" val="3476806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FB49298E-1ECC-410A-BEAB-C057C004E6FE}" type="datetime1">
              <a:rPr lang="en-US" altLang="ja-JP"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609882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DDCD61BB-790A-4EFE-904A-F3FC061E4182}" type="datetime8">
              <a:rPr lang="en-US" smtClean="0"/>
              <a:t>6/25/2016 9:33 PM</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580258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895727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721921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30919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4E1EEE7A-637F-4ABF-B7E1-D76501012D13}" type="datetime1">
              <a:rPr lang="en-US" altLang="ja-JP"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9194837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77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417796" name="Date Placeholder 4"/>
          <p:cNvSpPr>
            <a:spLocks noGrp="1"/>
          </p:cNvSpPr>
          <p:nvPr>
            <p:ph type="dt" sz="quarter" idx="1"/>
          </p:nvPr>
        </p:nvSpPr>
        <p:spPr bwMode="auto">
          <a:xfrm>
            <a:off x="4143401" y="0"/>
            <a:ext cx="3170141" cy="48253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85372" indent="-302066">
              <a:defRPr>
                <a:solidFill>
                  <a:schemeClr val="tx1"/>
                </a:solidFill>
                <a:latin typeface="Segoe UI" charset="0"/>
                <a:ea typeface="ＭＳ Ｐゴシック" charset="0"/>
              </a:defRPr>
            </a:lvl2pPr>
            <a:lvl3pPr marL="1208265" indent="-241653">
              <a:defRPr>
                <a:solidFill>
                  <a:schemeClr val="tx1"/>
                </a:solidFill>
                <a:latin typeface="Segoe UI" charset="0"/>
                <a:ea typeface="ＭＳ Ｐゴシック" charset="0"/>
              </a:defRPr>
            </a:lvl3pPr>
            <a:lvl4pPr marL="1691571" indent="-241653">
              <a:defRPr>
                <a:solidFill>
                  <a:schemeClr val="tx1"/>
                </a:solidFill>
                <a:latin typeface="Segoe UI" charset="0"/>
                <a:ea typeface="ＭＳ Ｐゴシック" charset="0"/>
              </a:defRPr>
            </a:lvl4pPr>
            <a:lvl5pPr marL="2174878" indent="-241653">
              <a:defRPr>
                <a:solidFill>
                  <a:schemeClr val="tx1"/>
                </a:solidFill>
                <a:latin typeface="Segoe UI" charset="0"/>
                <a:ea typeface="ＭＳ Ｐゴシック" charset="0"/>
              </a:defRPr>
            </a:lvl5pPr>
            <a:lvl6pPr marL="2658184" indent="-241653" fontAlgn="base">
              <a:spcBef>
                <a:spcPct val="0"/>
              </a:spcBef>
              <a:spcAft>
                <a:spcPct val="0"/>
              </a:spcAft>
              <a:defRPr>
                <a:solidFill>
                  <a:schemeClr val="tx1"/>
                </a:solidFill>
                <a:latin typeface="Segoe UI" charset="0"/>
                <a:ea typeface="ＭＳ Ｐゴシック" charset="0"/>
              </a:defRPr>
            </a:lvl6pPr>
            <a:lvl7pPr marL="3141490" indent="-241653" fontAlgn="base">
              <a:spcBef>
                <a:spcPct val="0"/>
              </a:spcBef>
              <a:spcAft>
                <a:spcPct val="0"/>
              </a:spcAft>
              <a:defRPr>
                <a:solidFill>
                  <a:schemeClr val="tx1"/>
                </a:solidFill>
                <a:latin typeface="Segoe UI" charset="0"/>
                <a:ea typeface="ＭＳ Ｐゴシック" charset="0"/>
              </a:defRPr>
            </a:lvl7pPr>
            <a:lvl8pPr marL="3624796" indent="-241653" fontAlgn="base">
              <a:spcBef>
                <a:spcPct val="0"/>
              </a:spcBef>
              <a:spcAft>
                <a:spcPct val="0"/>
              </a:spcAft>
              <a:defRPr>
                <a:solidFill>
                  <a:schemeClr val="tx1"/>
                </a:solidFill>
                <a:latin typeface="Segoe UI" charset="0"/>
                <a:ea typeface="ＭＳ Ｐゴシック" charset="0"/>
              </a:defRPr>
            </a:lvl8pPr>
            <a:lvl9pPr marL="4108102" indent="-241653" fontAlgn="base">
              <a:spcBef>
                <a:spcPct val="0"/>
              </a:spcBef>
              <a:spcAft>
                <a:spcPct val="0"/>
              </a:spcAft>
              <a:defRPr>
                <a:solidFill>
                  <a:schemeClr val="tx1"/>
                </a:solidFill>
                <a:latin typeface="Segoe UI" charset="0"/>
                <a:ea typeface="ＭＳ Ｐゴシック" charset="0"/>
              </a:defRPr>
            </a:lvl9pPr>
          </a:lstStyle>
          <a:p>
            <a:pPr algn="r" defTabSz="972190">
              <a:spcBef>
                <a:spcPct val="0"/>
              </a:spcBef>
              <a:spcAft>
                <a:spcPct val="0"/>
              </a:spcAft>
              <a:buNone/>
            </a:pPr>
            <a:fld id="{E20932FA-3491-4226-B14F-BCC4BFFEF5F5}" type="datetime1">
              <a:rPr lang="en-US" altLang="ja-JP" sz="1300" b="0" i="0" smtClean="0">
                <a:solidFill>
                  <a:srgbClr val="000000"/>
                </a:solidFill>
                <a:latin typeface="Calibri"/>
                <a:ea typeface="+mn-ea"/>
                <a:cs typeface="+mn-cs"/>
              </a:rPr>
              <a:t>6/25/2016</a:t>
            </a:fld>
            <a:endParaRPr lang="en-US" dirty="0">
              <a:solidFill>
                <a:srgbClr val="000000"/>
              </a:solidFill>
              <a:latin typeface="Calibri" charset="0"/>
            </a:endParaRPr>
          </a:p>
        </p:txBody>
      </p:sp>
      <p:sp>
        <p:nvSpPr>
          <p:cNvPr id="417797"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85372" indent="-302066">
              <a:defRPr>
                <a:solidFill>
                  <a:schemeClr val="tx1"/>
                </a:solidFill>
                <a:latin typeface="Segoe UI" charset="0"/>
                <a:ea typeface="ＭＳ Ｐゴシック" charset="0"/>
              </a:defRPr>
            </a:lvl2pPr>
            <a:lvl3pPr marL="1208265" indent="-241653">
              <a:defRPr>
                <a:solidFill>
                  <a:schemeClr val="tx1"/>
                </a:solidFill>
                <a:latin typeface="Segoe UI" charset="0"/>
                <a:ea typeface="ＭＳ Ｐゴシック" charset="0"/>
              </a:defRPr>
            </a:lvl3pPr>
            <a:lvl4pPr marL="1691571" indent="-241653">
              <a:defRPr>
                <a:solidFill>
                  <a:schemeClr val="tx1"/>
                </a:solidFill>
                <a:latin typeface="Segoe UI" charset="0"/>
                <a:ea typeface="ＭＳ Ｐゴシック" charset="0"/>
              </a:defRPr>
            </a:lvl4pPr>
            <a:lvl5pPr marL="2174878" indent="-241653">
              <a:defRPr>
                <a:solidFill>
                  <a:schemeClr val="tx1"/>
                </a:solidFill>
                <a:latin typeface="Segoe UI" charset="0"/>
                <a:ea typeface="ＭＳ Ｐゴシック" charset="0"/>
              </a:defRPr>
            </a:lvl5pPr>
            <a:lvl6pPr marL="2658184" indent="-241653" fontAlgn="base">
              <a:spcBef>
                <a:spcPct val="0"/>
              </a:spcBef>
              <a:spcAft>
                <a:spcPct val="0"/>
              </a:spcAft>
              <a:defRPr>
                <a:solidFill>
                  <a:schemeClr val="tx1"/>
                </a:solidFill>
                <a:latin typeface="Segoe UI" charset="0"/>
                <a:ea typeface="ＭＳ Ｐゴシック" charset="0"/>
              </a:defRPr>
            </a:lvl6pPr>
            <a:lvl7pPr marL="3141490" indent="-241653" fontAlgn="base">
              <a:spcBef>
                <a:spcPct val="0"/>
              </a:spcBef>
              <a:spcAft>
                <a:spcPct val="0"/>
              </a:spcAft>
              <a:defRPr>
                <a:solidFill>
                  <a:schemeClr val="tx1"/>
                </a:solidFill>
                <a:latin typeface="Segoe UI" charset="0"/>
                <a:ea typeface="ＭＳ Ｐゴシック" charset="0"/>
              </a:defRPr>
            </a:lvl7pPr>
            <a:lvl8pPr marL="3624796" indent="-241653" fontAlgn="base">
              <a:spcBef>
                <a:spcPct val="0"/>
              </a:spcBef>
              <a:spcAft>
                <a:spcPct val="0"/>
              </a:spcAft>
              <a:defRPr>
                <a:solidFill>
                  <a:schemeClr val="tx1"/>
                </a:solidFill>
                <a:latin typeface="Segoe UI" charset="0"/>
                <a:ea typeface="ＭＳ Ｐゴシック" charset="0"/>
              </a:defRPr>
            </a:lvl8pPr>
            <a:lvl9pPr marL="4108102" indent="-241653" fontAlgn="base">
              <a:spcBef>
                <a:spcPct val="0"/>
              </a:spcBef>
              <a:spcAft>
                <a:spcPct val="0"/>
              </a:spcAft>
              <a:defRPr>
                <a:solidFill>
                  <a:schemeClr val="tx1"/>
                </a:solidFill>
                <a:latin typeface="Segoe UI" charset="0"/>
                <a:ea typeface="ＭＳ Ｐゴシック" charset="0"/>
              </a:defRPr>
            </a:lvl9pPr>
          </a:lstStyle>
          <a:p>
            <a:pPr algn="r" defTabSz="972190">
              <a:spcBef>
                <a:spcPct val="0"/>
              </a:spcBef>
              <a:spcAft>
                <a:spcPct val="0"/>
              </a:spcAft>
              <a:buNone/>
            </a:pPr>
            <a:fld id="{B7BF7120-881D-7D45-B701-10E05D0498C6}" type="slidenum">
              <a:rPr lang="en-US" altLang="ja-JP" sz="1300" b="0" i="0">
                <a:solidFill>
                  <a:srgbClr val="000000"/>
                </a:solidFill>
                <a:latin typeface="Calibri"/>
                <a:ea typeface="+mn-ea"/>
                <a:cs typeface="+mn-cs"/>
              </a:rPr>
              <a:t>94</a:t>
            </a:fld>
            <a:endParaRPr lang="en-US" dirty="0">
              <a:solidFill>
                <a:srgbClr val="000000"/>
              </a:solidFill>
              <a:latin typeface="Calibri" charset="0"/>
            </a:endParaRPr>
          </a:p>
        </p:txBody>
      </p:sp>
    </p:spTree>
    <p:extLst>
      <p:ext uri="{BB962C8B-B14F-4D97-AF65-F5344CB8AC3E}">
        <p14:creationId xmlns:p14="http://schemas.microsoft.com/office/powerpoint/2010/main" val="3445432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0013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0CA0EEC-9E01-4C62-A9EF-F52498B039C9}" type="slidenum">
              <a:rPr kumimoji="1" lang="ja-JP" altLang="en-US" smtClean="0"/>
              <a:t>97</a:t>
            </a:fld>
            <a:endParaRPr kumimoji="1" lang="ja-JP" altLang="en-US" dirty="0"/>
          </a:p>
        </p:txBody>
      </p:sp>
    </p:spTree>
    <p:extLst>
      <p:ext uri="{BB962C8B-B14F-4D97-AF65-F5344CB8AC3E}">
        <p14:creationId xmlns:p14="http://schemas.microsoft.com/office/powerpoint/2010/main" val="81967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B0CA0EEC-9E01-4C62-A9EF-F52498B039C9}" type="slidenum">
              <a:rPr kumimoji="1" lang="ja-JP" altLang="en-US" smtClean="0"/>
              <a:t>98</a:t>
            </a:fld>
            <a:endParaRPr kumimoji="1" lang="ja-JP" altLang="en-US" dirty="0"/>
          </a:p>
        </p:txBody>
      </p:sp>
    </p:spTree>
    <p:extLst>
      <p:ext uri="{BB962C8B-B14F-4D97-AF65-F5344CB8AC3E}">
        <p14:creationId xmlns:p14="http://schemas.microsoft.com/office/powerpoint/2010/main" val="2584019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0CA0EEC-9E01-4C62-A9EF-F52498B039C9}" type="slidenum">
              <a:rPr kumimoji="1" lang="ja-JP" altLang="en-US" smtClean="0"/>
              <a:t>99</a:t>
            </a:fld>
            <a:endParaRPr kumimoji="1" lang="ja-JP" altLang="en-US" dirty="0"/>
          </a:p>
        </p:txBody>
      </p:sp>
    </p:spTree>
    <p:extLst>
      <p:ext uri="{BB962C8B-B14F-4D97-AF65-F5344CB8AC3E}">
        <p14:creationId xmlns:p14="http://schemas.microsoft.com/office/powerpoint/2010/main" val="18362022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9BDC80-FEDF-4B3C-86B2-FED17865C52A}" type="slidenum">
              <a:rPr kumimoji="1" lang="ja-JP" altLang="en-US" smtClean="0"/>
              <a:t>108</a:t>
            </a:fld>
            <a:endParaRPr kumimoji="1" lang="ja-JP" altLang="en-US"/>
          </a:p>
        </p:txBody>
      </p:sp>
    </p:spTree>
    <p:extLst>
      <p:ext uri="{BB962C8B-B14F-4D97-AF65-F5344CB8AC3E}">
        <p14:creationId xmlns:p14="http://schemas.microsoft.com/office/powerpoint/2010/main" val="1214178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5D9BDC80-FEDF-4B3C-86B2-FED17865C52A}" type="slidenum">
              <a:rPr kumimoji="1" lang="ja-JP" altLang="en-US" smtClean="0"/>
              <a:t>109</a:t>
            </a:fld>
            <a:endParaRPr kumimoji="1" lang="ja-JP" altLang="en-US"/>
          </a:p>
        </p:txBody>
      </p:sp>
    </p:spTree>
    <p:extLst>
      <p:ext uri="{BB962C8B-B14F-4D97-AF65-F5344CB8AC3E}">
        <p14:creationId xmlns:p14="http://schemas.microsoft.com/office/powerpoint/2010/main" val="34800744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50813" y="793750"/>
            <a:ext cx="6526212" cy="3671888"/>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B9E622DD-A0C1-4E3F-8C40-82FE051D295B}" type="slidenum">
              <a:rPr lang="en-US" altLang="ja-JP" smtClean="0"/>
              <a:pPr>
                <a:defRPr/>
              </a:pPr>
              <a:t>113</a:t>
            </a:fld>
            <a:endParaRPr lang="en-US" altLang="ja-JP" dirty="0"/>
          </a:p>
        </p:txBody>
      </p:sp>
    </p:spTree>
    <p:extLst>
      <p:ext uri="{BB962C8B-B14F-4D97-AF65-F5344CB8AC3E}">
        <p14:creationId xmlns:p14="http://schemas.microsoft.com/office/powerpoint/2010/main" val="3975823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50813" y="793750"/>
            <a:ext cx="6526212" cy="3671888"/>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B9E622DD-A0C1-4E3F-8C40-82FE051D295B}" type="slidenum">
              <a:rPr lang="en-US" altLang="ja-JP" smtClean="0"/>
              <a:pPr>
                <a:defRPr/>
              </a:pPr>
              <a:t>114</a:t>
            </a:fld>
            <a:endParaRPr lang="en-US" altLang="ja-JP" dirty="0"/>
          </a:p>
        </p:txBody>
      </p:sp>
    </p:spTree>
    <p:extLst>
      <p:ext uri="{BB962C8B-B14F-4D97-AF65-F5344CB8AC3E}">
        <p14:creationId xmlns:p14="http://schemas.microsoft.com/office/powerpoint/2010/main" val="3460098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E8966D-E35F-44E2-B3EC-7543C3C514EB}" type="slidenum">
              <a:rPr lang="en-US" smtClean="0"/>
              <a:t>20</a:t>
            </a:fld>
            <a:endParaRPr lang="en-US"/>
          </a:p>
        </p:txBody>
      </p:sp>
    </p:spTree>
    <p:extLst>
      <p:ext uri="{BB962C8B-B14F-4D97-AF65-F5344CB8AC3E}">
        <p14:creationId xmlns:p14="http://schemas.microsoft.com/office/powerpoint/2010/main" val="2143246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6/25/2016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119</a:t>
            </a:fld>
            <a:endParaRPr lang="en-US" dirty="0">
              <a:solidFill>
                <a:prstClr val="black"/>
              </a:solidFill>
            </a:endParaRPr>
          </a:p>
        </p:txBody>
      </p:sp>
    </p:spTree>
    <p:extLst>
      <p:ext uri="{BB962C8B-B14F-4D97-AF65-F5344CB8AC3E}">
        <p14:creationId xmlns:p14="http://schemas.microsoft.com/office/powerpoint/2010/main" val="32215085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B1E0103-A10F-4674-ADC2-C9ACB5233212}" type="slidenum">
              <a:rPr kumimoji="1" lang="ja-JP" altLang="en-US" smtClean="0"/>
              <a:t>121</a:t>
            </a:fld>
            <a:endParaRPr kumimoji="1" lang="ja-JP" altLang="en-US" dirty="0"/>
          </a:p>
        </p:txBody>
      </p:sp>
    </p:spTree>
    <p:extLst>
      <p:ext uri="{BB962C8B-B14F-4D97-AF65-F5344CB8AC3E}">
        <p14:creationId xmlns:p14="http://schemas.microsoft.com/office/powerpoint/2010/main" val="26739582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B9E622DD-A0C1-4E3F-8C40-82FE051D295B}" type="slidenum">
              <a:rPr lang="en-US" altLang="ja-JP" smtClean="0"/>
              <a:pPr>
                <a:defRPr/>
              </a:pPr>
              <a:t>123</a:t>
            </a:fld>
            <a:endParaRPr lang="en-US" altLang="ja-JP" dirty="0"/>
          </a:p>
        </p:txBody>
      </p:sp>
    </p:spTree>
    <p:extLst>
      <p:ext uri="{BB962C8B-B14F-4D97-AF65-F5344CB8AC3E}">
        <p14:creationId xmlns:p14="http://schemas.microsoft.com/office/powerpoint/2010/main" val="28597179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a:xfrm>
            <a:off x="3827277" y="0"/>
            <a:ext cx="2927937" cy="540193"/>
          </a:xfrm>
          <a:prstGeom prst="rect">
            <a:avLst/>
          </a:prstGeom>
        </p:spPr>
        <p:txBody>
          <a:bodyPr/>
          <a:lstStyle/>
          <a:p>
            <a:fld id="{34FB8CDB-C006-430F-A072-2B0C061B3C43}" type="datetime1">
              <a:rPr lang="en-US" altLang="ja-JP"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11617683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6/25/2016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3681761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B053A735-2D3A-4DE4-983A-D0204E601D7C}" type="datetime1">
              <a:rPr lang="en-US" altLang="ja-JP"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3440500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endParaRPr lang="en-US" dirty="0"/>
          </a:p>
        </p:txBody>
      </p:sp>
      <p:sp>
        <p:nvSpPr>
          <p:cNvPr id="5" name="フッター プレースホルダー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DDCD61BB-790A-4EFE-904A-F3FC061E4182}" type="datetime8">
              <a:rPr lang="en-US" smtClean="0"/>
              <a:t>6/25/2016 9:33 PM</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31200838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6/25/2016 9:34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31267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731876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7653DB-B31F-428D-9506-C3E312885146}" type="slidenum">
              <a:rPr lang="en-US" smtClean="0">
                <a:solidFill>
                  <a:prstClr val="black"/>
                </a:solidFill>
              </a:rPr>
              <a:pPr/>
              <a:t>164</a:t>
            </a:fld>
            <a:endParaRPr lang="en-US">
              <a:solidFill>
                <a:prstClr val="black"/>
              </a:solidFill>
            </a:endParaRPr>
          </a:p>
        </p:txBody>
      </p:sp>
    </p:spTree>
    <p:extLst>
      <p:ext uri="{BB962C8B-B14F-4D97-AF65-F5344CB8AC3E}">
        <p14:creationId xmlns:p14="http://schemas.microsoft.com/office/powerpoint/2010/main" val="2354730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2813"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EC0EFBC5-EFC8-4C83-8EB1-BF3F69A97706}" type="datetime8">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6/25/2016 9:33 PM</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A843FFF4-B3C3-4CAC-852D-FD5D209A36F7}" type="slidenum">
              <a:rPr kumimoji="0" lang="en-US" alt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7968072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2075" y="746125"/>
            <a:ext cx="6623050" cy="372586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B263312-38AA-4E1E-B2B5-0F8F122B24FE}" type="slidenum">
              <a:rPr lang="en-US" smtClean="0">
                <a:solidFill>
                  <a:prstClr val="black"/>
                </a:solidFill>
              </a:rPr>
              <a:pPr/>
              <a:t>173</a:t>
            </a:fld>
            <a:endParaRPr lang="en-US" dirty="0">
              <a:solidFill>
                <a:prstClr val="black"/>
              </a:solidFill>
            </a:endParaRPr>
          </a:p>
        </p:txBody>
      </p:sp>
    </p:spTree>
    <p:extLst>
      <p:ext uri="{BB962C8B-B14F-4D97-AF65-F5344CB8AC3E}">
        <p14:creationId xmlns:p14="http://schemas.microsoft.com/office/powerpoint/2010/main" val="18630818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スライド番号プレースホルダー 3"/>
          <p:cNvSpPr>
            <a:spLocks noGrp="1"/>
          </p:cNvSpPr>
          <p:nvPr>
            <p:ph type="sldNum" sz="quarter" idx="10"/>
          </p:nvPr>
        </p:nvSpPr>
        <p:spPr/>
        <p:txBody>
          <a:bodyPr/>
          <a:lstStyle/>
          <a:p>
            <a:fld id="{A839CCBB-ECA3-446D-9510-FF89988170A9}" type="slidenum">
              <a:rPr kumimoji="1" lang="ja-JP" altLang="en-US" smtClean="0"/>
              <a:t>178</a:t>
            </a:fld>
            <a:endParaRPr kumimoji="1" lang="ja-JP" altLang="en-US"/>
          </a:p>
        </p:txBody>
      </p:sp>
    </p:spTree>
    <p:extLst>
      <p:ext uri="{BB962C8B-B14F-4D97-AF65-F5344CB8AC3E}">
        <p14:creationId xmlns:p14="http://schemas.microsoft.com/office/powerpoint/2010/main" val="2969930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109ADB62-7CB0-419F-8F81-C6520988D7E5}" type="datetime1">
              <a:rPr lang="en-US" altLang="ja-JP"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179</a:t>
            </a:fld>
            <a:endParaRPr lang="en-US" dirty="0"/>
          </a:p>
        </p:txBody>
      </p:sp>
    </p:spTree>
    <p:extLst>
      <p:ext uri="{BB962C8B-B14F-4D97-AF65-F5344CB8AC3E}">
        <p14:creationId xmlns:p14="http://schemas.microsoft.com/office/powerpoint/2010/main" val="505182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837838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782288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idx="10"/>
          </p:nvPr>
        </p:nvSpPr>
        <p:spPr/>
        <p:txBody>
          <a:bodyPr/>
          <a:lstStyle/>
          <a:p>
            <a:r>
              <a:rPr lang="en-US"/>
              <a:t>de:code</a:t>
            </a:r>
            <a:endParaRPr lang="en-US" dirty="0"/>
          </a:p>
        </p:txBody>
      </p:sp>
      <p:sp>
        <p:nvSpPr>
          <p:cNvPr id="5" name="フッター プレースホルダー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2"/>
          </p:nvPr>
        </p:nvSpPr>
        <p:spPr/>
        <p:txBody>
          <a:bodyPr/>
          <a:lstStyle/>
          <a:p>
            <a:fld id="{9F00D60D-1703-4D24-8308-FEE06A50A69C}" type="datetime1">
              <a:rPr lang="en-US" smtClean="0"/>
              <a:t>6/25/2016</a:t>
            </a:fld>
            <a:endParaRPr lang="en-US" dirty="0"/>
          </a:p>
        </p:txBody>
      </p:sp>
      <p:sp>
        <p:nvSpPr>
          <p:cNvPr id="7" name="スライド番号プレースホルダー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82269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スライド番号プレースホルダー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746861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pic>
        <p:nvPicPr>
          <p:cNvPr id="10"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193" y="7000"/>
            <a:ext cx="12147253" cy="683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519248" y="2834641"/>
            <a:ext cx="11158586" cy="1015663"/>
          </a:xfrm>
        </p:spPr>
        <p:txBody>
          <a:bodyPr anchor="b" anchorCtr="0">
            <a:spAutoFit/>
          </a:bodyPr>
          <a:lstStyle>
            <a:lvl1pPr>
              <a:lnSpc>
                <a:spcPct val="10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49" y="4297681"/>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86" indent="0">
              <a:buFont typeface="Arial" pitchFamily="34" charset="0"/>
              <a:buNone/>
              <a:defRPr/>
            </a:lvl2pPr>
            <a:lvl3pPr marL="855499" indent="0">
              <a:buFont typeface="Arial" pitchFamily="34" charset="0"/>
              <a:buNone/>
              <a:defRPr/>
            </a:lvl3pPr>
            <a:lvl4pPr marL="1258646" indent="0">
              <a:buFont typeface="Arial" pitchFamily="34" charset="0"/>
              <a:buNone/>
              <a:defRPr/>
            </a:lvl4pPr>
            <a:lvl5pPr marL="1604655" indent="0">
              <a:buFont typeface="Arial" pitchFamily="34" charset="0"/>
              <a:buNone/>
              <a:defRPr/>
            </a:lvl5pPr>
          </a:lstStyle>
          <a:p>
            <a:pPr lvl="0"/>
            <a:r>
              <a:rPr lang="en-US" dirty="0"/>
              <a:t>Name </a:t>
            </a:r>
          </a:p>
          <a:p>
            <a:pPr lvl="0"/>
            <a:r>
              <a:rPr lang="en-US" dirty="0"/>
              <a:t>Title</a:t>
            </a:r>
          </a:p>
          <a:p>
            <a:pPr lvl="0"/>
            <a:r>
              <a:rPr lang="en-US" dirty="0"/>
              <a:t>Microsoft Corporation</a:t>
            </a:r>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6999"/>
            <a:ext cx="2463052" cy="905782"/>
          </a:xfrm>
          <a:prstGeom prst="rect">
            <a:avLst/>
          </a:prstGeom>
        </p:spPr>
      </p:pic>
      <p:sp>
        <p:nvSpPr>
          <p:cNvPr id="8" name="テキスト ボックス 7"/>
          <p:cNvSpPr txBox="1"/>
          <p:nvPr userDrawn="1"/>
        </p:nvSpPr>
        <p:spPr>
          <a:xfrm>
            <a:off x="10787742" y="7001"/>
            <a:ext cx="1393371" cy="332399"/>
          </a:xfrm>
          <a:prstGeom prst="rect">
            <a:avLst/>
          </a:prstGeom>
          <a:noFill/>
        </p:spPr>
        <p:txBody>
          <a:bodyPr wrap="square" lIns="0" tIns="0" rIns="0" bIns="0" rtlCol="0">
            <a:spAutoFit/>
          </a:bodyPr>
          <a:lstStyle/>
          <a:p>
            <a:pPr marL="0" indent="0" algn="ctr">
              <a:lnSpc>
                <a:spcPct val="90000"/>
              </a:lnSpc>
              <a:spcBef>
                <a:spcPct val="20000"/>
              </a:spcBef>
              <a:buSzPct val="80000"/>
              <a:buFontTx/>
              <a:buNone/>
            </a:pPr>
            <a:r>
              <a:rPr kumimoji="1" lang="en-US" altLang="ja-JP" sz="2400" dirty="0">
                <a:solidFill>
                  <a:schemeClr val="bg1"/>
                </a:solidFill>
              </a:rPr>
              <a:t>#</a:t>
            </a:r>
            <a:r>
              <a:rPr kumimoji="1" lang="en-US" altLang="ja-JP" sz="2400" dirty="0" err="1">
                <a:solidFill>
                  <a:schemeClr val="bg1"/>
                </a:solidFill>
              </a:rPr>
              <a:t>azurejp</a:t>
            </a:r>
            <a:endParaRPr kumimoji="1" lang="ja-JP" altLang="en-US" sz="2400" dirty="0">
              <a:solidFill>
                <a:schemeClr val="bg1"/>
              </a:solidFill>
            </a:endParaRPr>
          </a:p>
        </p:txBody>
      </p:sp>
    </p:spTree>
    <p:extLst>
      <p:ext uri="{BB962C8B-B14F-4D97-AF65-F5344CB8AC3E}">
        <p14:creationId xmlns:p14="http://schemas.microsoft.com/office/powerpoint/2010/main" val="109063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のみ - 下">
    <p:spTree>
      <p:nvGrpSpPr>
        <p:cNvPr id="1" name=""/>
        <p:cNvGrpSpPr/>
        <p:nvPr/>
      </p:nvGrpSpPr>
      <p:grpSpPr>
        <a:xfrm>
          <a:off x="0" y="0"/>
          <a:ext cx="0" cy="0"/>
          <a:chOff x="0" y="0"/>
          <a:chExt cx="0" cy="0"/>
        </a:xfrm>
      </p:grpSpPr>
      <p:pic>
        <p:nvPicPr>
          <p:cNvPr id="3" name="図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1750"/>
            <a:ext cx="12219072" cy="6898971"/>
          </a:xfrm>
          <a:prstGeom prst="rect">
            <a:avLst/>
          </a:prstGeom>
        </p:spPr>
      </p:pic>
      <p:sp>
        <p:nvSpPr>
          <p:cNvPr id="2" name="Title 1"/>
          <p:cNvSpPr>
            <a:spLocks noGrp="1"/>
          </p:cNvSpPr>
          <p:nvPr>
            <p:ph type="title"/>
          </p:nvPr>
        </p:nvSpPr>
        <p:spPr>
          <a:xfrm>
            <a:off x="269240" y="5553237"/>
            <a:ext cx="11655841" cy="838392"/>
          </a:xfrm>
          <a:prstGeom prst="rect">
            <a:avLst/>
          </a:prstGeom>
        </p:spPr>
        <p:txBody>
          <a:bodyPr lIns="89620" tIns="44810" rIns="89620" bIns="44810" anchor="b"/>
          <a:lstStyle>
            <a:lvl1pPr algn="ctr">
              <a:defRPr sz="5400">
                <a:solidFill>
                  <a:schemeClr val="bg1"/>
                </a:solidFill>
              </a:defRPr>
            </a:lvl1pPr>
          </a:lstStyle>
          <a:p>
            <a:r>
              <a:rPr lang="ja-JP" altLang="en-US" dirty="0"/>
              <a:t>マスター タイトルの書式設定</a:t>
            </a:r>
            <a:endParaRPr lang="en-US" dirty="0"/>
          </a:p>
        </p:txBody>
      </p:sp>
      <p:sp>
        <p:nvSpPr>
          <p:cNvPr id="4" name="テキスト ボックス 3"/>
          <p:cNvSpPr txBox="1"/>
          <p:nvPr userDrawn="1"/>
        </p:nvSpPr>
        <p:spPr>
          <a:xfrm>
            <a:off x="10450286" y="7001"/>
            <a:ext cx="1741714" cy="443198"/>
          </a:xfrm>
          <a:prstGeom prst="rect">
            <a:avLst/>
          </a:prstGeom>
          <a:noFill/>
        </p:spPr>
        <p:txBody>
          <a:bodyPr wrap="square" lIns="0" tIns="0" rIns="0" bIns="0" rtlCol="0">
            <a:spAutoFit/>
          </a:bodyPr>
          <a:lstStyle/>
          <a:p>
            <a:pPr marL="0" indent="0" algn="ctr">
              <a:lnSpc>
                <a:spcPct val="90000"/>
              </a:lnSpc>
              <a:spcBef>
                <a:spcPct val="20000"/>
              </a:spcBef>
              <a:buSzPct val="80000"/>
              <a:buFontTx/>
              <a:buNone/>
            </a:pPr>
            <a:r>
              <a:rPr kumimoji="1" lang="en-US" altLang="ja-JP" sz="3200" dirty="0">
                <a:solidFill>
                  <a:schemeClr val="bg1"/>
                </a:solidFill>
              </a:rPr>
              <a:t>#</a:t>
            </a:r>
            <a:r>
              <a:rPr kumimoji="1" lang="en-US" altLang="ja-JP" sz="3200" dirty="0" err="1">
                <a:solidFill>
                  <a:schemeClr val="bg1"/>
                </a:solidFill>
              </a:rPr>
              <a:t>azurejp</a:t>
            </a:r>
            <a:endParaRPr kumimoji="1" lang="ja-JP" altLang="en-US" sz="3200" dirty="0">
              <a:solidFill>
                <a:schemeClr val="bg1"/>
              </a:solidFill>
            </a:endParaRPr>
          </a:p>
        </p:txBody>
      </p:sp>
    </p:spTree>
    <p:extLst>
      <p:ext uri="{BB962C8B-B14F-4D97-AF65-F5344CB8AC3E}">
        <p14:creationId xmlns:p14="http://schemas.microsoft.com/office/powerpoint/2010/main" val="49278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505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latin typeface="+mj-lt"/>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5101002"/>
          </a:xfrm>
        </p:spPr>
        <p:txBody>
          <a:bodyPr/>
          <a:lstStyle>
            <a:lvl1pPr marL="0" indent="0">
              <a:buNone/>
              <a:defRPr sz="3235">
                <a:gradFill>
                  <a:gsLst>
                    <a:gs pos="1250">
                      <a:srgbClr val="000000"/>
                    </a:gs>
                    <a:gs pos="100000">
                      <a:srgbClr val="000000"/>
                    </a:gs>
                  </a:gsLst>
                  <a:lin ang="5400000" scaled="0"/>
                </a:gradFill>
                <a:latin typeface="+mj-ea"/>
                <a:ea typeface="+mj-ea"/>
                <a:cs typeface="Consolas" panose="020B0609020204030204" pitchFamily="49" charset="0"/>
              </a:defRPr>
            </a:lvl1pPr>
            <a:lvl2pPr marL="339726" indent="0">
              <a:buNone/>
              <a:defRPr>
                <a:gradFill>
                  <a:gsLst>
                    <a:gs pos="1250">
                      <a:srgbClr val="000000"/>
                    </a:gs>
                    <a:gs pos="100000">
                      <a:srgbClr val="000000"/>
                    </a:gs>
                  </a:gsLst>
                  <a:lin ang="5400000" scaled="0"/>
                </a:gradFill>
                <a:latin typeface="+mn-ea"/>
                <a:ea typeface="+mn-ea"/>
                <a:cs typeface="Consolas" panose="020B0609020204030204" pitchFamily="49" charset="0"/>
              </a:defRPr>
            </a:lvl2pPr>
            <a:lvl3pPr marL="573090" indent="0">
              <a:buNone/>
              <a:defRPr>
                <a:gradFill>
                  <a:gsLst>
                    <a:gs pos="1250">
                      <a:srgbClr val="000000"/>
                    </a:gs>
                    <a:gs pos="100000">
                      <a:srgbClr val="000000"/>
                    </a:gs>
                  </a:gsLst>
                  <a:lin ang="5400000" scaled="0"/>
                </a:gradFill>
                <a:latin typeface="+mn-ea"/>
                <a:ea typeface="+mn-ea"/>
                <a:cs typeface="Consolas" panose="020B0609020204030204" pitchFamily="49" charset="0"/>
              </a:defRPr>
            </a:lvl3pPr>
            <a:lvl4pPr marL="798516" indent="0">
              <a:buNone/>
              <a:defRPr>
                <a:gradFill>
                  <a:gsLst>
                    <a:gs pos="1250">
                      <a:srgbClr val="000000"/>
                    </a:gs>
                    <a:gs pos="100000">
                      <a:srgbClr val="000000"/>
                    </a:gs>
                  </a:gsLst>
                  <a:lin ang="5400000" scaled="0"/>
                </a:gradFill>
                <a:latin typeface="+mn-ea"/>
                <a:ea typeface="+mn-ea"/>
                <a:cs typeface="Consolas" panose="020B0609020204030204" pitchFamily="49" charset="0"/>
              </a:defRPr>
            </a:lvl4pPr>
            <a:lvl5pPr marL="1030292" indent="0">
              <a:buNone/>
              <a:defRPr>
                <a:gradFill>
                  <a:gsLst>
                    <a:gs pos="1250">
                      <a:srgbClr val="000000"/>
                    </a:gs>
                    <a:gs pos="100000">
                      <a:srgbClr val="000000"/>
                    </a:gs>
                  </a:gsLst>
                  <a:lin ang="5400000" scaled="0"/>
                </a:gradFill>
                <a:latin typeface="+mn-ea"/>
                <a:ea typeface="+mn-ea"/>
                <a:cs typeface="Consolas" panose="020B0609020204030204" pitchFamily="49" charset="0"/>
              </a:defRPr>
            </a:lvl5p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Tree>
    <p:extLst>
      <p:ext uri="{BB962C8B-B14F-4D97-AF65-F5344CB8AC3E}">
        <p14:creationId xmlns:p14="http://schemas.microsoft.com/office/powerpoint/2010/main" val="2980456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50-50 Right Photo Layout_02">
    <p:spTree>
      <p:nvGrpSpPr>
        <p:cNvPr id="1" name=""/>
        <p:cNvGrpSpPr/>
        <p:nvPr/>
      </p:nvGrpSpPr>
      <p:grpSpPr>
        <a:xfrm>
          <a:off x="0" y="0"/>
          <a:ext cx="0" cy="0"/>
          <a:chOff x="0" y="0"/>
          <a:chExt cx="0" cy="0"/>
        </a:xfrm>
      </p:grpSpPr>
      <p:pic>
        <p:nvPicPr>
          <p:cNvPr id="9" name="Picture Placeholder 4"/>
          <p:cNvPicPr>
            <a:picLocks noChangeAspect="1"/>
          </p:cNvPicPr>
          <p:nvPr userDrawn="1"/>
        </p:nvPicPr>
        <p:blipFill rotWithShape="1">
          <a:blip r:embed="rId2" cstate="print">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5" name="テキスト ボックス 4"/>
          <p:cNvSpPr txBox="1"/>
          <p:nvPr userDrawn="1"/>
        </p:nvSpPr>
        <p:spPr>
          <a:xfrm>
            <a:off x="10450286" y="7001"/>
            <a:ext cx="1741714" cy="443198"/>
          </a:xfrm>
          <a:prstGeom prst="rect">
            <a:avLst/>
          </a:prstGeom>
          <a:noFill/>
        </p:spPr>
        <p:txBody>
          <a:bodyPr wrap="square" lIns="0" tIns="0" rIns="0" bIns="0" rtlCol="0">
            <a:spAutoFit/>
          </a:bodyPr>
          <a:lstStyle/>
          <a:p>
            <a:pPr marL="0" indent="0" algn="ctr">
              <a:lnSpc>
                <a:spcPct val="90000"/>
              </a:lnSpc>
              <a:spcBef>
                <a:spcPct val="20000"/>
              </a:spcBef>
              <a:buSzPct val="80000"/>
              <a:buFontTx/>
              <a:buNone/>
            </a:pPr>
            <a:r>
              <a:rPr kumimoji="1" lang="en-US" altLang="ja-JP" sz="3200" dirty="0">
                <a:solidFill>
                  <a:schemeClr val="bg1"/>
                </a:solidFill>
              </a:rPr>
              <a:t>#</a:t>
            </a:r>
            <a:r>
              <a:rPr kumimoji="1" lang="en-US" altLang="ja-JP" sz="3200" dirty="0" err="1">
                <a:solidFill>
                  <a:schemeClr val="bg1"/>
                </a:solidFill>
              </a:rPr>
              <a:t>azurejp</a:t>
            </a:r>
            <a:endParaRPr kumimoji="1" lang="ja-JP" altLang="en-US" sz="3200" dirty="0">
              <a:solidFill>
                <a:schemeClr val="bg1"/>
              </a:solidFill>
            </a:endParaRPr>
          </a:p>
        </p:txBody>
      </p:sp>
    </p:spTree>
    <p:extLst>
      <p:ext uri="{BB962C8B-B14F-4D97-AF65-F5344CB8AC3E}">
        <p14:creationId xmlns:p14="http://schemas.microsoft.com/office/powerpoint/2010/main" val="69109684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50-50 Right Photo Layout_03">
    <p:spTree>
      <p:nvGrpSpPr>
        <p:cNvPr id="1" name=""/>
        <p:cNvGrpSpPr/>
        <p:nvPr/>
      </p:nvGrpSpPr>
      <p:grpSpPr>
        <a:xfrm>
          <a:off x="0" y="0"/>
          <a:ext cx="0" cy="0"/>
          <a:chOff x="0" y="0"/>
          <a:chExt cx="0" cy="0"/>
        </a:xfrm>
      </p:grpSpPr>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pic>
        <p:nvPicPr>
          <p:cNvPr id="8" name="Picture Placeholder 4"/>
          <p:cNvPicPr>
            <a:picLocks noChangeAspect="1"/>
          </p:cNvPicPr>
          <p:nvPr userDrawn="1"/>
        </p:nvPicPr>
        <p:blipFill rotWithShape="1">
          <a:blip r:embed="rId2" cstate="print">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
        <p:nvSpPr>
          <p:cNvPr id="5" name="テキスト ボックス 4"/>
          <p:cNvSpPr txBox="1"/>
          <p:nvPr userDrawn="1"/>
        </p:nvSpPr>
        <p:spPr>
          <a:xfrm>
            <a:off x="10450286" y="7001"/>
            <a:ext cx="1741714" cy="443198"/>
          </a:xfrm>
          <a:prstGeom prst="rect">
            <a:avLst/>
          </a:prstGeom>
          <a:noFill/>
        </p:spPr>
        <p:txBody>
          <a:bodyPr wrap="square" lIns="0" tIns="0" rIns="0" bIns="0" rtlCol="0">
            <a:spAutoFit/>
          </a:bodyPr>
          <a:lstStyle/>
          <a:p>
            <a:pPr marL="0" indent="0" algn="ctr">
              <a:lnSpc>
                <a:spcPct val="90000"/>
              </a:lnSpc>
              <a:spcBef>
                <a:spcPct val="20000"/>
              </a:spcBef>
              <a:buSzPct val="80000"/>
              <a:buFontTx/>
              <a:buNone/>
            </a:pPr>
            <a:r>
              <a:rPr kumimoji="1" lang="en-US" altLang="ja-JP" sz="3200" dirty="0">
                <a:solidFill>
                  <a:schemeClr val="bg1"/>
                </a:solidFill>
                <a:effectLst>
                  <a:outerShdw blurRad="38100" dist="38100" dir="2700000" algn="tl">
                    <a:srgbClr val="000000">
                      <a:alpha val="43137"/>
                    </a:srgbClr>
                  </a:outerShdw>
                </a:effectLst>
              </a:rPr>
              <a:t>#</a:t>
            </a:r>
            <a:r>
              <a:rPr kumimoji="1" lang="en-US" altLang="ja-JP" sz="3200" dirty="0" err="1">
                <a:solidFill>
                  <a:schemeClr val="bg1"/>
                </a:solidFill>
                <a:effectLst>
                  <a:outerShdw blurRad="38100" dist="38100" dir="2700000" algn="tl">
                    <a:srgbClr val="000000">
                      <a:alpha val="43137"/>
                    </a:srgbClr>
                  </a:outerShdw>
                </a:effectLst>
              </a:rPr>
              <a:t>azurejp</a:t>
            </a:r>
            <a:endParaRPr kumimoji="1" lang="ja-JP" altLang="en-US" sz="32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810284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1"/>
            <a:ext cx="12192000" cy="6858623"/>
          </a:xfrm>
          <a:prstGeom prst="rect">
            <a:avLst/>
          </a:prstGeom>
        </p:spPr>
      </p:pic>
      <p:pic>
        <p:nvPicPr>
          <p:cNvPr id="3" name="Picture 2"/>
          <p:cNvPicPr>
            <a:picLocks noChangeAspect="1"/>
          </p:cNvPicPr>
          <p:nvPr userDrawn="1"/>
        </p:nvPicPr>
        <p:blipFill rotWithShape="1">
          <a:blip r:embed="rId3" cstate="print">
            <a:extLst>
              <a:ext uri="{28A0092B-C50C-407E-A947-70E740481C1C}">
                <a14:useLocalDpi xmlns:a14="http://schemas.microsoft.com/office/drawing/2010/main" val="0"/>
              </a:ext>
            </a:extLst>
          </a:blip>
          <a:srcRect l="10735" t="25973" r="10544" b="26051"/>
          <a:stretch/>
        </p:blipFill>
        <p:spPr>
          <a:xfrm>
            <a:off x="448585" y="6118655"/>
            <a:ext cx="1199609" cy="268966"/>
          </a:xfrm>
          <a:prstGeom prst="rect">
            <a:avLst/>
          </a:prstGeom>
        </p:spPr>
      </p:pic>
    </p:spTree>
    <p:extLst>
      <p:ext uri="{BB962C8B-B14F-4D97-AF65-F5344CB8AC3E}">
        <p14:creationId xmlns:p14="http://schemas.microsoft.com/office/powerpoint/2010/main" val="25279318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pic>
        <p:nvPicPr>
          <p:cNvPr id="4" name="図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harpenSoften amount="-13000"/>
                    </a14:imgEffect>
                    <a14:imgEffect>
                      <a14:brightnessContrast bright="-40000" contrast="40000"/>
                    </a14:imgEffect>
                  </a14:imgLayer>
                </a14:imgProps>
              </a:ext>
              <a:ext uri="{28A0092B-C50C-407E-A947-70E740481C1C}">
                <a14:useLocalDpi xmlns:a14="http://schemas.microsoft.com/office/drawing/2010/main" val="0"/>
              </a:ext>
            </a:extLst>
          </a:blip>
          <a:srcRect l="7672" r="7672"/>
          <a:stretch/>
        </p:blipFill>
        <p:spPr>
          <a:xfrm>
            <a:off x="-149902" y="-93416"/>
            <a:ext cx="12358071" cy="6951416"/>
          </a:xfrm>
          <a:prstGeom prst="rect">
            <a:avLst/>
          </a:prstGeom>
        </p:spPr>
      </p:pic>
    </p:spTree>
    <p:extLst>
      <p:ext uri="{BB962C8B-B14F-4D97-AF65-F5344CB8AC3E}">
        <p14:creationId xmlns:p14="http://schemas.microsoft.com/office/powerpoint/2010/main" val="1632573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solidFill>
        <a:effectLst/>
      </p:bgPr>
    </p:bg>
    <p:spTree>
      <p:nvGrpSpPr>
        <p:cNvPr id="1" name=""/>
        <p:cNvGrpSpPr/>
        <p:nvPr/>
      </p:nvGrpSpPr>
      <p:grpSpPr>
        <a:xfrm>
          <a:off x="0" y="0"/>
          <a:ext cx="0" cy="0"/>
          <a:chOff x="0" y="0"/>
          <a:chExt cx="0" cy="0"/>
        </a:xfrm>
      </p:grpSpPr>
      <p:pic>
        <p:nvPicPr>
          <p:cNvPr id="10"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193" y="7000"/>
            <a:ext cx="12147253" cy="6832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hasCustomPrompt="1"/>
          </p:nvPr>
        </p:nvSpPr>
        <p:spPr>
          <a:xfrm>
            <a:off x="519248" y="2834641"/>
            <a:ext cx="11158586" cy="1015663"/>
          </a:xfrm>
        </p:spPr>
        <p:txBody>
          <a:bodyPr anchor="b" anchorCtr="0">
            <a:spAutoFit/>
          </a:bodyPr>
          <a:lstStyle>
            <a:lvl1pPr>
              <a:lnSpc>
                <a:spcPct val="10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49" y="4297681"/>
            <a:ext cx="5455754" cy="1261884"/>
          </a:xfrm>
        </p:spPr>
        <p:txBody>
          <a:bodyPr/>
          <a:lstStyle>
            <a:lvl1pPr marL="0" indent="0">
              <a:lnSpc>
                <a:spcPct val="100000"/>
              </a:lnSpc>
              <a:spcBef>
                <a:spcPts val="600"/>
              </a:spcBef>
              <a:buFont typeface="Arial" pitchFamily="34" charset="0"/>
              <a:buNone/>
              <a:defRPr sz="2400">
                <a:solidFill>
                  <a:schemeClr val="bg1">
                    <a:alpha val="98000"/>
                  </a:schemeClr>
                </a:solidFill>
                <a:latin typeface="+mj-lt"/>
              </a:defRPr>
            </a:lvl1pPr>
            <a:lvl2pPr marL="460286" indent="0">
              <a:buFont typeface="Arial" pitchFamily="34" charset="0"/>
              <a:buNone/>
              <a:defRPr/>
            </a:lvl2pPr>
            <a:lvl3pPr marL="855499" indent="0">
              <a:buFont typeface="Arial" pitchFamily="34" charset="0"/>
              <a:buNone/>
              <a:defRPr/>
            </a:lvl3pPr>
            <a:lvl4pPr marL="1258646" indent="0">
              <a:buFont typeface="Arial" pitchFamily="34" charset="0"/>
              <a:buNone/>
              <a:defRPr/>
            </a:lvl4pPr>
            <a:lvl5pPr marL="1604655" indent="0">
              <a:buFont typeface="Arial" pitchFamily="34" charset="0"/>
              <a:buNone/>
              <a:defRPr/>
            </a:lvl5pPr>
          </a:lstStyle>
          <a:p>
            <a:pPr lvl="0"/>
            <a:r>
              <a:rPr lang="en-US" dirty="0"/>
              <a:t>Name </a:t>
            </a:r>
          </a:p>
          <a:p>
            <a:pPr lvl="0"/>
            <a:r>
              <a:rPr lang="en-US" dirty="0"/>
              <a:t>Title</a:t>
            </a:r>
          </a:p>
          <a:p>
            <a:pPr lvl="0"/>
            <a:r>
              <a:rPr lang="en-US" dirty="0"/>
              <a:t>Microsoft Corporation</a:t>
            </a:r>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0" y="6999"/>
            <a:ext cx="2463052" cy="905782"/>
          </a:xfrm>
          <a:prstGeom prst="rect">
            <a:avLst/>
          </a:prstGeom>
        </p:spPr>
      </p:pic>
      <p:sp>
        <p:nvSpPr>
          <p:cNvPr id="8" name="テキスト ボックス 7"/>
          <p:cNvSpPr txBox="1"/>
          <p:nvPr userDrawn="1"/>
        </p:nvSpPr>
        <p:spPr>
          <a:xfrm>
            <a:off x="10787742" y="7001"/>
            <a:ext cx="1393371" cy="332399"/>
          </a:xfrm>
          <a:prstGeom prst="rect">
            <a:avLst/>
          </a:prstGeom>
          <a:noFill/>
        </p:spPr>
        <p:txBody>
          <a:bodyPr wrap="square" lIns="0" tIns="0" rIns="0" bIns="0" rtlCol="0">
            <a:spAutoFit/>
          </a:bodyPr>
          <a:lstStyle/>
          <a:p>
            <a:pPr marL="0" indent="0" algn="ctr">
              <a:lnSpc>
                <a:spcPct val="90000"/>
              </a:lnSpc>
              <a:spcBef>
                <a:spcPct val="20000"/>
              </a:spcBef>
              <a:buSzPct val="80000"/>
              <a:buFontTx/>
              <a:buNone/>
            </a:pPr>
            <a:r>
              <a:rPr kumimoji="1" lang="en-US" altLang="ja-JP" sz="2400" dirty="0">
                <a:solidFill>
                  <a:schemeClr val="bg1"/>
                </a:solidFill>
              </a:rPr>
              <a:t>#</a:t>
            </a:r>
            <a:r>
              <a:rPr kumimoji="1" lang="en-US" altLang="ja-JP" sz="2400" dirty="0" err="1">
                <a:solidFill>
                  <a:schemeClr val="bg1"/>
                </a:solidFill>
              </a:rPr>
              <a:t>azurejp</a:t>
            </a:r>
            <a:endParaRPr kumimoji="1" lang="ja-JP" altLang="en-US" sz="2400" dirty="0">
              <a:solidFill>
                <a:schemeClr val="bg1"/>
              </a:solidFill>
            </a:endParaRPr>
          </a:p>
        </p:txBody>
      </p:sp>
    </p:spTree>
    <p:extLst>
      <p:ext uri="{BB962C8B-B14F-4D97-AF65-F5344CB8AC3E}">
        <p14:creationId xmlns:p14="http://schemas.microsoft.com/office/powerpoint/2010/main" val="349250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2816939"/>
            <a:ext cx="11034445" cy="2387600"/>
          </a:xfrm>
        </p:spPr>
        <p:txBody>
          <a:bodyPr anchor="b">
            <a:noAutofit/>
          </a:bodyPr>
          <a:lstStyle>
            <a:lvl1pPr algn="l">
              <a:defRPr sz="23893">
                <a:solidFill>
                  <a:schemeClr val="bg1"/>
                </a:solidFill>
              </a:defRPr>
            </a:lvl1pPr>
          </a:lstStyle>
          <a:p>
            <a:endParaRPr lang="en-US" dirty="0"/>
          </a:p>
        </p:txBody>
      </p:sp>
    </p:spTree>
    <p:extLst>
      <p:ext uri="{BB962C8B-B14F-4D97-AF65-F5344CB8AC3E}">
        <p14:creationId xmlns:p14="http://schemas.microsoft.com/office/powerpoint/2010/main" val="2359912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6" y="3931"/>
            <a:ext cx="12175023" cy="6857577"/>
          </a:xfrm>
          <a:prstGeom prst="rect">
            <a:avLst/>
          </a:prstGeom>
        </p:spPr>
      </p:pic>
      <p:sp>
        <p:nvSpPr>
          <p:cNvPr id="4" name="Title 1"/>
          <p:cNvSpPr>
            <a:spLocks noGrp="1"/>
          </p:cNvSpPr>
          <p:nvPr>
            <p:ph type="title" hasCustomPrompt="1"/>
          </p:nvPr>
        </p:nvSpPr>
        <p:spPr bwMode="white">
          <a:xfrm>
            <a:off x="269239" y="2086539"/>
            <a:ext cx="11653523" cy="1015663"/>
          </a:xfrm>
          <a:noFill/>
        </p:spPr>
        <p:txBody>
          <a:bodyPr tIns="91440" bIns="91440" anchor="t" anchorCtr="0">
            <a:spAutoFit/>
          </a:bodyPr>
          <a:lstStyle>
            <a:lvl1pPr>
              <a:defRPr sz="6000" b="0" spc="-98" baseline="0">
                <a:solidFill>
                  <a:schemeClr val="bg1"/>
                </a:solidFill>
                <a:latin typeface="+mj-lt"/>
                <a:ea typeface="+mj-ea"/>
              </a:defRPr>
            </a:lvl1pPr>
          </a:lstStyle>
          <a:p>
            <a:r>
              <a:rPr lang="en-US" dirty="0"/>
              <a:t>Section title</a:t>
            </a:r>
          </a:p>
        </p:txBody>
      </p:sp>
    </p:spTree>
    <p:extLst>
      <p:ext uri="{BB962C8B-B14F-4D97-AF65-F5344CB8AC3E}">
        <p14:creationId xmlns:p14="http://schemas.microsoft.com/office/powerpoint/2010/main" val="83590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316954" y="539497"/>
            <a:ext cx="11354210" cy="58064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1" tIns="45697" rIns="91391" bIns="45697" numCol="1" spcCol="0" rtlCol="0" anchor="ctr" anchorCtr="0" compatLnSpc="1">
            <a:prstTxWarp prst="textNoShape">
              <a:avLst/>
            </a:prstTxWarp>
          </a:bodyPr>
          <a:lstStyle/>
          <a:p>
            <a:pPr algn="ctr" defTabSz="913612" fontAlgn="base">
              <a:spcBef>
                <a:spcPct val="0"/>
              </a:spcBef>
              <a:spcAft>
                <a:spcPct val="0"/>
              </a:spcAft>
            </a:pPr>
            <a:endParaRPr kumimoji="0" lang="en-US" sz="22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3474709" y="1888208"/>
            <a:ext cx="6947121" cy="1495538"/>
          </a:xfrm>
        </p:spPr>
        <p:txBody>
          <a:bodyPr anchor="b"/>
          <a:lstStyle>
            <a:lvl1pPr algn="l" defTabSz="914188"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dirty="0"/>
              <a:t>Click to edit Master title style</a:t>
            </a:r>
          </a:p>
        </p:txBody>
      </p:sp>
      <p:sp>
        <p:nvSpPr>
          <p:cNvPr id="5" name="Text Placeholder 4"/>
          <p:cNvSpPr>
            <a:spLocks noGrp="1"/>
          </p:cNvSpPr>
          <p:nvPr>
            <p:ph type="body" sz="quarter" idx="11" hasCustomPrompt="1"/>
          </p:nvPr>
        </p:nvSpPr>
        <p:spPr>
          <a:xfrm>
            <a:off x="3474709" y="4704803"/>
            <a:ext cx="6947121" cy="517065"/>
          </a:xfrm>
        </p:spPr>
        <p:txBody>
          <a:bodyPr lIns="182880" tIns="182880" anchor="t" anchorCtr="0"/>
          <a:lstStyle>
            <a:lvl1pPr marL="574565" indent="-571390">
              <a:spcAft>
                <a:spcPts val="1200"/>
              </a:spcAft>
              <a:buNone/>
              <a:defRPr lang="en-US" sz="2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346009" indent="-342834">
              <a:buFont typeface="Arial" pitchFamily="34" charset="0"/>
              <a:buNone/>
              <a:defRPr lang="en-US" sz="2400"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188" rtl="0" eaLnBrk="1" latinLnBrk="0" hangingPunct="1">
              <a:lnSpc>
                <a:spcPct val="90000"/>
              </a:lnSpc>
              <a:spcBef>
                <a:spcPts val="0"/>
              </a:spcBef>
              <a:spcAft>
                <a:spcPts val="900"/>
              </a:spcAft>
              <a:buSzPct val="80000"/>
            </a:pPr>
            <a:r>
              <a:rPr lang="en-US" dirty="0"/>
              <a:t>Click to edit Master text styles</a:t>
            </a:r>
          </a:p>
        </p:txBody>
      </p:sp>
      <p:pic>
        <p:nvPicPr>
          <p:cNvPr id="3" name="図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9519" y="1657033"/>
            <a:ext cx="2352760" cy="2352760"/>
          </a:xfrm>
          <a:prstGeom prst="rect">
            <a:avLst/>
          </a:prstGeom>
        </p:spPr>
      </p:pic>
    </p:spTree>
    <p:extLst>
      <p:ext uri="{BB962C8B-B14F-4D97-AF65-F5344CB8AC3E}">
        <p14:creationId xmlns:p14="http://schemas.microsoft.com/office/powerpoint/2010/main" val="312189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a:t>Click to edit Master title style</a:t>
            </a:r>
            <a:endParaRPr lang="en-US" dirty="0"/>
          </a:p>
        </p:txBody>
      </p:sp>
      <p:sp>
        <p:nvSpPr>
          <p:cNvPr id="4" name="Content Placeholder 3"/>
          <p:cNvSpPr>
            <a:spLocks noGrp="1"/>
          </p:cNvSpPr>
          <p:nvPr>
            <p:ph sz="quarter" idx="10"/>
          </p:nvPr>
        </p:nvSpPr>
        <p:spPr>
          <a:xfrm>
            <a:off x="519249" y="1463676"/>
            <a:ext cx="11158586" cy="48273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1"/>
          <p:cNvGrpSpPr>
            <a:grpSpLocks/>
          </p:cNvGrpSpPr>
          <p:nvPr userDrawn="1"/>
        </p:nvGrpSpPr>
        <p:grpSpPr bwMode="auto">
          <a:xfrm>
            <a:off x="9416130" y="5744764"/>
            <a:ext cx="2777427" cy="1114307"/>
            <a:chOff x="7151688" y="4875213"/>
            <a:chExt cx="5286375" cy="2120900"/>
          </a:xfrm>
        </p:grpSpPr>
        <p:sp>
          <p:nvSpPr>
            <p:cNvPr id="6" name="Freeform 5"/>
            <p:cNvSpPr>
              <a:spLocks/>
            </p:cNvSpPr>
            <p:nvPr/>
          </p:nvSpPr>
          <p:spPr bwMode="auto">
            <a:xfrm>
              <a:off x="8126413" y="6189663"/>
              <a:ext cx="79375" cy="293688"/>
            </a:xfrm>
            <a:custGeom>
              <a:avLst/>
              <a:gdLst>
                <a:gd name="T0" fmla="*/ 79375 w 50"/>
                <a:gd name="T1" fmla="*/ 293688 h 185"/>
                <a:gd name="T2" fmla="*/ 79375 w 50"/>
                <a:gd name="T3" fmla="*/ 293688 h 185"/>
                <a:gd name="T4" fmla="*/ 0 w 50"/>
                <a:gd name="T5" fmla="*/ 293688 h 185"/>
                <a:gd name="T6" fmla="*/ 0 w 50"/>
                <a:gd name="T7" fmla="*/ 0 h 185"/>
                <a:gd name="T8" fmla="*/ 79375 w 50"/>
                <a:gd name="T9" fmla="*/ 0 h 185"/>
                <a:gd name="T10" fmla="*/ 79375 w 50"/>
                <a:gd name="T11" fmla="*/ 293688 h 185"/>
                <a:gd name="T12" fmla="*/ 79375 w 50"/>
                <a:gd name="T13" fmla="*/ 293688 h 185"/>
                <a:gd name="T14" fmla="*/ 79375 w 50"/>
                <a:gd name="T15" fmla="*/ 293688 h 18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 h="185">
                  <a:moveTo>
                    <a:pt x="50" y="185"/>
                  </a:moveTo>
                  <a:lnTo>
                    <a:pt x="50" y="185"/>
                  </a:lnTo>
                  <a:lnTo>
                    <a:pt x="0" y="185"/>
                  </a:lnTo>
                  <a:lnTo>
                    <a:pt x="0" y="0"/>
                  </a:lnTo>
                  <a:lnTo>
                    <a:pt x="50" y="0"/>
                  </a:lnTo>
                  <a:lnTo>
                    <a:pt x="50" y="185"/>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7" name="Freeform 6"/>
            <p:cNvSpPr>
              <a:spLocks/>
            </p:cNvSpPr>
            <p:nvPr/>
          </p:nvSpPr>
          <p:spPr bwMode="auto">
            <a:xfrm>
              <a:off x="7967663" y="5934075"/>
              <a:ext cx="387350" cy="388938"/>
            </a:xfrm>
            <a:custGeom>
              <a:avLst/>
              <a:gdLst>
                <a:gd name="T0" fmla="*/ 387350 w 363"/>
                <a:gd name="T1" fmla="*/ 194469 h 364"/>
                <a:gd name="T2" fmla="*/ 387350 w 363"/>
                <a:gd name="T3" fmla="*/ 194469 h 364"/>
                <a:gd name="T4" fmla="*/ 194209 w 363"/>
                <a:gd name="T5" fmla="*/ 388938 h 364"/>
                <a:gd name="T6" fmla="*/ 0 w 363"/>
                <a:gd name="T7" fmla="*/ 194469 h 364"/>
                <a:gd name="T8" fmla="*/ 194209 w 363"/>
                <a:gd name="T9" fmla="*/ 0 h 364"/>
                <a:gd name="T10" fmla="*/ 387350 w 363"/>
                <a:gd name="T11" fmla="*/ 194469 h 3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3" h="364">
                  <a:moveTo>
                    <a:pt x="363" y="182"/>
                  </a:moveTo>
                  <a:cubicBezTo>
                    <a:pt x="363" y="182"/>
                    <a:pt x="363" y="182"/>
                    <a:pt x="363" y="182"/>
                  </a:cubicBezTo>
                  <a:cubicBezTo>
                    <a:pt x="363" y="283"/>
                    <a:pt x="282" y="364"/>
                    <a:pt x="182" y="364"/>
                  </a:cubicBezTo>
                  <a:cubicBezTo>
                    <a:pt x="81" y="364"/>
                    <a:pt x="0" y="283"/>
                    <a:pt x="0" y="182"/>
                  </a:cubicBezTo>
                  <a:cubicBezTo>
                    <a:pt x="0" y="82"/>
                    <a:pt x="81" y="0"/>
                    <a:pt x="182" y="0"/>
                  </a:cubicBezTo>
                  <a:cubicBezTo>
                    <a:pt x="282" y="0"/>
                    <a:pt x="363" y="82"/>
                    <a:pt x="363" y="182"/>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8" name="Freeform 7"/>
            <p:cNvSpPr>
              <a:spLocks/>
            </p:cNvSpPr>
            <p:nvPr/>
          </p:nvSpPr>
          <p:spPr bwMode="auto">
            <a:xfrm>
              <a:off x="8045450" y="5734050"/>
              <a:ext cx="284163" cy="285750"/>
            </a:xfrm>
            <a:custGeom>
              <a:avLst/>
              <a:gdLst>
                <a:gd name="T0" fmla="*/ 284163 w 266"/>
                <a:gd name="T1" fmla="*/ 142340 h 267"/>
                <a:gd name="T2" fmla="*/ 284163 w 266"/>
                <a:gd name="T3" fmla="*/ 142340 h 267"/>
                <a:gd name="T4" fmla="*/ 142082 w 266"/>
                <a:gd name="T5" fmla="*/ 285750 h 267"/>
                <a:gd name="T6" fmla="*/ 0 w 266"/>
                <a:gd name="T7" fmla="*/ 142340 h 267"/>
                <a:gd name="T8" fmla="*/ 142082 w 266"/>
                <a:gd name="T9" fmla="*/ 0 h 267"/>
                <a:gd name="T10" fmla="*/ 284163 w 266"/>
                <a:gd name="T11" fmla="*/ 142340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6" h="267">
                  <a:moveTo>
                    <a:pt x="266" y="133"/>
                  </a:moveTo>
                  <a:cubicBezTo>
                    <a:pt x="266" y="133"/>
                    <a:pt x="266" y="133"/>
                    <a:pt x="266" y="133"/>
                  </a:cubicBezTo>
                  <a:cubicBezTo>
                    <a:pt x="266" y="207"/>
                    <a:pt x="206" y="267"/>
                    <a:pt x="133" y="267"/>
                  </a:cubicBezTo>
                  <a:cubicBezTo>
                    <a:pt x="59" y="267"/>
                    <a:pt x="0" y="207"/>
                    <a:pt x="0" y="133"/>
                  </a:cubicBezTo>
                  <a:cubicBezTo>
                    <a:pt x="0" y="60"/>
                    <a:pt x="59" y="0"/>
                    <a:pt x="133" y="0"/>
                  </a:cubicBezTo>
                  <a:cubicBezTo>
                    <a:pt x="206" y="0"/>
                    <a:pt x="266" y="60"/>
                    <a:pt x="266" y="13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9" name="Freeform 8"/>
            <p:cNvSpPr>
              <a:spLocks/>
            </p:cNvSpPr>
            <p:nvPr/>
          </p:nvSpPr>
          <p:spPr bwMode="auto">
            <a:xfrm>
              <a:off x="7151688" y="6440488"/>
              <a:ext cx="2671763" cy="555625"/>
            </a:xfrm>
            <a:custGeom>
              <a:avLst/>
              <a:gdLst>
                <a:gd name="T0" fmla="*/ 1651461 w 2506"/>
                <a:gd name="T1" fmla="*/ 26713 h 520"/>
                <a:gd name="T2" fmla="*/ 1651461 w 2506"/>
                <a:gd name="T3" fmla="*/ 26713 h 520"/>
                <a:gd name="T4" fmla="*/ 1621609 w 2506"/>
                <a:gd name="T5" fmla="*/ 21370 h 520"/>
                <a:gd name="T6" fmla="*/ 1567235 w 2506"/>
                <a:gd name="T7" fmla="*/ 88686 h 520"/>
                <a:gd name="T8" fmla="*/ 1427570 w 2506"/>
                <a:gd name="T9" fmla="*/ 152797 h 520"/>
                <a:gd name="T10" fmla="*/ 1317757 w 2506"/>
                <a:gd name="T11" fmla="*/ 90823 h 520"/>
                <a:gd name="T12" fmla="*/ 1319889 w 2506"/>
                <a:gd name="T13" fmla="*/ 0 h 520"/>
                <a:gd name="T14" fmla="*/ 0 w 2506"/>
                <a:gd name="T15" fmla="*/ 555625 h 520"/>
                <a:gd name="T16" fmla="*/ 945672 w 2506"/>
                <a:gd name="T17" fmla="*/ 555625 h 520"/>
                <a:gd name="T18" fmla="*/ 2671763 w 2506"/>
                <a:gd name="T19" fmla="*/ 555625 h 520"/>
                <a:gd name="T20" fmla="*/ 1651461 w 2506"/>
                <a:gd name="T21" fmla="*/ 26713 h 5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06" h="520">
                  <a:moveTo>
                    <a:pt x="1549" y="25"/>
                  </a:moveTo>
                  <a:cubicBezTo>
                    <a:pt x="1549" y="25"/>
                    <a:pt x="1549" y="25"/>
                    <a:pt x="1549" y="25"/>
                  </a:cubicBezTo>
                  <a:cubicBezTo>
                    <a:pt x="1540" y="23"/>
                    <a:pt x="1530" y="22"/>
                    <a:pt x="1521" y="20"/>
                  </a:cubicBezTo>
                  <a:cubicBezTo>
                    <a:pt x="1503" y="45"/>
                    <a:pt x="1487" y="66"/>
                    <a:pt x="1470" y="83"/>
                  </a:cubicBezTo>
                  <a:cubicBezTo>
                    <a:pt x="1431" y="123"/>
                    <a:pt x="1391" y="143"/>
                    <a:pt x="1339" y="143"/>
                  </a:cubicBezTo>
                  <a:cubicBezTo>
                    <a:pt x="1292" y="143"/>
                    <a:pt x="1253" y="124"/>
                    <a:pt x="1236" y="85"/>
                  </a:cubicBezTo>
                  <a:cubicBezTo>
                    <a:pt x="1227" y="63"/>
                    <a:pt x="1226" y="35"/>
                    <a:pt x="1238" y="0"/>
                  </a:cubicBezTo>
                  <a:cubicBezTo>
                    <a:pt x="789" y="4"/>
                    <a:pt x="342" y="177"/>
                    <a:pt x="0" y="520"/>
                  </a:cubicBezTo>
                  <a:cubicBezTo>
                    <a:pt x="887" y="520"/>
                    <a:pt x="887" y="520"/>
                    <a:pt x="887" y="520"/>
                  </a:cubicBezTo>
                  <a:cubicBezTo>
                    <a:pt x="2506" y="520"/>
                    <a:pt x="2506" y="520"/>
                    <a:pt x="2506" y="520"/>
                  </a:cubicBezTo>
                  <a:cubicBezTo>
                    <a:pt x="2235" y="249"/>
                    <a:pt x="1899" y="84"/>
                    <a:pt x="1549"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0" name="Freeform 9"/>
            <p:cNvSpPr>
              <a:spLocks/>
            </p:cNvSpPr>
            <p:nvPr/>
          </p:nvSpPr>
          <p:spPr bwMode="auto">
            <a:xfrm>
              <a:off x="8532813" y="6442075"/>
              <a:ext cx="169863" cy="88900"/>
            </a:xfrm>
            <a:custGeom>
              <a:avLst/>
              <a:gdLst>
                <a:gd name="T0" fmla="*/ 64099 w 159"/>
                <a:gd name="T1" fmla="*/ 88900 h 84"/>
                <a:gd name="T2" fmla="*/ 64099 w 159"/>
                <a:gd name="T3" fmla="*/ 88900 h 84"/>
                <a:gd name="T4" fmla="*/ 169863 w 159"/>
                <a:gd name="T5" fmla="*/ 10583 h 84"/>
                <a:gd name="T6" fmla="*/ 20298 w 159"/>
                <a:gd name="T7" fmla="*/ 0 h 84"/>
                <a:gd name="T8" fmla="*/ 64099 w 159"/>
                <a:gd name="T9" fmla="*/ 88900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84">
                  <a:moveTo>
                    <a:pt x="60" y="84"/>
                  </a:moveTo>
                  <a:cubicBezTo>
                    <a:pt x="60" y="84"/>
                    <a:pt x="60" y="84"/>
                    <a:pt x="60" y="84"/>
                  </a:cubicBezTo>
                  <a:cubicBezTo>
                    <a:pt x="97" y="84"/>
                    <a:pt x="121" y="60"/>
                    <a:pt x="159" y="10"/>
                  </a:cubicBezTo>
                  <a:cubicBezTo>
                    <a:pt x="112" y="5"/>
                    <a:pt x="65" y="2"/>
                    <a:pt x="19" y="0"/>
                  </a:cubicBezTo>
                  <a:cubicBezTo>
                    <a:pt x="0" y="56"/>
                    <a:pt x="25" y="84"/>
                    <a:pt x="60" y="84"/>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1" name="Freeform 10"/>
            <p:cNvSpPr>
              <a:spLocks/>
            </p:cNvSpPr>
            <p:nvPr/>
          </p:nvSpPr>
          <p:spPr bwMode="auto">
            <a:xfrm>
              <a:off x="8458200" y="6440488"/>
              <a:ext cx="315913" cy="152400"/>
            </a:xfrm>
            <a:custGeom>
              <a:avLst/>
              <a:gdLst>
                <a:gd name="T0" fmla="*/ 10709 w 295"/>
                <a:gd name="T1" fmla="*/ 90587 h 143"/>
                <a:gd name="T2" fmla="*/ 10709 w 295"/>
                <a:gd name="T3" fmla="*/ 90587 h 143"/>
                <a:gd name="T4" fmla="*/ 121011 w 295"/>
                <a:gd name="T5" fmla="*/ 152400 h 143"/>
                <a:gd name="T6" fmla="*/ 261298 w 295"/>
                <a:gd name="T7" fmla="*/ 88456 h 143"/>
                <a:gd name="T8" fmla="*/ 315913 w 295"/>
                <a:gd name="T9" fmla="*/ 21315 h 143"/>
                <a:gd name="T10" fmla="*/ 244163 w 295"/>
                <a:gd name="T11" fmla="*/ 11723 h 143"/>
                <a:gd name="T12" fmla="*/ 138145 w 295"/>
                <a:gd name="T13" fmla="*/ 90587 h 143"/>
                <a:gd name="T14" fmla="*/ 94238 w 295"/>
                <a:gd name="T15" fmla="*/ 1066 h 143"/>
                <a:gd name="T16" fmla="*/ 12851 w 295"/>
                <a:gd name="T17" fmla="*/ 0 h 143"/>
                <a:gd name="T18" fmla="*/ 10709 w 295"/>
                <a:gd name="T19" fmla="*/ 90587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5" h="143">
                  <a:moveTo>
                    <a:pt x="10" y="85"/>
                  </a:moveTo>
                  <a:cubicBezTo>
                    <a:pt x="10" y="85"/>
                    <a:pt x="10" y="85"/>
                    <a:pt x="10" y="85"/>
                  </a:cubicBezTo>
                  <a:cubicBezTo>
                    <a:pt x="27" y="124"/>
                    <a:pt x="66" y="143"/>
                    <a:pt x="113" y="143"/>
                  </a:cubicBezTo>
                  <a:cubicBezTo>
                    <a:pt x="165" y="143"/>
                    <a:pt x="205" y="123"/>
                    <a:pt x="244" y="83"/>
                  </a:cubicBezTo>
                  <a:cubicBezTo>
                    <a:pt x="261" y="66"/>
                    <a:pt x="277" y="45"/>
                    <a:pt x="295" y="20"/>
                  </a:cubicBezTo>
                  <a:cubicBezTo>
                    <a:pt x="273" y="17"/>
                    <a:pt x="250" y="14"/>
                    <a:pt x="228" y="11"/>
                  </a:cubicBezTo>
                  <a:cubicBezTo>
                    <a:pt x="190" y="61"/>
                    <a:pt x="166" y="85"/>
                    <a:pt x="129" y="85"/>
                  </a:cubicBezTo>
                  <a:cubicBezTo>
                    <a:pt x="94" y="85"/>
                    <a:pt x="69" y="57"/>
                    <a:pt x="88" y="1"/>
                  </a:cubicBezTo>
                  <a:cubicBezTo>
                    <a:pt x="62" y="0"/>
                    <a:pt x="37" y="0"/>
                    <a:pt x="12" y="0"/>
                  </a:cubicBezTo>
                  <a:cubicBezTo>
                    <a:pt x="0" y="35"/>
                    <a:pt x="1" y="63"/>
                    <a:pt x="10" y="85"/>
                  </a:cubicBezTo>
                  <a:close/>
                </a:path>
              </a:pathLst>
            </a:custGeom>
            <a:solidFill>
              <a:srgbClr val="6E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2" name="Freeform 11"/>
            <p:cNvSpPr>
              <a:spLocks noEditPoints="1"/>
            </p:cNvSpPr>
            <p:nvPr/>
          </p:nvSpPr>
          <p:spPr bwMode="auto">
            <a:xfrm>
              <a:off x="8407400" y="6057900"/>
              <a:ext cx="350838" cy="531813"/>
            </a:xfrm>
            <a:custGeom>
              <a:avLst/>
              <a:gdLst>
                <a:gd name="T0" fmla="*/ 178608 w 330"/>
                <a:gd name="T1" fmla="*/ 66210 h 498"/>
                <a:gd name="T2" fmla="*/ 178608 w 330"/>
                <a:gd name="T3" fmla="*/ 66210 h 498"/>
                <a:gd name="T4" fmla="*/ 85052 w 330"/>
                <a:gd name="T5" fmla="*/ 272314 h 498"/>
                <a:gd name="T6" fmla="*/ 176482 w 330"/>
                <a:gd name="T7" fmla="*/ 465603 h 498"/>
                <a:gd name="T8" fmla="*/ 265786 w 330"/>
                <a:gd name="T9" fmla="*/ 269110 h 498"/>
                <a:gd name="T10" fmla="*/ 178608 w 330"/>
                <a:gd name="T11" fmla="*/ 66210 h 498"/>
                <a:gd name="T12" fmla="*/ 170103 w 330"/>
                <a:gd name="T13" fmla="*/ 531813 h 498"/>
                <a:gd name="T14" fmla="*/ 170103 w 330"/>
                <a:gd name="T15" fmla="*/ 531813 h 498"/>
                <a:gd name="T16" fmla="*/ 44652 w 330"/>
                <a:gd name="T17" fmla="*/ 465603 h 498"/>
                <a:gd name="T18" fmla="*/ 0 w 330"/>
                <a:gd name="T19" fmla="*/ 275518 h 498"/>
                <a:gd name="T20" fmla="*/ 46778 w 330"/>
                <a:gd name="T21" fmla="*/ 69413 h 498"/>
                <a:gd name="T22" fmla="*/ 181798 w 330"/>
                <a:gd name="T23" fmla="*/ 0 h 498"/>
                <a:gd name="T24" fmla="*/ 350838 w 330"/>
                <a:gd name="T25" fmla="*/ 262703 h 498"/>
                <a:gd name="T26" fmla="*/ 302996 w 330"/>
                <a:gd name="T27" fmla="*/ 462400 h 498"/>
                <a:gd name="T28" fmla="*/ 170103 w 330"/>
                <a:gd name="T29" fmla="*/ 531813 h 4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0" h="498">
                  <a:moveTo>
                    <a:pt x="168" y="62"/>
                  </a:moveTo>
                  <a:cubicBezTo>
                    <a:pt x="168" y="62"/>
                    <a:pt x="168" y="62"/>
                    <a:pt x="168" y="62"/>
                  </a:cubicBezTo>
                  <a:cubicBezTo>
                    <a:pt x="109" y="62"/>
                    <a:pt x="80" y="126"/>
                    <a:pt x="80" y="255"/>
                  </a:cubicBezTo>
                  <a:cubicBezTo>
                    <a:pt x="80" y="376"/>
                    <a:pt x="109" y="436"/>
                    <a:pt x="166" y="436"/>
                  </a:cubicBezTo>
                  <a:cubicBezTo>
                    <a:pt x="222" y="436"/>
                    <a:pt x="250" y="375"/>
                    <a:pt x="250" y="252"/>
                  </a:cubicBezTo>
                  <a:cubicBezTo>
                    <a:pt x="250" y="125"/>
                    <a:pt x="223" y="62"/>
                    <a:pt x="168" y="62"/>
                  </a:cubicBezTo>
                  <a:close/>
                  <a:moveTo>
                    <a:pt x="160" y="498"/>
                  </a:moveTo>
                  <a:cubicBezTo>
                    <a:pt x="160" y="498"/>
                    <a:pt x="160" y="498"/>
                    <a:pt x="160" y="498"/>
                  </a:cubicBezTo>
                  <a:cubicBezTo>
                    <a:pt x="109" y="498"/>
                    <a:pt x="71" y="477"/>
                    <a:pt x="42" y="436"/>
                  </a:cubicBezTo>
                  <a:cubicBezTo>
                    <a:pt x="14" y="395"/>
                    <a:pt x="0" y="336"/>
                    <a:pt x="0" y="258"/>
                  </a:cubicBezTo>
                  <a:cubicBezTo>
                    <a:pt x="0" y="173"/>
                    <a:pt x="15" y="109"/>
                    <a:pt x="44" y="65"/>
                  </a:cubicBezTo>
                  <a:cubicBezTo>
                    <a:pt x="73" y="21"/>
                    <a:pt x="116" y="0"/>
                    <a:pt x="171" y="0"/>
                  </a:cubicBezTo>
                  <a:cubicBezTo>
                    <a:pt x="277" y="0"/>
                    <a:pt x="330" y="82"/>
                    <a:pt x="330" y="246"/>
                  </a:cubicBezTo>
                  <a:cubicBezTo>
                    <a:pt x="330" y="328"/>
                    <a:pt x="315" y="391"/>
                    <a:pt x="285" y="433"/>
                  </a:cubicBezTo>
                  <a:cubicBezTo>
                    <a:pt x="256" y="476"/>
                    <a:pt x="214" y="498"/>
                    <a:pt x="160" y="498"/>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3" name="Freeform 12"/>
            <p:cNvSpPr>
              <a:spLocks/>
            </p:cNvSpPr>
            <p:nvPr/>
          </p:nvSpPr>
          <p:spPr bwMode="auto">
            <a:xfrm>
              <a:off x="8794750" y="6064250"/>
              <a:ext cx="187325" cy="511175"/>
            </a:xfrm>
            <a:custGeom>
              <a:avLst/>
              <a:gdLst>
                <a:gd name="T0" fmla="*/ 187325 w 175"/>
                <a:gd name="T1" fmla="*/ 0 h 480"/>
                <a:gd name="T2" fmla="*/ 187325 w 175"/>
                <a:gd name="T3" fmla="*/ 0 h 480"/>
                <a:gd name="T4" fmla="*/ 187325 w 175"/>
                <a:gd name="T5" fmla="*/ 511175 h 480"/>
                <a:gd name="T6" fmla="*/ 105972 w 175"/>
                <a:gd name="T7" fmla="*/ 511175 h 480"/>
                <a:gd name="T8" fmla="*/ 105972 w 175"/>
                <a:gd name="T9" fmla="*/ 99040 h 480"/>
                <a:gd name="T10" fmla="*/ 57803 w 175"/>
                <a:gd name="T11" fmla="*/ 125664 h 480"/>
                <a:gd name="T12" fmla="*/ 0 w 175"/>
                <a:gd name="T13" fmla="*/ 144833 h 480"/>
                <a:gd name="T14" fmla="*/ 0 w 175"/>
                <a:gd name="T15" fmla="*/ 75611 h 480"/>
                <a:gd name="T16" fmla="*/ 39606 w 175"/>
                <a:gd name="T17" fmla="*/ 61767 h 480"/>
                <a:gd name="T18" fmla="*/ 76000 w 175"/>
                <a:gd name="T19" fmla="*/ 44728 h 480"/>
                <a:gd name="T20" fmla="*/ 113465 w 175"/>
                <a:gd name="T21" fmla="*/ 24494 h 480"/>
                <a:gd name="T22" fmla="*/ 153071 w 175"/>
                <a:gd name="T23" fmla="*/ 0 h 480"/>
                <a:gd name="T24" fmla="*/ 187325 w 175"/>
                <a:gd name="T25" fmla="*/ 0 h 480"/>
                <a:gd name="T26" fmla="*/ 187325 w 175"/>
                <a:gd name="T27" fmla="*/ 0 h 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5" h="480">
                  <a:moveTo>
                    <a:pt x="175" y="0"/>
                  </a:moveTo>
                  <a:cubicBezTo>
                    <a:pt x="175" y="0"/>
                    <a:pt x="175" y="0"/>
                    <a:pt x="175" y="0"/>
                  </a:cubicBezTo>
                  <a:cubicBezTo>
                    <a:pt x="175" y="480"/>
                    <a:pt x="175" y="480"/>
                    <a:pt x="175" y="480"/>
                  </a:cubicBezTo>
                  <a:cubicBezTo>
                    <a:pt x="99" y="480"/>
                    <a:pt x="99" y="480"/>
                    <a:pt x="99" y="480"/>
                  </a:cubicBezTo>
                  <a:cubicBezTo>
                    <a:pt x="99" y="93"/>
                    <a:pt x="99" y="93"/>
                    <a:pt x="99" y="93"/>
                  </a:cubicBezTo>
                  <a:cubicBezTo>
                    <a:pt x="85" y="103"/>
                    <a:pt x="70" y="110"/>
                    <a:pt x="54" y="118"/>
                  </a:cubicBezTo>
                  <a:cubicBezTo>
                    <a:pt x="39" y="124"/>
                    <a:pt x="20" y="131"/>
                    <a:pt x="0" y="136"/>
                  </a:cubicBezTo>
                  <a:cubicBezTo>
                    <a:pt x="0" y="71"/>
                    <a:pt x="0" y="71"/>
                    <a:pt x="0" y="71"/>
                  </a:cubicBezTo>
                  <a:cubicBezTo>
                    <a:pt x="12" y="66"/>
                    <a:pt x="25" y="63"/>
                    <a:pt x="37" y="58"/>
                  </a:cubicBezTo>
                  <a:cubicBezTo>
                    <a:pt x="48" y="53"/>
                    <a:pt x="60" y="48"/>
                    <a:pt x="71" y="42"/>
                  </a:cubicBezTo>
                  <a:cubicBezTo>
                    <a:pt x="83" y="36"/>
                    <a:pt x="95" y="30"/>
                    <a:pt x="106" y="23"/>
                  </a:cubicBezTo>
                  <a:cubicBezTo>
                    <a:pt x="118" y="16"/>
                    <a:pt x="130" y="8"/>
                    <a:pt x="143" y="0"/>
                  </a:cubicBezTo>
                  <a:cubicBezTo>
                    <a:pt x="175" y="0"/>
                    <a:pt x="175" y="0"/>
                    <a:pt x="175" y="0"/>
                  </a:cubicBezTo>
                  <a:cubicBezTo>
                    <a:pt x="175" y="0"/>
                    <a:pt x="175" y="0"/>
                    <a:pt x="175"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4" name="Freeform 13"/>
            <p:cNvSpPr>
              <a:spLocks noEditPoints="1"/>
            </p:cNvSpPr>
            <p:nvPr/>
          </p:nvSpPr>
          <p:spPr bwMode="auto">
            <a:xfrm>
              <a:off x="9063038" y="6057900"/>
              <a:ext cx="352425" cy="531813"/>
            </a:xfrm>
            <a:custGeom>
              <a:avLst/>
              <a:gdLst>
                <a:gd name="T0" fmla="*/ 178348 w 330"/>
                <a:gd name="T1" fmla="*/ 66210 h 498"/>
                <a:gd name="T2" fmla="*/ 178348 w 330"/>
                <a:gd name="T3" fmla="*/ 66210 h 498"/>
                <a:gd name="T4" fmla="*/ 84368 w 330"/>
                <a:gd name="T5" fmla="*/ 272314 h 498"/>
                <a:gd name="T6" fmla="*/ 176213 w 330"/>
                <a:gd name="T7" fmla="*/ 465603 h 498"/>
                <a:gd name="T8" fmla="*/ 266989 w 330"/>
                <a:gd name="T9" fmla="*/ 269110 h 498"/>
                <a:gd name="T10" fmla="*/ 178348 w 330"/>
                <a:gd name="T11" fmla="*/ 66210 h 498"/>
                <a:gd name="T12" fmla="*/ 169805 w 330"/>
                <a:gd name="T13" fmla="*/ 531813 h 498"/>
                <a:gd name="T14" fmla="*/ 169805 w 330"/>
                <a:gd name="T15" fmla="*/ 531813 h 498"/>
                <a:gd name="T16" fmla="*/ 44854 w 330"/>
                <a:gd name="T17" fmla="*/ 465603 h 498"/>
                <a:gd name="T18" fmla="*/ 0 w 330"/>
                <a:gd name="T19" fmla="*/ 275518 h 498"/>
                <a:gd name="T20" fmla="*/ 46990 w 330"/>
                <a:gd name="T21" fmla="*/ 69413 h 498"/>
                <a:gd name="T22" fmla="*/ 182620 w 330"/>
                <a:gd name="T23" fmla="*/ 0 h 498"/>
                <a:gd name="T24" fmla="*/ 352425 w 330"/>
                <a:gd name="T25" fmla="*/ 262703 h 498"/>
                <a:gd name="T26" fmla="*/ 304367 w 330"/>
                <a:gd name="T27" fmla="*/ 462400 h 498"/>
                <a:gd name="T28" fmla="*/ 169805 w 330"/>
                <a:gd name="T29" fmla="*/ 531813 h 4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0" h="498">
                  <a:moveTo>
                    <a:pt x="167" y="62"/>
                  </a:moveTo>
                  <a:cubicBezTo>
                    <a:pt x="167" y="62"/>
                    <a:pt x="167" y="62"/>
                    <a:pt x="167" y="62"/>
                  </a:cubicBezTo>
                  <a:cubicBezTo>
                    <a:pt x="109" y="62"/>
                    <a:pt x="79" y="126"/>
                    <a:pt x="79" y="255"/>
                  </a:cubicBezTo>
                  <a:cubicBezTo>
                    <a:pt x="79" y="376"/>
                    <a:pt x="108" y="436"/>
                    <a:pt x="165" y="436"/>
                  </a:cubicBezTo>
                  <a:cubicBezTo>
                    <a:pt x="222" y="436"/>
                    <a:pt x="250" y="375"/>
                    <a:pt x="250" y="252"/>
                  </a:cubicBezTo>
                  <a:cubicBezTo>
                    <a:pt x="250" y="125"/>
                    <a:pt x="222" y="62"/>
                    <a:pt x="167" y="62"/>
                  </a:cubicBezTo>
                  <a:close/>
                  <a:moveTo>
                    <a:pt x="159" y="498"/>
                  </a:moveTo>
                  <a:cubicBezTo>
                    <a:pt x="159" y="498"/>
                    <a:pt x="159" y="498"/>
                    <a:pt x="159" y="498"/>
                  </a:cubicBezTo>
                  <a:cubicBezTo>
                    <a:pt x="109" y="498"/>
                    <a:pt x="70" y="477"/>
                    <a:pt x="42" y="436"/>
                  </a:cubicBezTo>
                  <a:cubicBezTo>
                    <a:pt x="14" y="395"/>
                    <a:pt x="0" y="336"/>
                    <a:pt x="0" y="258"/>
                  </a:cubicBezTo>
                  <a:cubicBezTo>
                    <a:pt x="0" y="173"/>
                    <a:pt x="14" y="109"/>
                    <a:pt x="44" y="65"/>
                  </a:cubicBezTo>
                  <a:cubicBezTo>
                    <a:pt x="73" y="21"/>
                    <a:pt x="115" y="0"/>
                    <a:pt x="171" y="0"/>
                  </a:cubicBezTo>
                  <a:cubicBezTo>
                    <a:pt x="277" y="0"/>
                    <a:pt x="330" y="82"/>
                    <a:pt x="330" y="246"/>
                  </a:cubicBezTo>
                  <a:cubicBezTo>
                    <a:pt x="330" y="328"/>
                    <a:pt x="315" y="391"/>
                    <a:pt x="285" y="433"/>
                  </a:cubicBezTo>
                  <a:cubicBezTo>
                    <a:pt x="255" y="476"/>
                    <a:pt x="213" y="498"/>
                    <a:pt x="159" y="498"/>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5" name="Freeform 14"/>
            <p:cNvSpPr>
              <a:spLocks noEditPoints="1"/>
            </p:cNvSpPr>
            <p:nvPr/>
          </p:nvSpPr>
          <p:spPr bwMode="auto">
            <a:xfrm>
              <a:off x="9471025" y="6057900"/>
              <a:ext cx="352425" cy="531813"/>
            </a:xfrm>
            <a:custGeom>
              <a:avLst/>
              <a:gdLst>
                <a:gd name="T0" fmla="*/ 178874 w 331"/>
                <a:gd name="T1" fmla="*/ 66210 h 498"/>
                <a:gd name="T2" fmla="*/ 178874 w 331"/>
                <a:gd name="T3" fmla="*/ 66210 h 498"/>
                <a:gd name="T4" fmla="*/ 85178 w 331"/>
                <a:gd name="T5" fmla="*/ 272314 h 498"/>
                <a:gd name="T6" fmla="*/ 176745 w 331"/>
                <a:gd name="T7" fmla="*/ 465603 h 498"/>
                <a:gd name="T8" fmla="*/ 267247 w 331"/>
                <a:gd name="T9" fmla="*/ 269110 h 498"/>
                <a:gd name="T10" fmla="*/ 178874 w 331"/>
                <a:gd name="T11" fmla="*/ 66210 h 498"/>
                <a:gd name="T12" fmla="*/ 170356 w 331"/>
                <a:gd name="T13" fmla="*/ 531813 h 498"/>
                <a:gd name="T14" fmla="*/ 170356 w 331"/>
                <a:gd name="T15" fmla="*/ 531813 h 498"/>
                <a:gd name="T16" fmla="*/ 45783 w 331"/>
                <a:gd name="T17" fmla="*/ 465603 h 498"/>
                <a:gd name="T18" fmla="*/ 0 w 331"/>
                <a:gd name="T19" fmla="*/ 275518 h 498"/>
                <a:gd name="T20" fmla="*/ 47913 w 331"/>
                <a:gd name="T21" fmla="*/ 69413 h 498"/>
                <a:gd name="T22" fmla="*/ 182069 w 331"/>
                <a:gd name="T23" fmla="*/ 0 h 498"/>
                <a:gd name="T24" fmla="*/ 352425 w 331"/>
                <a:gd name="T25" fmla="*/ 262703 h 498"/>
                <a:gd name="T26" fmla="*/ 304512 w 331"/>
                <a:gd name="T27" fmla="*/ 462400 h 498"/>
                <a:gd name="T28" fmla="*/ 170356 w 331"/>
                <a:gd name="T29" fmla="*/ 531813 h 4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1" h="498">
                  <a:moveTo>
                    <a:pt x="168" y="62"/>
                  </a:moveTo>
                  <a:cubicBezTo>
                    <a:pt x="168" y="62"/>
                    <a:pt x="168" y="62"/>
                    <a:pt x="168" y="62"/>
                  </a:cubicBezTo>
                  <a:cubicBezTo>
                    <a:pt x="109" y="62"/>
                    <a:pt x="80" y="126"/>
                    <a:pt x="80" y="255"/>
                  </a:cubicBezTo>
                  <a:cubicBezTo>
                    <a:pt x="80" y="376"/>
                    <a:pt x="109" y="436"/>
                    <a:pt x="166" y="436"/>
                  </a:cubicBezTo>
                  <a:cubicBezTo>
                    <a:pt x="223" y="436"/>
                    <a:pt x="251" y="375"/>
                    <a:pt x="251" y="252"/>
                  </a:cubicBezTo>
                  <a:cubicBezTo>
                    <a:pt x="251" y="125"/>
                    <a:pt x="223" y="62"/>
                    <a:pt x="168" y="62"/>
                  </a:cubicBezTo>
                  <a:close/>
                  <a:moveTo>
                    <a:pt x="160" y="498"/>
                  </a:moveTo>
                  <a:cubicBezTo>
                    <a:pt x="160" y="498"/>
                    <a:pt x="160" y="498"/>
                    <a:pt x="160" y="498"/>
                  </a:cubicBezTo>
                  <a:cubicBezTo>
                    <a:pt x="110" y="498"/>
                    <a:pt x="71" y="477"/>
                    <a:pt x="43" y="436"/>
                  </a:cubicBezTo>
                  <a:cubicBezTo>
                    <a:pt x="15" y="395"/>
                    <a:pt x="0" y="336"/>
                    <a:pt x="0" y="258"/>
                  </a:cubicBezTo>
                  <a:cubicBezTo>
                    <a:pt x="0" y="173"/>
                    <a:pt x="15" y="109"/>
                    <a:pt x="45" y="65"/>
                  </a:cubicBezTo>
                  <a:cubicBezTo>
                    <a:pt x="74" y="21"/>
                    <a:pt x="116" y="0"/>
                    <a:pt x="171" y="0"/>
                  </a:cubicBezTo>
                  <a:cubicBezTo>
                    <a:pt x="278" y="0"/>
                    <a:pt x="331" y="82"/>
                    <a:pt x="331" y="246"/>
                  </a:cubicBezTo>
                  <a:cubicBezTo>
                    <a:pt x="331" y="328"/>
                    <a:pt x="316" y="391"/>
                    <a:pt x="286" y="433"/>
                  </a:cubicBezTo>
                  <a:cubicBezTo>
                    <a:pt x="256" y="476"/>
                    <a:pt x="214" y="498"/>
                    <a:pt x="160" y="498"/>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6" name="Freeform 15"/>
            <p:cNvSpPr>
              <a:spLocks noEditPoints="1"/>
            </p:cNvSpPr>
            <p:nvPr/>
          </p:nvSpPr>
          <p:spPr bwMode="auto">
            <a:xfrm>
              <a:off x="9904413" y="6057900"/>
              <a:ext cx="352425" cy="531813"/>
            </a:xfrm>
            <a:custGeom>
              <a:avLst/>
              <a:gdLst>
                <a:gd name="T0" fmla="*/ 178348 w 330"/>
                <a:gd name="T1" fmla="*/ 66210 h 498"/>
                <a:gd name="T2" fmla="*/ 178348 w 330"/>
                <a:gd name="T3" fmla="*/ 66210 h 498"/>
                <a:gd name="T4" fmla="*/ 84368 w 330"/>
                <a:gd name="T5" fmla="*/ 272314 h 498"/>
                <a:gd name="T6" fmla="*/ 176213 w 330"/>
                <a:gd name="T7" fmla="*/ 465603 h 498"/>
                <a:gd name="T8" fmla="*/ 266989 w 330"/>
                <a:gd name="T9" fmla="*/ 269110 h 498"/>
                <a:gd name="T10" fmla="*/ 178348 w 330"/>
                <a:gd name="T11" fmla="*/ 66210 h 498"/>
                <a:gd name="T12" fmla="*/ 169805 w 330"/>
                <a:gd name="T13" fmla="*/ 531813 h 498"/>
                <a:gd name="T14" fmla="*/ 169805 w 330"/>
                <a:gd name="T15" fmla="*/ 531813 h 498"/>
                <a:gd name="T16" fmla="*/ 44854 w 330"/>
                <a:gd name="T17" fmla="*/ 465603 h 498"/>
                <a:gd name="T18" fmla="*/ 0 w 330"/>
                <a:gd name="T19" fmla="*/ 275518 h 498"/>
                <a:gd name="T20" fmla="*/ 46990 w 330"/>
                <a:gd name="T21" fmla="*/ 69413 h 498"/>
                <a:gd name="T22" fmla="*/ 181552 w 330"/>
                <a:gd name="T23" fmla="*/ 0 h 498"/>
                <a:gd name="T24" fmla="*/ 352425 w 330"/>
                <a:gd name="T25" fmla="*/ 262703 h 498"/>
                <a:gd name="T26" fmla="*/ 303299 w 330"/>
                <a:gd name="T27" fmla="*/ 462400 h 498"/>
                <a:gd name="T28" fmla="*/ 169805 w 330"/>
                <a:gd name="T29" fmla="*/ 531813 h 4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0" h="498">
                  <a:moveTo>
                    <a:pt x="167" y="62"/>
                  </a:moveTo>
                  <a:cubicBezTo>
                    <a:pt x="167" y="62"/>
                    <a:pt x="167" y="62"/>
                    <a:pt x="167" y="62"/>
                  </a:cubicBezTo>
                  <a:cubicBezTo>
                    <a:pt x="109" y="62"/>
                    <a:pt x="79" y="126"/>
                    <a:pt x="79" y="255"/>
                  </a:cubicBezTo>
                  <a:cubicBezTo>
                    <a:pt x="79" y="376"/>
                    <a:pt x="108" y="436"/>
                    <a:pt x="165" y="436"/>
                  </a:cubicBezTo>
                  <a:cubicBezTo>
                    <a:pt x="221" y="436"/>
                    <a:pt x="250" y="375"/>
                    <a:pt x="250" y="252"/>
                  </a:cubicBezTo>
                  <a:cubicBezTo>
                    <a:pt x="250" y="125"/>
                    <a:pt x="222" y="62"/>
                    <a:pt x="167" y="62"/>
                  </a:cubicBezTo>
                  <a:close/>
                  <a:moveTo>
                    <a:pt x="159" y="498"/>
                  </a:moveTo>
                  <a:cubicBezTo>
                    <a:pt x="159" y="498"/>
                    <a:pt x="159" y="498"/>
                    <a:pt x="159" y="498"/>
                  </a:cubicBezTo>
                  <a:cubicBezTo>
                    <a:pt x="109" y="498"/>
                    <a:pt x="70" y="477"/>
                    <a:pt x="42" y="436"/>
                  </a:cubicBezTo>
                  <a:cubicBezTo>
                    <a:pt x="13" y="395"/>
                    <a:pt x="0" y="336"/>
                    <a:pt x="0" y="258"/>
                  </a:cubicBezTo>
                  <a:cubicBezTo>
                    <a:pt x="0" y="173"/>
                    <a:pt x="14" y="109"/>
                    <a:pt x="44" y="65"/>
                  </a:cubicBezTo>
                  <a:cubicBezTo>
                    <a:pt x="73" y="21"/>
                    <a:pt x="115" y="0"/>
                    <a:pt x="170" y="0"/>
                  </a:cubicBezTo>
                  <a:cubicBezTo>
                    <a:pt x="277" y="0"/>
                    <a:pt x="330" y="82"/>
                    <a:pt x="330" y="246"/>
                  </a:cubicBezTo>
                  <a:cubicBezTo>
                    <a:pt x="330" y="328"/>
                    <a:pt x="315" y="391"/>
                    <a:pt x="284" y="433"/>
                  </a:cubicBezTo>
                  <a:cubicBezTo>
                    <a:pt x="255" y="476"/>
                    <a:pt x="213" y="498"/>
                    <a:pt x="159" y="498"/>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7" name="Freeform 16"/>
            <p:cNvSpPr>
              <a:spLocks/>
            </p:cNvSpPr>
            <p:nvPr/>
          </p:nvSpPr>
          <p:spPr bwMode="auto">
            <a:xfrm>
              <a:off x="10664825" y="6281738"/>
              <a:ext cx="1773238" cy="714375"/>
            </a:xfrm>
            <a:custGeom>
              <a:avLst/>
              <a:gdLst>
                <a:gd name="T0" fmla="*/ 0 w 1662"/>
                <a:gd name="T1" fmla="*/ 714375 h 669"/>
                <a:gd name="T2" fmla="*/ 0 w 1662"/>
                <a:gd name="T3" fmla="*/ 714375 h 669"/>
                <a:gd name="T4" fmla="*/ 1164021 w 1662"/>
                <a:gd name="T5" fmla="*/ 714375 h 669"/>
                <a:gd name="T6" fmla="*/ 1773238 w 1662"/>
                <a:gd name="T7" fmla="*/ 714375 h 669"/>
                <a:gd name="T8" fmla="*/ 1773238 w 1662"/>
                <a:gd name="T9" fmla="*/ 35238 h 669"/>
                <a:gd name="T10" fmla="*/ 0 w 1662"/>
                <a:gd name="T11" fmla="*/ 714375 h 6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62" h="669">
                  <a:moveTo>
                    <a:pt x="0" y="669"/>
                  </a:moveTo>
                  <a:cubicBezTo>
                    <a:pt x="0" y="669"/>
                    <a:pt x="0" y="669"/>
                    <a:pt x="0" y="669"/>
                  </a:cubicBezTo>
                  <a:cubicBezTo>
                    <a:pt x="1091" y="669"/>
                    <a:pt x="1091" y="669"/>
                    <a:pt x="1091" y="669"/>
                  </a:cubicBezTo>
                  <a:cubicBezTo>
                    <a:pt x="1662" y="669"/>
                    <a:pt x="1662" y="669"/>
                    <a:pt x="1662" y="669"/>
                  </a:cubicBezTo>
                  <a:cubicBezTo>
                    <a:pt x="1662" y="33"/>
                    <a:pt x="1662" y="33"/>
                    <a:pt x="1662" y="33"/>
                  </a:cubicBezTo>
                  <a:cubicBezTo>
                    <a:pt x="1065" y="0"/>
                    <a:pt x="456" y="211"/>
                    <a:pt x="0" y="669"/>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8" name="Freeform 17"/>
            <p:cNvSpPr>
              <a:spLocks/>
            </p:cNvSpPr>
            <p:nvPr/>
          </p:nvSpPr>
          <p:spPr bwMode="auto">
            <a:xfrm>
              <a:off x="10250488" y="4895850"/>
              <a:ext cx="561975" cy="1544638"/>
            </a:xfrm>
            <a:custGeom>
              <a:avLst/>
              <a:gdLst>
                <a:gd name="T0" fmla="*/ 561975 w 527"/>
                <a:gd name="T1" fmla="*/ 0 h 1448"/>
                <a:gd name="T2" fmla="*/ 561975 w 527"/>
                <a:gd name="T3" fmla="*/ 0 h 1448"/>
                <a:gd name="T4" fmla="*/ 561975 w 527"/>
                <a:gd name="T5" fmla="*/ 1544638 h 1448"/>
                <a:gd name="T6" fmla="*/ 317777 w 527"/>
                <a:gd name="T7" fmla="*/ 1544638 h 1448"/>
                <a:gd name="T8" fmla="*/ 317777 w 527"/>
                <a:gd name="T9" fmla="*/ 298687 h 1448"/>
                <a:gd name="T10" fmla="*/ 174884 w 527"/>
                <a:gd name="T11" fmla="*/ 379759 h 1448"/>
                <a:gd name="T12" fmla="*/ 0 w 527"/>
                <a:gd name="T13" fmla="*/ 437363 h 1448"/>
                <a:gd name="T14" fmla="*/ 0 w 527"/>
                <a:gd name="T15" fmla="*/ 229349 h 1448"/>
                <a:gd name="T16" fmla="*/ 118367 w 527"/>
                <a:gd name="T17" fmla="*/ 186679 h 1448"/>
                <a:gd name="T18" fmla="*/ 230335 w 527"/>
                <a:gd name="T19" fmla="*/ 137609 h 1448"/>
                <a:gd name="T20" fmla="*/ 342304 w 527"/>
                <a:gd name="T21" fmla="*/ 76805 h 1448"/>
                <a:gd name="T22" fmla="*/ 458537 w 527"/>
                <a:gd name="T23" fmla="*/ 0 h 1448"/>
                <a:gd name="T24" fmla="*/ 561975 w 527"/>
                <a:gd name="T25" fmla="*/ 0 h 1448"/>
                <a:gd name="T26" fmla="*/ 561975 w 527"/>
                <a:gd name="T27" fmla="*/ 0 h 1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7" h="1448">
                  <a:moveTo>
                    <a:pt x="527" y="0"/>
                  </a:moveTo>
                  <a:cubicBezTo>
                    <a:pt x="527" y="0"/>
                    <a:pt x="527" y="0"/>
                    <a:pt x="527" y="0"/>
                  </a:cubicBezTo>
                  <a:cubicBezTo>
                    <a:pt x="527" y="1448"/>
                    <a:pt x="527" y="1448"/>
                    <a:pt x="527" y="1448"/>
                  </a:cubicBezTo>
                  <a:cubicBezTo>
                    <a:pt x="298" y="1448"/>
                    <a:pt x="298" y="1448"/>
                    <a:pt x="298" y="1448"/>
                  </a:cubicBezTo>
                  <a:cubicBezTo>
                    <a:pt x="298" y="280"/>
                    <a:pt x="298" y="280"/>
                    <a:pt x="298" y="280"/>
                  </a:cubicBezTo>
                  <a:cubicBezTo>
                    <a:pt x="256" y="310"/>
                    <a:pt x="211" y="335"/>
                    <a:pt x="164" y="356"/>
                  </a:cubicBezTo>
                  <a:cubicBezTo>
                    <a:pt x="116" y="376"/>
                    <a:pt x="62" y="395"/>
                    <a:pt x="0" y="410"/>
                  </a:cubicBezTo>
                  <a:cubicBezTo>
                    <a:pt x="0" y="215"/>
                    <a:pt x="0" y="215"/>
                    <a:pt x="0" y="215"/>
                  </a:cubicBezTo>
                  <a:cubicBezTo>
                    <a:pt x="38" y="202"/>
                    <a:pt x="76" y="189"/>
                    <a:pt x="111" y="175"/>
                  </a:cubicBezTo>
                  <a:cubicBezTo>
                    <a:pt x="146" y="162"/>
                    <a:pt x="182" y="146"/>
                    <a:pt x="216" y="129"/>
                  </a:cubicBezTo>
                  <a:cubicBezTo>
                    <a:pt x="251" y="112"/>
                    <a:pt x="285" y="93"/>
                    <a:pt x="321" y="72"/>
                  </a:cubicBezTo>
                  <a:cubicBezTo>
                    <a:pt x="356" y="51"/>
                    <a:pt x="392" y="26"/>
                    <a:pt x="430" y="0"/>
                  </a:cubicBezTo>
                  <a:cubicBezTo>
                    <a:pt x="527" y="0"/>
                    <a:pt x="527" y="0"/>
                    <a:pt x="527" y="0"/>
                  </a:cubicBezTo>
                  <a:cubicBezTo>
                    <a:pt x="527" y="0"/>
                    <a:pt x="527" y="0"/>
                    <a:pt x="527"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9" name="Freeform 18"/>
            <p:cNvSpPr>
              <a:spLocks noEditPoints="1"/>
            </p:cNvSpPr>
            <p:nvPr/>
          </p:nvSpPr>
          <p:spPr bwMode="auto">
            <a:xfrm>
              <a:off x="10960100" y="4875213"/>
              <a:ext cx="1100138" cy="1662113"/>
            </a:xfrm>
            <a:custGeom>
              <a:avLst/>
              <a:gdLst>
                <a:gd name="T0" fmla="*/ 558072 w 1031"/>
                <a:gd name="T1" fmla="*/ 208164 h 1557"/>
                <a:gd name="T2" fmla="*/ 558072 w 1031"/>
                <a:gd name="T3" fmla="*/ 208164 h 1557"/>
                <a:gd name="T4" fmla="*/ 264631 w 1031"/>
                <a:gd name="T5" fmla="*/ 852940 h 1557"/>
                <a:gd name="T6" fmla="*/ 551670 w 1031"/>
                <a:gd name="T7" fmla="*/ 1456084 h 1557"/>
                <a:gd name="T8" fmla="*/ 834440 w 1031"/>
                <a:gd name="T9" fmla="*/ 842265 h 1557"/>
                <a:gd name="T10" fmla="*/ 558072 w 1031"/>
                <a:gd name="T11" fmla="*/ 208164 h 1557"/>
                <a:gd name="T12" fmla="*/ 531395 w 1031"/>
                <a:gd name="T13" fmla="*/ 1662113 h 1557"/>
                <a:gd name="T14" fmla="*/ 531395 w 1031"/>
                <a:gd name="T15" fmla="*/ 1662113 h 1557"/>
                <a:gd name="T16" fmla="*/ 140852 w 1031"/>
                <a:gd name="T17" fmla="*/ 1457151 h 1557"/>
                <a:gd name="T18" fmla="*/ 0 w 1031"/>
                <a:gd name="T19" fmla="*/ 863616 h 1557"/>
                <a:gd name="T20" fmla="*/ 146187 w 1031"/>
                <a:gd name="T21" fmla="*/ 219907 h 1557"/>
                <a:gd name="T22" fmla="*/ 569810 w 1031"/>
                <a:gd name="T23" fmla="*/ 0 h 1557"/>
                <a:gd name="T24" fmla="*/ 1100138 w 1031"/>
                <a:gd name="T25" fmla="*/ 824118 h 1557"/>
                <a:gd name="T26" fmla="*/ 950750 w 1031"/>
                <a:gd name="T27" fmla="*/ 1447543 h 1557"/>
                <a:gd name="T28" fmla="*/ 531395 w 1031"/>
                <a:gd name="T29" fmla="*/ 1662113 h 15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1" h="1557">
                  <a:moveTo>
                    <a:pt x="523" y="195"/>
                  </a:moveTo>
                  <a:cubicBezTo>
                    <a:pt x="523" y="195"/>
                    <a:pt x="523" y="195"/>
                    <a:pt x="523" y="195"/>
                  </a:cubicBezTo>
                  <a:cubicBezTo>
                    <a:pt x="340" y="195"/>
                    <a:pt x="248" y="396"/>
                    <a:pt x="248" y="799"/>
                  </a:cubicBezTo>
                  <a:cubicBezTo>
                    <a:pt x="248" y="1176"/>
                    <a:pt x="338" y="1364"/>
                    <a:pt x="517" y="1364"/>
                  </a:cubicBezTo>
                  <a:cubicBezTo>
                    <a:pt x="694" y="1364"/>
                    <a:pt x="782" y="1173"/>
                    <a:pt x="782" y="789"/>
                  </a:cubicBezTo>
                  <a:cubicBezTo>
                    <a:pt x="782" y="393"/>
                    <a:pt x="696" y="195"/>
                    <a:pt x="523" y="195"/>
                  </a:cubicBezTo>
                  <a:close/>
                  <a:moveTo>
                    <a:pt x="498" y="1557"/>
                  </a:moveTo>
                  <a:cubicBezTo>
                    <a:pt x="498" y="1557"/>
                    <a:pt x="498" y="1557"/>
                    <a:pt x="498" y="1557"/>
                  </a:cubicBezTo>
                  <a:cubicBezTo>
                    <a:pt x="341" y="1557"/>
                    <a:pt x="219" y="1493"/>
                    <a:pt x="132" y="1365"/>
                  </a:cubicBezTo>
                  <a:cubicBezTo>
                    <a:pt x="44" y="1237"/>
                    <a:pt x="0" y="1052"/>
                    <a:pt x="0" y="809"/>
                  </a:cubicBezTo>
                  <a:cubicBezTo>
                    <a:pt x="0" y="543"/>
                    <a:pt x="45" y="342"/>
                    <a:pt x="137" y="206"/>
                  </a:cubicBezTo>
                  <a:cubicBezTo>
                    <a:pt x="229" y="69"/>
                    <a:pt x="361" y="0"/>
                    <a:pt x="534" y="0"/>
                  </a:cubicBezTo>
                  <a:cubicBezTo>
                    <a:pt x="865" y="0"/>
                    <a:pt x="1031" y="258"/>
                    <a:pt x="1031" y="772"/>
                  </a:cubicBezTo>
                  <a:cubicBezTo>
                    <a:pt x="1031" y="1028"/>
                    <a:pt x="984" y="1222"/>
                    <a:pt x="891" y="1356"/>
                  </a:cubicBezTo>
                  <a:cubicBezTo>
                    <a:pt x="797" y="1490"/>
                    <a:pt x="666" y="1557"/>
                    <a:pt x="498" y="1557"/>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0" name="Freeform 19"/>
            <p:cNvSpPr>
              <a:spLocks/>
            </p:cNvSpPr>
            <p:nvPr/>
          </p:nvSpPr>
          <p:spPr bwMode="auto">
            <a:xfrm>
              <a:off x="8374063" y="5805488"/>
              <a:ext cx="4064000" cy="1190625"/>
            </a:xfrm>
            <a:custGeom>
              <a:avLst/>
              <a:gdLst>
                <a:gd name="T0" fmla="*/ 0 w 3809"/>
                <a:gd name="T1" fmla="*/ 1190625 h 1115"/>
                <a:gd name="T2" fmla="*/ 0 w 3809"/>
                <a:gd name="T3" fmla="*/ 1190625 h 1115"/>
                <a:gd name="T4" fmla="*/ 4064000 w 3809"/>
                <a:gd name="T5" fmla="*/ 1190625 h 1115"/>
                <a:gd name="T6" fmla="*/ 4064000 w 3809"/>
                <a:gd name="T7" fmla="*/ 957839 h 1115"/>
                <a:gd name="T8" fmla="*/ 0 w 3809"/>
                <a:gd name="T9" fmla="*/ 1190625 h 1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09" h="1115">
                  <a:moveTo>
                    <a:pt x="0" y="1115"/>
                  </a:moveTo>
                  <a:cubicBezTo>
                    <a:pt x="0" y="1115"/>
                    <a:pt x="0" y="1115"/>
                    <a:pt x="0" y="1115"/>
                  </a:cubicBezTo>
                  <a:cubicBezTo>
                    <a:pt x="3809" y="1115"/>
                    <a:pt x="3809" y="1115"/>
                    <a:pt x="3809" y="1115"/>
                  </a:cubicBezTo>
                  <a:cubicBezTo>
                    <a:pt x="3809" y="897"/>
                    <a:pt x="3809" y="897"/>
                    <a:pt x="3809" y="897"/>
                  </a:cubicBezTo>
                  <a:cubicBezTo>
                    <a:pt x="2683" y="0"/>
                    <a:pt x="1041" y="72"/>
                    <a:pt x="0" y="1115"/>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1" name="Freeform 20"/>
            <p:cNvSpPr>
              <a:spLocks/>
            </p:cNvSpPr>
            <p:nvPr/>
          </p:nvSpPr>
          <p:spPr bwMode="auto">
            <a:xfrm>
              <a:off x="9558338" y="6132513"/>
              <a:ext cx="520700" cy="636588"/>
            </a:xfrm>
            <a:custGeom>
              <a:avLst/>
              <a:gdLst>
                <a:gd name="T0" fmla="*/ 170721 w 488"/>
                <a:gd name="T1" fmla="*/ 636588 h 597"/>
                <a:gd name="T2" fmla="*/ 170721 w 488"/>
                <a:gd name="T3" fmla="*/ 636588 h 597"/>
                <a:gd name="T4" fmla="*/ 520700 w 488"/>
                <a:gd name="T5" fmla="*/ 0 h 597"/>
                <a:gd name="T6" fmla="*/ 310499 w 488"/>
                <a:gd name="T7" fmla="*/ 39454 h 597"/>
                <a:gd name="T8" fmla="*/ 0 w 488"/>
                <a:gd name="T9" fmla="*/ 636588 h 597"/>
                <a:gd name="T10" fmla="*/ 170721 w 488"/>
                <a:gd name="T11" fmla="*/ 636588 h 597"/>
                <a:gd name="T12" fmla="*/ 170721 w 488"/>
                <a:gd name="T13" fmla="*/ 636588 h 5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8" h="597">
                  <a:moveTo>
                    <a:pt x="160" y="597"/>
                  </a:moveTo>
                  <a:cubicBezTo>
                    <a:pt x="160" y="597"/>
                    <a:pt x="160" y="597"/>
                    <a:pt x="160" y="597"/>
                  </a:cubicBezTo>
                  <a:cubicBezTo>
                    <a:pt x="180" y="410"/>
                    <a:pt x="290" y="191"/>
                    <a:pt x="488" y="0"/>
                  </a:cubicBezTo>
                  <a:cubicBezTo>
                    <a:pt x="422" y="10"/>
                    <a:pt x="356" y="23"/>
                    <a:pt x="291" y="37"/>
                  </a:cubicBezTo>
                  <a:cubicBezTo>
                    <a:pt x="115" y="219"/>
                    <a:pt x="18" y="422"/>
                    <a:pt x="0" y="597"/>
                  </a:cubicBezTo>
                  <a:cubicBezTo>
                    <a:pt x="160" y="597"/>
                    <a:pt x="160" y="597"/>
                    <a:pt x="160" y="597"/>
                  </a:cubicBezTo>
                  <a:cubicBezTo>
                    <a:pt x="160" y="597"/>
                    <a:pt x="160" y="597"/>
                    <a:pt x="160" y="597"/>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2" name="Freeform 21"/>
            <p:cNvSpPr>
              <a:spLocks/>
            </p:cNvSpPr>
            <p:nvPr/>
          </p:nvSpPr>
          <p:spPr bwMode="auto">
            <a:xfrm>
              <a:off x="11263313" y="6156325"/>
              <a:ext cx="157163" cy="60325"/>
            </a:xfrm>
            <a:custGeom>
              <a:avLst/>
              <a:gdLst>
                <a:gd name="T0" fmla="*/ 157163 w 148"/>
                <a:gd name="T1" fmla="*/ 38100 h 57"/>
                <a:gd name="T2" fmla="*/ 157163 w 148"/>
                <a:gd name="T3" fmla="*/ 38100 h 57"/>
                <a:gd name="T4" fmla="*/ 23362 w 148"/>
                <a:gd name="T5" fmla="*/ 0 h 57"/>
                <a:gd name="T6" fmla="*/ 0 w 148"/>
                <a:gd name="T7" fmla="*/ 24342 h 57"/>
                <a:gd name="T8" fmla="*/ 138049 w 148"/>
                <a:gd name="T9" fmla="*/ 60325 h 57"/>
                <a:gd name="T10" fmla="*/ 157163 w 148"/>
                <a:gd name="T11" fmla="*/ 3810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57">
                  <a:moveTo>
                    <a:pt x="148" y="36"/>
                  </a:moveTo>
                  <a:cubicBezTo>
                    <a:pt x="148" y="36"/>
                    <a:pt x="148" y="36"/>
                    <a:pt x="148" y="36"/>
                  </a:cubicBezTo>
                  <a:cubicBezTo>
                    <a:pt x="107" y="23"/>
                    <a:pt x="64" y="11"/>
                    <a:pt x="22" y="0"/>
                  </a:cubicBezTo>
                  <a:cubicBezTo>
                    <a:pt x="15" y="8"/>
                    <a:pt x="7" y="15"/>
                    <a:pt x="0" y="23"/>
                  </a:cubicBezTo>
                  <a:cubicBezTo>
                    <a:pt x="43" y="34"/>
                    <a:pt x="87" y="45"/>
                    <a:pt x="130" y="57"/>
                  </a:cubicBezTo>
                  <a:cubicBezTo>
                    <a:pt x="136" y="50"/>
                    <a:pt x="142" y="43"/>
                    <a:pt x="148" y="36"/>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3" name="Freeform 22"/>
            <p:cNvSpPr>
              <a:spLocks/>
            </p:cNvSpPr>
            <p:nvPr/>
          </p:nvSpPr>
          <p:spPr bwMode="auto">
            <a:xfrm>
              <a:off x="10934700" y="6180138"/>
              <a:ext cx="441325" cy="588963"/>
            </a:xfrm>
            <a:custGeom>
              <a:avLst/>
              <a:gdLst>
                <a:gd name="T0" fmla="*/ 171626 w 414"/>
                <a:gd name="T1" fmla="*/ 588963 h 552"/>
                <a:gd name="T2" fmla="*/ 171626 w 414"/>
                <a:gd name="T3" fmla="*/ 588963 h 552"/>
                <a:gd name="T4" fmla="*/ 441325 w 414"/>
                <a:gd name="T5" fmla="*/ 36277 h 552"/>
                <a:gd name="T6" fmla="*/ 302745 w 414"/>
                <a:gd name="T7" fmla="*/ 0 h 552"/>
                <a:gd name="T8" fmla="*/ 0 w 414"/>
                <a:gd name="T9" fmla="*/ 588963 h 552"/>
                <a:gd name="T10" fmla="*/ 171626 w 414"/>
                <a:gd name="T11" fmla="*/ 588963 h 552"/>
                <a:gd name="T12" fmla="*/ 171626 w 414"/>
                <a:gd name="T13" fmla="*/ 588963 h 5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4" h="552">
                  <a:moveTo>
                    <a:pt x="161" y="552"/>
                  </a:moveTo>
                  <a:cubicBezTo>
                    <a:pt x="161" y="552"/>
                    <a:pt x="161" y="552"/>
                    <a:pt x="161" y="552"/>
                  </a:cubicBezTo>
                  <a:cubicBezTo>
                    <a:pt x="178" y="390"/>
                    <a:pt x="262" y="204"/>
                    <a:pt x="414" y="34"/>
                  </a:cubicBezTo>
                  <a:cubicBezTo>
                    <a:pt x="371" y="22"/>
                    <a:pt x="327" y="11"/>
                    <a:pt x="284" y="0"/>
                  </a:cubicBezTo>
                  <a:cubicBezTo>
                    <a:pt x="114" y="179"/>
                    <a:pt x="18" y="379"/>
                    <a:pt x="0" y="552"/>
                  </a:cubicBezTo>
                  <a:cubicBezTo>
                    <a:pt x="161" y="552"/>
                    <a:pt x="161" y="552"/>
                    <a:pt x="161" y="552"/>
                  </a:cubicBezTo>
                  <a:cubicBezTo>
                    <a:pt x="161" y="552"/>
                    <a:pt x="161" y="552"/>
                    <a:pt x="161" y="552"/>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4" name="Freeform 23"/>
            <p:cNvSpPr>
              <a:spLocks/>
            </p:cNvSpPr>
            <p:nvPr/>
          </p:nvSpPr>
          <p:spPr bwMode="auto">
            <a:xfrm>
              <a:off x="9969500" y="6100763"/>
              <a:ext cx="1016000" cy="693738"/>
            </a:xfrm>
            <a:custGeom>
              <a:avLst/>
              <a:gdLst>
                <a:gd name="T0" fmla="*/ 164353 w 952"/>
                <a:gd name="T1" fmla="*/ 150488 h 650"/>
                <a:gd name="T2" fmla="*/ 164353 w 952"/>
                <a:gd name="T3" fmla="*/ 150488 h 650"/>
                <a:gd name="T4" fmla="*/ 38420 w 952"/>
                <a:gd name="T5" fmla="*/ 559260 h 650"/>
                <a:gd name="T6" fmla="*/ 280681 w 952"/>
                <a:gd name="T7" fmla="*/ 693738 h 650"/>
                <a:gd name="T8" fmla="*/ 588042 w 952"/>
                <a:gd name="T9" fmla="*/ 553923 h 650"/>
                <a:gd name="T10" fmla="*/ 930622 w 952"/>
                <a:gd name="T11" fmla="*/ 123806 h 650"/>
                <a:gd name="T12" fmla="*/ 1016000 w 952"/>
                <a:gd name="T13" fmla="*/ 32019 h 650"/>
                <a:gd name="T14" fmla="*/ 854849 w 952"/>
                <a:gd name="T15" fmla="*/ 11740 h 650"/>
                <a:gd name="T16" fmla="*/ 740655 w 952"/>
                <a:gd name="T17" fmla="*/ 135546 h 650"/>
                <a:gd name="T18" fmla="*/ 318034 w 952"/>
                <a:gd name="T19" fmla="*/ 559260 h 650"/>
                <a:gd name="T20" fmla="*/ 350050 w 952"/>
                <a:gd name="T21" fmla="*/ 141949 h 650"/>
                <a:gd name="T22" fmla="*/ 496261 w 952"/>
                <a:gd name="T23" fmla="*/ 0 h 650"/>
                <a:gd name="T24" fmla="*/ 305227 w 952"/>
                <a:gd name="T25" fmla="*/ 9606 h 650"/>
                <a:gd name="T26" fmla="*/ 164353 w 952"/>
                <a:gd name="T27" fmla="*/ 150488 h 6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52" h="650">
                  <a:moveTo>
                    <a:pt x="154" y="141"/>
                  </a:moveTo>
                  <a:cubicBezTo>
                    <a:pt x="154" y="141"/>
                    <a:pt x="154" y="141"/>
                    <a:pt x="154" y="141"/>
                  </a:cubicBezTo>
                  <a:cubicBezTo>
                    <a:pt x="17" y="307"/>
                    <a:pt x="0" y="439"/>
                    <a:pt x="36" y="524"/>
                  </a:cubicBezTo>
                  <a:cubicBezTo>
                    <a:pt x="74" y="610"/>
                    <a:pt x="158" y="650"/>
                    <a:pt x="263" y="650"/>
                  </a:cubicBezTo>
                  <a:cubicBezTo>
                    <a:pt x="378" y="650"/>
                    <a:pt x="465" y="609"/>
                    <a:pt x="551" y="519"/>
                  </a:cubicBezTo>
                  <a:cubicBezTo>
                    <a:pt x="640" y="429"/>
                    <a:pt x="723" y="289"/>
                    <a:pt x="872" y="116"/>
                  </a:cubicBezTo>
                  <a:cubicBezTo>
                    <a:pt x="899" y="85"/>
                    <a:pt x="926" y="56"/>
                    <a:pt x="952" y="30"/>
                  </a:cubicBezTo>
                  <a:cubicBezTo>
                    <a:pt x="902" y="22"/>
                    <a:pt x="852" y="16"/>
                    <a:pt x="801" y="11"/>
                  </a:cubicBezTo>
                  <a:cubicBezTo>
                    <a:pt x="767" y="46"/>
                    <a:pt x="731" y="84"/>
                    <a:pt x="694" y="127"/>
                  </a:cubicBezTo>
                  <a:cubicBezTo>
                    <a:pt x="481" y="392"/>
                    <a:pt x="425" y="526"/>
                    <a:pt x="298" y="524"/>
                  </a:cubicBezTo>
                  <a:cubicBezTo>
                    <a:pt x="185" y="526"/>
                    <a:pt x="120" y="394"/>
                    <a:pt x="328" y="133"/>
                  </a:cubicBezTo>
                  <a:cubicBezTo>
                    <a:pt x="371" y="83"/>
                    <a:pt x="417" y="38"/>
                    <a:pt x="465" y="0"/>
                  </a:cubicBezTo>
                  <a:cubicBezTo>
                    <a:pt x="405" y="1"/>
                    <a:pt x="345" y="4"/>
                    <a:pt x="286" y="9"/>
                  </a:cubicBezTo>
                  <a:cubicBezTo>
                    <a:pt x="238" y="49"/>
                    <a:pt x="194" y="92"/>
                    <a:pt x="154" y="141"/>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5" name="Freeform 24"/>
            <p:cNvSpPr>
              <a:spLocks/>
            </p:cNvSpPr>
            <p:nvPr/>
          </p:nvSpPr>
          <p:spPr bwMode="auto">
            <a:xfrm>
              <a:off x="11356975" y="6259513"/>
              <a:ext cx="708025" cy="534988"/>
            </a:xfrm>
            <a:custGeom>
              <a:avLst/>
              <a:gdLst>
                <a:gd name="T0" fmla="*/ 38445 w 663"/>
                <a:gd name="T1" fmla="*/ 400440 h 501"/>
                <a:gd name="T2" fmla="*/ 38445 w 663"/>
                <a:gd name="T3" fmla="*/ 400440 h 501"/>
                <a:gd name="T4" fmla="*/ 280861 w 663"/>
                <a:gd name="T5" fmla="*/ 534988 h 501"/>
                <a:gd name="T6" fmla="*/ 588419 w 663"/>
                <a:gd name="T7" fmla="*/ 395101 h 501"/>
                <a:gd name="T8" fmla="*/ 708025 w 663"/>
                <a:gd name="T9" fmla="*/ 249875 h 501"/>
                <a:gd name="T10" fmla="*/ 582012 w 663"/>
                <a:gd name="T11" fmla="*/ 180465 h 501"/>
                <a:gd name="T12" fmla="*/ 317170 w 663"/>
                <a:gd name="T13" fmla="*/ 400440 h 501"/>
                <a:gd name="T14" fmla="*/ 297947 w 663"/>
                <a:gd name="T15" fmla="*/ 51256 h 501"/>
                <a:gd name="T16" fmla="*/ 156983 w 663"/>
                <a:gd name="T17" fmla="*/ 0 h 501"/>
                <a:gd name="T18" fmla="*/ 38445 w 663"/>
                <a:gd name="T19" fmla="*/ 40044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3" h="501">
                  <a:moveTo>
                    <a:pt x="36" y="375"/>
                  </a:moveTo>
                  <a:cubicBezTo>
                    <a:pt x="36" y="375"/>
                    <a:pt x="36" y="375"/>
                    <a:pt x="36" y="375"/>
                  </a:cubicBezTo>
                  <a:cubicBezTo>
                    <a:pt x="73" y="461"/>
                    <a:pt x="158" y="501"/>
                    <a:pt x="263" y="501"/>
                  </a:cubicBezTo>
                  <a:cubicBezTo>
                    <a:pt x="378" y="501"/>
                    <a:pt x="464" y="460"/>
                    <a:pt x="551" y="370"/>
                  </a:cubicBezTo>
                  <a:cubicBezTo>
                    <a:pt x="587" y="332"/>
                    <a:pt x="623" y="287"/>
                    <a:pt x="663" y="234"/>
                  </a:cubicBezTo>
                  <a:cubicBezTo>
                    <a:pt x="624" y="211"/>
                    <a:pt x="586" y="190"/>
                    <a:pt x="545" y="169"/>
                  </a:cubicBezTo>
                  <a:cubicBezTo>
                    <a:pt x="447" y="309"/>
                    <a:pt x="385" y="375"/>
                    <a:pt x="297" y="375"/>
                  </a:cubicBezTo>
                  <a:cubicBezTo>
                    <a:pt x="193" y="375"/>
                    <a:pt x="134" y="268"/>
                    <a:pt x="279" y="48"/>
                  </a:cubicBezTo>
                  <a:cubicBezTo>
                    <a:pt x="235" y="31"/>
                    <a:pt x="191" y="15"/>
                    <a:pt x="147" y="0"/>
                  </a:cubicBezTo>
                  <a:cubicBezTo>
                    <a:pt x="16" y="162"/>
                    <a:pt x="0" y="292"/>
                    <a:pt x="36" y="37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6" name="Freeform 25"/>
            <p:cNvSpPr>
              <a:spLocks/>
            </p:cNvSpPr>
            <p:nvPr/>
          </p:nvSpPr>
          <p:spPr bwMode="auto">
            <a:xfrm>
              <a:off x="12272963" y="6640513"/>
              <a:ext cx="165100" cy="152400"/>
            </a:xfrm>
            <a:custGeom>
              <a:avLst/>
              <a:gdLst>
                <a:gd name="T0" fmla="*/ 0 w 155"/>
                <a:gd name="T1" fmla="*/ 0 h 143"/>
                <a:gd name="T2" fmla="*/ 0 w 155"/>
                <a:gd name="T3" fmla="*/ 0 h 143"/>
                <a:gd name="T4" fmla="*/ 1065 w 155"/>
                <a:gd name="T5" fmla="*/ 19183 h 143"/>
                <a:gd name="T6" fmla="*/ 151253 w 155"/>
                <a:gd name="T7" fmla="*/ 152400 h 143"/>
                <a:gd name="T8" fmla="*/ 165100 w 155"/>
                <a:gd name="T9" fmla="*/ 127888 h 143"/>
                <a:gd name="T10" fmla="*/ 165100 w 155"/>
                <a:gd name="T11" fmla="*/ 122559 h 143"/>
                <a:gd name="T12" fmla="*/ 0 w 155"/>
                <a:gd name="T13" fmla="*/ 0 h 1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5" h="143">
                  <a:moveTo>
                    <a:pt x="0" y="0"/>
                  </a:moveTo>
                  <a:cubicBezTo>
                    <a:pt x="0" y="0"/>
                    <a:pt x="0" y="0"/>
                    <a:pt x="0" y="0"/>
                  </a:cubicBezTo>
                  <a:cubicBezTo>
                    <a:pt x="0" y="7"/>
                    <a:pt x="0" y="13"/>
                    <a:pt x="1" y="18"/>
                  </a:cubicBezTo>
                  <a:cubicBezTo>
                    <a:pt x="10" y="95"/>
                    <a:pt x="56" y="136"/>
                    <a:pt x="142" y="143"/>
                  </a:cubicBezTo>
                  <a:cubicBezTo>
                    <a:pt x="155" y="120"/>
                    <a:pt x="155" y="120"/>
                    <a:pt x="155" y="120"/>
                  </a:cubicBezTo>
                  <a:cubicBezTo>
                    <a:pt x="155" y="115"/>
                    <a:pt x="155" y="115"/>
                    <a:pt x="155" y="115"/>
                  </a:cubicBezTo>
                  <a:cubicBezTo>
                    <a:pt x="104" y="75"/>
                    <a:pt x="52" y="37"/>
                    <a:pt x="0" y="0"/>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7" name="Freeform 26"/>
            <p:cNvSpPr>
              <a:spLocks/>
            </p:cNvSpPr>
            <p:nvPr/>
          </p:nvSpPr>
          <p:spPr bwMode="auto">
            <a:xfrm>
              <a:off x="9345613" y="5719763"/>
              <a:ext cx="381000" cy="1047750"/>
            </a:xfrm>
            <a:custGeom>
              <a:avLst/>
              <a:gdLst>
                <a:gd name="T0" fmla="*/ 381000 w 357"/>
                <a:gd name="T1" fmla="*/ 0 h 983"/>
                <a:gd name="T2" fmla="*/ 381000 w 357"/>
                <a:gd name="T3" fmla="*/ 0 h 983"/>
                <a:gd name="T4" fmla="*/ 381000 w 357"/>
                <a:gd name="T5" fmla="*/ 1047750 h 983"/>
                <a:gd name="T6" fmla="*/ 215580 w 357"/>
                <a:gd name="T7" fmla="*/ 1047750 h 983"/>
                <a:gd name="T8" fmla="*/ 215580 w 357"/>
                <a:gd name="T9" fmla="*/ 202515 h 983"/>
                <a:gd name="T10" fmla="*/ 118462 w 357"/>
                <a:gd name="T11" fmla="*/ 257940 h 983"/>
                <a:gd name="T12" fmla="*/ 0 w 357"/>
                <a:gd name="T13" fmla="*/ 297378 h 983"/>
                <a:gd name="T14" fmla="*/ 0 w 357"/>
                <a:gd name="T15" fmla="*/ 155617 h 983"/>
                <a:gd name="T16" fmla="*/ 80042 w 357"/>
                <a:gd name="T17" fmla="*/ 126839 h 983"/>
                <a:gd name="T18" fmla="*/ 155815 w 357"/>
                <a:gd name="T19" fmla="*/ 93797 h 983"/>
                <a:gd name="T20" fmla="*/ 232655 w 357"/>
                <a:gd name="T21" fmla="*/ 51162 h 983"/>
                <a:gd name="T22" fmla="*/ 311630 w 357"/>
                <a:gd name="T23" fmla="*/ 0 h 983"/>
                <a:gd name="T24" fmla="*/ 381000 w 357"/>
                <a:gd name="T25" fmla="*/ 0 h 983"/>
                <a:gd name="T26" fmla="*/ 381000 w 357"/>
                <a:gd name="T27" fmla="*/ 0 h 9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7" h="983">
                  <a:moveTo>
                    <a:pt x="357" y="0"/>
                  </a:moveTo>
                  <a:cubicBezTo>
                    <a:pt x="357" y="0"/>
                    <a:pt x="357" y="0"/>
                    <a:pt x="357" y="0"/>
                  </a:cubicBezTo>
                  <a:cubicBezTo>
                    <a:pt x="357" y="983"/>
                    <a:pt x="357" y="983"/>
                    <a:pt x="357" y="983"/>
                  </a:cubicBezTo>
                  <a:cubicBezTo>
                    <a:pt x="202" y="983"/>
                    <a:pt x="202" y="983"/>
                    <a:pt x="202" y="983"/>
                  </a:cubicBezTo>
                  <a:cubicBezTo>
                    <a:pt x="202" y="190"/>
                    <a:pt x="202" y="190"/>
                    <a:pt x="202" y="190"/>
                  </a:cubicBezTo>
                  <a:cubicBezTo>
                    <a:pt x="174" y="210"/>
                    <a:pt x="143" y="227"/>
                    <a:pt x="111" y="242"/>
                  </a:cubicBezTo>
                  <a:cubicBezTo>
                    <a:pt x="79" y="256"/>
                    <a:pt x="41" y="268"/>
                    <a:pt x="0" y="279"/>
                  </a:cubicBezTo>
                  <a:cubicBezTo>
                    <a:pt x="0" y="146"/>
                    <a:pt x="0" y="146"/>
                    <a:pt x="0" y="146"/>
                  </a:cubicBezTo>
                  <a:cubicBezTo>
                    <a:pt x="25" y="138"/>
                    <a:pt x="51" y="128"/>
                    <a:pt x="75" y="119"/>
                  </a:cubicBezTo>
                  <a:cubicBezTo>
                    <a:pt x="99" y="110"/>
                    <a:pt x="123" y="99"/>
                    <a:pt x="146" y="88"/>
                  </a:cubicBezTo>
                  <a:cubicBezTo>
                    <a:pt x="170" y="76"/>
                    <a:pt x="193" y="63"/>
                    <a:pt x="218" y="48"/>
                  </a:cubicBezTo>
                  <a:cubicBezTo>
                    <a:pt x="241" y="35"/>
                    <a:pt x="266" y="18"/>
                    <a:pt x="292" y="0"/>
                  </a:cubicBezTo>
                  <a:cubicBezTo>
                    <a:pt x="357" y="0"/>
                    <a:pt x="357" y="0"/>
                    <a:pt x="357" y="0"/>
                  </a:cubicBezTo>
                  <a:cubicBezTo>
                    <a:pt x="357" y="0"/>
                    <a:pt x="357" y="0"/>
                    <a:pt x="357"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8" name="Freeform 27"/>
            <p:cNvSpPr>
              <a:spLocks/>
            </p:cNvSpPr>
            <p:nvPr/>
          </p:nvSpPr>
          <p:spPr bwMode="auto">
            <a:xfrm>
              <a:off x="10679113" y="5719763"/>
              <a:ext cx="382588" cy="1047750"/>
            </a:xfrm>
            <a:custGeom>
              <a:avLst/>
              <a:gdLst>
                <a:gd name="T0" fmla="*/ 382588 w 358"/>
                <a:gd name="T1" fmla="*/ 0 h 983"/>
                <a:gd name="T2" fmla="*/ 382588 w 358"/>
                <a:gd name="T3" fmla="*/ 0 h 983"/>
                <a:gd name="T4" fmla="*/ 382588 w 358"/>
                <a:gd name="T5" fmla="*/ 1047750 h 983"/>
                <a:gd name="T6" fmla="*/ 215874 w 358"/>
                <a:gd name="T7" fmla="*/ 1047750 h 983"/>
                <a:gd name="T8" fmla="*/ 215874 w 358"/>
                <a:gd name="T9" fmla="*/ 202515 h 983"/>
                <a:gd name="T10" fmla="*/ 118624 w 358"/>
                <a:gd name="T11" fmla="*/ 257940 h 983"/>
                <a:gd name="T12" fmla="*/ 0 w 358"/>
                <a:gd name="T13" fmla="*/ 297378 h 983"/>
                <a:gd name="T14" fmla="*/ 0 w 358"/>
                <a:gd name="T15" fmla="*/ 155617 h 983"/>
                <a:gd name="T16" fmla="*/ 80151 w 358"/>
                <a:gd name="T17" fmla="*/ 126839 h 983"/>
                <a:gd name="T18" fmla="*/ 157096 w 358"/>
                <a:gd name="T19" fmla="*/ 93797 h 983"/>
                <a:gd name="T20" fmla="*/ 232973 w 358"/>
                <a:gd name="T21" fmla="*/ 51162 h 983"/>
                <a:gd name="T22" fmla="*/ 312055 w 358"/>
                <a:gd name="T23" fmla="*/ 0 h 983"/>
                <a:gd name="T24" fmla="*/ 382588 w 358"/>
                <a:gd name="T25" fmla="*/ 0 h 983"/>
                <a:gd name="T26" fmla="*/ 382588 w 358"/>
                <a:gd name="T27" fmla="*/ 0 h 9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8" h="983">
                  <a:moveTo>
                    <a:pt x="358" y="0"/>
                  </a:moveTo>
                  <a:cubicBezTo>
                    <a:pt x="358" y="0"/>
                    <a:pt x="358" y="0"/>
                    <a:pt x="358" y="0"/>
                  </a:cubicBezTo>
                  <a:cubicBezTo>
                    <a:pt x="358" y="983"/>
                    <a:pt x="358" y="983"/>
                    <a:pt x="358" y="983"/>
                  </a:cubicBezTo>
                  <a:cubicBezTo>
                    <a:pt x="202" y="983"/>
                    <a:pt x="202" y="983"/>
                    <a:pt x="202" y="983"/>
                  </a:cubicBezTo>
                  <a:cubicBezTo>
                    <a:pt x="202" y="190"/>
                    <a:pt x="202" y="190"/>
                    <a:pt x="202" y="190"/>
                  </a:cubicBezTo>
                  <a:cubicBezTo>
                    <a:pt x="174" y="210"/>
                    <a:pt x="144" y="227"/>
                    <a:pt x="111" y="242"/>
                  </a:cubicBezTo>
                  <a:cubicBezTo>
                    <a:pt x="79" y="256"/>
                    <a:pt x="42" y="268"/>
                    <a:pt x="0" y="279"/>
                  </a:cubicBezTo>
                  <a:cubicBezTo>
                    <a:pt x="0" y="146"/>
                    <a:pt x="0" y="146"/>
                    <a:pt x="0" y="146"/>
                  </a:cubicBezTo>
                  <a:cubicBezTo>
                    <a:pt x="26" y="138"/>
                    <a:pt x="51" y="128"/>
                    <a:pt x="75" y="119"/>
                  </a:cubicBezTo>
                  <a:cubicBezTo>
                    <a:pt x="99" y="110"/>
                    <a:pt x="124" y="99"/>
                    <a:pt x="147" y="88"/>
                  </a:cubicBezTo>
                  <a:cubicBezTo>
                    <a:pt x="170" y="76"/>
                    <a:pt x="194" y="63"/>
                    <a:pt x="218" y="48"/>
                  </a:cubicBezTo>
                  <a:cubicBezTo>
                    <a:pt x="242" y="35"/>
                    <a:pt x="267" y="18"/>
                    <a:pt x="292" y="0"/>
                  </a:cubicBezTo>
                  <a:cubicBezTo>
                    <a:pt x="358" y="0"/>
                    <a:pt x="358" y="0"/>
                    <a:pt x="358" y="0"/>
                  </a:cubicBezTo>
                  <a:cubicBezTo>
                    <a:pt x="358" y="0"/>
                    <a:pt x="358" y="0"/>
                    <a:pt x="358"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9" name="Freeform 28"/>
            <p:cNvSpPr>
              <a:spLocks noEditPoints="1"/>
            </p:cNvSpPr>
            <p:nvPr/>
          </p:nvSpPr>
          <p:spPr bwMode="auto">
            <a:xfrm>
              <a:off x="9885363" y="5707063"/>
              <a:ext cx="720725" cy="1087438"/>
            </a:xfrm>
            <a:custGeom>
              <a:avLst/>
              <a:gdLst>
                <a:gd name="T0" fmla="*/ 365167 w 675"/>
                <a:gd name="T1" fmla="*/ 135530 h 1019"/>
                <a:gd name="T2" fmla="*/ 365167 w 675"/>
                <a:gd name="T3" fmla="*/ 135530 h 1019"/>
                <a:gd name="T4" fmla="*/ 174042 w 675"/>
                <a:gd name="T5" fmla="*/ 558126 h 1019"/>
                <a:gd name="T6" fmla="*/ 361964 w 675"/>
                <a:gd name="T7" fmla="*/ 952976 h 1019"/>
                <a:gd name="T8" fmla="*/ 546683 w 675"/>
                <a:gd name="T9" fmla="*/ 550656 h 1019"/>
                <a:gd name="T10" fmla="*/ 365167 w 675"/>
                <a:gd name="T11" fmla="*/ 135530 h 1019"/>
                <a:gd name="T12" fmla="*/ 348083 w 675"/>
                <a:gd name="T13" fmla="*/ 1087438 h 1019"/>
                <a:gd name="T14" fmla="*/ 348083 w 675"/>
                <a:gd name="T15" fmla="*/ 1087438 h 1019"/>
                <a:gd name="T16" fmla="*/ 91826 w 675"/>
                <a:gd name="T17" fmla="*/ 952976 h 1019"/>
                <a:gd name="T18" fmla="*/ 0 w 675"/>
                <a:gd name="T19" fmla="*/ 564529 h 1019"/>
                <a:gd name="T20" fmla="*/ 96097 w 675"/>
                <a:gd name="T21" fmla="*/ 143000 h 1019"/>
                <a:gd name="T22" fmla="*/ 373709 w 675"/>
                <a:gd name="T23" fmla="*/ 0 h 1019"/>
                <a:gd name="T24" fmla="*/ 720725 w 675"/>
                <a:gd name="T25" fmla="*/ 538917 h 1019"/>
                <a:gd name="T26" fmla="*/ 622493 w 675"/>
                <a:gd name="T27" fmla="*/ 947640 h 1019"/>
                <a:gd name="T28" fmla="*/ 348083 w 675"/>
                <a:gd name="T29" fmla="*/ 1087438 h 10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1019">
                  <a:moveTo>
                    <a:pt x="342" y="127"/>
                  </a:moveTo>
                  <a:cubicBezTo>
                    <a:pt x="342" y="127"/>
                    <a:pt x="342" y="127"/>
                    <a:pt x="342" y="127"/>
                  </a:cubicBezTo>
                  <a:cubicBezTo>
                    <a:pt x="223" y="127"/>
                    <a:pt x="163" y="259"/>
                    <a:pt x="163" y="523"/>
                  </a:cubicBezTo>
                  <a:cubicBezTo>
                    <a:pt x="163" y="770"/>
                    <a:pt x="221" y="893"/>
                    <a:pt x="339" y="893"/>
                  </a:cubicBezTo>
                  <a:cubicBezTo>
                    <a:pt x="454" y="893"/>
                    <a:pt x="512" y="768"/>
                    <a:pt x="512" y="516"/>
                  </a:cubicBezTo>
                  <a:cubicBezTo>
                    <a:pt x="512" y="257"/>
                    <a:pt x="456" y="127"/>
                    <a:pt x="342" y="127"/>
                  </a:cubicBezTo>
                  <a:close/>
                  <a:moveTo>
                    <a:pt x="326" y="1019"/>
                  </a:moveTo>
                  <a:cubicBezTo>
                    <a:pt x="326" y="1019"/>
                    <a:pt x="326" y="1019"/>
                    <a:pt x="326" y="1019"/>
                  </a:cubicBezTo>
                  <a:cubicBezTo>
                    <a:pt x="224" y="1019"/>
                    <a:pt x="143" y="977"/>
                    <a:pt x="86" y="893"/>
                  </a:cubicBezTo>
                  <a:cubicBezTo>
                    <a:pt x="28" y="810"/>
                    <a:pt x="0" y="688"/>
                    <a:pt x="0" y="529"/>
                  </a:cubicBezTo>
                  <a:cubicBezTo>
                    <a:pt x="0" y="356"/>
                    <a:pt x="30" y="224"/>
                    <a:pt x="90" y="134"/>
                  </a:cubicBezTo>
                  <a:cubicBezTo>
                    <a:pt x="150" y="45"/>
                    <a:pt x="236" y="0"/>
                    <a:pt x="350" y="0"/>
                  </a:cubicBezTo>
                  <a:cubicBezTo>
                    <a:pt x="566" y="0"/>
                    <a:pt x="675" y="169"/>
                    <a:pt x="675" y="505"/>
                  </a:cubicBezTo>
                  <a:cubicBezTo>
                    <a:pt x="675" y="672"/>
                    <a:pt x="645" y="800"/>
                    <a:pt x="583" y="888"/>
                  </a:cubicBezTo>
                  <a:cubicBezTo>
                    <a:pt x="522" y="976"/>
                    <a:pt x="437" y="1019"/>
                    <a:pt x="326" y="1019"/>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30" name="Freeform 29"/>
            <p:cNvSpPr>
              <a:spLocks noEditPoints="1"/>
            </p:cNvSpPr>
            <p:nvPr/>
          </p:nvSpPr>
          <p:spPr bwMode="auto">
            <a:xfrm>
              <a:off x="11228388" y="5707063"/>
              <a:ext cx="722313" cy="1087438"/>
            </a:xfrm>
            <a:custGeom>
              <a:avLst/>
              <a:gdLst>
                <a:gd name="T0" fmla="*/ 366499 w 676"/>
                <a:gd name="T1" fmla="*/ 135530 h 1019"/>
                <a:gd name="T2" fmla="*/ 366499 w 676"/>
                <a:gd name="T3" fmla="*/ 135530 h 1019"/>
                <a:gd name="T4" fmla="*/ 175236 w 676"/>
                <a:gd name="T5" fmla="*/ 558126 h 1019"/>
                <a:gd name="T6" fmla="*/ 362225 w 676"/>
                <a:gd name="T7" fmla="*/ 952976 h 1019"/>
                <a:gd name="T8" fmla="*/ 548146 w 676"/>
                <a:gd name="T9" fmla="*/ 550656 h 1019"/>
                <a:gd name="T10" fmla="*/ 366499 w 676"/>
                <a:gd name="T11" fmla="*/ 135530 h 1019"/>
                <a:gd name="T12" fmla="*/ 349403 w 676"/>
                <a:gd name="T13" fmla="*/ 1087438 h 1019"/>
                <a:gd name="T14" fmla="*/ 349403 w 676"/>
                <a:gd name="T15" fmla="*/ 1087438 h 1019"/>
                <a:gd name="T16" fmla="*/ 92960 w 676"/>
                <a:gd name="T17" fmla="*/ 952976 h 1019"/>
                <a:gd name="T18" fmla="*/ 0 w 676"/>
                <a:gd name="T19" fmla="*/ 564529 h 1019"/>
                <a:gd name="T20" fmla="*/ 97234 w 676"/>
                <a:gd name="T21" fmla="*/ 143000 h 1019"/>
                <a:gd name="T22" fmla="*/ 375047 w 676"/>
                <a:gd name="T23" fmla="*/ 0 h 1019"/>
                <a:gd name="T24" fmla="*/ 722313 w 676"/>
                <a:gd name="T25" fmla="*/ 538917 h 1019"/>
                <a:gd name="T26" fmla="*/ 624010 w 676"/>
                <a:gd name="T27" fmla="*/ 947640 h 1019"/>
                <a:gd name="T28" fmla="*/ 349403 w 676"/>
                <a:gd name="T29" fmla="*/ 1087438 h 10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6" h="1019">
                  <a:moveTo>
                    <a:pt x="343" y="127"/>
                  </a:moveTo>
                  <a:cubicBezTo>
                    <a:pt x="343" y="127"/>
                    <a:pt x="343" y="127"/>
                    <a:pt x="343" y="127"/>
                  </a:cubicBezTo>
                  <a:cubicBezTo>
                    <a:pt x="223" y="127"/>
                    <a:pt x="164" y="259"/>
                    <a:pt x="164" y="523"/>
                  </a:cubicBezTo>
                  <a:cubicBezTo>
                    <a:pt x="164" y="770"/>
                    <a:pt x="222" y="893"/>
                    <a:pt x="339" y="893"/>
                  </a:cubicBezTo>
                  <a:cubicBezTo>
                    <a:pt x="455" y="893"/>
                    <a:pt x="513" y="768"/>
                    <a:pt x="513" y="516"/>
                  </a:cubicBezTo>
                  <a:cubicBezTo>
                    <a:pt x="513" y="257"/>
                    <a:pt x="456" y="127"/>
                    <a:pt x="343" y="127"/>
                  </a:cubicBezTo>
                  <a:close/>
                  <a:moveTo>
                    <a:pt x="327" y="1019"/>
                  </a:moveTo>
                  <a:cubicBezTo>
                    <a:pt x="327" y="1019"/>
                    <a:pt x="327" y="1019"/>
                    <a:pt x="327" y="1019"/>
                  </a:cubicBezTo>
                  <a:cubicBezTo>
                    <a:pt x="225" y="1019"/>
                    <a:pt x="144" y="977"/>
                    <a:pt x="87" y="893"/>
                  </a:cubicBezTo>
                  <a:cubicBezTo>
                    <a:pt x="29" y="810"/>
                    <a:pt x="0" y="688"/>
                    <a:pt x="0" y="529"/>
                  </a:cubicBezTo>
                  <a:cubicBezTo>
                    <a:pt x="0" y="356"/>
                    <a:pt x="30" y="224"/>
                    <a:pt x="91" y="134"/>
                  </a:cubicBezTo>
                  <a:cubicBezTo>
                    <a:pt x="150" y="45"/>
                    <a:pt x="237" y="0"/>
                    <a:pt x="351" y="0"/>
                  </a:cubicBezTo>
                  <a:cubicBezTo>
                    <a:pt x="567" y="0"/>
                    <a:pt x="676" y="169"/>
                    <a:pt x="676" y="505"/>
                  </a:cubicBezTo>
                  <a:cubicBezTo>
                    <a:pt x="676" y="672"/>
                    <a:pt x="645" y="800"/>
                    <a:pt x="584" y="888"/>
                  </a:cubicBezTo>
                  <a:cubicBezTo>
                    <a:pt x="522" y="976"/>
                    <a:pt x="437" y="1019"/>
                    <a:pt x="327" y="1019"/>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31" name="Freeform 30"/>
            <p:cNvSpPr>
              <a:spLocks/>
            </p:cNvSpPr>
            <p:nvPr/>
          </p:nvSpPr>
          <p:spPr bwMode="auto">
            <a:xfrm>
              <a:off x="9921875" y="6472238"/>
              <a:ext cx="2227263" cy="523875"/>
            </a:xfrm>
            <a:custGeom>
              <a:avLst/>
              <a:gdLst>
                <a:gd name="T0" fmla="*/ 1377106 w 2088"/>
                <a:gd name="T1" fmla="*/ 82323 h 490"/>
                <a:gd name="T2" fmla="*/ 1377106 w 2088"/>
                <a:gd name="T3" fmla="*/ 82323 h 490"/>
                <a:gd name="T4" fmla="*/ 0 w 2088"/>
                <a:gd name="T5" fmla="*/ 523875 h 490"/>
                <a:gd name="T6" fmla="*/ 788289 w 2088"/>
                <a:gd name="T7" fmla="*/ 523875 h 490"/>
                <a:gd name="T8" fmla="*/ 2227263 w 2088"/>
                <a:gd name="T9" fmla="*/ 523875 h 490"/>
                <a:gd name="T10" fmla="*/ 1377106 w 2088"/>
                <a:gd name="T11" fmla="*/ 82323 h 4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8" h="490">
                  <a:moveTo>
                    <a:pt x="1291" y="77"/>
                  </a:moveTo>
                  <a:cubicBezTo>
                    <a:pt x="1291" y="77"/>
                    <a:pt x="1291" y="77"/>
                    <a:pt x="1291" y="77"/>
                  </a:cubicBezTo>
                  <a:cubicBezTo>
                    <a:pt x="836" y="0"/>
                    <a:pt x="351" y="137"/>
                    <a:pt x="0" y="490"/>
                  </a:cubicBezTo>
                  <a:cubicBezTo>
                    <a:pt x="739" y="490"/>
                    <a:pt x="739" y="490"/>
                    <a:pt x="739" y="490"/>
                  </a:cubicBezTo>
                  <a:cubicBezTo>
                    <a:pt x="2088" y="490"/>
                    <a:pt x="2088" y="490"/>
                    <a:pt x="2088" y="490"/>
                  </a:cubicBezTo>
                  <a:cubicBezTo>
                    <a:pt x="1863" y="264"/>
                    <a:pt x="1583" y="126"/>
                    <a:pt x="1291" y="77"/>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32" name="Freeform 31"/>
            <p:cNvSpPr>
              <a:spLocks/>
            </p:cNvSpPr>
            <p:nvPr/>
          </p:nvSpPr>
          <p:spPr bwMode="auto">
            <a:xfrm>
              <a:off x="12207875" y="4997450"/>
              <a:ext cx="230188" cy="1435100"/>
            </a:xfrm>
            <a:custGeom>
              <a:avLst/>
              <a:gdLst>
                <a:gd name="T0" fmla="*/ 147065 w 216"/>
                <a:gd name="T1" fmla="*/ 98163 h 1345"/>
                <a:gd name="T2" fmla="*/ 147065 w 216"/>
                <a:gd name="T3" fmla="*/ 98163 h 1345"/>
                <a:gd name="T4" fmla="*/ 0 w 216"/>
                <a:gd name="T5" fmla="*/ 741557 h 1345"/>
                <a:gd name="T6" fmla="*/ 140670 w 216"/>
                <a:gd name="T7" fmla="*/ 1334803 h 1345"/>
                <a:gd name="T8" fmla="*/ 230188 w 216"/>
                <a:gd name="T9" fmla="*/ 1435100 h 1345"/>
                <a:gd name="T10" fmla="*/ 230188 w 216"/>
                <a:gd name="T11" fmla="*/ 0 h 1345"/>
                <a:gd name="T12" fmla="*/ 147065 w 216"/>
                <a:gd name="T13" fmla="*/ 98163 h 13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 h="1345">
                  <a:moveTo>
                    <a:pt x="138" y="92"/>
                  </a:moveTo>
                  <a:cubicBezTo>
                    <a:pt x="138" y="92"/>
                    <a:pt x="138" y="92"/>
                    <a:pt x="138" y="92"/>
                  </a:cubicBezTo>
                  <a:cubicBezTo>
                    <a:pt x="46" y="228"/>
                    <a:pt x="0" y="429"/>
                    <a:pt x="0" y="695"/>
                  </a:cubicBezTo>
                  <a:cubicBezTo>
                    <a:pt x="0" y="938"/>
                    <a:pt x="44" y="1123"/>
                    <a:pt x="132" y="1251"/>
                  </a:cubicBezTo>
                  <a:cubicBezTo>
                    <a:pt x="157" y="1288"/>
                    <a:pt x="185" y="1319"/>
                    <a:pt x="216" y="1345"/>
                  </a:cubicBezTo>
                  <a:cubicBezTo>
                    <a:pt x="216" y="0"/>
                    <a:pt x="216" y="0"/>
                    <a:pt x="216" y="0"/>
                  </a:cubicBezTo>
                  <a:cubicBezTo>
                    <a:pt x="187" y="26"/>
                    <a:pt x="161" y="57"/>
                    <a:pt x="138" y="92"/>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33" name="Freeform 32"/>
            <p:cNvSpPr>
              <a:spLocks/>
            </p:cNvSpPr>
            <p:nvPr/>
          </p:nvSpPr>
          <p:spPr bwMode="auto">
            <a:xfrm>
              <a:off x="12118975" y="5710238"/>
              <a:ext cx="319088" cy="1082675"/>
            </a:xfrm>
            <a:custGeom>
              <a:avLst/>
              <a:gdLst>
                <a:gd name="T0" fmla="*/ 173951 w 299"/>
                <a:gd name="T1" fmla="*/ 554671 h 1015"/>
                <a:gd name="T2" fmla="*/ 173951 w 299"/>
                <a:gd name="T3" fmla="*/ 554671 h 1015"/>
                <a:gd name="T4" fmla="*/ 319088 w 299"/>
                <a:gd name="T5" fmla="*/ 139734 h 1015"/>
                <a:gd name="T6" fmla="*/ 319088 w 299"/>
                <a:gd name="T7" fmla="*/ 0 h 1015"/>
                <a:gd name="T8" fmla="*/ 97114 w 299"/>
                <a:gd name="T9" fmla="*/ 139734 h 1015"/>
                <a:gd name="T10" fmla="*/ 0 w 299"/>
                <a:gd name="T11" fmla="*/ 561071 h 1015"/>
                <a:gd name="T12" fmla="*/ 92845 w 299"/>
                <a:gd name="T13" fmla="*/ 949341 h 1015"/>
                <a:gd name="T14" fmla="*/ 319088 w 299"/>
                <a:gd name="T15" fmla="*/ 1082675 h 1015"/>
                <a:gd name="T16" fmla="*/ 319088 w 299"/>
                <a:gd name="T17" fmla="*/ 942941 h 1015"/>
                <a:gd name="T18" fmla="*/ 173951 w 299"/>
                <a:gd name="T19" fmla="*/ 554671 h 10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9" h="1015">
                  <a:moveTo>
                    <a:pt x="163" y="520"/>
                  </a:moveTo>
                  <a:cubicBezTo>
                    <a:pt x="163" y="520"/>
                    <a:pt x="163" y="520"/>
                    <a:pt x="163" y="520"/>
                  </a:cubicBezTo>
                  <a:cubicBezTo>
                    <a:pt x="163" y="291"/>
                    <a:pt x="209" y="161"/>
                    <a:pt x="299" y="131"/>
                  </a:cubicBezTo>
                  <a:cubicBezTo>
                    <a:pt x="299" y="0"/>
                    <a:pt x="299" y="0"/>
                    <a:pt x="299" y="0"/>
                  </a:cubicBezTo>
                  <a:cubicBezTo>
                    <a:pt x="211" y="12"/>
                    <a:pt x="141" y="56"/>
                    <a:pt x="91" y="131"/>
                  </a:cubicBezTo>
                  <a:cubicBezTo>
                    <a:pt x="30" y="221"/>
                    <a:pt x="0" y="353"/>
                    <a:pt x="0" y="526"/>
                  </a:cubicBezTo>
                  <a:cubicBezTo>
                    <a:pt x="0" y="685"/>
                    <a:pt x="29" y="807"/>
                    <a:pt x="87" y="890"/>
                  </a:cubicBezTo>
                  <a:cubicBezTo>
                    <a:pt x="139" y="967"/>
                    <a:pt x="209" y="1008"/>
                    <a:pt x="299" y="1015"/>
                  </a:cubicBezTo>
                  <a:cubicBezTo>
                    <a:pt x="299" y="884"/>
                    <a:pt x="299" y="884"/>
                    <a:pt x="299" y="884"/>
                  </a:cubicBezTo>
                  <a:cubicBezTo>
                    <a:pt x="209" y="857"/>
                    <a:pt x="163" y="736"/>
                    <a:pt x="163" y="52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grpSp>
    </p:spTree>
    <p:extLst>
      <p:ext uri="{BB962C8B-B14F-4D97-AF65-F5344CB8AC3E}">
        <p14:creationId xmlns:p14="http://schemas.microsoft.com/office/powerpoint/2010/main" val="511527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a:t>Click to edit Master title style</a:t>
            </a:r>
            <a:endParaRPr lang="en-US" dirty="0"/>
          </a:p>
        </p:txBody>
      </p:sp>
      <p:grpSp>
        <p:nvGrpSpPr>
          <p:cNvPr id="3" name="Group 1"/>
          <p:cNvGrpSpPr>
            <a:grpSpLocks/>
          </p:cNvGrpSpPr>
          <p:nvPr userDrawn="1"/>
        </p:nvGrpSpPr>
        <p:grpSpPr bwMode="auto">
          <a:xfrm>
            <a:off x="9416130" y="5744764"/>
            <a:ext cx="2777427" cy="1114307"/>
            <a:chOff x="7151688" y="4875213"/>
            <a:chExt cx="5286375" cy="2120900"/>
          </a:xfrm>
        </p:grpSpPr>
        <p:sp>
          <p:nvSpPr>
            <p:cNvPr id="4" name="Freeform 5"/>
            <p:cNvSpPr>
              <a:spLocks/>
            </p:cNvSpPr>
            <p:nvPr/>
          </p:nvSpPr>
          <p:spPr bwMode="auto">
            <a:xfrm>
              <a:off x="8126413" y="6189663"/>
              <a:ext cx="79375" cy="293688"/>
            </a:xfrm>
            <a:custGeom>
              <a:avLst/>
              <a:gdLst>
                <a:gd name="T0" fmla="*/ 79375 w 50"/>
                <a:gd name="T1" fmla="*/ 293688 h 185"/>
                <a:gd name="T2" fmla="*/ 79375 w 50"/>
                <a:gd name="T3" fmla="*/ 293688 h 185"/>
                <a:gd name="T4" fmla="*/ 0 w 50"/>
                <a:gd name="T5" fmla="*/ 293688 h 185"/>
                <a:gd name="T6" fmla="*/ 0 w 50"/>
                <a:gd name="T7" fmla="*/ 0 h 185"/>
                <a:gd name="T8" fmla="*/ 79375 w 50"/>
                <a:gd name="T9" fmla="*/ 0 h 185"/>
                <a:gd name="T10" fmla="*/ 79375 w 50"/>
                <a:gd name="T11" fmla="*/ 293688 h 185"/>
                <a:gd name="T12" fmla="*/ 79375 w 50"/>
                <a:gd name="T13" fmla="*/ 293688 h 185"/>
                <a:gd name="T14" fmla="*/ 79375 w 50"/>
                <a:gd name="T15" fmla="*/ 293688 h 18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0" h="185">
                  <a:moveTo>
                    <a:pt x="50" y="185"/>
                  </a:moveTo>
                  <a:lnTo>
                    <a:pt x="50" y="185"/>
                  </a:lnTo>
                  <a:lnTo>
                    <a:pt x="0" y="185"/>
                  </a:lnTo>
                  <a:lnTo>
                    <a:pt x="0" y="0"/>
                  </a:lnTo>
                  <a:lnTo>
                    <a:pt x="50" y="0"/>
                  </a:lnTo>
                  <a:lnTo>
                    <a:pt x="50" y="185"/>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5" name="Freeform 6"/>
            <p:cNvSpPr>
              <a:spLocks/>
            </p:cNvSpPr>
            <p:nvPr/>
          </p:nvSpPr>
          <p:spPr bwMode="auto">
            <a:xfrm>
              <a:off x="7967663" y="5934075"/>
              <a:ext cx="387350" cy="388938"/>
            </a:xfrm>
            <a:custGeom>
              <a:avLst/>
              <a:gdLst>
                <a:gd name="T0" fmla="*/ 387350 w 363"/>
                <a:gd name="T1" fmla="*/ 194469 h 364"/>
                <a:gd name="T2" fmla="*/ 387350 w 363"/>
                <a:gd name="T3" fmla="*/ 194469 h 364"/>
                <a:gd name="T4" fmla="*/ 194209 w 363"/>
                <a:gd name="T5" fmla="*/ 388938 h 364"/>
                <a:gd name="T6" fmla="*/ 0 w 363"/>
                <a:gd name="T7" fmla="*/ 194469 h 364"/>
                <a:gd name="T8" fmla="*/ 194209 w 363"/>
                <a:gd name="T9" fmla="*/ 0 h 364"/>
                <a:gd name="T10" fmla="*/ 387350 w 363"/>
                <a:gd name="T11" fmla="*/ 194469 h 3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63" h="364">
                  <a:moveTo>
                    <a:pt x="363" y="182"/>
                  </a:moveTo>
                  <a:cubicBezTo>
                    <a:pt x="363" y="182"/>
                    <a:pt x="363" y="182"/>
                    <a:pt x="363" y="182"/>
                  </a:cubicBezTo>
                  <a:cubicBezTo>
                    <a:pt x="363" y="283"/>
                    <a:pt x="282" y="364"/>
                    <a:pt x="182" y="364"/>
                  </a:cubicBezTo>
                  <a:cubicBezTo>
                    <a:pt x="81" y="364"/>
                    <a:pt x="0" y="283"/>
                    <a:pt x="0" y="182"/>
                  </a:cubicBezTo>
                  <a:cubicBezTo>
                    <a:pt x="0" y="82"/>
                    <a:pt x="81" y="0"/>
                    <a:pt x="182" y="0"/>
                  </a:cubicBezTo>
                  <a:cubicBezTo>
                    <a:pt x="282" y="0"/>
                    <a:pt x="363" y="82"/>
                    <a:pt x="363" y="182"/>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6" name="Freeform 7"/>
            <p:cNvSpPr>
              <a:spLocks/>
            </p:cNvSpPr>
            <p:nvPr/>
          </p:nvSpPr>
          <p:spPr bwMode="auto">
            <a:xfrm>
              <a:off x="8045450" y="5734050"/>
              <a:ext cx="284163" cy="285750"/>
            </a:xfrm>
            <a:custGeom>
              <a:avLst/>
              <a:gdLst>
                <a:gd name="T0" fmla="*/ 284163 w 266"/>
                <a:gd name="T1" fmla="*/ 142340 h 267"/>
                <a:gd name="T2" fmla="*/ 284163 w 266"/>
                <a:gd name="T3" fmla="*/ 142340 h 267"/>
                <a:gd name="T4" fmla="*/ 142082 w 266"/>
                <a:gd name="T5" fmla="*/ 285750 h 267"/>
                <a:gd name="T6" fmla="*/ 0 w 266"/>
                <a:gd name="T7" fmla="*/ 142340 h 267"/>
                <a:gd name="T8" fmla="*/ 142082 w 266"/>
                <a:gd name="T9" fmla="*/ 0 h 267"/>
                <a:gd name="T10" fmla="*/ 284163 w 266"/>
                <a:gd name="T11" fmla="*/ 142340 h 26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6" h="267">
                  <a:moveTo>
                    <a:pt x="266" y="133"/>
                  </a:moveTo>
                  <a:cubicBezTo>
                    <a:pt x="266" y="133"/>
                    <a:pt x="266" y="133"/>
                    <a:pt x="266" y="133"/>
                  </a:cubicBezTo>
                  <a:cubicBezTo>
                    <a:pt x="266" y="207"/>
                    <a:pt x="206" y="267"/>
                    <a:pt x="133" y="267"/>
                  </a:cubicBezTo>
                  <a:cubicBezTo>
                    <a:pt x="59" y="267"/>
                    <a:pt x="0" y="207"/>
                    <a:pt x="0" y="133"/>
                  </a:cubicBezTo>
                  <a:cubicBezTo>
                    <a:pt x="0" y="60"/>
                    <a:pt x="59" y="0"/>
                    <a:pt x="133" y="0"/>
                  </a:cubicBezTo>
                  <a:cubicBezTo>
                    <a:pt x="206" y="0"/>
                    <a:pt x="266" y="60"/>
                    <a:pt x="266" y="13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7" name="Freeform 8"/>
            <p:cNvSpPr>
              <a:spLocks/>
            </p:cNvSpPr>
            <p:nvPr/>
          </p:nvSpPr>
          <p:spPr bwMode="auto">
            <a:xfrm>
              <a:off x="7151688" y="6440488"/>
              <a:ext cx="2671763" cy="555625"/>
            </a:xfrm>
            <a:custGeom>
              <a:avLst/>
              <a:gdLst>
                <a:gd name="T0" fmla="*/ 1651461 w 2506"/>
                <a:gd name="T1" fmla="*/ 26713 h 520"/>
                <a:gd name="T2" fmla="*/ 1651461 w 2506"/>
                <a:gd name="T3" fmla="*/ 26713 h 520"/>
                <a:gd name="T4" fmla="*/ 1621609 w 2506"/>
                <a:gd name="T5" fmla="*/ 21370 h 520"/>
                <a:gd name="T6" fmla="*/ 1567235 w 2506"/>
                <a:gd name="T7" fmla="*/ 88686 h 520"/>
                <a:gd name="T8" fmla="*/ 1427570 w 2506"/>
                <a:gd name="T9" fmla="*/ 152797 h 520"/>
                <a:gd name="T10" fmla="*/ 1317757 w 2506"/>
                <a:gd name="T11" fmla="*/ 90823 h 520"/>
                <a:gd name="T12" fmla="*/ 1319889 w 2506"/>
                <a:gd name="T13" fmla="*/ 0 h 520"/>
                <a:gd name="T14" fmla="*/ 0 w 2506"/>
                <a:gd name="T15" fmla="*/ 555625 h 520"/>
                <a:gd name="T16" fmla="*/ 945672 w 2506"/>
                <a:gd name="T17" fmla="*/ 555625 h 520"/>
                <a:gd name="T18" fmla="*/ 2671763 w 2506"/>
                <a:gd name="T19" fmla="*/ 555625 h 520"/>
                <a:gd name="T20" fmla="*/ 1651461 w 2506"/>
                <a:gd name="T21" fmla="*/ 26713 h 52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506" h="520">
                  <a:moveTo>
                    <a:pt x="1549" y="25"/>
                  </a:moveTo>
                  <a:cubicBezTo>
                    <a:pt x="1549" y="25"/>
                    <a:pt x="1549" y="25"/>
                    <a:pt x="1549" y="25"/>
                  </a:cubicBezTo>
                  <a:cubicBezTo>
                    <a:pt x="1540" y="23"/>
                    <a:pt x="1530" y="22"/>
                    <a:pt x="1521" y="20"/>
                  </a:cubicBezTo>
                  <a:cubicBezTo>
                    <a:pt x="1503" y="45"/>
                    <a:pt x="1487" y="66"/>
                    <a:pt x="1470" y="83"/>
                  </a:cubicBezTo>
                  <a:cubicBezTo>
                    <a:pt x="1431" y="123"/>
                    <a:pt x="1391" y="143"/>
                    <a:pt x="1339" y="143"/>
                  </a:cubicBezTo>
                  <a:cubicBezTo>
                    <a:pt x="1292" y="143"/>
                    <a:pt x="1253" y="124"/>
                    <a:pt x="1236" y="85"/>
                  </a:cubicBezTo>
                  <a:cubicBezTo>
                    <a:pt x="1227" y="63"/>
                    <a:pt x="1226" y="35"/>
                    <a:pt x="1238" y="0"/>
                  </a:cubicBezTo>
                  <a:cubicBezTo>
                    <a:pt x="789" y="4"/>
                    <a:pt x="342" y="177"/>
                    <a:pt x="0" y="520"/>
                  </a:cubicBezTo>
                  <a:cubicBezTo>
                    <a:pt x="887" y="520"/>
                    <a:pt x="887" y="520"/>
                    <a:pt x="887" y="520"/>
                  </a:cubicBezTo>
                  <a:cubicBezTo>
                    <a:pt x="2506" y="520"/>
                    <a:pt x="2506" y="520"/>
                    <a:pt x="2506" y="520"/>
                  </a:cubicBezTo>
                  <a:cubicBezTo>
                    <a:pt x="2235" y="249"/>
                    <a:pt x="1899" y="84"/>
                    <a:pt x="1549" y="2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8" name="Freeform 9"/>
            <p:cNvSpPr>
              <a:spLocks/>
            </p:cNvSpPr>
            <p:nvPr/>
          </p:nvSpPr>
          <p:spPr bwMode="auto">
            <a:xfrm>
              <a:off x="8532813" y="6442075"/>
              <a:ext cx="169863" cy="88900"/>
            </a:xfrm>
            <a:custGeom>
              <a:avLst/>
              <a:gdLst>
                <a:gd name="T0" fmla="*/ 64099 w 159"/>
                <a:gd name="T1" fmla="*/ 88900 h 84"/>
                <a:gd name="T2" fmla="*/ 64099 w 159"/>
                <a:gd name="T3" fmla="*/ 88900 h 84"/>
                <a:gd name="T4" fmla="*/ 169863 w 159"/>
                <a:gd name="T5" fmla="*/ 10583 h 84"/>
                <a:gd name="T6" fmla="*/ 20298 w 159"/>
                <a:gd name="T7" fmla="*/ 0 h 84"/>
                <a:gd name="T8" fmla="*/ 64099 w 159"/>
                <a:gd name="T9" fmla="*/ 88900 h 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9" h="84">
                  <a:moveTo>
                    <a:pt x="60" y="84"/>
                  </a:moveTo>
                  <a:cubicBezTo>
                    <a:pt x="60" y="84"/>
                    <a:pt x="60" y="84"/>
                    <a:pt x="60" y="84"/>
                  </a:cubicBezTo>
                  <a:cubicBezTo>
                    <a:pt x="97" y="84"/>
                    <a:pt x="121" y="60"/>
                    <a:pt x="159" y="10"/>
                  </a:cubicBezTo>
                  <a:cubicBezTo>
                    <a:pt x="112" y="5"/>
                    <a:pt x="65" y="2"/>
                    <a:pt x="19" y="0"/>
                  </a:cubicBezTo>
                  <a:cubicBezTo>
                    <a:pt x="0" y="56"/>
                    <a:pt x="25" y="84"/>
                    <a:pt x="60" y="84"/>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9" name="Freeform 10"/>
            <p:cNvSpPr>
              <a:spLocks/>
            </p:cNvSpPr>
            <p:nvPr/>
          </p:nvSpPr>
          <p:spPr bwMode="auto">
            <a:xfrm>
              <a:off x="8458200" y="6440488"/>
              <a:ext cx="315913" cy="152400"/>
            </a:xfrm>
            <a:custGeom>
              <a:avLst/>
              <a:gdLst>
                <a:gd name="T0" fmla="*/ 10709 w 295"/>
                <a:gd name="T1" fmla="*/ 90587 h 143"/>
                <a:gd name="T2" fmla="*/ 10709 w 295"/>
                <a:gd name="T3" fmla="*/ 90587 h 143"/>
                <a:gd name="T4" fmla="*/ 121011 w 295"/>
                <a:gd name="T5" fmla="*/ 152400 h 143"/>
                <a:gd name="T6" fmla="*/ 261298 w 295"/>
                <a:gd name="T7" fmla="*/ 88456 h 143"/>
                <a:gd name="T8" fmla="*/ 315913 w 295"/>
                <a:gd name="T9" fmla="*/ 21315 h 143"/>
                <a:gd name="T10" fmla="*/ 244163 w 295"/>
                <a:gd name="T11" fmla="*/ 11723 h 143"/>
                <a:gd name="T12" fmla="*/ 138145 w 295"/>
                <a:gd name="T13" fmla="*/ 90587 h 143"/>
                <a:gd name="T14" fmla="*/ 94238 w 295"/>
                <a:gd name="T15" fmla="*/ 1066 h 143"/>
                <a:gd name="T16" fmla="*/ 12851 w 295"/>
                <a:gd name="T17" fmla="*/ 0 h 143"/>
                <a:gd name="T18" fmla="*/ 10709 w 295"/>
                <a:gd name="T19" fmla="*/ 90587 h 1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5" h="143">
                  <a:moveTo>
                    <a:pt x="10" y="85"/>
                  </a:moveTo>
                  <a:cubicBezTo>
                    <a:pt x="10" y="85"/>
                    <a:pt x="10" y="85"/>
                    <a:pt x="10" y="85"/>
                  </a:cubicBezTo>
                  <a:cubicBezTo>
                    <a:pt x="27" y="124"/>
                    <a:pt x="66" y="143"/>
                    <a:pt x="113" y="143"/>
                  </a:cubicBezTo>
                  <a:cubicBezTo>
                    <a:pt x="165" y="143"/>
                    <a:pt x="205" y="123"/>
                    <a:pt x="244" y="83"/>
                  </a:cubicBezTo>
                  <a:cubicBezTo>
                    <a:pt x="261" y="66"/>
                    <a:pt x="277" y="45"/>
                    <a:pt x="295" y="20"/>
                  </a:cubicBezTo>
                  <a:cubicBezTo>
                    <a:pt x="273" y="17"/>
                    <a:pt x="250" y="14"/>
                    <a:pt x="228" y="11"/>
                  </a:cubicBezTo>
                  <a:cubicBezTo>
                    <a:pt x="190" y="61"/>
                    <a:pt x="166" y="85"/>
                    <a:pt x="129" y="85"/>
                  </a:cubicBezTo>
                  <a:cubicBezTo>
                    <a:pt x="94" y="85"/>
                    <a:pt x="69" y="57"/>
                    <a:pt x="88" y="1"/>
                  </a:cubicBezTo>
                  <a:cubicBezTo>
                    <a:pt x="62" y="0"/>
                    <a:pt x="37" y="0"/>
                    <a:pt x="12" y="0"/>
                  </a:cubicBezTo>
                  <a:cubicBezTo>
                    <a:pt x="0" y="35"/>
                    <a:pt x="1" y="63"/>
                    <a:pt x="10" y="85"/>
                  </a:cubicBezTo>
                  <a:close/>
                </a:path>
              </a:pathLst>
            </a:custGeom>
            <a:solidFill>
              <a:srgbClr val="6E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0" name="Freeform 11"/>
            <p:cNvSpPr>
              <a:spLocks noEditPoints="1"/>
            </p:cNvSpPr>
            <p:nvPr/>
          </p:nvSpPr>
          <p:spPr bwMode="auto">
            <a:xfrm>
              <a:off x="8407400" y="6057900"/>
              <a:ext cx="350838" cy="531813"/>
            </a:xfrm>
            <a:custGeom>
              <a:avLst/>
              <a:gdLst>
                <a:gd name="T0" fmla="*/ 178608 w 330"/>
                <a:gd name="T1" fmla="*/ 66210 h 498"/>
                <a:gd name="T2" fmla="*/ 178608 w 330"/>
                <a:gd name="T3" fmla="*/ 66210 h 498"/>
                <a:gd name="T4" fmla="*/ 85052 w 330"/>
                <a:gd name="T5" fmla="*/ 272314 h 498"/>
                <a:gd name="T6" fmla="*/ 176482 w 330"/>
                <a:gd name="T7" fmla="*/ 465603 h 498"/>
                <a:gd name="T8" fmla="*/ 265786 w 330"/>
                <a:gd name="T9" fmla="*/ 269110 h 498"/>
                <a:gd name="T10" fmla="*/ 178608 w 330"/>
                <a:gd name="T11" fmla="*/ 66210 h 498"/>
                <a:gd name="T12" fmla="*/ 170103 w 330"/>
                <a:gd name="T13" fmla="*/ 531813 h 498"/>
                <a:gd name="T14" fmla="*/ 170103 w 330"/>
                <a:gd name="T15" fmla="*/ 531813 h 498"/>
                <a:gd name="T16" fmla="*/ 44652 w 330"/>
                <a:gd name="T17" fmla="*/ 465603 h 498"/>
                <a:gd name="T18" fmla="*/ 0 w 330"/>
                <a:gd name="T19" fmla="*/ 275518 h 498"/>
                <a:gd name="T20" fmla="*/ 46778 w 330"/>
                <a:gd name="T21" fmla="*/ 69413 h 498"/>
                <a:gd name="T22" fmla="*/ 181798 w 330"/>
                <a:gd name="T23" fmla="*/ 0 h 498"/>
                <a:gd name="T24" fmla="*/ 350838 w 330"/>
                <a:gd name="T25" fmla="*/ 262703 h 498"/>
                <a:gd name="T26" fmla="*/ 302996 w 330"/>
                <a:gd name="T27" fmla="*/ 462400 h 498"/>
                <a:gd name="T28" fmla="*/ 170103 w 330"/>
                <a:gd name="T29" fmla="*/ 531813 h 4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0" h="498">
                  <a:moveTo>
                    <a:pt x="168" y="62"/>
                  </a:moveTo>
                  <a:cubicBezTo>
                    <a:pt x="168" y="62"/>
                    <a:pt x="168" y="62"/>
                    <a:pt x="168" y="62"/>
                  </a:cubicBezTo>
                  <a:cubicBezTo>
                    <a:pt x="109" y="62"/>
                    <a:pt x="80" y="126"/>
                    <a:pt x="80" y="255"/>
                  </a:cubicBezTo>
                  <a:cubicBezTo>
                    <a:pt x="80" y="376"/>
                    <a:pt x="109" y="436"/>
                    <a:pt x="166" y="436"/>
                  </a:cubicBezTo>
                  <a:cubicBezTo>
                    <a:pt x="222" y="436"/>
                    <a:pt x="250" y="375"/>
                    <a:pt x="250" y="252"/>
                  </a:cubicBezTo>
                  <a:cubicBezTo>
                    <a:pt x="250" y="125"/>
                    <a:pt x="223" y="62"/>
                    <a:pt x="168" y="62"/>
                  </a:cubicBezTo>
                  <a:close/>
                  <a:moveTo>
                    <a:pt x="160" y="498"/>
                  </a:moveTo>
                  <a:cubicBezTo>
                    <a:pt x="160" y="498"/>
                    <a:pt x="160" y="498"/>
                    <a:pt x="160" y="498"/>
                  </a:cubicBezTo>
                  <a:cubicBezTo>
                    <a:pt x="109" y="498"/>
                    <a:pt x="71" y="477"/>
                    <a:pt x="42" y="436"/>
                  </a:cubicBezTo>
                  <a:cubicBezTo>
                    <a:pt x="14" y="395"/>
                    <a:pt x="0" y="336"/>
                    <a:pt x="0" y="258"/>
                  </a:cubicBezTo>
                  <a:cubicBezTo>
                    <a:pt x="0" y="173"/>
                    <a:pt x="15" y="109"/>
                    <a:pt x="44" y="65"/>
                  </a:cubicBezTo>
                  <a:cubicBezTo>
                    <a:pt x="73" y="21"/>
                    <a:pt x="116" y="0"/>
                    <a:pt x="171" y="0"/>
                  </a:cubicBezTo>
                  <a:cubicBezTo>
                    <a:pt x="277" y="0"/>
                    <a:pt x="330" y="82"/>
                    <a:pt x="330" y="246"/>
                  </a:cubicBezTo>
                  <a:cubicBezTo>
                    <a:pt x="330" y="328"/>
                    <a:pt x="315" y="391"/>
                    <a:pt x="285" y="433"/>
                  </a:cubicBezTo>
                  <a:cubicBezTo>
                    <a:pt x="256" y="476"/>
                    <a:pt x="214" y="498"/>
                    <a:pt x="160" y="498"/>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1" name="Freeform 12"/>
            <p:cNvSpPr>
              <a:spLocks/>
            </p:cNvSpPr>
            <p:nvPr/>
          </p:nvSpPr>
          <p:spPr bwMode="auto">
            <a:xfrm>
              <a:off x="8794750" y="6064250"/>
              <a:ext cx="187325" cy="511175"/>
            </a:xfrm>
            <a:custGeom>
              <a:avLst/>
              <a:gdLst>
                <a:gd name="T0" fmla="*/ 187325 w 175"/>
                <a:gd name="T1" fmla="*/ 0 h 480"/>
                <a:gd name="T2" fmla="*/ 187325 w 175"/>
                <a:gd name="T3" fmla="*/ 0 h 480"/>
                <a:gd name="T4" fmla="*/ 187325 w 175"/>
                <a:gd name="T5" fmla="*/ 511175 h 480"/>
                <a:gd name="T6" fmla="*/ 105972 w 175"/>
                <a:gd name="T7" fmla="*/ 511175 h 480"/>
                <a:gd name="T8" fmla="*/ 105972 w 175"/>
                <a:gd name="T9" fmla="*/ 99040 h 480"/>
                <a:gd name="T10" fmla="*/ 57803 w 175"/>
                <a:gd name="T11" fmla="*/ 125664 h 480"/>
                <a:gd name="T12" fmla="*/ 0 w 175"/>
                <a:gd name="T13" fmla="*/ 144833 h 480"/>
                <a:gd name="T14" fmla="*/ 0 w 175"/>
                <a:gd name="T15" fmla="*/ 75611 h 480"/>
                <a:gd name="T16" fmla="*/ 39606 w 175"/>
                <a:gd name="T17" fmla="*/ 61767 h 480"/>
                <a:gd name="T18" fmla="*/ 76000 w 175"/>
                <a:gd name="T19" fmla="*/ 44728 h 480"/>
                <a:gd name="T20" fmla="*/ 113465 w 175"/>
                <a:gd name="T21" fmla="*/ 24494 h 480"/>
                <a:gd name="T22" fmla="*/ 153071 w 175"/>
                <a:gd name="T23" fmla="*/ 0 h 480"/>
                <a:gd name="T24" fmla="*/ 187325 w 175"/>
                <a:gd name="T25" fmla="*/ 0 h 480"/>
                <a:gd name="T26" fmla="*/ 187325 w 175"/>
                <a:gd name="T27" fmla="*/ 0 h 48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75" h="480">
                  <a:moveTo>
                    <a:pt x="175" y="0"/>
                  </a:moveTo>
                  <a:cubicBezTo>
                    <a:pt x="175" y="0"/>
                    <a:pt x="175" y="0"/>
                    <a:pt x="175" y="0"/>
                  </a:cubicBezTo>
                  <a:cubicBezTo>
                    <a:pt x="175" y="480"/>
                    <a:pt x="175" y="480"/>
                    <a:pt x="175" y="480"/>
                  </a:cubicBezTo>
                  <a:cubicBezTo>
                    <a:pt x="99" y="480"/>
                    <a:pt x="99" y="480"/>
                    <a:pt x="99" y="480"/>
                  </a:cubicBezTo>
                  <a:cubicBezTo>
                    <a:pt x="99" y="93"/>
                    <a:pt x="99" y="93"/>
                    <a:pt x="99" y="93"/>
                  </a:cubicBezTo>
                  <a:cubicBezTo>
                    <a:pt x="85" y="103"/>
                    <a:pt x="70" y="110"/>
                    <a:pt x="54" y="118"/>
                  </a:cubicBezTo>
                  <a:cubicBezTo>
                    <a:pt x="39" y="124"/>
                    <a:pt x="20" y="131"/>
                    <a:pt x="0" y="136"/>
                  </a:cubicBezTo>
                  <a:cubicBezTo>
                    <a:pt x="0" y="71"/>
                    <a:pt x="0" y="71"/>
                    <a:pt x="0" y="71"/>
                  </a:cubicBezTo>
                  <a:cubicBezTo>
                    <a:pt x="12" y="66"/>
                    <a:pt x="25" y="63"/>
                    <a:pt x="37" y="58"/>
                  </a:cubicBezTo>
                  <a:cubicBezTo>
                    <a:pt x="48" y="53"/>
                    <a:pt x="60" y="48"/>
                    <a:pt x="71" y="42"/>
                  </a:cubicBezTo>
                  <a:cubicBezTo>
                    <a:pt x="83" y="36"/>
                    <a:pt x="95" y="30"/>
                    <a:pt x="106" y="23"/>
                  </a:cubicBezTo>
                  <a:cubicBezTo>
                    <a:pt x="118" y="16"/>
                    <a:pt x="130" y="8"/>
                    <a:pt x="143" y="0"/>
                  </a:cubicBezTo>
                  <a:cubicBezTo>
                    <a:pt x="175" y="0"/>
                    <a:pt x="175" y="0"/>
                    <a:pt x="175" y="0"/>
                  </a:cubicBezTo>
                  <a:cubicBezTo>
                    <a:pt x="175" y="0"/>
                    <a:pt x="175" y="0"/>
                    <a:pt x="175"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2" name="Freeform 13"/>
            <p:cNvSpPr>
              <a:spLocks noEditPoints="1"/>
            </p:cNvSpPr>
            <p:nvPr/>
          </p:nvSpPr>
          <p:spPr bwMode="auto">
            <a:xfrm>
              <a:off x="9063038" y="6057900"/>
              <a:ext cx="352425" cy="531813"/>
            </a:xfrm>
            <a:custGeom>
              <a:avLst/>
              <a:gdLst>
                <a:gd name="T0" fmla="*/ 178348 w 330"/>
                <a:gd name="T1" fmla="*/ 66210 h 498"/>
                <a:gd name="T2" fmla="*/ 178348 w 330"/>
                <a:gd name="T3" fmla="*/ 66210 h 498"/>
                <a:gd name="T4" fmla="*/ 84368 w 330"/>
                <a:gd name="T5" fmla="*/ 272314 h 498"/>
                <a:gd name="T6" fmla="*/ 176213 w 330"/>
                <a:gd name="T7" fmla="*/ 465603 h 498"/>
                <a:gd name="T8" fmla="*/ 266989 w 330"/>
                <a:gd name="T9" fmla="*/ 269110 h 498"/>
                <a:gd name="T10" fmla="*/ 178348 w 330"/>
                <a:gd name="T11" fmla="*/ 66210 h 498"/>
                <a:gd name="T12" fmla="*/ 169805 w 330"/>
                <a:gd name="T13" fmla="*/ 531813 h 498"/>
                <a:gd name="T14" fmla="*/ 169805 w 330"/>
                <a:gd name="T15" fmla="*/ 531813 h 498"/>
                <a:gd name="T16" fmla="*/ 44854 w 330"/>
                <a:gd name="T17" fmla="*/ 465603 h 498"/>
                <a:gd name="T18" fmla="*/ 0 w 330"/>
                <a:gd name="T19" fmla="*/ 275518 h 498"/>
                <a:gd name="T20" fmla="*/ 46990 w 330"/>
                <a:gd name="T21" fmla="*/ 69413 h 498"/>
                <a:gd name="T22" fmla="*/ 182620 w 330"/>
                <a:gd name="T23" fmla="*/ 0 h 498"/>
                <a:gd name="T24" fmla="*/ 352425 w 330"/>
                <a:gd name="T25" fmla="*/ 262703 h 498"/>
                <a:gd name="T26" fmla="*/ 304367 w 330"/>
                <a:gd name="T27" fmla="*/ 462400 h 498"/>
                <a:gd name="T28" fmla="*/ 169805 w 330"/>
                <a:gd name="T29" fmla="*/ 531813 h 4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0" h="498">
                  <a:moveTo>
                    <a:pt x="167" y="62"/>
                  </a:moveTo>
                  <a:cubicBezTo>
                    <a:pt x="167" y="62"/>
                    <a:pt x="167" y="62"/>
                    <a:pt x="167" y="62"/>
                  </a:cubicBezTo>
                  <a:cubicBezTo>
                    <a:pt x="109" y="62"/>
                    <a:pt x="79" y="126"/>
                    <a:pt x="79" y="255"/>
                  </a:cubicBezTo>
                  <a:cubicBezTo>
                    <a:pt x="79" y="376"/>
                    <a:pt x="108" y="436"/>
                    <a:pt x="165" y="436"/>
                  </a:cubicBezTo>
                  <a:cubicBezTo>
                    <a:pt x="222" y="436"/>
                    <a:pt x="250" y="375"/>
                    <a:pt x="250" y="252"/>
                  </a:cubicBezTo>
                  <a:cubicBezTo>
                    <a:pt x="250" y="125"/>
                    <a:pt x="222" y="62"/>
                    <a:pt x="167" y="62"/>
                  </a:cubicBezTo>
                  <a:close/>
                  <a:moveTo>
                    <a:pt x="159" y="498"/>
                  </a:moveTo>
                  <a:cubicBezTo>
                    <a:pt x="159" y="498"/>
                    <a:pt x="159" y="498"/>
                    <a:pt x="159" y="498"/>
                  </a:cubicBezTo>
                  <a:cubicBezTo>
                    <a:pt x="109" y="498"/>
                    <a:pt x="70" y="477"/>
                    <a:pt x="42" y="436"/>
                  </a:cubicBezTo>
                  <a:cubicBezTo>
                    <a:pt x="14" y="395"/>
                    <a:pt x="0" y="336"/>
                    <a:pt x="0" y="258"/>
                  </a:cubicBezTo>
                  <a:cubicBezTo>
                    <a:pt x="0" y="173"/>
                    <a:pt x="14" y="109"/>
                    <a:pt x="44" y="65"/>
                  </a:cubicBezTo>
                  <a:cubicBezTo>
                    <a:pt x="73" y="21"/>
                    <a:pt x="115" y="0"/>
                    <a:pt x="171" y="0"/>
                  </a:cubicBezTo>
                  <a:cubicBezTo>
                    <a:pt x="277" y="0"/>
                    <a:pt x="330" y="82"/>
                    <a:pt x="330" y="246"/>
                  </a:cubicBezTo>
                  <a:cubicBezTo>
                    <a:pt x="330" y="328"/>
                    <a:pt x="315" y="391"/>
                    <a:pt x="285" y="433"/>
                  </a:cubicBezTo>
                  <a:cubicBezTo>
                    <a:pt x="255" y="476"/>
                    <a:pt x="213" y="498"/>
                    <a:pt x="159" y="498"/>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3" name="Freeform 14"/>
            <p:cNvSpPr>
              <a:spLocks noEditPoints="1"/>
            </p:cNvSpPr>
            <p:nvPr/>
          </p:nvSpPr>
          <p:spPr bwMode="auto">
            <a:xfrm>
              <a:off x="9471025" y="6057900"/>
              <a:ext cx="352425" cy="531813"/>
            </a:xfrm>
            <a:custGeom>
              <a:avLst/>
              <a:gdLst>
                <a:gd name="T0" fmla="*/ 178874 w 331"/>
                <a:gd name="T1" fmla="*/ 66210 h 498"/>
                <a:gd name="T2" fmla="*/ 178874 w 331"/>
                <a:gd name="T3" fmla="*/ 66210 h 498"/>
                <a:gd name="T4" fmla="*/ 85178 w 331"/>
                <a:gd name="T5" fmla="*/ 272314 h 498"/>
                <a:gd name="T6" fmla="*/ 176745 w 331"/>
                <a:gd name="T7" fmla="*/ 465603 h 498"/>
                <a:gd name="T8" fmla="*/ 267247 w 331"/>
                <a:gd name="T9" fmla="*/ 269110 h 498"/>
                <a:gd name="T10" fmla="*/ 178874 w 331"/>
                <a:gd name="T11" fmla="*/ 66210 h 498"/>
                <a:gd name="T12" fmla="*/ 170356 w 331"/>
                <a:gd name="T13" fmla="*/ 531813 h 498"/>
                <a:gd name="T14" fmla="*/ 170356 w 331"/>
                <a:gd name="T15" fmla="*/ 531813 h 498"/>
                <a:gd name="T16" fmla="*/ 45783 w 331"/>
                <a:gd name="T17" fmla="*/ 465603 h 498"/>
                <a:gd name="T18" fmla="*/ 0 w 331"/>
                <a:gd name="T19" fmla="*/ 275518 h 498"/>
                <a:gd name="T20" fmla="*/ 47913 w 331"/>
                <a:gd name="T21" fmla="*/ 69413 h 498"/>
                <a:gd name="T22" fmla="*/ 182069 w 331"/>
                <a:gd name="T23" fmla="*/ 0 h 498"/>
                <a:gd name="T24" fmla="*/ 352425 w 331"/>
                <a:gd name="T25" fmla="*/ 262703 h 498"/>
                <a:gd name="T26" fmla="*/ 304512 w 331"/>
                <a:gd name="T27" fmla="*/ 462400 h 498"/>
                <a:gd name="T28" fmla="*/ 170356 w 331"/>
                <a:gd name="T29" fmla="*/ 531813 h 4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1" h="498">
                  <a:moveTo>
                    <a:pt x="168" y="62"/>
                  </a:moveTo>
                  <a:cubicBezTo>
                    <a:pt x="168" y="62"/>
                    <a:pt x="168" y="62"/>
                    <a:pt x="168" y="62"/>
                  </a:cubicBezTo>
                  <a:cubicBezTo>
                    <a:pt x="109" y="62"/>
                    <a:pt x="80" y="126"/>
                    <a:pt x="80" y="255"/>
                  </a:cubicBezTo>
                  <a:cubicBezTo>
                    <a:pt x="80" y="376"/>
                    <a:pt x="109" y="436"/>
                    <a:pt x="166" y="436"/>
                  </a:cubicBezTo>
                  <a:cubicBezTo>
                    <a:pt x="223" y="436"/>
                    <a:pt x="251" y="375"/>
                    <a:pt x="251" y="252"/>
                  </a:cubicBezTo>
                  <a:cubicBezTo>
                    <a:pt x="251" y="125"/>
                    <a:pt x="223" y="62"/>
                    <a:pt x="168" y="62"/>
                  </a:cubicBezTo>
                  <a:close/>
                  <a:moveTo>
                    <a:pt x="160" y="498"/>
                  </a:moveTo>
                  <a:cubicBezTo>
                    <a:pt x="160" y="498"/>
                    <a:pt x="160" y="498"/>
                    <a:pt x="160" y="498"/>
                  </a:cubicBezTo>
                  <a:cubicBezTo>
                    <a:pt x="110" y="498"/>
                    <a:pt x="71" y="477"/>
                    <a:pt x="43" y="436"/>
                  </a:cubicBezTo>
                  <a:cubicBezTo>
                    <a:pt x="15" y="395"/>
                    <a:pt x="0" y="336"/>
                    <a:pt x="0" y="258"/>
                  </a:cubicBezTo>
                  <a:cubicBezTo>
                    <a:pt x="0" y="173"/>
                    <a:pt x="15" y="109"/>
                    <a:pt x="45" y="65"/>
                  </a:cubicBezTo>
                  <a:cubicBezTo>
                    <a:pt x="74" y="21"/>
                    <a:pt x="116" y="0"/>
                    <a:pt x="171" y="0"/>
                  </a:cubicBezTo>
                  <a:cubicBezTo>
                    <a:pt x="278" y="0"/>
                    <a:pt x="331" y="82"/>
                    <a:pt x="331" y="246"/>
                  </a:cubicBezTo>
                  <a:cubicBezTo>
                    <a:pt x="331" y="328"/>
                    <a:pt x="316" y="391"/>
                    <a:pt x="286" y="433"/>
                  </a:cubicBezTo>
                  <a:cubicBezTo>
                    <a:pt x="256" y="476"/>
                    <a:pt x="214" y="498"/>
                    <a:pt x="160" y="498"/>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4" name="Freeform 15"/>
            <p:cNvSpPr>
              <a:spLocks noEditPoints="1"/>
            </p:cNvSpPr>
            <p:nvPr/>
          </p:nvSpPr>
          <p:spPr bwMode="auto">
            <a:xfrm>
              <a:off x="9904413" y="6057900"/>
              <a:ext cx="352425" cy="531813"/>
            </a:xfrm>
            <a:custGeom>
              <a:avLst/>
              <a:gdLst>
                <a:gd name="T0" fmla="*/ 178348 w 330"/>
                <a:gd name="T1" fmla="*/ 66210 h 498"/>
                <a:gd name="T2" fmla="*/ 178348 w 330"/>
                <a:gd name="T3" fmla="*/ 66210 h 498"/>
                <a:gd name="T4" fmla="*/ 84368 w 330"/>
                <a:gd name="T5" fmla="*/ 272314 h 498"/>
                <a:gd name="T6" fmla="*/ 176213 w 330"/>
                <a:gd name="T7" fmla="*/ 465603 h 498"/>
                <a:gd name="T8" fmla="*/ 266989 w 330"/>
                <a:gd name="T9" fmla="*/ 269110 h 498"/>
                <a:gd name="T10" fmla="*/ 178348 w 330"/>
                <a:gd name="T11" fmla="*/ 66210 h 498"/>
                <a:gd name="T12" fmla="*/ 169805 w 330"/>
                <a:gd name="T13" fmla="*/ 531813 h 498"/>
                <a:gd name="T14" fmla="*/ 169805 w 330"/>
                <a:gd name="T15" fmla="*/ 531813 h 498"/>
                <a:gd name="T16" fmla="*/ 44854 w 330"/>
                <a:gd name="T17" fmla="*/ 465603 h 498"/>
                <a:gd name="T18" fmla="*/ 0 w 330"/>
                <a:gd name="T19" fmla="*/ 275518 h 498"/>
                <a:gd name="T20" fmla="*/ 46990 w 330"/>
                <a:gd name="T21" fmla="*/ 69413 h 498"/>
                <a:gd name="T22" fmla="*/ 181552 w 330"/>
                <a:gd name="T23" fmla="*/ 0 h 498"/>
                <a:gd name="T24" fmla="*/ 352425 w 330"/>
                <a:gd name="T25" fmla="*/ 262703 h 498"/>
                <a:gd name="T26" fmla="*/ 303299 w 330"/>
                <a:gd name="T27" fmla="*/ 462400 h 498"/>
                <a:gd name="T28" fmla="*/ 169805 w 330"/>
                <a:gd name="T29" fmla="*/ 531813 h 49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0" h="498">
                  <a:moveTo>
                    <a:pt x="167" y="62"/>
                  </a:moveTo>
                  <a:cubicBezTo>
                    <a:pt x="167" y="62"/>
                    <a:pt x="167" y="62"/>
                    <a:pt x="167" y="62"/>
                  </a:cubicBezTo>
                  <a:cubicBezTo>
                    <a:pt x="109" y="62"/>
                    <a:pt x="79" y="126"/>
                    <a:pt x="79" y="255"/>
                  </a:cubicBezTo>
                  <a:cubicBezTo>
                    <a:pt x="79" y="376"/>
                    <a:pt x="108" y="436"/>
                    <a:pt x="165" y="436"/>
                  </a:cubicBezTo>
                  <a:cubicBezTo>
                    <a:pt x="221" y="436"/>
                    <a:pt x="250" y="375"/>
                    <a:pt x="250" y="252"/>
                  </a:cubicBezTo>
                  <a:cubicBezTo>
                    <a:pt x="250" y="125"/>
                    <a:pt x="222" y="62"/>
                    <a:pt x="167" y="62"/>
                  </a:cubicBezTo>
                  <a:close/>
                  <a:moveTo>
                    <a:pt x="159" y="498"/>
                  </a:moveTo>
                  <a:cubicBezTo>
                    <a:pt x="159" y="498"/>
                    <a:pt x="159" y="498"/>
                    <a:pt x="159" y="498"/>
                  </a:cubicBezTo>
                  <a:cubicBezTo>
                    <a:pt x="109" y="498"/>
                    <a:pt x="70" y="477"/>
                    <a:pt x="42" y="436"/>
                  </a:cubicBezTo>
                  <a:cubicBezTo>
                    <a:pt x="13" y="395"/>
                    <a:pt x="0" y="336"/>
                    <a:pt x="0" y="258"/>
                  </a:cubicBezTo>
                  <a:cubicBezTo>
                    <a:pt x="0" y="173"/>
                    <a:pt x="14" y="109"/>
                    <a:pt x="44" y="65"/>
                  </a:cubicBezTo>
                  <a:cubicBezTo>
                    <a:pt x="73" y="21"/>
                    <a:pt x="115" y="0"/>
                    <a:pt x="170" y="0"/>
                  </a:cubicBezTo>
                  <a:cubicBezTo>
                    <a:pt x="277" y="0"/>
                    <a:pt x="330" y="82"/>
                    <a:pt x="330" y="246"/>
                  </a:cubicBezTo>
                  <a:cubicBezTo>
                    <a:pt x="330" y="328"/>
                    <a:pt x="315" y="391"/>
                    <a:pt x="284" y="433"/>
                  </a:cubicBezTo>
                  <a:cubicBezTo>
                    <a:pt x="255" y="476"/>
                    <a:pt x="213" y="498"/>
                    <a:pt x="159" y="498"/>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5" name="Freeform 16"/>
            <p:cNvSpPr>
              <a:spLocks/>
            </p:cNvSpPr>
            <p:nvPr/>
          </p:nvSpPr>
          <p:spPr bwMode="auto">
            <a:xfrm>
              <a:off x="10664825" y="6281738"/>
              <a:ext cx="1773238" cy="714375"/>
            </a:xfrm>
            <a:custGeom>
              <a:avLst/>
              <a:gdLst>
                <a:gd name="T0" fmla="*/ 0 w 1662"/>
                <a:gd name="T1" fmla="*/ 714375 h 669"/>
                <a:gd name="T2" fmla="*/ 0 w 1662"/>
                <a:gd name="T3" fmla="*/ 714375 h 669"/>
                <a:gd name="T4" fmla="*/ 1164021 w 1662"/>
                <a:gd name="T5" fmla="*/ 714375 h 669"/>
                <a:gd name="T6" fmla="*/ 1773238 w 1662"/>
                <a:gd name="T7" fmla="*/ 714375 h 669"/>
                <a:gd name="T8" fmla="*/ 1773238 w 1662"/>
                <a:gd name="T9" fmla="*/ 35238 h 669"/>
                <a:gd name="T10" fmla="*/ 0 w 1662"/>
                <a:gd name="T11" fmla="*/ 714375 h 6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62" h="669">
                  <a:moveTo>
                    <a:pt x="0" y="669"/>
                  </a:moveTo>
                  <a:cubicBezTo>
                    <a:pt x="0" y="669"/>
                    <a:pt x="0" y="669"/>
                    <a:pt x="0" y="669"/>
                  </a:cubicBezTo>
                  <a:cubicBezTo>
                    <a:pt x="1091" y="669"/>
                    <a:pt x="1091" y="669"/>
                    <a:pt x="1091" y="669"/>
                  </a:cubicBezTo>
                  <a:cubicBezTo>
                    <a:pt x="1662" y="669"/>
                    <a:pt x="1662" y="669"/>
                    <a:pt x="1662" y="669"/>
                  </a:cubicBezTo>
                  <a:cubicBezTo>
                    <a:pt x="1662" y="33"/>
                    <a:pt x="1662" y="33"/>
                    <a:pt x="1662" y="33"/>
                  </a:cubicBezTo>
                  <a:cubicBezTo>
                    <a:pt x="1065" y="0"/>
                    <a:pt x="456" y="211"/>
                    <a:pt x="0" y="669"/>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6" name="Freeform 17"/>
            <p:cNvSpPr>
              <a:spLocks/>
            </p:cNvSpPr>
            <p:nvPr/>
          </p:nvSpPr>
          <p:spPr bwMode="auto">
            <a:xfrm>
              <a:off x="10250488" y="4895850"/>
              <a:ext cx="561975" cy="1544638"/>
            </a:xfrm>
            <a:custGeom>
              <a:avLst/>
              <a:gdLst>
                <a:gd name="T0" fmla="*/ 561975 w 527"/>
                <a:gd name="T1" fmla="*/ 0 h 1448"/>
                <a:gd name="T2" fmla="*/ 561975 w 527"/>
                <a:gd name="T3" fmla="*/ 0 h 1448"/>
                <a:gd name="T4" fmla="*/ 561975 w 527"/>
                <a:gd name="T5" fmla="*/ 1544638 h 1448"/>
                <a:gd name="T6" fmla="*/ 317777 w 527"/>
                <a:gd name="T7" fmla="*/ 1544638 h 1448"/>
                <a:gd name="T8" fmla="*/ 317777 w 527"/>
                <a:gd name="T9" fmla="*/ 298687 h 1448"/>
                <a:gd name="T10" fmla="*/ 174884 w 527"/>
                <a:gd name="T11" fmla="*/ 379759 h 1448"/>
                <a:gd name="T12" fmla="*/ 0 w 527"/>
                <a:gd name="T13" fmla="*/ 437363 h 1448"/>
                <a:gd name="T14" fmla="*/ 0 w 527"/>
                <a:gd name="T15" fmla="*/ 229349 h 1448"/>
                <a:gd name="T16" fmla="*/ 118367 w 527"/>
                <a:gd name="T17" fmla="*/ 186679 h 1448"/>
                <a:gd name="T18" fmla="*/ 230335 w 527"/>
                <a:gd name="T19" fmla="*/ 137609 h 1448"/>
                <a:gd name="T20" fmla="*/ 342304 w 527"/>
                <a:gd name="T21" fmla="*/ 76805 h 1448"/>
                <a:gd name="T22" fmla="*/ 458537 w 527"/>
                <a:gd name="T23" fmla="*/ 0 h 1448"/>
                <a:gd name="T24" fmla="*/ 561975 w 527"/>
                <a:gd name="T25" fmla="*/ 0 h 1448"/>
                <a:gd name="T26" fmla="*/ 561975 w 527"/>
                <a:gd name="T27" fmla="*/ 0 h 1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27" h="1448">
                  <a:moveTo>
                    <a:pt x="527" y="0"/>
                  </a:moveTo>
                  <a:cubicBezTo>
                    <a:pt x="527" y="0"/>
                    <a:pt x="527" y="0"/>
                    <a:pt x="527" y="0"/>
                  </a:cubicBezTo>
                  <a:cubicBezTo>
                    <a:pt x="527" y="1448"/>
                    <a:pt x="527" y="1448"/>
                    <a:pt x="527" y="1448"/>
                  </a:cubicBezTo>
                  <a:cubicBezTo>
                    <a:pt x="298" y="1448"/>
                    <a:pt x="298" y="1448"/>
                    <a:pt x="298" y="1448"/>
                  </a:cubicBezTo>
                  <a:cubicBezTo>
                    <a:pt x="298" y="280"/>
                    <a:pt x="298" y="280"/>
                    <a:pt x="298" y="280"/>
                  </a:cubicBezTo>
                  <a:cubicBezTo>
                    <a:pt x="256" y="310"/>
                    <a:pt x="211" y="335"/>
                    <a:pt x="164" y="356"/>
                  </a:cubicBezTo>
                  <a:cubicBezTo>
                    <a:pt x="116" y="376"/>
                    <a:pt x="62" y="395"/>
                    <a:pt x="0" y="410"/>
                  </a:cubicBezTo>
                  <a:cubicBezTo>
                    <a:pt x="0" y="215"/>
                    <a:pt x="0" y="215"/>
                    <a:pt x="0" y="215"/>
                  </a:cubicBezTo>
                  <a:cubicBezTo>
                    <a:pt x="38" y="202"/>
                    <a:pt x="76" y="189"/>
                    <a:pt x="111" y="175"/>
                  </a:cubicBezTo>
                  <a:cubicBezTo>
                    <a:pt x="146" y="162"/>
                    <a:pt x="182" y="146"/>
                    <a:pt x="216" y="129"/>
                  </a:cubicBezTo>
                  <a:cubicBezTo>
                    <a:pt x="251" y="112"/>
                    <a:pt x="285" y="93"/>
                    <a:pt x="321" y="72"/>
                  </a:cubicBezTo>
                  <a:cubicBezTo>
                    <a:pt x="356" y="51"/>
                    <a:pt x="392" y="26"/>
                    <a:pt x="430" y="0"/>
                  </a:cubicBezTo>
                  <a:cubicBezTo>
                    <a:pt x="527" y="0"/>
                    <a:pt x="527" y="0"/>
                    <a:pt x="527" y="0"/>
                  </a:cubicBezTo>
                  <a:cubicBezTo>
                    <a:pt x="527" y="0"/>
                    <a:pt x="527" y="0"/>
                    <a:pt x="527" y="0"/>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7" name="Freeform 18"/>
            <p:cNvSpPr>
              <a:spLocks noEditPoints="1"/>
            </p:cNvSpPr>
            <p:nvPr/>
          </p:nvSpPr>
          <p:spPr bwMode="auto">
            <a:xfrm>
              <a:off x="10960100" y="4875213"/>
              <a:ext cx="1100138" cy="1662113"/>
            </a:xfrm>
            <a:custGeom>
              <a:avLst/>
              <a:gdLst>
                <a:gd name="T0" fmla="*/ 558072 w 1031"/>
                <a:gd name="T1" fmla="*/ 208164 h 1557"/>
                <a:gd name="T2" fmla="*/ 558072 w 1031"/>
                <a:gd name="T3" fmla="*/ 208164 h 1557"/>
                <a:gd name="T4" fmla="*/ 264631 w 1031"/>
                <a:gd name="T5" fmla="*/ 852940 h 1557"/>
                <a:gd name="T6" fmla="*/ 551670 w 1031"/>
                <a:gd name="T7" fmla="*/ 1456084 h 1557"/>
                <a:gd name="T8" fmla="*/ 834440 w 1031"/>
                <a:gd name="T9" fmla="*/ 842265 h 1557"/>
                <a:gd name="T10" fmla="*/ 558072 w 1031"/>
                <a:gd name="T11" fmla="*/ 208164 h 1557"/>
                <a:gd name="T12" fmla="*/ 531395 w 1031"/>
                <a:gd name="T13" fmla="*/ 1662113 h 1557"/>
                <a:gd name="T14" fmla="*/ 531395 w 1031"/>
                <a:gd name="T15" fmla="*/ 1662113 h 1557"/>
                <a:gd name="T16" fmla="*/ 140852 w 1031"/>
                <a:gd name="T17" fmla="*/ 1457151 h 1557"/>
                <a:gd name="T18" fmla="*/ 0 w 1031"/>
                <a:gd name="T19" fmla="*/ 863616 h 1557"/>
                <a:gd name="T20" fmla="*/ 146187 w 1031"/>
                <a:gd name="T21" fmla="*/ 219907 h 1557"/>
                <a:gd name="T22" fmla="*/ 569810 w 1031"/>
                <a:gd name="T23" fmla="*/ 0 h 1557"/>
                <a:gd name="T24" fmla="*/ 1100138 w 1031"/>
                <a:gd name="T25" fmla="*/ 824118 h 1557"/>
                <a:gd name="T26" fmla="*/ 950750 w 1031"/>
                <a:gd name="T27" fmla="*/ 1447543 h 1557"/>
                <a:gd name="T28" fmla="*/ 531395 w 1031"/>
                <a:gd name="T29" fmla="*/ 1662113 h 155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1" h="1557">
                  <a:moveTo>
                    <a:pt x="523" y="195"/>
                  </a:moveTo>
                  <a:cubicBezTo>
                    <a:pt x="523" y="195"/>
                    <a:pt x="523" y="195"/>
                    <a:pt x="523" y="195"/>
                  </a:cubicBezTo>
                  <a:cubicBezTo>
                    <a:pt x="340" y="195"/>
                    <a:pt x="248" y="396"/>
                    <a:pt x="248" y="799"/>
                  </a:cubicBezTo>
                  <a:cubicBezTo>
                    <a:pt x="248" y="1176"/>
                    <a:pt x="338" y="1364"/>
                    <a:pt x="517" y="1364"/>
                  </a:cubicBezTo>
                  <a:cubicBezTo>
                    <a:pt x="694" y="1364"/>
                    <a:pt x="782" y="1173"/>
                    <a:pt x="782" y="789"/>
                  </a:cubicBezTo>
                  <a:cubicBezTo>
                    <a:pt x="782" y="393"/>
                    <a:pt x="696" y="195"/>
                    <a:pt x="523" y="195"/>
                  </a:cubicBezTo>
                  <a:close/>
                  <a:moveTo>
                    <a:pt x="498" y="1557"/>
                  </a:moveTo>
                  <a:cubicBezTo>
                    <a:pt x="498" y="1557"/>
                    <a:pt x="498" y="1557"/>
                    <a:pt x="498" y="1557"/>
                  </a:cubicBezTo>
                  <a:cubicBezTo>
                    <a:pt x="341" y="1557"/>
                    <a:pt x="219" y="1493"/>
                    <a:pt x="132" y="1365"/>
                  </a:cubicBezTo>
                  <a:cubicBezTo>
                    <a:pt x="44" y="1237"/>
                    <a:pt x="0" y="1052"/>
                    <a:pt x="0" y="809"/>
                  </a:cubicBezTo>
                  <a:cubicBezTo>
                    <a:pt x="0" y="543"/>
                    <a:pt x="45" y="342"/>
                    <a:pt x="137" y="206"/>
                  </a:cubicBezTo>
                  <a:cubicBezTo>
                    <a:pt x="229" y="69"/>
                    <a:pt x="361" y="0"/>
                    <a:pt x="534" y="0"/>
                  </a:cubicBezTo>
                  <a:cubicBezTo>
                    <a:pt x="865" y="0"/>
                    <a:pt x="1031" y="258"/>
                    <a:pt x="1031" y="772"/>
                  </a:cubicBezTo>
                  <a:cubicBezTo>
                    <a:pt x="1031" y="1028"/>
                    <a:pt x="984" y="1222"/>
                    <a:pt x="891" y="1356"/>
                  </a:cubicBezTo>
                  <a:cubicBezTo>
                    <a:pt x="797" y="1490"/>
                    <a:pt x="666" y="1557"/>
                    <a:pt x="498" y="1557"/>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8" name="Freeform 19"/>
            <p:cNvSpPr>
              <a:spLocks/>
            </p:cNvSpPr>
            <p:nvPr/>
          </p:nvSpPr>
          <p:spPr bwMode="auto">
            <a:xfrm>
              <a:off x="8374063" y="5805488"/>
              <a:ext cx="4064000" cy="1190625"/>
            </a:xfrm>
            <a:custGeom>
              <a:avLst/>
              <a:gdLst>
                <a:gd name="T0" fmla="*/ 0 w 3809"/>
                <a:gd name="T1" fmla="*/ 1190625 h 1115"/>
                <a:gd name="T2" fmla="*/ 0 w 3809"/>
                <a:gd name="T3" fmla="*/ 1190625 h 1115"/>
                <a:gd name="T4" fmla="*/ 4064000 w 3809"/>
                <a:gd name="T5" fmla="*/ 1190625 h 1115"/>
                <a:gd name="T6" fmla="*/ 4064000 w 3809"/>
                <a:gd name="T7" fmla="*/ 957839 h 1115"/>
                <a:gd name="T8" fmla="*/ 0 w 3809"/>
                <a:gd name="T9" fmla="*/ 1190625 h 11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09" h="1115">
                  <a:moveTo>
                    <a:pt x="0" y="1115"/>
                  </a:moveTo>
                  <a:cubicBezTo>
                    <a:pt x="0" y="1115"/>
                    <a:pt x="0" y="1115"/>
                    <a:pt x="0" y="1115"/>
                  </a:cubicBezTo>
                  <a:cubicBezTo>
                    <a:pt x="3809" y="1115"/>
                    <a:pt x="3809" y="1115"/>
                    <a:pt x="3809" y="1115"/>
                  </a:cubicBezTo>
                  <a:cubicBezTo>
                    <a:pt x="3809" y="897"/>
                    <a:pt x="3809" y="897"/>
                    <a:pt x="3809" y="897"/>
                  </a:cubicBezTo>
                  <a:cubicBezTo>
                    <a:pt x="2683" y="0"/>
                    <a:pt x="1041" y="72"/>
                    <a:pt x="0" y="1115"/>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19" name="Freeform 20"/>
            <p:cNvSpPr>
              <a:spLocks/>
            </p:cNvSpPr>
            <p:nvPr/>
          </p:nvSpPr>
          <p:spPr bwMode="auto">
            <a:xfrm>
              <a:off x="9558338" y="6132513"/>
              <a:ext cx="520700" cy="636588"/>
            </a:xfrm>
            <a:custGeom>
              <a:avLst/>
              <a:gdLst>
                <a:gd name="T0" fmla="*/ 170721 w 488"/>
                <a:gd name="T1" fmla="*/ 636588 h 597"/>
                <a:gd name="T2" fmla="*/ 170721 w 488"/>
                <a:gd name="T3" fmla="*/ 636588 h 597"/>
                <a:gd name="T4" fmla="*/ 520700 w 488"/>
                <a:gd name="T5" fmla="*/ 0 h 597"/>
                <a:gd name="T6" fmla="*/ 310499 w 488"/>
                <a:gd name="T7" fmla="*/ 39454 h 597"/>
                <a:gd name="T8" fmla="*/ 0 w 488"/>
                <a:gd name="T9" fmla="*/ 636588 h 597"/>
                <a:gd name="T10" fmla="*/ 170721 w 488"/>
                <a:gd name="T11" fmla="*/ 636588 h 597"/>
                <a:gd name="T12" fmla="*/ 170721 w 488"/>
                <a:gd name="T13" fmla="*/ 636588 h 59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88" h="597">
                  <a:moveTo>
                    <a:pt x="160" y="597"/>
                  </a:moveTo>
                  <a:cubicBezTo>
                    <a:pt x="160" y="597"/>
                    <a:pt x="160" y="597"/>
                    <a:pt x="160" y="597"/>
                  </a:cubicBezTo>
                  <a:cubicBezTo>
                    <a:pt x="180" y="410"/>
                    <a:pt x="290" y="191"/>
                    <a:pt x="488" y="0"/>
                  </a:cubicBezTo>
                  <a:cubicBezTo>
                    <a:pt x="422" y="10"/>
                    <a:pt x="356" y="23"/>
                    <a:pt x="291" y="37"/>
                  </a:cubicBezTo>
                  <a:cubicBezTo>
                    <a:pt x="115" y="219"/>
                    <a:pt x="18" y="422"/>
                    <a:pt x="0" y="597"/>
                  </a:cubicBezTo>
                  <a:cubicBezTo>
                    <a:pt x="160" y="597"/>
                    <a:pt x="160" y="597"/>
                    <a:pt x="160" y="597"/>
                  </a:cubicBezTo>
                  <a:cubicBezTo>
                    <a:pt x="160" y="597"/>
                    <a:pt x="160" y="597"/>
                    <a:pt x="160" y="597"/>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0" name="Freeform 21"/>
            <p:cNvSpPr>
              <a:spLocks/>
            </p:cNvSpPr>
            <p:nvPr/>
          </p:nvSpPr>
          <p:spPr bwMode="auto">
            <a:xfrm>
              <a:off x="11263313" y="6156325"/>
              <a:ext cx="157163" cy="60325"/>
            </a:xfrm>
            <a:custGeom>
              <a:avLst/>
              <a:gdLst>
                <a:gd name="T0" fmla="*/ 157163 w 148"/>
                <a:gd name="T1" fmla="*/ 38100 h 57"/>
                <a:gd name="T2" fmla="*/ 157163 w 148"/>
                <a:gd name="T3" fmla="*/ 38100 h 57"/>
                <a:gd name="T4" fmla="*/ 23362 w 148"/>
                <a:gd name="T5" fmla="*/ 0 h 57"/>
                <a:gd name="T6" fmla="*/ 0 w 148"/>
                <a:gd name="T7" fmla="*/ 24342 h 57"/>
                <a:gd name="T8" fmla="*/ 138049 w 148"/>
                <a:gd name="T9" fmla="*/ 60325 h 57"/>
                <a:gd name="T10" fmla="*/ 157163 w 148"/>
                <a:gd name="T11" fmla="*/ 38100 h 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8" h="57">
                  <a:moveTo>
                    <a:pt x="148" y="36"/>
                  </a:moveTo>
                  <a:cubicBezTo>
                    <a:pt x="148" y="36"/>
                    <a:pt x="148" y="36"/>
                    <a:pt x="148" y="36"/>
                  </a:cubicBezTo>
                  <a:cubicBezTo>
                    <a:pt x="107" y="23"/>
                    <a:pt x="64" y="11"/>
                    <a:pt x="22" y="0"/>
                  </a:cubicBezTo>
                  <a:cubicBezTo>
                    <a:pt x="15" y="8"/>
                    <a:pt x="7" y="15"/>
                    <a:pt x="0" y="23"/>
                  </a:cubicBezTo>
                  <a:cubicBezTo>
                    <a:pt x="43" y="34"/>
                    <a:pt x="87" y="45"/>
                    <a:pt x="130" y="57"/>
                  </a:cubicBezTo>
                  <a:cubicBezTo>
                    <a:pt x="136" y="50"/>
                    <a:pt x="142" y="43"/>
                    <a:pt x="148" y="36"/>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1" name="Freeform 22"/>
            <p:cNvSpPr>
              <a:spLocks/>
            </p:cNvSpPr>
            <p:nvPr/>
          </p:nvSpPr>
          <p:spPr bwMode="auto">
            <a:xfrm>
              <a:off x="10934700" y="6180138"/>
              <a:ext cx="441325" cy="588963"/>
            </a:xfrm>
            <a:custGeom>
              <a:avLst/>
              <a:gdLst>
                <a:gd name="T0" fmla="*/ 171626 w 414"/>
                <a:gd name="T1" fmla="*/ 588963 h 552"/>
                <a:gd name="T2" fmla="*/ 171626 w 414"/>
                <a:gd name="T3" fmla="*/ 588963 h 552"/>
                <a:gd name="T4" fmla="*/ 441325 w 414"/>
                <a:gd name="T5" fmla="*/ 36277 h 552"/>
                <a:gd name="T6" fmla="*/ 302745 w 414"/>
                <a:gd name="T7" fmla="*/ 0 h 552"/>
                <a:gd name="T8" fmla="*/ 0 w 414"/>
                <a:gd name="T9" fmla="*/ 588963 h 552"/>
                <a:gd name="T10" fmla="*/ 171626 w 414"/>
                <a:gd name="T11" fmla="*/ 588963 h 552"/>
                <a:gd name="T12" fmla="*/ 171626 w 414"/>
                <a:gd name="T13" fmla="*/ 588963 h 5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14" h="552">
                  <a:moveTo>
                    <a:pt x="161" y="552"/>
                  </a:moveTo>
                  <a:cubicBezTo>
                    <a:pt x="161" y="552"/>
                    <a:pt x="161" y="552"/>
                    <a:pt x="161" y="552"/>
                  </a:cubicBezTo>
                  <a:cubicBezTo>
                    <a:pt x="178" y="390"/>
                    <a:pt x="262" y="204"/>
                    <a:pt x="414" y="34"/>
                  </a:cubicBezTo>
                  <a:cubicBezTo>
                    <a:pt x="371" y="22"/>
                    <a:pt x="327" y="11"/>
                    <a:pt x="284" y="0"/>
                  </a:cubicBezTo>
                  <a:cubicBezTo>
                    <a:pt x="114" y="179"/>
                    <a:pt x="18" y="379"/>
                    <a:pt x="0" y="552"/>
                  </a:cubicBezTo>
                  <a:cubicBezTo>
                    <a:pt x="161" y="552"/>
                    <a:pt x="161" y="552"/>
                    <a:pt x="161" y="552"/>
                  </a:cubicBezTo>
                  <a:cubicBezTo>
                    <a:pt x="161" y="552"/>
                    <a:pt x="161" y="552"/>
                    <a:pt x="161" y="552"/>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2" name="Freeform 23"/>
            <p:cNvSpPr>
              <a:spLocks/>
            </p:cNvSpPr>
            <p:nvPr/>
          </p:nvSpPr>
          <p:spPr bwMode="auto">
            <a:xfrm>
              <a:off x="9969500" y="6100763"/>
              <a:ext cx="1016000" cy="693738"/>
            </a:xfrm>
            <a:custGeom>
              <a:avLst/>
              <a:gdLst>
                <a:gd name="T0" fmla="*/ 164353 w 952"/>
                <a:gd name="T1" fmla="*/ 150488 h 650"/>
                <a:gd name="T2" fmla="*/ 164353 w 952"/>
                <a:gd name="T3" fmla="*/ 150488 h 650"/>
                <a:gd name="T4" fmla="*/ 38420 w 952"/>
                <a:gd name="T5" fmla="*/ 559260 h 650"/>
                <a:gd name="T6" fmla="*/ 280681 w 952"/>
                <a:gd name="T7" fmla="*/ 693738 h 650"/>
                <a:gd name="T8" fmla="*/ 588042 w 952"/>
                <a:gd name="T9" fmla="*/ 553923 h 650"/>
                <a:gd name="T10" fmla="*/ 930622 w 952"/>
                <a:gd name="T11" fmla="*/ 123806 h 650"/>
                <a:gd name="T12" fmla="*/ 1016000 w 952"/>
                <a:gd name="T13" fmla="*/ 32019 h 650"/>
                <a:gd name="T14" fmla="*/ 854849 w 952"/>
                <a:gd name="T15" fmla="*/ 11740 h 650"/>
                <a:gd name="T16" fmla="*/ 740655 w 952"/>
                <a:gd name="T17" fmla="*/ 135546 h 650"/>
                <a:gd name="T18" fmla="*/ 318034 w 952"/>
                <a:gd name="T19" fmla="*/ 559260 h 650"/>
                <a:gd name="T20" fmla="*/ 350050 w 952"/>
                <a:gd name="T21" fmla="*/ 141949 h 650"/>
                <a:gd name="T22" fmla="*/ 496261 w 952"/>
                <a:gd name="T23" fmla="*/ 0 h 650"/>
                <a:gd name="T24" fmla="*/ 305227 w 952"/>
                <a:gd name="T25" fmla="*/ 9606 h 650"/>
                <a:gd name="T26" fmla="*/ 164353 w 952"/>
                <a:gd name="T27" fmla="*/ 150488 h 6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52" h="650">
                  <a:moveTo>
                    <a:pt x="154" y="141"/>
                  </a:moveTo>
                  <a:cubicBezTo>
                    <a:pt x="154" y="141"/>
                    <a:pt x="154" y="141"/>
                    <a:pt x="154" y="141"/>
                  </a:cubicBezTo>
                  <a:cubicBezTo>
                    <a:pt x="17" y="307"/>
                    <a:pt x="0" y="439"/>
                    <a:pt x="36" y="524"/>
                  </a:cubicBezTo>
                  <a:cubicBezTo>
                    <a:pt x="74" y="610"/>
                    <a:pt x="158" y="650"/>
                    <a:pt x="263" y="650"/>
                  </a:cubicBezTo>
                  <a:cubicBezTo>
                    <a:pt x="378" y="650"/>
                    <a:pt x="465" y="609"/>
                    <a:pt x="551" y="519"/>
                  </a:cubicBezTo>
                  <a:cubicBezTo>
                    <a:pt x="640" y="429"/>
                    <a:pt x="723" y="289"/>
                    <a:pt x="872" y="116"/>
                  </a:cubicBezTo>
                  <a:cubicBezTo>
                    <a:pt x="899" y="85"/>
                    <a:pt x="926" y="56"/>
                    <a:pt x="952" y="30"/>
                  </a:cubicBezTo>
                  <a:cubicBezTo>
                    <a:pt x="902" y="22"/>
                    <a:pt x="852" y="16"/>
                    <a:pt x="801" y="11"/>
                  </a:cubicBezTo>
                  <a:cubicBezTo>
                    <a:pt x="767" y="46"/>
                    <a:pt x="731" y="84"/>
                    <a:pt x="694" y="127"/>
                  </a:cubicBezTo>
                  <a:cubicBezTo>
                    <a:pt x="481" y="392"/>
                    <a:pt x="425" y="526"/>
                    <a:pt x="298" y="524"/>
                  </a:cubicBezTo>
                  <a:cubicBezTo>
                    <a:pt x="185" y="526"/>
                    <a:pt x="120" y="394"/>
                    <a:pt x="328" y="133"/>
                  </a:cubicBezTo>
                  <a:cubicBezTo>
                    <a:pt x="371" y="83"/>
                    <a:pt x="417" y="38"/>
                    <a:pt x="465" y="0"/>
                  </a:cubicBezTo>
                  <a:cubicBezTo>
                    <a:pt x="405" y="1"/>
                    <a:pt x="345" y="4"/>
                    <a:pt x="286" y="9"/>
                  </a:cubicBezTo>
                  <a:cubicBezTo>
                    <a:pt x="238" y="49"/>
                    <a:pt x="194" y="92"/>
                    <a:pt x="154" y="141"/>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3" name="Freeform 24"/>
            <p:cNvSpPr>
              <a:spLocks/>
            </p:cNvSpPr>
            <p:nvPr/>
          </p:nvSpPr>
          <p:spPr bwMode="auto">
            <a:xfrm>
              <a:off x="11356975" y="6259513"/>
              <a:ext cx="708025" cy="534988"/>
            </a:xfrm>
            <a:custGeom>
              <a:avLst/>
              <a:gdLst>
                <a:gd name="T0" fmla="*/ 38445 w 663"/>
                <a:gd name="T1" fmla="*/ 400440 h 501"/>
                <a:gd name="T2" fmla="*/ 38445 w 663"/>
                <a:gd name="T3" fmla="*/ 400440 h 501"/>
                <a:gd name="T4" fmla="*/ 280861 w 663"/>
                <a:gd name="T5" fmla="*/ 534988 h 501"/>
                <a:gd name="T6" fmla="*/ 588419 w 663"/>
                <a:gd name="T7" fmla="*/ 395101 h 501"/>
                <a:gd name="T8" fmla="*/ 708025 w 663"/>
                <a:gd name="T9" fmla="*/ 249875 h 501"/>
                <a:gd name="T10" fmla="*/ 582012 w 663"/>
                <a:gd name="T11" fmla="*/ 180465 h 501"/>
                <a:gd name="T12" fmla="*/ 317170 w 663"/>
                <a:gd name="T13" fmla="*/ 400440 h 501"/>
                <a:gd name="T14" fmla="*/ 297947 w 663"/>
                <a:gd name="T15" fmla="*/ 51256 h 501"/>
                <a:gd name="T16" fmla="*/ 156983 w 663"/>
                <a:gd name="T17" fmla="*/ 0 h 501"/>
                <a:gd name="T18" fmla="*/ 38445 w 663"/>
                <a:gd name="T19" fmla="*/ 40044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3" h="501">
                  <a:moveTo>
                    <a:pt x="36" y="375"/>
                  </a:moveTo>
                  <a:cubicBezTo>
                    <a:pt x="36" y="375"/>
                    <a:pt x="36" y="375"/>
                    <a:pt x="36" y="375"/>
                  </a:cubicBezTo>
                  <a:cubicBezTo>
                    <a:pt x="73" y="461"/>
                    <a:pt x="158" y="501"/>
                    <a:pt x="263" y="501"/>
                  </a:cubicBezTo>
                  <a:cubicBezTo>
                    <a:pt x="378" y="501"/>
                    <a:pt x="464" y="460"/>
                    <a:pt x="551" y="370"/>
                  </a:cubicBezTo>
                  <a:cubicBezTo>
                    <a:pt x="587" y="332"/>
                    <a:pt x="623" y="287"/>
                    <a:pt x="663" y="234"/>
                  </a:cubicBezTo>
                  <a:cubicBezTo>
                    <a:pt x="624" y="211"/>
                    <a:pt x="586" y="190"/>
                    <a:pt x="545" y="169"/>
                  </a:cubicBezTo>
                  <a:cubicBezTo>
                    <a:pt x="447" y="309"/>
                    <a:pt x="385" y="375"/>
                    <a:pt x="297" y="375"/>
                  </a:cubicBezTo>
                  <a:cubicBezTo>
                    <a:pt x="193" y="375"/>
                    <a:pt x="134" y="268"/>
                    <a:pt x="279" y="48"/>
                  </a:cubicBezTo>
                  <a:cubicBezTo>
                    <a:pt x="235" y="31"/>
                    <a:pt x="191" y="15"/>
                    <a:pt x="147" y="0"/>
                  </a:cubicBezTo>
                  <a:cubicBezTo>
                    <a:pt x="16" y="162"/>
                    <a:pt x="0" y="292"/>
                    <a:pt x="36" y="375"/>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4" name="Freeform 25"/>
            <p:cNvSpPr>
              <a:spLocks/>
            </p:cNvSpPr>
            <p:nvPr/>
          </p:nvSpPr>
          <p:spPr bwMode="auto">
            <a:xfrm>
              <a:off x="12272963" y="6640513"/>
              <a:ext cx="165100" cy="152400"/>
            </a:xfrm>
            <a:custGeom>
              <a:avLst/>
              <a:gdLst>
                <a:gd name="T0" fmla="*/ 0 w 155"/>
                <a:gd name="T1" fmla="*/ 0 h 143"/>
                <a:gd name="T2" fmla="*/ 0 w 155"/>
                <a:gd name="T3" fmla="*/ 0 h 143"/>
                <a:gd name="T4" fmla="*/ 1065 w 155"/>
                <a:gd name="T5" fmla="*/ 19183 h 143"/>
                <a:gd name="T6" fmla="*/ 151253 w 155"/>
                <a:gd name="T7" fmla="*/ 152400 h 143"/>
                <a:gd name="T8" fmla="*/ 165100 w 155"/>
                <a:gd name="T9" fmla="*/ 127888 h 143"/>
                <a:gd name="T10" fmla="*/ 165100 w 155"/>
                <a:gd name="T11" fmla="*/ 122559 h 143"/>
                <a:gd name="T12" fmla="*/ 0 w 155"/>
                <a:gd name="T13" fmla="*/ 0 h 1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5" h="143">
                  <a:moveTo>
                    <a:pt x="0" y="0"/>
                  </a:moveTo>
                  <a:cubicBezTo>
                    <a:pt x="0" y="0"/>
                    <a:pt x="0" y="0"/>
                    <a:pt x="0" y="0"/>
                  </a:cubicBezTo>
                  <a:cubicBezTo>
                    <a:pt x="0" y="7"/>
                    <a:pt x="0" y="13"/>
                    <a:pt x="1" y="18"/>
                  </a:cubicBezTo>
                  <a:cubicBezTo>
                    <a:pt x="10" y="95"/>
                    <a:pt x="56" y="136"/>
                    <a:pt x="142" y="143"/>
                  </a:cubicBezTo>
                  <a:cubicBezTo>
                    <a:pt x="155" y="120"/>
                    <a:pt x="155" y="120"/>
                    <a:pt x="155" y="120"/>
                  </a:cubicBezTo>
                  <a:cubicBezTo>
                    <a:pt x="155" y="115"/>
                    <a:pt x="155" y="115"/>
                    <a:pt x="155" y="115"/>
                  </a:cubicBezTo>
                  <a:cubicBezTo>
                    <a:pt x="104" y="75"/>
                    <a:pt x="52" y="37"/>
                    <a:pt x="0" y="0"/>
                  </a:cubicBezTo>
                  <a:close/>
                </a:path>
              </a:pathLst>
            </a:custGeom>
            <a:solidFill>
              <a:srgbClr val="79A5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5" name="Freeform 26"/>
            <p:cNvSpPr>
              <a:spLocks/>
            </p:cNvSpPr>
            <p:nvPr/>
          </p:nvSpPr>
          <p:spPr bwMode="auto">
            <a:xfrm>
              <a:off x="9345613" y="5719763"/>
              <a:ext cx="381000" cy="1047750"/>
            </a:xfrm>
            <a:custGeom>
              <a:avLst/>
              <a:gdLst>
                <a:gd name="T0" fmla="*/ 381000 w 357"/>
                <a:gd name="T1" fmla="*/ 0 h 983"/>
                <a:gd name="T2" fmla="*/ 381000 w 357"/>
                <a:gd name="T3" fmla="*/ 0 h 983"/>
                <a:gd name="T4" fmla="*/ 381000 w 357"/>
                <a:gd name="T5" fmla="*/ 1047750 h 983"/>
                <a:gd name="T6" fmla="*/ 215580 w 357"/>
                <a:gd name="T7" fmla="*/ 1047750 h 983"/>
                <a:gd name="T8" fmla="*/ 215580 w 357"/>
                <a:gd name="T9" fmla="*/ 202515 h 983"/>
                <a:gd name="T10" fmla="*/ 118462 w 357"/>
                <a:gd name="T11" fmla="*/ 257940 h 983"/>
                <a:gd name="T12" fmla="*/ 0 w 357"/>
                <a:gd name="T13" fmla="*/ 297378 h 983"/>
                <a:gd name="T14" fmla="*/ 0 w 357"/>
                <a:gd name="T15" fmla="*/ 155617 h 983"/>
                <a:gd name="T16" fmla="*/ 80042 w 357"/>
                <a:gd name="T17" fmla="*/ 126839 h 983"/>
                <a:gd name="T18" fmla="*/ 155815 w 357"/>
                <a:gd name="T19" fmla="*/ 93797 h 983"/>
                <a:gd name="T20" fmla="*/ 232655 w 357"/>
                <a:gd name="T21" fmla="*/ 51162 h 983"/>
                <a:gd name="T22" fmla="*/ 311630 w 357"/>
                <a:gd name="T23" fmla="*/ 0 h 983"/>
                <a:gd name="T24" fmla="*/ 381000 w 357"/>
                <a:gd name="T25" fmla="*/ 0 h 983"/>
                <a:gd name="T26" fmla="*/ 381000 w 357"/>
                <a:gd name="T27" fmla="*/ 0 h 9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7" h="983">
                  <a:moveTo>
                    <a:pt x="357" y="0"/>
                  </a:moveTo>
                  <a:cubicBezTo>
                    <a:pt x="357" y="0"/>
                    <a:pt x="357" y="0"/>
                    <a:pt x="357" y="0"/>
                  </a:cubicBezTo>
                  <a:cubicBezTo>
                    <a:pt x="357" y="983"/>
                    <a:pt x="357" y="983"/>
                    <a:pt x="357" y="983"/>
                  </a:cubicBezTo>
                  <a:cubicBezTo>
                    <a:pt x="202" y="983"/>
                    <a:pt x="202" y="983"/>
                    <a:pt x="202" y="983"/>
                  </a:cubicBezTo>
                  <a:cubicBezTo>
                    <a:pt x="202" y="190"/>
                    <a:pt x="202" y="190"/>
                    <a:pt x="202" y="190"/>
                  </a:cubicBezTo>
                  <a:cubicBezTo>
                    <a:pt x="174" y="210"/>
                    <a:pt x="143" y="227"/>
                    <a:pt x="111" y="242"/>
                  </a:cubicBezTo>
                  <a:cubicBezTo>
                    <a:pt x="79" y="256"/>
                    <a:pt x="41" y="268"/>
                    <a:pt x="0" y="279"/>
                  </a:cubicBezTo>
                  <a:cubicBezTo>
                    <a:pt x="0" y="146"/>
                    <a:pt x="0" y="146"/>
                    <a:pt x="0" y="146"/>
                  </a:cubicBezTo>
                  <a:cubicBezTo>
                    <a:pt x="25" y="138"/>
                    <a:pt x="51" y="128"/>
                    <a:pt x="75" y="119"/>
                  </a:cubicBezTo>
                  <a:cubicBezTo>
                    <a:pt x="99" y="110"/>
                    <a:pt x="123" y="99"/>
                    <a:pt x="146" y="88"/>
                  </a:cubicBezTo>
                  <a:cubicBezTo>
                    <a:pt x="170" y="76"/>
                    <a:pt x="193" y="63"/>
                    <a:pt x="218" y="48"/>
                  </a:cubicBezTo>
                  <a:cubicBezTo>
                    <a:pt x="241" y="35"/>
                    <a:pt x="266" y="18"/>
                    <a:pt x="292" y="0"/>
                  </a:cubicBezTo>
                  <a:cubicBezTo>
                    <a:pt x="357" y="0"/>
                    <a:pt x="357" y="0"/>
                    <a:pt x="357" y="0"/>
                  </a:cubicBezTo>
                  <a:cubicBezTo>
                    <a:pt x="357" y="0"/>
                    <a:pt x="357" y="0"/>
                    <a:pt x="357"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6" name="Freeform 27"/>
            <p:cNvSpPr>
              <a:spLocks/>
            </p:cNvSpPr>
            <p:nvPr/>
          </p:nvSpPr>
          <p:spPr bwMode="auto">
            <a:xfrm>
              <a:off x="10679113" y="5719763"/>
              <a:ext cx="382588" cy="1047750"/>
            </a:xfrm>
            <a:custGeom>
              <a:avLst/>
              <a:gdLst>
                <a:gd name="T0" fmla="*/ 382588 w 358"/>
                <a:gd name="T1" fmla="*/ 0 h 983"/>
                <a:gd name="T2" fmla="*/ 382588 w 358"/>
                <a:gd name="T3" fmla="*/ 0 h 983"/>
                <a:gd name="T4" fmla="*/ 382588 w 358"/>
                <a:gd name="T5" fmla="*/ 1047750 h 983"/>
                <a:gd name="T6" fmla="*/ 215874 w 358"/>
                <a:gd name="T7" fmla="*/ 1047750 h 983"/>
                <a:gd name="T8" fmla="*/ 215874 w 358"/>
                <a:gd name="T9" fmla="*/ 202515 h 983"/>
                <a:gd name="T10" fmla="*/ 118624 w 358"/>
                <a:gd name="T11" fmla="*/ 257940 h 983"/>
                <a:gd name="T12" fmla="*/ 0 w 358"/>
                <a:gd name="T13" fmla="*/ 297378 h 983"/>
                <a:gd name="T14" fmla="*/ 0 w 358"/>
                <a:gd name="T15" fmla="*/ 155617 h 983"/>
                <a:gd name="T16" fmla="*/ 80151 w 358"/>
                <a:gd name="T17" fmla="*/ 126839 h 983"/>
                <a:gd name="T18" fmla="*/ 157096 w 358"/>
                <a:gd name="T19" fmla="*/ 93797 h 983"/>
                <a:gd name="T20" fmla="*/ 232973 w 358"/>
                <a:gd name="T21" fmla="*/ 51162 h 983"/>
                <a:gd name="T22" fmla="*/ 312055 w 358"/>
                <a:gd name="T23" fmla="*/ 0 h 983"/>
                <a:gd name="T24" fmla="*/ 382588 w 358"/>
                <a:gd name="T25" fmla="*/ 0 h 983"/>
                <a:gd name="T26" fmla="*/ 382588 w 358"/>
                <a:gd name="T27" fmla="*/ 0 h 9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58" h="983">
                  <a:moveTo>
                    <a:pt x="358" y="0"/>
                  </a:moveTo>
                  <a:cubicBezTo>
                    <a:pt x="358" y="0"/>
                    <a:pt x="358" y="0"/>
                    <a:pt x="358" y="0"/>
                  </a:cubicBezTo>
                  <a:cubicBezTo>
                    <a:pt x="358" y="983"/>
                    <a:pt x="358" y="983"/>
                    <a:pt x="358" y="983"/>
                  </a:cubicBezTo>
                  <a:cubicBezTo>
                    <a:pt x="202" y="983"/>
                    <a:pt x="202" y="983"/>
                    <a:pt x="202" y="983"/>
                  </a:cubicBezTo>
                  <a:cubicBezTo>
                    <a:pt x="202" y="190"/>
                    <a:pt x="202" y="190"/>
                    <a:pt x="202" y="190"/>
                  </a:cubicBezTo>
                  <a:cubicBezTo>
                    <a:pt x="174" y="210"/>
                    <a:pt x="144" y="227"/>
                    <a:pt x="111" y="242"/>
                  </a:cubicBezTo>
                  <a:cubicBezTo>
                    <a:pt x="79" y="256"/>
                    <a:pt x="42" y="268"/>
                    <a:pt x="0" y="279"/>
                  </a:cubicBezTo>
                  <a:cubicBezTo>
                    <a:pt x="0" y="146"/>
                    <a:pt x="0" y="146"/>
                    <a:pt x="0" y="146"/>
                  </a:cubicBezTo>
                  <a:cubicBezTo>
                    <a:pt x="26" y="138"/>
                    <a:pt x="51" y="128"/>
                    <a:pt x="75" y="119"/>
                  </a:cubicBezTo>
                  <a:cubicBezTo>
                    <a:pt x="99" y="110"/>
                    <a:pt x="124" y="99"/>
                    <a:pt x="147" y="88"/>
                  </a:cubicBezTo>
                  <a:cubicBezTo>
                    <a:pt x="170" y="76"/>
                    <a:pt x="194" y="63"/>
                    <a:pt x="218" y="48"/>
                  </a:cubicBezTo>
                  <a:cubicBezTo>
                    <a:pt x="242" y="35"/>
                    <a:pt x="267" y="18"/>
                    <a:pt x="292" y="0"/>
                  </a:cubicBezTo>
                  <a:cubicBezTo>
                    <a:pt x="358" y="0"/>
                    <a:pt x="358" y="0"/>
                    <a:pt x="358" y="0"/>
                  </a:cubicBezTo>
                  <a:cubicBezTo>
                    <a:pt x="358" y="0"/>
                    <a:pt x="358" y="0"/>
                    <a:pt x="358" y="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7" name="Freeform 28"/>
            <p:cNvSpPr>
              <a:spLocks noEditPoints="1"/>
            </p:cNvSpPr>
            <p:nvPr/>
          </p:nvSpPr>
          <p:spPr bwMode="auto">
            <a:xfrm>
              <a:off x="9885363" y="5707063"/>
              <a:ext cx="720725" cy="1087438"/>
            </a:xfrm>
            <a:custGeom>
              <a:avLst/>
              <a:gdLst>
                <a:gd name="T0" fmla="*/ 365167 w 675"/>
                <a:gd name="T1" fmla="*/ 135530 h 1019"/>
                <a:gd name="T2" fmla="*/ 365167 w 675"/>
                <a:gd name="T3" fmla="*/ 135530 h 1019"/>
                <a:gd name="T4" fmla="*/ 174042 w 675"/>
                <a:gd name="T5" fmla="*/ 558126 h 1019"/>
                <a:gd name="T6" fmla="*/ 361964 w 675"/>
                <a:gd name="T7" fmla="*/ 952976 h 1019"/>
                <a:gd name="T8" fmla="*/ 546683 w 675"/>
                <a:gd name="T9" fmla="*/ 550656 h 1019"/>
                <a:gd name="T10" fmla="*/ 365167 w 675"/>
                <a:gd name="T11" fmla="*/ 135530 h 1019"/>
                <a:gd name="T12" fmla="*/ 348083 w 675"/>
                <a:gd name="T13" fmla="*/ 1087438 h 1019"/>
                <a:gd name="T14" fmla="*/ 348083 w 675"/>
                <a:gd name="T15" fmla="*/ 1087438 h 1019"/>
                <a:gd name="T16" fmla="*/ 91826 w 675"/>
                <a:gd name="T17" fmla="*/ 952976 h 1019"/>
                <a:gd name="T18" fmla="*/ 0 w 675"/>
                <a:gd name="T19" fmla="*/ 564529 h 1019"/>
                <a:gd name="T20" fmla="*/ 96097 w 675"/>
                <a:gd name="T21" fmla="*/ 143000 h 1019"/>
                <a:gd name="T22" fmla="*/ 373709 w 675"/>
                <a:gd name="T23" fmla="*/ 0 h 1019"/>
                <a:gd name="T24" fmla="*/ 720725 w 675"/>
                <a:gd name="T25" fmla="*/ 538917 h 1019"/>
                <a:gd name="T26" fmla="*/ 622493 w 675"/>
                <a:gd name="T27" fmla="*/ 947640 h 1019"/>
                <a:gd name="T28" fmla="*/ 348083 w 675"/>
                <a:gd name="T29" fmla="*/ 1087438 h 10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1019">
                  <a:moveTo>
                    <a:pt x="342" y="127"/>
                  </a:moveTo>
                  <a:cubicBezTo>
                    <a:pt x="342" y="127"/>
                    <a:pt x="342" y="127"/>
                    <a:pt x="342" y="127"/>
                  </a:cubicBezTo>
                  <a:cubicBezTo>
                    <a:pt x="223" y="127"/>
                    <a:pt x="163" y="259"/>
                    <a:pt x="163" y="523"/>
                  </a:cubicBezTo>
                  <a:cubicBezTo>
                    <a:pt x="163" y="770"/>
                    <a:pt x="221" y="893"/>
                    <a:pt x="339" y="893"/>
                  </a:cubicBezTo>
                  <a:cubicBezTo>
                    <a:pt x="454" y="893"/>
                    <a:pt x="512" y="768"/>
                    <a:pt x="512" y="516"/>
                  </a:cubicBezTo>
                  <a:cubicBezTo>
                    <a:pt x="512" y="257"/>
                    <a:pt x="456" y="127"/>
                    <a:pt x="342" y="127"/>
                  </a:cubicBezTo>
                  <a:close/>
                  <a:moveTo>
                    <a:pt x="326" y="1019"/>
                  </a:moveTo>
                  <a:cubicBezTo>
                    <a:pt x="326" y="1019"/>
                    <a:pt x="326" y="1019"/>
                    <a:pt x="326" y="1019"/>
                  </a:cubicBezTo>
                  <a:cubicBezTo>
                    <a:pt x="224" y="1019"/>
                    <a:pt x="143" y="977"/>
                    <a:pt x="86" y="893"/>
                  </a:cubicBezTo>
                  <a:cubicBezTo>
                    <a:pt x="28" y="810"/>
                    <a:pt x="0" y="688"/>
                    <a:pt x="0" y="529"/>
                  </a:cubicBezTo>
                  <a:cubicBezTo>
                    <a:pt x="0" y="356"/>
                    <a:pt x="30" y="224"/>
                    <a:pt x="90" y="134"/>
                  </a:cubicBezTo>
                  <a:cubicBezTo>
                    <a:pt x="150" y="45"/>
                    <a:pt x="236" y="0"/>
                    <a:pt x="350" y="0"/>
                  </a:cubicBezTo>
                  <a:cubicBezTo>
                    <a:pt x="566" y="0"/>
                    <a:pt x="675" y="169"/>
                    <a:pt x="675" y="505"/>
                  </a:cubicBezTo>
                  <a:cubicBezTo>
                    <a:pt x="675" y="672"/>
                    <a:pt x="645" y="800"/>
                    <a:pt x="583" y="888"/>
                  </a:cubicBezTo>
                  <a:cubicBezTo>
                    <a:pt x="522" y="976"/>
                    <a:pt x="437" y="1019"/>
                    <a:pt x="326" y="1019"/>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8" name="Freeform 29"/>
            <p:cNvSpPr>
              <a:spLocks noEditPoints="1"/>
            </p:cNvSpPr>
            <p:nvPr/>
          </p:nvSpPr>
          <p:spPr bwMode="auto">
            <a:xfrm>
              <a:off x="11228388" y="5707063"/>
              <a:ext cx="722313" cy="1087438"/>
            </a:xfrm>
            <a:custGeom>
              <a:avLst/>
              <a:gdLst>
                <a:gd name="T0" fmla="*/ 366499 w 676"/>
                <a:gd name="T1" fmla="*/ 135530 h 1019"/>
                <a:gd name="T2" fmla="*/ 366499 w 676"/>
                <a:gd name="T3" fmla="*/ 135530 h 1019"/>
                <a:gd name="T4" fmla="*/ 175236 w 676"/>
                <a:gd name="T5" fmla="*/ 558126 h 1019"/>
                <a:gd name="T6" fmla="*/ 362225 w 676"/>
                <a:gd name="T7" fmla="*/ 952976 h 1019"/>
                <a:gd name="T8" fmla="*/ 548146 w 676"/>
                <a:gd name="T9" fmla="*/ 550656 h 1019"/>
                <a:gd name="T10" fmla="*/ 366499 w 676"/>
                <a:gd name="T11" fmla="*/ 135530 h 1019"/>
                <a:gd name="T12" fmla="*/ 349403 w 676"/>
                <a:gd name="T13" fmla="*/ 1087438 h 1019"/>
                <a:gd name="T14" fmla="*/ 349403 w 676"/>
                <a:gd name="T15" fmla="*/ 1087438 h 1019"/>
                <a:gd name="T16" fmla="*/ 92960 w 676"/>
                <a:gd name="T17" fmla="*/ 952976 h 1019"/>
                <a:gd name="T18" fmla="*/ 0 w 676"/>
                <a:gd name="T19" fmla="*/ 564529 h 1019"/>
                <a:gd name="T20" fmla="*/ 97234 w 676"/>
                <a:gd name="T21" fmla="*/ 143000 h 1019"/>
                <a:gd name="T22" fmla="*/ 375047 w 676"/>
                <a:gd name="T23" fmla="*/ 0 h 1019"/>
                <a:gd name="T24" fmla="*/ 722313 w 676"/>
                <a:gd name="T25" fmla="*/ 538917 h 1019"/>
                <a:gd name="T26" fmla="*/ 624010 w 676"/>
                <a:gd name="T27" fmla="*/ 947640 h 1019"/>
                <a:gd name="T28" fmla="*/ 349403 w 676"/>
                <a:gd name="T29" fmla="*/ 1087438 h 101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6" h="1019">
                  <a:moveTo>
                    <a:pt x="343" y="127"/>
                  </a:moveTo>
                  <a:cubicBezTo>
                    <a:pt x="343" y="127"/>
                    <a:pt x="343" y="127"/>
                    <a:pt x="343" y="127"/>
                  </a:cubicBezTo>
                  <a:cubicBezTo>
                    <a:pt x="223" y="127"/>
                    <a:pt x="164" y="259"/>
                    <a:pt x="164" y="523"/>
                  </a:cubicBezTo>
                  <a:cubicBezTo>
                    <a:pt x="164" y="770"/>
                    <a:pt x="222" y="893"/>
                    <a:pt x="339" y="893"/>
                  </a:cubicBezTo>
                  <a:cubicBezTo>
                    <a:pt x="455" y="893"/>
                    <a:pt x="513" y="768"/>
                    <a:pt x="513" y="516"/>
                  </a:cubicBezTo>
                  <a:cubicBezTo>
                    <a:pt x="513" y="257"/>
                    <a:pt x="456" y="127"/>
                    <a:pt x="343" y="127"/>
                  </a:cubicBezTo>
                  <a:close/>
                  <a:moveTo>
                    <a:pt x="327" y="1019"/>
                  </a:moveTo>
                  <a:cubicBezTo>
                    <a:pt x="327" y="1019"/>
                    <a:pt x="327" y="1019"/>
                    <a:pt x="327" y="1019"/>
                  </a:cubicBezTo>
                  <a:cubicBezTo>
                    <a:pt x="225" y="1019"/>
                    <a:pt x="144" y="977"/>
                    <a:pt x="87" y="893"/>
                  </a:cubicBezTo>
                  <a:cubicBezTo>
                    <a:pt x="29" y="810"/>
                    <a:pt x="0" y="688"/>
                    <a:pt x="0" y="529"/>
                  </a:cubicBezTo>
                  <a:cubicBezTo>
                    <a:pt x="0" y="356"/>
                    <a:pt x="30" y="224"/>
                    <a:pt x="91" y="134"/>
                  </a:cubicBezTo>
                  <a:cubicBezTo>
                    <a:pt x="150" y="45"/>
                    <a:pt x="237" y="0"/>
                    <a:pt x="351" y="0"/>
                  </a:cubicBezTo>
                  <a:cubicBezTo>
                    <a:pt x="567" y="0"/>
                    <a:pt x="676" y="169"/>
                    <a:pt x="676" y="505"/>
                  </a:cubicBezTo>
                  <a:cubicBezTo>
                    <a:pt x="676" y="672"/>
                    <a:pt x="645" y="800"/>
                    <a:pt x="584" y="888"/>
                  </a:cubicBezTo>
                  <a:cubicBezTo>
                    <a:pt x="522" y="976"/>
                    <a:pt x="437" y="1019"/>
                    <a:pt x="327" y="1019"/>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29" name="Freeform 30"/>
            <p:cNvSpPr>
              <a:spLocks/>
            </p:cNvSpPr>
            <p:nvPr/>
          </p:nvSpPr>
          <p:spPr bwMode="auto">
            <a:xfrm>
              <a:off x="9921875" y="6472238"/>
              <a:ext cx="2227263" cy="523875"/>
            </a:xfrm>
            <a:custGeom>
              <a:avLst/>
              <a:gdLst>
                <a:gd name="T0" fmla="*/ 1377106 w 2088"/>
                <a:gd name="T1" fmla="*/ 82323 h 490"/>
                <a:gd name="T2" fmla="*/ 1377106 w 2088"/>
                <a:gd name="T3" fmla="*/ 82323 h 490"/>
                <a:gd name="T4" fmla="*/ 0 w 2088"/>
                <a:gd name="T5" fmla="*/ 523875 h 490"/>
                <a:gd name="T6" fmla="*/ 788289 w 2088"/>
                <a:gd name="T7" fmla="*/ 523875 h 490"/>
                <a:gd name="T8" fmla="*/ 2227263 w 2088"/>
                <a:gd name="T9" fmla="*/ 523875 h 490"/>
                <a:gd name="T10" fmla="*/ 1377106 w 2088"/>
                <a:gd name="T11" fmla="*/ 82323 h 49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88" h="490">
                  <a:moveTo>
                    <a:pt x="1291" y="77"/>
                  </a:moveTo>
                  <a:cubicBezTo>
                    <a:pt x="1291" y="77"/>
                    <a:pt x="1291" y="77"/>
                    <a:pt x="1291" y="77"/>
                  </a:cubicBezTo>
                  <a:cubicBezTo>
                    <a:pt x="836" y="0"/>
                    <a:pt x="351" y="137"/>
                    <a:pt x="0" y="490"/>
                  </a:cubicBezTo>
                  <a:cubicBezTo>
                    <a:pt x="739" y="490"/>
                    <a:pt x="739" y="490"/>
                    <a:pt x="739" y="490"/>
                  </a:cubicBezTo>
                  <a:cubicBezTo>
                    <a:pt x="2088" y="490"/>
                    <a:pt x="2088" y="490"/>
                    <a:pt x="2088" y="490"/>
                  </a:cubicBezTo>
                  <a:cubicBezTo>
                    <a:pt x="1863" y="264"/>
                    <a:pt x="1583" y="126"/>
                    <a:pt x="1291" y="77"/>
                  </a:cubicBez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30" name="Freeform 31"/>
            <p:cNvSpPr>
              <a:spLocks/>
            </p:cNvSpPr>
            <p:nvPr/>
          </p:nvSpPr>
          <p:spPr bwMode="auto">
            <a:xfrm>
              <a:off x="12207875" y="4997450"/>
              <a:ext cx="230188" cy="1435100"/>
            </a:xfrm>
            <a:custGeom>
              <a:avLst/>
              <a:gdLst>
                <a:gd name="T0" fmla="*/ 147065 w 216"/>
                <a:gd name="T1" fmla="*/ 98163 h 1345"/>
                <a:gd name="T2" fmla="*/ 147065 w 216"/>
                <a:gd name="T3" fmla="*/ 98163 h 1345"/>
                <a:gd name="T4" fmla="*/ 0 w 216"/>
                <a:gd name="T5" fmla="*/ 741557 h 1345"/>
                <a:gd name="T6" fmla="*/ 140670 w 216"/>
                <a:gd name="T7" fmla="*/ 1334803 h 1345"/>
                <a:gd name="T8" fmla="*/ 230188 w 216"/>
                <a:gd name="T9" fmla="*/ 1435100 h 1345"/>
                <a:gd name="T10" fmla="*/ 230188 w 216"/>
                <a:gd name="T11" fmla="*/ 0 h 1345"/>
                <a:gd name="T12" fmla="*/ 147065 w 216"/>
                <a:gd name="T13" fmla="*/ 98163 h 13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6" h="1345">
                  <a:moveTo>
                    <a:pt x="138" y="92"/>
                  </a:moveTo>
                  <a:cubicBezTo>
                    <a:pt x="138" y="92"/>
                    <a:pt x="138" y="92"/>
                    <a:pt x="138" y="92"/>
                  </a:cubicBezTo>
                  <a:cubicBezTo>
                    <a:pt x="46" y="228"/>
                    <a:pt x="0" y="429"/>
                    <a:pt x="0" y="695"/>
                  </a:cubicBezTo>
                  <a:cubicBezTo>
                    <a:pt x="0" y="938"/>
                    <a:pt x="44" y="1123"/>
                    <a:pt x="132" y="1251"/>
                  </a:cubicBezTo>
                  <a:cubicBezTo>
                    <a:pt x="157" y="1288"/>
                    <a:pt x="185" y="1319"/>
                    <a:pt x="216" y="1345"/>
                  </a:cubicBezTo>
                  <a:cubicBezTo>
                    <a:pt x="216" y="0"/>
                    <a:pt x="216" y="0"/>
                    <a:pt x="216" y="0"/>
                  </a:cubicBezTo>
                  <a:cubicBezTo>
                    <a:pt x="187" y="26"/>
                    <a:pt x="161" y="57"/>
                    <a:pt x="138" y="92"/>
                  </a:cubicBezTo>
                  <a:close/>
                </a:path>
              </a:pathLst>
            </a:custGeom>
            <a:solidFill>
              <a:schemeClr val="accent2"/>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sp>
          <p:nvSpPr>
            <p:cNvPr id="31" name="Freeform 32"/>
            <p:cNvSpPr>
              <a:spLocks/>
            </p:cNvSpPr>
            <p:nvPr/>
          </p:nvSpPr>
          <p:spPr bwMode="auto">
            <a:xfrm>
              <a:off x="12118975" y="5710238"/>
              <a:ext cx="319088" cy="1082675"/>
            </a:xfrm>
            <a:custGeom>
              <a:avLst/>
              <a:gdLst>
                <a:gd name="T0" fmla="*/ 173951 w 299"/>
                <a:gd name="T1" fmla="*/ 554671 h 1015"/>
                <a:gd name="T2" fmla="*/ 173951 w 299"/>
                <a:gd name="T3" fmla="*/ 554671 h 1015"/>
                <a:gd name="T4" fmla="*/ 319088 w 299"/>
                <a:gd name="T5" fmla="*/ 139734 h 1015"/>
                <a:gd name="T6" fmla="*/ 319088 w 299"/>
                <a:gd name="T7" fmla="*/ 0 h 1015"/>
                <a:gd name="T8" fmla="*/ 97114 w 299"/>
                <a:gd name="T9" fmla="*/ 139734 h 1015"/>
                <a:gd name="T10" fmla="*/ 0 w 299"/>
                <a:gd name="T11" fmla="*/ 561071 h 1015"/>
                <a:gd name="T12" fmla="*/ 92845 w 299"/>
                <a:gd name="T13" fmla="*/ 949341 h 1015"/>
                <a:gd name="T14" fmla="*/ 319088 w 299"/>
                <a:gd name="T15" fmla="*/ 1082675 h 1015"/>
                <a:gd name="T16" fmla="*/ 319088 w 299"/>
                <a:gd name="T17" fmla="*/ 942941 h 1015"/>
                <a:gd name="T18" fmla="*/ 173951 w 299"/>
                <a:gd name="T19" fmla="*/ 554671 h 10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99" h="1015">
                  <a:moveTo>
                    <a:pt x="163" y="520"/>
                  </a:moveTo>
                  <a:cubicBezTo>
                    <a:pt x="163" y="520"/>
                    <a:pt x="163" y="520"/>
                    <a:pt x="163" y="520"/>
                  </a:cubicBezTo>
                  <a:cubicBezTo>
                    <a:pt x="163" y="291"/>
                    <a:pt x="209" y="161"/>
                    <a:pt x="299" y="131"/>
                  </a:cubicBezTo>
                  <a:cubicBezTo>
                    <a:pt x="299" y="0"/>
                    <a:pt x="299" y="0"/>
                    <a:pt x="299" y="0"/>
                  </a:cubicBezTo>
                  <a:cubicBezTo>
                    <a:pt x="211" y="12"/>
                    <a:pt x="141" y="56"/>
                    <a:pt x="91" y="131"/>
                  </a:cubicBezTo>
                  <a:cubicBezTo>
                    <a:pt x="30" y="221"/>
                    <a:pt x="0" y="353"/>
                    <a:pt x="0" y="526"/>
                  </a:cubicBezTo>
                  <a:cubicBezTo>
                    <a:pt x="0" y="685"/>
                    <a:pt x="29" y="807"/>
                    <a:pt x="87" y="890"/>
                  </a:cubicBezTo>
                  <a:cubicBezTo>
                    <a:pt x="139" y="967"/>
                    <a:pt x="209" y="1008"/>
                    <a:pt x="299" y="1015"/>
                  </a:cubicBezTo>
                  <a:cubicBezTo>
                    <a:pt x="299" y="884"/>
                    <a:pt x="299" y="884"/>
                    <a:pt x="299" y="884"/>
                  </a:cubicBezTo>
                  <a:cubicBezTo>
                    <a:pt x="209" y="857"/>
                    <a:pt x="163" y="736"/>
                    <a:pt x="163" y="520"/>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505" fontAlgn="base">
                <a:spcBef>
                  <a:spcPct val="0"/>
                </a:spcBef>
                <a:spcAft>
                  <a:spcPct val="0"/>
                </a:spcAft>
                <a:defRPr/>
              </a:pPr>
              <a:endParaRPr kumimoji="0" lang="en-US" sz="1568">
                <a:solidFill>
                  <a:srgbClr val="505050"/>
                </a:solidFill>
                <a:latin typeface="メイリオ" panose="020B0604030504040204" pitchFamily="34" charset="-128"/>
                <a:ea typeface="メイリオ" panose="020B0604030504040204" pitchFamily="34" charset="-128"/>
              </a:endParaRPr>
            </a:p>
          </p:txBody>
        </p:sp>
      </p:grpSp>
    </p:spTree>
    <p:extLst>
      <p:ext uri="{BB962C8B-B14F-4D97-AF65-F5344CB8AC3E}">
        <p14:creationId xmlns:p14="http://schemas.microsoft.com/office/powerpoint/2010/main" val="71991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背景なし)">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747897"/>
          </a:xfrm>
        </p:spPr>
        <p:txBody>
          <a:bodyPr/>
          <a:lstStyle>
            <a:lvl1pPr>
              <a:defRPr sz="5399"/>
            </a:lvl1pPr>
          </a:lstStyle>
          <a:p>
            <a:r>
              <a:rPr lang="en-US"/>
              <a:t>Click to edit Master title style</a:t>
            </a:r>
            <a:endParaRPr lang="en-US" dirty="0"/>
          </a:p>
        </p:txBody>
      </p:sp>
    </p:spTree>
    <p:extLst>
      <p:ext uri="{BB962C8B-B14F-4D97-AF65-F5344CB8AC3E}">
        <p14:creationId xmlns:p14="http://schemas.microsoft.com/office/powerpoint/2010/main" val="121259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のみ 下">
    <p:spTree>
      <p:nvGrpSpPr>
        <p:cNvPr id="1" name=""/>
        <p:cNvGrpSpPr/>
        <p:nvPr/>
      </p:nvGrpSpPr>
      <p:grpSpPr>
        <a:xfrm>
          <a:off x="0" y="0"/>
          <a:ext cx="0" cy="0"/>
          <a:chOff x="0" y="0"/>
          <a:chExt cx="0" cy="0"/>
        </a:xfrm>
      </p:grpSpPr>
      <p:sp>
        <p:nvSpPr>
          <p:cNvPr id="3" name="タイトル 2"/>
          <p:cNvSpPr>
            <a:spLocks noGrp="1"/>
          </p:cNvSpPr>
          <p:nvPr>
            <p:ph type="title"/>
          </p:nvPr>
        </p:nvSpPr>
        <p:spPr>
          <a:xfrm>
            <a:off x="516707" y="5559552"/>
            <a:ext cx="11158586" cy="747897"/>
          </a:xfrm>
        </p:spPr>
        <p:txBody>
          <a:bodyPr/>
          <a:lstStyle/>
          <a:p>
            <a:r>
              <a:rPr kumimoji="1" lang="ja-JP" altLang="en-US"/>
              <a:t>マスター タイトルの書式設定</a:t>
            </a:r>
          </a:p>
        </p:txBody>
      </p:sp>
    </p:spTree>
    <p:extLst>
      <p:ext uri="{BB962C8B-B14F-4D97-AF65-F5344CB8AC3E}">
        <p14:creationId xmlns:p14="http://schemas.microsoft.com/office/powerpoint/2010/main" val="355346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0217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pic>
        <p:nvPicPr>
          <p:cNvPr id="4" name="Picture 2" descr="D:\PPTResources\iStockPhotoStudio\未来_展望\iStock_000002341546Medium.jp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3083"/>
          <a:stretch/>
        </p:blipFill>
        <p:spPr bwMode="auto">
          <a:xfrm>
            <a:off x="-377780" y="0"/>
            <a:ext cx="12631547" cy="6929462"/>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userDrawn="1"/>
        </p:nvSpPr>
        <p:spPr>
          <a:xfrm>
            <a:off x="1775520" y="2818321"/>
            <a:ext cx="8640960" cy="369332"/>
          </a:xfrm>
          <a:prstGeom prst="rect">
            <a:avLst/>
          </a:prstGeom>
          <a:noFill/>
        </p:spPr>
        <p:txBody>
          <a:bodyPr wrap="square" rtlCol="0">
            <a:spAutoFit/>
          </a:bodyPr>
          <a:lstStyle/>
          <a:p>
            <a:endParaRPr kumimoji="1" lang="ja-JP" altLang="en-US" sz="1800"/>
          </a:p>
        </p:txBody>
      </p:sp>
      <p:sp>
        <p:nvSpPr>
          <p:cNvPr id="5" name="タイトル 4"/>
          <p:cNvSpPr>
            <a:spLocks noGrp="1"/>
          </p:cNvSpPr>
          <p:nvPr>
            <p:ph type="title"/>
          </p:nvPr>
        </p:nvSpPr>
        <p:spPr>
          <a:xfrm>
            <a:off x="527381" y="2780929"/>
            <a:ext cx="11176000" cy="664797"/>
          </a:xfrm>
        </p:spPr>
        <p:txBody>
          <a:bodyPr anchor="ctr">
            <a:noAutofit/>
          </a:bodyPr>
          <a:lstStyle>
            <a:lvl1pPr algn="ctr">
              <a:defRPr>
                <a:solidFill>
                  <a:schemeClr val="bg1"/>
                </a:solidFill>
                <a:effectLst>
                  <a:outerShdw blurRad="38100" dist="38100" dir="2700000" algn="tl">
                    <a:srgbClr val="000000">
                      <a:alpha val="43137"/>
                    </a:srgbClr>
                  </a:outerShdw>
                </a:effectLst>
                <a:latin typeface="みかちゃん-PB" pitchFamily="2" charset="-128"/>
                <a:ea typeface="みかちゃん-PB" pitchFamily="2" charset="-128"/>
              </a:defRPr>
            </a:lvl1pPr>
          </a:lstStyle>
          <a:p>
            <a:r>
              <a:rPr kumimoji="1" lang="ja-JP" altLang="en-US" dirty="0"/>
              <a:t>マスター タイトルの書式設定</a:t>
            </a:r>
          </a:p>
        </p:txBody>
      </p:sp>
      <p:sp>
        <p:nvSpPr>
          <p:cNvPr id="6" name="テキスト ボックス 5"/>
          <p:cNvSpPr txBox="1"/>
          <p:nvPr userDrawn="1"/>
        </p:nvSpPr>
        <p:spPr>
          <a:xfrm>
            <a:off x="10450286" y="7001"/>
            <a:ext cx="1741714" cy="443198"/>
          </a:xfrm>
          <a:prstGeom prst="rect">
            <a:avLst/>
          </a:prstGeom>
          <a:noFill/>
        </p:spPr>
        <p:txBody>
          <a:bodyPr wrap="square" lIns="0" tIns="0" rIns="0" bIns="0" rtlCol="0">
            <a:spAutoFit/>
          </a:bodyPr>
          <a:lstStyle/>
          <a:p>
            <a:pPr marL="0" indent="0" algn="ctr">
              <a:lnSpc>
                <a:spcPct val="90000"/>
              </a:lnSpc>
              <a:spcBef>
                <a:spcPct val="20000"/>
              </a:spcBef>
              <a:buSzPct val="80000"/>
              <a:buFontTx/>
              <a:buNone/>
            </a:pPr>
            <a:r>
              <a:rPr kumimoji="1" lang="en-US" altLang="ja-JP" sz="3200" dirty="0">
                <a:solidFill>
                  <a:schemeClr val="bg1"/>
                </a:solidFill>
              </a:rPr>
              <a:t>#</a:t>
            </a:r>
            <a:r>
              <a:rPr kumimoji="1" lang="en-US" altLang="ja-JP" sz="3200" dirty="0" err="1">
                <a:solidFill>
                  <a:schemeClr val="bg1"/>
                </a:solidFill>
              </a:rPr>
              <a:t>azurejp</a:t>
            </a:r>
            <a:endParaRPr kumimoji="1" lang="ja-JP" altLang="en-US" sz="3200" dirty="0">
              <a:solidFill>
                <a:schemeClr val="bg1"/>
              </a:solidFill>
            </a:endParaRPr>
          </a:p>
        </p:txBody>
      </p:sp>
    </p:spTree>
    <p:extLst>
      <p:ext uri="{BB962C8B-B14F-4D97-AF65-F5344CB8AC3E}">
        <p14:creationId xmlns:p14="http://schemas.microsoft.com/office/powerpoint/2010/main" val="3480226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6707" y="228600"/>
            <a:ext cx="11158586" cy="747897"/>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6707" y="1463041"/>
            <a:ext cx="11158586" cy="2062103"/>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テキスト ボックス 3"/>
          <p:cNvSpPr txBox="1"/>
          <p:nvPr userDrawn="1"/>
        </p:nvSpPr>
        <p:spPr>
          <a:xfrm>
            <a:off x="10787742" y="7001"/>
            <a:ext cx="1393371" cy="332399"/>
          </a:xfrm>
          <a:prstGeom prst="rect">
            <a:avLst/>
          </a:prstGeom>
          <a:noFill/>
        </p:spPr>
        <p:txBody>
          <a:bodyPr wrap="square" lIns="0" tIns="0" rIns="0" bIns="0" rtlCol="0">
            <a:spAutoFit/>
          </a:bodyPr>
          <a:lstStyle/>
          <a:p>
            <a:pPr marL="0" indent="0" algn="ctr">
              <a:lnSpc>
                <a:spcPct val="90000"/>
              </a:lnSpc>
              <a:spcBef>
                <a:spcPct val="20000"/>
              </a:spcBef>
              <a:buSzPct val="80000"/>
              <a:buFontTx/>
              <a:buNone/>
            </a:pPr>
            <a:r>
              <a:rPr kumimoji="1" lang="en-US" altLang="ja-JP" sz="2400" dirty="0">
                <a:gradFill>
                  <a:gsLst>
                    <a:gs pos="0">
                      <a:srgbClr val="292929">
                        <a:lumMod val="90000"/>
                        <a:lumOff val="10000"/>
                      </a:srgbClr>
                    </a:gs>
                    <a:gs pos="86000">
                      <a:srgbClr val="292929">
                        <a:lumMod val="90000"/>
                        <a:lumOff val="10000"/>
                      </a:srgbClr>
                    </a:gs>
                  </a:gsLst>
                  <a:lin ang="5400000" scaled="0"/>
                </a:gradFill>
              </a:rPr>
              <a:t>#</a:t>
            </a:r>
            <a:r>
              <a:rPr kumimoji="1" lang="en-US" altLang="ja-JP" sz="2400" dirty="0" err="1">
                <a:gradFill>
                  <a:gsLst>
                    <a:gs pos="0">
                      <a:srgbClr val="292929">
                        <a:lumMod val="90000"/>
                        <a:lumOff val="10000"/>
                      </a:srgbClr>
                    </a:gs>
                    <a:gs pos="86000">
                      <a:srgbClr val="292929">
                        <a:lumMod val="90000"/>
                        <a:lumOff val="10000"/>
                      </a:srgbClr>
                    </a:gs>
                  </a:gsLst>
                  <a:lin ang="5400000" scaled="0"/>
                </a:gradFill>
              </a:rPr>
              <a:t>azurejp</a:t>
            </a:r>
            <a:endParaRPr kumimoji="1" lang="ja-JP" altLang="en-US" sz="2400"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367672570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60" r:id="rId16"/>
    <p:sldLayoutId id="214748367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88" rtl="0" eaLnBrk="1" latinLnBrk="0" hangingPunct="1">
        <a:lnSpc>
          <a:spcPct val="90000"/>
        </a:lnSpc>
        <a:spcBef>
          <a:spcPct val="0"/>
        </a:spcBef>
        <a:buNone/>
        <a:defRPr lang="en-US" sz="5399" b="0" kern="1200" cap="none" spc="-100"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mj-lt"/>
          <a:ea typeface="+mj-ea"/>
          <a:cs typeface="Arial" charset="0"/>
        </a:defRPr>
      </a:lvl1pPr>
    </p:titleStyle>
    <p:bodyStyle>
      <a:lvl1pPr marL="344422" indent="-344422" algn="l" defTabSz="914188" rtl="0" eaLnBrk="1" latinLnBrk="0" hangingPunct="1">
        <a:lnSpc>
          <a:spcPct val="100000"/>
        </a:lnSpc>
        <a:spcBef>
          <a:spcPts val="1200"/>
        </a:spcBef>
        <a:buSzPct val="80000"/>
        <a:buFont typeface="Arial"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1534" indent="-341247" algn="l" defTabSz="914188" rtl="0" eaLnBrk="1" latinLnBrk="0" hangingPunct="1">
        <a:lnSpc>
          <a:spcPct val="100000"/>
        </a:lnSpc>
        <a:spcBef>
          <a:spcPts val="300"/>
        </a:spcBef>
        <a:buSzPct val="80000"/>
        <a:buFont typeface="Arial"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8646" indent="-344422" algn="l" defTabSz="914188" rtl="0" eaLnBrk="1" latinLnBrk="0" hangingPunct="1">
        <a:lnSpc>
          <a:spcPct val="100000"/>
        </a:lnSpc>
        <a:spcBef>
          <a:spcPts val="300"/>
        </a:spcBef>
        <a:buSzPct val="80000"/>
        <a:buFont typeface="Arial"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5758" indent="-346009" algn="l" defTabSz="914188"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2870" indent="-336485" algn="l" defTabSz="914188" rtl="0" eaLnBrk="1" latinLnBrk="0" hangingPunct="1">
        <a:lnSpc>
          <a:spcPct val="100000"/>
        </a:lnSpc>
        <a:spcBef>
          <a:spcPts val="300"/>
        </a:spcBef>
        <a:buSzPct val="80000"/>
        <a:buFont typeface="Arial"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5" Type="http://schemas.openxmlformats.org/officeDocument/2006/relationships/hyperlink" Target="https://azure.microsoft.com/ja-jp/documentation/articles/billing-understand-your-bill/" TargetMode="External"/><Relationship Id="rId4" Type="http://schemas.openxmlformats.org/officeDocument/2006/relationships/hyperlink" Target="https://account.windowsazure.com/Subscriptions" TargetMode="External"/></Relationships>
</file>

<file path=ppt/slides/_rels/slide100.xml.rels><?xml version="1.0" encoding="UTF-8" standalone="yes"?>
<Relationships xmlns="http://schemas.openxmlformats.org/package/2006/relationships"><Relationship Id="rId3" Type="http://schemas.openxmlformats.org/officeDocument/2006/relationships/image" Target="../media/image266.emf"/><Relationship Id="rId7" Type="http://schemas.openxmlformats.org/officeDocument/2006/relationships/image" Target="../media/image270.png"/><Relationship Id="rId2" Type="http://schemas.openxmlformats.org/officeDocument/2006/relationships/image" Target="../media/image265.emf"/><Relationship Id="rId1" Type="http://schemas.openxmlformats.org/officeDocument/2006/relationships/slideLayout" Target="../slideLayouts/slideLayout5.xml"/><Relationship Id="rId6" Type="http://schemas.openxmlformats.org/officeDocument/2006/relationships/image" Target="../media/image269.emf"/><Relationship Id="rId5" Type="http://schemas.openxmlformats.org/officeDocument/2006/relationships/image" Target="../media/image268.png"/><Relationship Id="rId4" Type="http://schemas.openxmlformats.org/officeDocument/2006/relationships/image" Target="../media/image267.emf"/></Relationships>
</file>

<file path=ppt/slides/_rels/slide10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71.png"/><Relationship Id="rId1" Type="http://schemas.openxmlformats.org/officeDocument/2006/relationships/slideLayout" Target="../slideLayouts/slideLayout5.xml"/><Relationship Id="rId6" Type="http://schemas.openxmlformats.org/officeDocument/2006/relationships/image" Target="../media/image272.png"/><Relationship Id="rId5" Type="http://schemas.openxmlformats.org/officeDocument/2006/relationships/image" Target="../media/image191.png"/><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3.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3.png"/><Relationship Id="rId1" Type="http://schemas.openxmlformats.org/officeDocument/2006/relationships/slideLayout" Target="../slideLayouts/slideLayout5.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104.xml.rels><?xml version="1.0" encoding="UTF-8" standalone="yes"?>
<Relationships xmlns="http://schemas.openxmlformats.org/package/2006/relationships"><Relationship Id="rId8" Type="http://schemas.openxmlformats.org/officeDocument/2006/relationships/image" Target="../media/image283.png"/><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image" Target="../media/image277.png"/><Relationship Id="rId1" Type="http://schemas.openxmlformats.org/officeDocument/2006/relationships/slideLayout" Target="../slideLayouts/slideLayout5.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105.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4.png"/><Relationship Id="rId3" Type="http://schemas.openxmlformats.org/officeDocument/2006/relationships/image" Target="../media/image285.jpeg"/><Relationship Id="rId7" Type="http://schemas.openxmlformats.org/officeDocument/2006/relationships/image" Target="../media/image289.jpeg"/><Relationship Id="rId12" Type="http://schemas.openxmlformats.org/officeDocument/2006/relationships/image" Target="../media/image293.png"/><Relationship Id="rId2" Type="http://schemas.openxmlformats.org/officeDocument/2006/relationships/image" Target="../media/image284.png"/><Relationship Id="rId16" Type="http://schemas.openxmlformats.org/officeDocument/2006/relationships/image" Target="../media/image297.png"/><Relationship Id="rId1" Type="http://schemas.openxmlformats.org/officeDocument/2006/relationships/slideLayout" Target="../slideLayouts/slideLayout5.xml"/><Relationship Id="rId6" Type="http://schemas.openxmlformats.org/officeDocument/2006/relationships/image" Target="../media/image288.png"/><Relationship Id="rId11" Type="http://schemas.openxmlformats.org/officeDocument/2006/relationships/image" Target="../media/image292.png"/><Relationship Id="rId5" Type="http://schemas.openxmlformats.org/officeDocument/2006/relationships/image" Target="../media/image287.png"/><Relationship Id="rId15" Type="http://schemas.openxmlformats.org/officeDocument/2006/relationships/image" Target="../media/image296.png"/><Relationship Id="rId10" Type="http://schemas.openxmlformats.org/officeDocument/2006/relationships/image" Target="../media/image247.emf"/><Relationship Id="rId4" Type="http://schemas.openxmlformats.org/officeDocument/2006/relationships/image" Target="../media/image286.png"/><Relationship Id="rId9" Type="http://schemas.openxmlformats.org/officeDocument/2006/relationships/image" Target="../media/image291.png"/><Relationship Id="rId14" Type="http://schemas.openxmlformats.org/officeDocument/2006/relationships/image" Target="../media/image295.png"/></Relationships>
</file>

<file path=ppt/slides/_rels/slide106.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hyperlink" Target="https://appdiscovery.azure.com/" TargetMode="External"/><Relationship Id="rId1" Type="http://schemas.openxmlformats.org/officeDocument/2006/relationships/slideLayout" Target="../slideLayouts/slideLayout4.xml"/><Relationship Id="rId5" Type="http://schemas.openxmlformats.org/officeDocument/2006/relationships/image" Target="../media/image297.png"/><Relationship Id="rId4" Type="http://schemas.openxmlformats.org/officeDocument/2006/relationships/image" Target="../media/image299.png"/></Relationships>
</file>

<file path=ppt/slides/_rels/slide10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73.png"/><Relationship Id="rId1" Type="http://schemas.openxmlformats.org/officeDocument/2006/relationships/slideLayout" Target="../slideLayouts/slideLayout5.xml"/><Relationship Id="rId4" Type="http://schemas.openxmlformats.org/officeDocument/2006/relationships/image" Target="../media/image301.png"/></Relationships>
</file>

<file path=ppt/slides/_rels/slide10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notesSlide" Target="../notesSlides/notesSlide36.xml"/><Relationship Id="rId7" Type="http://schemas.openxmlformats.org/officeDocument/2006/relationships/image" Target="../media/image303.png"/><Relationship Id="rId2" Type="http://schemas.openxmlformats.org/officeDocument/2006/relationships/slideLayout" Target="../slideLayouts/slideLayout4.xml"/><Relationship Id="rId1" Type="http://schemas.openxmlformats.org/officeDocument/2006/relationships/tags" Target="../tags/tag37.xml"/><Relationship Id="rId6" Type="http://schemas.openxmlformats.org/officeDocument/2006/relationships/image" Target="../media/image302.emf"/><Relationship Id="rId5" Type="http://schemas.openxmlformats.org/officeDocument/2006/relationships/image" Target="../media/image275.png"/><Relationship Id="rId4" Type="http://schemas.openxmlformats.org/officeDocument/2006/relationships/image" Target="../media/image273.png"/><Relationship Id="rId9" Type="http://schemas.openxmlformats.org/officeDocument/2006/relationships/image" Target="../media/image300.png"/></Relationships>
</file>

<file path=ppt/slides/_rels/slide109.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notesSlide" Target="../notesSlides/notesSlide37.xml"/><Relationship Id="rId7" Type="http://schemas.openxmlformats.org/officeDocument/2006/relationships/image" Target="../media/image302.emf"/><Relationship Id="rId2" Type="http://schemas.openxmlformats.org/officeDocument/2006/relationships/slideLayout" Target="../slideLayouts/slideLayout4.xml"/><Relationship Id="rId1" Type="http://schemas.openxmlformats.org/officeDocument/2006/relationships/tags" Target="../tags/tag38.xml"/><Relationship Id="rId6" Type="http://schemas.openxmlformats.org/officeDocument/2006/relationships/image" Target="../media/image305.png"/><Relationship Id="rId5" Type="http://schemas.openxmlformats.org/officeDocument/2006/relationships/image" Target="../media/image275.png"/><Relationship Id="rId10" Type="http://schemas.openxmlformats.org/officeDocument/2006/relationships/image" Target="../media/image304.png"/><Relationship Id="rId4" Type="http://schemas.openxmlformats.org/officeDocument/2006/relationships/image" Target="../media/image273.png"/><Relationship Id="rId9" Type="http://schemas.openxmlformats.org/officeDocument/2006/relationships/image" Target="../media/image276.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10.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317.png"/><Relationship Id="rId18" Type="http://schemas.openxmlformats.org/officeDocument/2006/relationships/image" Target="../media/image322.png"/><Relationship Id="rId3" Type="http://schemas.openxmlformats.org/officeDocument/2006/relationships/image" Target="../media/image307.png"/><Relationship Id="rId21" Type="http://schemas.openxmlformats.org/officeDocument/2006/relationships/image" Target="../media/image325.png"/><Relationship Id="rId7" Type="http://schemas.openxmlformats.org/officeDocument/2006/relationships/image" Target="../media/image311.png"/><Relationship Id="rId12" Type="http://schemas.openxmlformats.org/officeDocument/2006/relationships/image" Target="../media/image316.png"/><Relationship Id="rId17" Type="http://schemas.openxmlformats.org/officeDocument/2006/relationships/image" Target="../media/image321.png"/><Relationship Id="rId2" Type="http://schemas.openxmlformats.org/officeDocument/2006/relationships/image" Target="../media/image306.png"/><Relationship Id="rId16" Type="http://schemas.openxmlformats.org/officeDocument/2006/relationships/image" Target="../media/image320.png"/><Relationship Id="rId20" Type="http://schemas.openxmlformats.org/officeDocument/2006/relationships/image" Target="../media/image324.jpeg"/><Relationship Id="rId1" Type="http://schemas.openxmlformats.org/officeDocument/2006/relationships/slideLayout" Target="../slideLayouts/slideLayout5.xml"/><Relationship Id="rId6" Type="http://schemas.openxmlformats.org/officeDocument/2006/relationships/image" Target="../media/image310.png"/><Relationship Id="rId11" Type="http://schemas.openxmlformats.org/officeDocument/2006/relationships/image" Target="../media/image315.png"/><Relationship Id="rId24" Type="http://schemas.openxmlformats.org/officeDocument/2006/relationships/image" Target="../media/image328.png"/><Relationship Id="rId5" Type="http://schemas.openxmlformats.org/officeDocument/2006/relationships/image" Target="../media/image309.png"/><Relationship Id="rId15" Type="http://schemas.openxmlformats.org/officeDocument/2006/relationships/image" Target="../media/image319.png"/><Relationship Id="rId23" Type="http://schemas.openxmlformats.org/officeDocument/2006/relationships/image" Target="../media/image327.png"/><Relationship Id="rId10" Type="http://schemas.openxmlformats.org/officeDocument/2006/relationships/image" Target="../media/image314.png"/><Relationship Id="rId19" Type="http://schemas.openxmlformats.org/officeDocument/2006/relationships/image" Target="../media/image323.png"/><Relationship Id="rId4" Type="http://schemas.openxmlformats.org/officeDocument/2006/relationships/image" Target="../media/image308.png"/><Relationship Id="rId9" Type="http://schemas.openxmlformats.org/officeDocument/2006/relationships/image" Target="../media/image313.png"/><Relationship Id="rId14" Type="http://schemas.openxmlformats.org/officeDocument/2006/relationships/image" Target="../media/image318.png"/><Relationship Id="rId22" Type="http://schemas.openxmlformats.org/officeDocument/2006/relationships/image" Target="../media/image326.png"/></Relationships>
</file>

<file path=ppt/slides/_rels/slide111.xml.rels><?xml version="1.0" encoding="UTF-8" standalone="yes"?>
<Relationships xmlns="http://schemas.openxmlformats.org/package/2006/relationships"><Relationship Id="rId8" Type="http://schemas.openxmlformats.org/officeDocument/2006/relationships/image" Target="../media/image332.png"/><Relationship Id="rId13" Type="http://schemas.openxmlformats.org/officeDocument/2006/relationships/image" Target="../media/image221.png"/><Relationship Id="rId18" Type="http://schemas.openxmlformats.org/officeDocument/2006/relationships/image" Target="../media/image300.png"/><Relationship Id="rId3" Type="http://schemas.openxmlformats.org/officeDocument/2006/relationships/image" Target="../media/image329.png"/><Relationship Id="rId7" Type="http://schemas.openxmlformats.org/officeDocument/2006/relationships/image" Target="../media/image331.png"/><Relationship Id="rId12" Type="http://schemas.openxmlformats.org/officeDocument/2006/relationships/image" Target="../media/image336.png"/><Relationship Id="rId17" Type="http://schemas.openxmlformats.org/officeDocument/2006/relationships/image" Target="../media/image327.png"/><Relationship Id="rId2" Type="http://schemas.openxmlformats.org/officeDocument/2006/relationships/slideLayout" Target="../slideLayouts/slideLayout5.xml"/><Relationship Id="rId16" Type="http://schemas.openxmlformats.org/officeDocument/2006/relationships/image" Target="../media/image339.png"/><Relationship Id="rId1" Type="http://schemas.openxmlformats.org/officeDocument/2006/relationships/tags" Target="../tags/tag39.xml"/><Relationship Id="rId6" Type="http://schemas.openxmlformats.org/officeDocument/2006/relationships/image" Target="../media/image273.png"/><Relationship Id="rId11" Type="http://schemas.openxmlformats.org/officeDocument/2006/relationships/image" Target="../media/image335.png"/><Relationship Id="rId5" Type="http://schemas.openxmlformats.org/officeDocument/2006/relationships/image" Target="../media/image304.png"/><Relationship Id="rId15" Type="http://schemas.openxmlformats.org/officeDocument/2006/relationships/image" Target="../media/image338.png"/><Relationship Id="rId10" Type="http://schemas.openxmlformats.org/officeDocument/2006/relationships/image" Target="../media/image334.png"/><Relationship Id="rId19" Type="http://schemas.openxmlformats.org/officeDocument/2006/relationships/image" Target="../media/image340.png"/><Relationship Id="rId4" Type="http://schemas.openxmlformats.org/officeDocument/2006/relationships/image" Target="../media/image330.png"/><Relationship Id="rId9" Type="http://schemas.openxmlformats.org/officeDocument/2006/relationships/image" Target="../media/image333.jpeg"/><Relationship Id="rId14" Type="http://schemas.openxmlformats.org/officeDocument/2006/relationships/image" Target="../media/image337.png"/></Relationships>
</file>

<file path=ppt/slides/_rels/slide112.xml.rels><?xml version="1.0" encoding="UTF-8" standalone="yes"?>
<Relationships xmlns="http://schemas.openxmlformats.org/package/2006/relationships"><Relationship Id="rId3" Type="http://schemas.openxmlformats.org/officeDocument/2006/relationships/image" Target="../media/image341.png"/><Relationship Id="rId7" Type="http://schemas.openxmlformats.org/officeDocument/2006/relationships/image" Target="../media/image271.png"/><Relationship Id="rId2" Type="http://schemas.openxmlformats.org/officeDocument/2006/relationships/slideLayout" Target="../slideLayouts/slideLayout5.xml"/><Relationship Id="rId1" Type="http://schemas.openxmlformats.org/officeDocument/2006/relationships/tags" Target="../tags/tag40.xml"/><Relationship Id="rId6" Type="http://schemas.openxmlformats.org/officeDocument/2006/relationships/image" Target="../media/image342.png"/><Relationship Id="rId5" Type="http://schemas.openxmlformats.org/officeDocument/2006/relationships/image" Target="../media/image57.png"/><Relationship Id="rId4" Type="http://schemas.microsoft.com/office/2007/relationships/hdphoto" Target="../media/hdphoto4.wdp"/></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2.xml"/><Relationship Id="rId4" Type="http://schemas.openxmlformats.org/officeDocument/2006/relationships/image" Target="../media/image343.png"/></Relationships>
</file>

<file path=ppt/slides/_rels/slide115.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slideLayout" Target="../slideLayouts/slideLayout5.xml"/><Relationship Id="rId1" Type="http://schemas.openxmlformats.org/officeDocument/2006/relationships/tags" Target="../tags/tag43.xml"/><Relationship Id="rId5" Type="http://schemas.openxmlformats.org/officeDocument/2006/relationships/image" Target="../media/image346.png"/><Relationship Id="rId4" Type="http://schemas.openxmlformats.org/officeDocument/2006/relationships/image" Target="../media/image345.png"/></Relationships>
</file>

<file path=ppt/slides/_rels/slide116.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47.png"/><Relationship Id="rId7" Type="http://schemas.openxmlformats.org/officeDocument/2006/relationships/image" Target="../media/image350.png"/><Relationship Id="rId2" Type="http://schemas.openxmlformats.org/officeDocument/2006/relationships/image" Target="../media/image273.png"/><Relationship Id="rId1" Type="http://schemas.openxmlformats.org/officeDocument/2006/relationships/slideLayout" Target="../slideLayouts/slideLayout5.xml"/><Relationship Id="rId6" Type="http://schemas.openxmlformats.org/officeDocument/2006/relationships/image" Target="../media/image349.png"/><Relationship Id="rId5" Type="http://schemas.openxmlformats.org/officeDocument/2006/relationships/image" Target="../media/image329.png"/><Relationship Id="rId10" Type="http://schemas.openxmlformats.org/officeDocument/2006/relationships/image" Target="../media/image353.png"/><Relationship Id="rId4" Type="http://schemas.openxmlformats.org/officeDocument/2006/relationships/image" Target="../media/image348.png"/><Relationship Id="rId9" Type="http://schemas.openxmlformats.org/officeDocument/2006/relationships/image" Target="../media/image352.png"/></Relationships>
</file>

<file path=ppt/slides/_rels/slide117.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5" Type="http://schemas.openxmlformats.org/officeDocument/2006/relationships/slideLayout" Target="../slideLayouts/slideLayout5.xml"/><Relationship Id="rId4" Type="http://schemas.openxmlformats.org/officeDocument/2006/relationships/tags" Target="../tags/tag47.xml"/></Relationships>
</file>

<file path=ppt/slides/_rels/slide118.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120.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slideLayout" Target="../slideLayouts/slideLayout5.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8" Type="http://schemas.openxmlformats.org/officeDocument/2006/relationships/image" Target="../media/image361.emf"/><Relationship Id="rId13" Type="http://schemas.openxmlformats.org/officeDocument/2006/relationships/image" Target="../media/image365.emf"/><Relationship Id="rId18" Type="http://schemas.openxmlformats.org/officeDocument/2006/relationships/image" Target="../media/image369.png"/><Relationship Id="rId3" Type="http://schemas.openxmlformats.org/officeDocument/2006/relationships/image" Target="../media/image356.emf"/><Relationship Id="rId7" Type="http://schemas.openxmlformats.org/officeDocument/2006/relationships/image" Target="../media/image360.emf"/><Relationship Id="rId12" Type="http://schemas.openxmlformats.org/officeDocument/2006/relationships/image" Target="../media/image364.emf"/><Relationship Id="rId17" Type="http://schemas.openxmlformats.org/officeDocument/2006/relationships/image" Target="../media/image140.emf"/><Relationship Id="rId2" Type="http://schemas.openxmlformats.org/officeDocument/2006/relationships/notesSlide" Target="../notesSlides/notesSlide42.xml"/><Relationship Id="rId16" Type="http://schemas.openxmlformats.org/officeDocument/2006/relationships/image" Target="../media/image368.emf"/><Relationship Id="rId20"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359.jpeg"/><Relationship Id="rId11" Type="http://schemas.openxmlformats.org/officeDocument/2006/relationships/image" Target="../media/image141.emf"/><Relationship Id="rId5" Type="http://schemas.openxmlformats.org/officeDocument/2006/relationships/image" Target="../media/image358.jpeg"/><Relationship Id="rId15" Type="http://schemas.openxmlformats.org/officeDocument/2006/relationships/image" Target="../media/image367.emf"/><Relationship Id="rId10" Type="http://schemas.openxmlformats.org/officeDocument/2006/relationships/image" Target="../media/image363.png"/><Relationship Id="rId19" Type="http://schemas.openxmlformats.org/officeDocument/2006/relationships/image" Target="../media/image370.png"/><Relationship Id="rId4" Type="http://schemas.openxmlformats.org/officeDocument/2006/relationships/image" Target="../media/image357.jpeg"/><Relationship Id="rId9" Type="http://schemas.openxmlformats.org/officeDocument/2006/relationships/image" Target="../media/image362.png"/><Relationship Id="rId14" Type="http://schemas.openxmlformats.org/officeDocument/2006/relationships/image" Target="../media/image366.emf"/></Relationships>
</file>

<file path=ppt/slides/_rels/slide124.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65.emf"/><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64.emf"/><Relationship Id="rId17" Type="http://schemas.openxmlformats.org/officeDocument/2006/relationships/image" Target="../media/image140.emf"/><Relationship Id="rId2" Type="http://schemas.openxmlformats.org/officeDocument/2006/relationships/notesSlide" Target="../notesSlides/notesSlide43.xml"/><Relationship Id="rId16" Type="http://schemas.openxmlformats.org/officeDocument/2006/relationships/image" Target="../media/image368.emf"/><Relationship Id="rId1" Type="http://schemas.openxmlformats.org/officeDocument/2006/relationships/slideLayout" Target="../slideLayouts/slideLayout4.xml"/><Relationship Id="rId6" Type="http://schemas.openxmlformats.org/officeDocument/2006/relationships/image" Target="../media/image374.png"/><Relationship Id="rId11" Type="http://schemas.openxmlformats.org/officeDocument/2006/relationships/image" Target="../media/image141.emf"/><Relationship Id="rId5" Type="http://schemas.openxmlformats.org/officeDocument/2006/relationships/image" Target="../media/image373.png"/><Relationship Id="rId15" Type="http://schemas.openxmlformats.org/officeDocument/2006/relationships/image" Target="../media/image367.emf"/><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 Id="rId14" Type="http://schemas.openxmlformats.org/officeDocument/2006/relationships/image" Target="../media/image366.emf"/></Relationships>
</file>

<file path=ppt/slides/_rels/slide125.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hyperlink" Target="https://azure.microsoft.com/en-us/documentation/articles/remoteapp-redirection/"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80.png"/><Relationship Id="rId7" Type="http://schemas.openxmlformats.org/officeDocument/2006/relationships/image" Target="../media/image384.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383.png"/><Relationship Id="rId11" Type="http://schemas.openxmlformats.org/officeDocument/2006/relationships/image" Target="../media/image388.png"/><Relationship Id="rId5" Type="http://schemas.openxmlformats.org/officeDocument/2006/relationships/image" Target="../media/image382.png"/><Relationship Id="rId10" Type="http://schemas.openxmlformats.org/officeDocument/2006/relationships/image" Target="../media/image387.png"/><Relationship Id="rId4" Type="http://schemas.openxmlformats.org/officeDocument/2006/relationships/image" Target="../media/image381.png"/><Relationship Id="rId9" Type="http://schemas.openxmlformats.org/officeDocument/2006/relationships/image" Target="../media/image386.png"/></Relationships>
</file>

<file path=ppt/slides/_rels/slide128.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397.png"/><Relationship Id="rId3" Type="http://schemas.openxmlformats.org/officeDocument/2006/relationships/image" Target="../media/image389.png"/><Relationship Id="rId7" Type="http://schemas.openxmlformats.org/officeDocument/2006/relationships/image" Target="../media/image392.png"/><Relationship Id="rId12" Type="http://schemas.openxmlformats.org/officeDocument/2006/relationships/image" Target="../media/image396.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391.emf"/><Relationship Id="rId11" Type="http://schemas.openxmlformats.org/officeDocument/2006/relationships/image" Target="../media/image395.png"/><Relationship Id="rId5" Type="http://schemas.openxmlformats.org/officeDocument/2006/relationships/image" Target="../media/image94.png"/><Relationship Id="rId15" Type="http://schemas.openxmlformats.org/officeDocument/2006/relationships/image" Target="../media/image399.png"/><Relationship Id="rId10" Type="http://schemas.openxmlformats.org/officeDocument/2006/relationships/image" Target="../media/image394.png"/><Relationship Id="rId4" Type="http://schemas.openxmlformats.org/officeDocument/2006/relationships/image" Target="../media/image390.png"/><Relationship Id="rId9" Type="http://schemas.openxmlformats.org/officeDocument/2006/relationships/image" Target="../media/image393.png"/><Relationship Id="rId14" Type="http://schemas.openxmlformats.org/officeDocument/2006/relationships/image" Target="../media/image39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emf"/><Relationship Id="rId2" Type="http://schemas.openxmlformats.org/officeDocument/2006/relationships/notesSlide" Target="../notesSlides/notesSlide1.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8.xml"/><Relationship Id="rId6" Type="http://schemas.openxmlformats.org/officeDocument/2006/relationships/image" Target="../media/image51.png"/><Relationship Id="rId11" Type="http://schemas.openxmlformats.org/officeDocument/2006/relationships/image" Target="../media/image56.emf"/><Relationship Id="rId24" Type="http://schemas.openxmlformats.org/officeDocument/2006/relationships/image" Target="../media/image69.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s>
</file>

<file path=ppt/slides/_rels/slide130.xml.rels><?xml version="1.0" encoding="UTF-8" standalone="yes"?>
<Relationships xmlns="http://schemas.openxmlformats.org/package/2006/relationships"><Relationship Id="rId3" Type="http://schemas.openxmlformats.org/officeDocument/2006/relationships/image" Target="../media/image400.png"/><Relationship Id="rId7" Type="http://schemas.openxmlformats.org/officeDocument/2006/relationships/image" Target="../media/image404.emf"/><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403.emf"/><Relationship Id="rId5" Type="http://schemas.openxmlformats.org/officeDocument/2006/relationships/image" Target="../media/image402.emf"/><Relationship Id="rId4" Type="http://schemas.openxmlformats.org/officeDocument/2006/relationships/image" Target="../media/image401.png"/></Relationships>
</file>

<file path=ppt/slides/_rels/slide131.xml.rels><?xml version="1.0" encoding="UTF-8" standalone="yes"?>
<Relationships xmlns="http://schemas.openxmlformats.org/package/2006/relationships"><Relationship Id="rId8" Type="http://schemas.openxmlformats.org/officeDocument/2006/relationships/image" Target="../media/image411.emf"/><Relationship Id="rId3" Type="http://schemas.openxmlformats.org/officeDocument/2006/relationships/image" Target="../media/image406.emf"/><Relationship Id="rId7" Type="http://schemas.openxmlformats.org/officeDocument/2006/relationships/image" Target="../media/image410.emf"/><Relationship Id="rId2" Type="http://schemas.openxmlformats.org/officeDocument/2006/relationships/image" Target="../media/image405.emf"/><Relationship Id="rId1" Type="http://schemas.openxmlformats.org/officeDocument/2006/relationships/slideLayout" Target="../slideLayouts/slideLayout5.xml"/><Relationship Id="rId6" Type="http://schemas.openxmlformats.org/officeDocument/2006/relationships/image" Target="../media/image409.emf"/><Relationship Id="rId11" Type="http://schemas.openxmlformats.org/officeDocument/2006/relationships/image" Target="../media/image414.emf"/><Relationship Id="rId5" Type="http://schemas.openxmlformats.org/officeDocument/2006/relationships/image" Target="../media/image408.emf"/><Relationship Id="rId10" Type="http://schemas.openxmlformats.org/officeDocument/2006/relationships/image" Target="../media/image413.emf"/><Relationship Id="rId4" Type="http://schemas.openxmlformats.org/officeDocument/2006/relationships/image" Target="../media/image407.emf"/><Relationship Id="rId9" Type="http://schemas.openxmlformats.org/officeDocument/2006/relationships/image" Target="../media/image412.emf"/></Relationships>
</file>

<file path=ppt/slides/_rels/slide132.xml.rels><?xml version="1.0" encoding="UTF-8" standalone="yes"?>
<Relationships xmlns="http://schemas.openxmlformats.org/package/2006/relationships"><Relationship Id="rId8" Type="http://schemas.openxmlformats.org/officeDocument/2006/relationships/image" Target="../media/image417.emf"/><Relationship Id="rId13" Type="http://schemas.openxmlformats.org/officeDocument/2006/relationships/image" Target="../media/image411.emf"/><Relationship Id="rId3" Type="http://schemas.openxmlformats.org/officeDocument/2006/relationships/image" Target="../media/image406.emf"/><Relationship Id="rId7" Type="http://schemas.openxmlformats.org/officeDocument/2006/relationships/image" Target="../media/image416.emf"/><Relationship Id="rId12" Type="http://schemas.openxmlformats.org/officeDocument/2006/relationships/image" Target="../media/image410.emf"/><Relationship Id="rId2" Type="http://schemas.openxmlformats.org/officeDocument/2006/relationships/image" Target="../media/image405.emf"/><Relationship Id="rId16" Type="http://schemas.openxmlformats.org/officeDocument/2006/relationships/image" Target="../media/image414.emf"/><Relationship Id="rId1" Type="http://schemas.openxmlformats.org/officeDocument/2006/relationships/slideLayout" Target="../slideLayouts/slideLayout5.xml"/><Relationship Id="rId6" Type="http://schemas.openxmlformats.org/officeDocument/2006/relationships/image" Target="../media/image408.emf"/><Relationship Id="rId11" Type="http://schemas.openxmlformats.org/officeDocument/2006/relationships/image" Target="../media/image409.emf"/><Relationship Id="rId5" Type="http://schemas.openxmlformats.org/officeDocument/2006/relationships/image" Target="../media/image407.emf"/><Relationship Id="rId15" Type="http://schemas.openxmlformats.org/officeDocument/2006/relationships/image" Target="../media/image413.emf"/><Relationship Id="rId10" Type="http://schemas.openxmlformats.org/officeDocument/2006/relationships/image" Target="../media/image419.emf"/><Relationship Id="rId4" Type="http://schemas.openxmlformats.org/officeDocument/2006/relationships/image" Target="../media/image415.emf"/><Relationship Id="rId9" Type="http://schemas.openxmlformats.org/officeDocument/2006/relationships/image" Target="../media/image418.emf"/><Relationship Id="rId14" Type="http://schemas.openxmlformats.org/officeDocument/2006/relationships/image" Target="../media/image412.emf"/></Relationships>
</file>

<file path=ppt/slides/_rels/slide133.xml.rels><?xml version="1.0" encoding="UTF-8" standalone="yes"?>
<Relationships xmlns="http://schemas.openxmlformats.org/package/2006/relationships"><Relationship Id="rId8" Type="http://schemas.openxmlformats.org/officeDocument/2006/relationships/image" Target="../media/image408.emf"/><Relationship Id="rId13" Type="http://schemas.openxmlformats.org/officeDocument/2006/relationships/image" Target="../media/image420.emf"/><Relationship Id="rId3" Type="http://schemas.openxmlformats.org/officeDocument/2006/relationships/image" Target="../media/image416.emf"/><Relationship Id="rId7" Type="http://schemas.openxmlformats.org/officeDocument/2006/relationships/image" Target="../media/image410.emf"/><Relationship Id="rId12" Type="http://schemas.openxmlformats.org/officeDocument/2006/relationships/image" Target="../media/image409.emf"/><Relationship Id="rId17" Type="http://schemas.openxmlformats.org/officeDocument/2006/relationships/image" Target="../media/image414.emf"/><Relationship Id="rId2" Type="http://schemas.openxmlformats.org/officeDocument/2006/relationships/image" Target="../media/image405.emf"/><Relationship Id="rId16" Type="http://schemas.openxmlformats.org/officeDocument/2006/relationships/image" Target="../media/image413.emf"/><Relationship Id="rId1" Type="http://schemas.openxmlformats.org/officeDocument/2006/relationships/slideLayout" Target="../slideLayouts/slideLayout5.xml"/><Relationship Id="rId6" Type="http://schemas.openxmlformats.org/officeDocument/2006/relationships/image" Target="../media/image407.emf"/><Relationship Id="rId11" Type="http://schemas.openxmlformats.org/officeDocument/2006/relationships/image" Target="../media/image419.emf"/><Relationship Id="rId5" Type="http://schemas.openxmlformats.org/officeDocument/2006/relationships/image" Target="../media/image415.emf"/><Relationship Id="rId15" Type="http://schemas.openxmlformats.org/officeDocument/2006/relationships/image" Target="../media/image412.emf"/><Relationship Id="rId10" Type="http://schemas.openxmlformats.org/officeDocument/2006/relationships/image" Target="../media/image418.emf"/><Relationship Id="rId4" Type="http://schemas.openxmlformats.org/officeDocument/2006/relationships/image" Target="../media/image406.emf"/><Relationship Id="rId9" Type="http://schemas.openxmlformats.org/officeDocument/2006/relationships/image" Target="../media/image417.emf"/><Relationship Id="rId14" Type="http://schemas.openxmlformats.org/officeDocument/2006/relationships/image" Target="../media/image411.emf"/></Relationships>
</file>

<file path=ppt/slides/_rels/slide134.xml.rels><?xml version="1.0" encoding="UTF-8" standalone="yes"?>
<Relationships xmlns="http://schemas.openxmlformats.org/package/2006/relationships"><Relationship Id="rId8" Type="http://schemas.openxmlformats.org/officeDocument/2006/relationships/image" Target="../media/image408.emf"/><Relationship Id="rId13" Type="http://schemas.openxmlformats.org/officeDocument/2006/relationships/image" Target="../media/image406.emf"/><Relationship Id="rId3" Type="http://schemas.openxmlformats.org/officeDocument/2006/relationships/image" Target="../media/image405.emf"/><Relationship Id="rId7" Type="http://schemas.openxmlformats.org/officeDocument/2006/relationships/image" Target="../media/image410.emf"/><Relationship Id="rId12" Type="http://schemas.openxmlformats.org/officeDocument/2006/relationships/image" Target="../media/image409.emf"/><Relationship Id="rId17" Type="http://schemas.openxmlformats.org/officeDocument/2006/relationships/image" Target="../media/image414.emf"/><Relationship Id="rId2" Type="http://schemas.openxmlformats.org/officeDocument/2006/relationships/image" Target="../media/image421.emf"/><Relationship Id="rId16" Type="http://schemas.openxmlformats.org/officeDocument/2006/relationships/image" Target="../media/image412.emf"/><Relationship Id="rId1" Type="http://schemas.openxmlformats.org/officeDocument/2006/relationships/slideLayout" Target="../slideLayouts/slideLayout5.xml"/><Relationship Id="rId6" Type="http://schemas.openxmlformats.org/officeDocument/2006/relationships/image" Target="../media/image407.emf"/><Relationship Id="rId11" Type="http://schemas.openxmlformats.org/officeDocument/2006/relationships/image" Target="../media/image419.emf"/><Relationship Id="rId5" Type="http://schemas.openxmlformats.org/officeDocument/2006/relationships/image" Target="../media/image415.emf"/><Relationship Id="rId15" Type="http://schemas.openxmlformats.org/officeDocument/2006/relationships/image" Target="../media/image411.emf"/><Relationship Id="rId10" Type="http://schemas.openxmlformats.org/officeDocument/2006/relationships/image" Target="../media/image418.emf"/><Relationship Id="rId4" Type="http://schemas.openxmlformats.org/officeDocument/2006/relationships/image" Target="../media/image416.emf"/><Relationship Id="rId9" Type="http://schemas.openxmlformats.org/officeDocument/2006/relationships/image" Target="../media/image417.emf"/><Relationship Id="rId14" Type="http://schemas.openxmlformats.org/officeDocument/2006/relationships/image" Target="../media/image413.emf"/></Relationships>
</file>

<file path=ppt/slides/_rels/slide135.xml.rels><?xml version="1.0" encoding="UTF-8" standalone="yes"?>
<Relationships xmlns="http://schemas.openxmlformats.org/package/2006/relationships"><Relationship Id="rId8" Type="http://schemas.openxmlformats.org/officeDocument/2006/relationships/image" Target="../media/image410.emf"/><Relationship Id="rId13" Type="http://schemas.openxmlformats.org/officeDocument/2006/relationships/image" Target="../media/image409.emf"/><Relationship Id="rId18" Type="http://schemas.openxmlformats.org/officeDocument/2006/relationships/image" Target="../media/image420.emf"/><Relationship Id="rId3" Type="http://schemas.openxmlformats.org/officeDocument/2006/relationships/image" Target="../media/image421.emf"/><Relationship Id="rId7" Type="http://schemas.openxmlformats.org/officeDocument/2006/relationships/image" Target="../media/image407.emf"/><Relationship Id="rId12" Type="http://schemas.openxmlformats.org/officeDocument/2006/relationships/image" Target="../media/image419.emf"/><Relationship Id="rId17" Type="http://schemas.openxmlformats.org/officeDocument/2006/relationships/image" Target="../media/image413.emf"/><Relationship Id="rId2" Type="http://schemas.openxmlformats.org/officeDocument/2006/relationships/image" Target="../media/image414.emf"/><Relationship Id="rId16" Type="http://schemas.openxmlformats.org/officeDocument/2006/relationships/image" Target="../media/image406.emf"/><Relationship Id="rId1" Type="http://schemas.openxmlformats.org/officeDocument/2006/relationships/slideLayout" Target="../slideLayouts/slideLayout5.xml"/><Relationship Id="rId6" Type="http://schemas.openxmlformats.org/officeDocument/2006/relationships/image" Target="../media/image415.emf"/><Relationship Id="rId11" Type="http://schemas.openxmlformats.org/officeDocument/2006/relationships/image" Target="../media/image418.emf"/><Relationship Id="rId5" Type="http://schemas.openxmlformats.org/officeDocument/2006/relationships/image" Target="../media/image416.emf"/><Relationship Id="rId15" Type="http://schemas.openxmlformats.org/officeDocument/2006/relationships/image" Target="../media/image412.emf"/><Relationship Id="rId10" Type="http://schemas.openxmlformats.org/officeDocument/2006/relationships/image" Target="../media/image417.emf"/><Relationship Id="rId4" Type="http://schemas.openxmlformats.org/officeDocument/2006/relationships/image" Target="../media/image405.emf"/><Relationship Id="rId9" Type="http://schemas.openxmlformats.org/officeDocument/2006/relationships/image" Target="../media/image408.emf"/><Relationship Id="rId14" Type="http://schemas.openxmlformats.org/officeDocument/2006/relationships/image" Target="../media/image411.emf"/></Relationships>
</file>

<file path=ppt/slides/_rels/slide136.xml.rels><?xml version="1.0" encoding="UTF-8" standalone="yes"?>
<Relationships xmlns="http://schemas.openxmlformats.org/package/2006/relationships"><Relationship Id="rId8" Type="http://schemas.openxmlformats.org/officeDocument/2006/relationships/image" Target="../media/image427.emf"/><Relationship Id="rId13" Type="http://schemas.openxmlformats.org/officeDocument/2006/relationships/image" Target="../media/image432.emf"/><Relationship Id="rId18" Type="http://schemas.openxmlformats.org/officeDocument/2006/relationships/image" Target="../media/image437.emf"/><Relationship Id="rId3" Type="http://schemas.openxmlformats.org/officeDocument/2006/relationships/image" Target="../media/image422.emf"/><Relationship Id="rId7" Type="http://schemas.openxmlformats.org/officeDocument/2006/relationships/image" Target="../media/image426.emf"/><Relationship Id="rId12" Type="http://schemas.openxmlformats.org/officeDocument/2006/relationships/image" Target="../media/image431.emf"/><Relationship Id="rId17" Type="http://schemas.openxmlformats.org/officeDocument/2006/relationships/image" Target="../media/image436.emf"/><Relationship Id="rId2" Type="http://schemas.openxmlformats.org/officeDocument/2006/relationships/image" Target="../media/image421.emf"/><Relationship Id="rId16" Type="http://schemas.openxmlformats.org/officeDocument/2006/relationships/image" Target="../media/image435.emf"/><Relationship Id="rId1" Type="http://schemas.openxmlformats.org/officeDocument/2006/relationships/slideLayout" Target="../slideLayouts/slideLayout15.xml"/><Relationship Id="rId6" Type="http://schemas.openxmlformats.org/officeDocument/2006/relationships/image" Target="../media/image425.emf"/><Relationship Id="rId11" Type="http://schemas.openxmlformats.org/officeDocument/2006/relationships/image" Target="../media/image430.png"/><Relationship Id="rId5" Type="http://schemas.openxmlformats.org/officeDocument/2006/relationships/image" Target="../media/image424.emf"/><Relationship Id="rId15" Type="http://schemas.openxmlformats.org/officeDocument/2006/relationships/image" Target="../media/image434.emf"/><Relationship Id="rId10" Type="http://schemas.openxmlformats.org/officeDocument/2006/relationships/image" Target="../media/image429.emf"/><Relationship Id="rId4" Type="http://schemas.openxmlformats.org/officeDocument/2006/relationships/image" Target="../media/image423.emf"/><Relationship Id="rId9" Type="http://schemas.openxmlformats.org/officeDocument/2006/relationships/image" Target="../media/image428.emf"/><Relationship Id="rId14" Type="http://schemas.openxmlformats.org/officeDocument/2006/relationships/image" Target="../media/image433.emf"/></Relationships>
</file>

<file path=ppt/slides/_rels/slide137.xml.rels><?xml version="1.0" encoding="UTF-8" standalone="yes"?>
<Relationships xmlns="http://schemas.openxmlformats.org/package/2006/relationships"><Relationship Id="rId8" Type="http://schemas.openxmlformats.org/officeDocument/2006/relationships/image" Target="../media/image422.emf"/><Relationship Id="rId13" Type="http://schemas.openxmlformats.org/officeDocument/2006/relationships/image" Target="../media/image429.emf"/><Relationship Id="rId18" Type="http://schemas.openxmlformats.org/officeDocument/2006/relationships/image" Target="../media/image439.emf"/><Relationship Id="rId3" Type="http://schemas.openxmlformats.org/officeDocument/2006/relationships/image" Target="../media/image424.emf"/><Relationship Id="rId21" Type="http://schemas.openxmlformats.org/officeDocument/2006/relationships/image" Target="../media/image437.emf"/><Relationship Id="rId7" Type="http://schemas.openxmlformats.org/officeDocument/2006/relationships/image" Target="../media/image421.emf"/><Relationship Id="rId12" Type="http://schemas.openxmlformats.org/officeDocument/2006/relationships/image" Target="../media/image428.emf"/><Relationship Id="rId17" Type="http://schemas.openxmlformats.org/officeDocument/2006/relationships/image" Target="../media/image433.emf"/><Relationship Id="rId2" Type="http://schemas.openxmlformats.org/officeDocument/2006/relationships/image" Target="../media/image438.emf"/><Relationship Id="rId16" Type="http://schemas.openxmlformats.org/officeDocument/2006/relationships/image" Target="../media/image432.emf"/><Relationship Id="rId20" Type="http://schemas.openxmlformats.org/officeDocument/2006/relationships/image" Target="../media/image436.emf"/><Relationship Id="rId1" Type="http://schemas.openxmlformats.org/officeDocument/2006/relationships/slideLayout" Target="../slideLayouts/slideLayout15.xml"/><Relationship Id="rId6" Type="http://schemas.openxmlformats.org/officeDocument/2006/relationships/image" Target="../media/image435.emf"/><Relationship Id="rId11" Type="http://schemas.openxmlformats.org/officeDocument/2006/relationships/image" Target="../media/image427.emf"/><Relationship Id="rId5" Type="http://schemas.openxmlformats.org/officeDocument/2006/relationships/image" Target="../media/image434.emf"/><Relationship Id="rId15" Type="http://schemas.openxmlformats.org/officeDocument/2006/relationships/image" Target="../media/image431.emf"/><Relationship Id="rId10" Type="http://schemas.openxmlformats.org/officeDocument/2006/relationships/image" Target="../media/image426.emf"/><Relationship Id="rId19" Type="http://schemas.openxmlformats.org/officeDocument/2006/relationships/image" Target="../media/image440.emf"/><Relationship Id="rId4" Type="http://schemas.openxmlformats.org/officeDocument/2006/relationships/image" Target="../media/image425.emf"/><Relationship Id="rId9" Type="http://schemas.openxmlformats.org/officeDocument/2006/relationships/image" Target="../media/image423.emf"/><Relationship Id="rId14" Type="http://schemas.openxmlformats.org/officeDocument/2006/relationships/image" Target="../media/image430.png"/></Relationships>
</file>

<file path=ppt/slides/_rels/slide138.xml.rels><?xml version="1.0" encoding="UTF-8" standalone="yes"?>
<Relationships xmlns="http://schemas.openxmlformats.org/package/2006/relationships"><Relationship Id="rId8" Type="http://schemas.openxmlformats.org/officeDocument/2006/relationships/image" Target="../media/image431.emf"/><Relationship Id="rId13" Type="http://schemas.openxmlformats.org/officeDocument/2006/relationships/image" Target="../media/image428.emf"/><Relationship Id="rId18" Type="http://schemas.openxmlformats.org/officeDocument/2006/relationships/image" Target="../media/image443.emf"/><Relationship Id="rId3" Type="http://schemas.openxmlformats.org/officeDocument/2006/relationships/image" Target="../media/image434.emf"/><Relationship Id="rId21" Type="http://schemas.openxmlformats.org/officeDocument/2006/relationships/image" Target="../media/image440.emf"/><Relationship Id="rId7" Type="http://schemas.openxmlformats.org/officeDocument/2006/relationships/image" Target="../media/image441.emf"/><Relationship Id="rId12" Type="http://schemas.openxmlformats.org/officeDocument/2006/relationships/image" Target="../media/image427.emf"/><Relationship Id="rId17" Type="http://schemas.openxmlformats.org/officeDocument/2006/relationships/image" Target="../media/image433.emf"/><Relationship Id="rId2" Type="http://schemas.openxmlformats.org/officeDocument/2006/relationships/image" Target="../media/image438.emf"/><Relationship Id="rId16" Type="http://schemas.openxmlformats.org/officeDocument/2006/relationships/image" Target="../media/image432.emf"/><Relationship Id="rId20" Type="http://schemas.openxmlformats.org/officeDocument/2006/relationships/image" Target="../media/image439.emf"/><Relationship Id="rId1" Type="http://schemas.openxmlformats.org/officeDocument/2006/relationships/slideLayout" Target="../slideLayouts/slideLayout15.xml"/><Relationship Id="rId6" Type="http://schemas.openxmlformats.org/officeDocument/2006/relationships/image" Target="../media/image425.emf"/><Relationship Id="rId11" Type="http://schemas.openxmlformats.org/officeDocument/2006/relationships/image" Target="../media/image426.emf"/><Relationship Id="rId5" Type="http://schemas.openxmlformats.org/officeDocument/2006/relationships/image" Target="../media/image422.emf"/><Relationship Id="rId15" Type="http://schemas.openxmlformats.org/officeDocument/2006/relationships/image" Target="../media/image430.png"/><Relationship Id="rId23" Type="http://schemas.openxmlformats.org/officeDocument/2006/relationships/image" Target="../media/image437.emf"/><Relationship Id="rId10" Type="http://schemas.openxmlformats.org/officeDocument/2006/relationships/image" Target="../media/image421.emf"/><Relationship Id="rId19" Type="http://schemas.openxmlformats.org/officeDocument/2006/relationships/image" Target="../media/image444.emf"/><Relationship Id="rId4" Type="http://schemas.openxmlformats.org/officeDocument/2006/relationships/image" Target="../media/image435.emf"/><Relationship Id="rId9" Type="http://schemas.openxmlformats.org/officeDocument/2006/relationships/image" Target="../media/image442.emf"/><Relationship Id="rId14" Type="http://schemas.openxmlformats.org/officeDocument/2006/relationships/image" Target="../media/image429.emf"/><Relationship Id="rId22" Type="http://schemas.openxmlformats.org/officeDocument/2006/relationships/image" Target="../media/image436.emf"/></Relationships>
</file>

<file path=ppt/slides/_rels/slide139.xml.rels><?xml version="1.0" encoding="UTF-8" standalone="yes"?>
<Relationships xmlns="http://schemas.openxmlformats.org/package/2006/relationships"><Relationship Id="rId8" Type="http://schemas.openxmlformats.org/officeDocument/2006/relationships/image" Target="../media/image434.emf"/><Relationship Id="rId13" Type="http://schemas.openxmlformats.org/officeDocument/2006/relationships/image" Target="../media/image429.emf"/><Relationship Id="rId18" Type="http://schemas.openxmlformats.org/officeDocument/2006/relationships/image" Target="../media/image444.emf"/><Relationship Id="rId3" Type="http://schemas.openxmlformats.org/officeDocument/2006/relationships/image" Target="../media/image438.emf"/><Relationship Id="rId21" Type="http://schemas.openxmlformats.org/officeDocument/2006/relationships/image" Target="../media/image437.emf"/><Relationship Id="rId7" Type="http://schemas.openxmlformats.org/officeDocument/2006/relationships/image" Target="../media/image435.emf"/><Relationship Id="rId12" Type="http://schemas.openxmlformats.org/officeDocument/2006/relationships/image" Target="../media/image428.emf"/><Relationship Id="rId17" Type="http://schemas.openxmlformats.org/officeDocument/2006/relationships/image" Target="../media/image443.emf"/><Relationship Id="rId2" Type="http://schemas.openxmlformats.org/officeDocument/2006/relationships/image" Target="../media/image422.emf"/><Relationship Id="rId16" Type="http://schemas.openxmlformats.org/officeDocument/2006/relationships/image" Target="../media/image433.emf"/><Relationship Id="rId20" Type="http://schemas.openxmlformats.org/officeDocument/2006/relationships/image" Target="../media/image436.emf"/><Relationship Id="rId1" Type="http://schemas.openxmlformats.org/officeDocument/2006/relationships/slideLayout" Target="../slideLayouts/slideLayout15.xml"/><Relationship Id="rId6" Type="http://schemas.openxmlformats.org/officeDocument/2006/relationships/image" Target="../media/image442.emf"/><Relationship Id="rId11" Type="http://schemas.openxmlformats.org/officeDocument/2006/relationships/image" Target="../media/image427.emf"/><Relationship Id="rId5" Type="http://schemas.openxmlformats.org/officeDocument/2006/relationships/image" Target="../media/image441.emf"/><Relationship Id="rId15" Type="http://schemas.openxmlformats.org/officeDocument/2006/relationships/image" Target="../media/image432.emf"/><Relationship Id="rId10" Type="http://schemas.openxmlformats.org/officeDocument/2006/relationships/image" Target="../media/image426.emf"/><Relationship Id="rId19" Type="http://schemas.openxmlformats.org/officeDocument/2006/relationships/image" Target="../media/image439.emf"/><Relationship Id="rId4" Type="http://schemas.openxmlformats.org/officeDocument/2006/relationships/image" Target="../media/image425.emf"/><Relationship Id="rId9" Type="http://schemas.openxmlformats.org/officeDocument/2006/relationships/image" Target="../media/image421.emf"/><Relationship Id="rId14" Type="http://schemas.openxmlformats.org/officeDocument/2006/relationships/image" Target="../media/image43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tags" Target="../tags/tag1.xml"/></Relationships>
</file>

<file path=ppt/slides/_rels/slide140.xml.rels><?xml version="1.0" encoding="UTF-8" standalone="yes"?>
<Relationships xmlns="http://schemas.openxmlformats.org/package/2006/relationships"><Relationship Id="rId8" Type="http://schemas.openxmlformats.org/officeDocument/2006/relationships/image" Target="../media/image426.emf"/><Relationship Id="rId13" Type="http://schemas.openxmlformats.org/officeDocument/2006/relationships/image" Target="../media/image431.emf"/><Relationship Id="rId18" Type="http://schemas.openxmlformats.org/officeDocument/2006/relationships/image" Target="../media/image447.emf"/><Relationship Id="rId3" Type="http://schemas.openxmlformats.org/officeDocument/2006/relationships/image" Target="../media/image421.emf"/><Relationship Id="rId21" Type="http://schemas.openxmlformats.org/officeDocument/2006/relationships/image" Target="../media/image448.emf"/><Relationship Id="rId7" Type="http://schemas.openxmlformats.org/officeDocument/2006/relationships/image" Target="../media/image425.emf"/><Relationship Id="rId12" Type="http://schemas.openxmlformats.org/officeDocument/2006/relationships/image" Target="../media/image430.png"/><Relationship Id="rId17" Type="http://schemas.openxmlformats.org/officeDocument/2006/relationships/image" Target="../media/image446.emf"/><Relationship Id="rId2" Type="http://schemas.openxmlformats.org/officeDocument/2006/relationships/image" Target="../media/image445.emf"/><Relationship Id="rId16" Type="http://schemas.openxmlformats.org/officeDocument/2006/relationships/image" Target="../media/image436.emf"/><Relationship Id="rId20" Type="http://schemas.openxmlformats.org/officeDocument/2006/relationships/image" Target="../media/image435.emf"/><Relationship Id="rId1" Type="http://schemas.openxmlformats.org/officeDocument/2006/relationships/slideLayout" Target="../slideLayouts/slideLayout15.xml"/><Relationship Id="rId6" Type="http://schemas.openxmlformats.org/officeDocument/2006/relationships/image" Target="../media/image424.emf"/><Relationship Id="rId11" Type="http://schemas.openxmlformats.org/officeDocument/2006/relationships/image" Target="../media/image429.emf"/><Relationship Id="rId24" Type="http://schemas.openxmlformats.org/officeDocument/2006/relationships/image" Target="../media/image437.emf"/><Relationship Id="rId5" Type="http://schemas.openxmlformats.org/officeDocument/2006/relationships/image" Target="../media/image423.emf"/><Relationship Id="rId15" Type="http://schemas.openxmlformats.org/officeDocument/2006/relationships/image" Target="../media/image433.emf"/><Relationship Id="rId23" Type="http://schemas.openxmlformats.org/officeDocument/2006/relationships/image" Target="../media/image450.emf"/><Relationship Id="rId10" Type="http://schemas.openxmlformats.org/officeDocument/2006/relationships/image" Target="../media/image428.emf"/><Relationship Id="rId19" Type="http://schemas.openxmlformats.org/officeDocument/2006/relationships/image" Target="../media/image434.emf"/><Relationship Id="rId4" Type="http://schemas.openxmlformats.org/officeDocument/2006/relationships/image" Target="../media/image422.emf"/><Relationship Id="rId9" Type="http://schemas.openxmlformats.org/officeDocument/2006/relationships/image" Target="../media/image427.emf"/><Relationship Id="rId14" Type="http://schemas.openxmlformats.org/officeDocument/2006/relationships/image" Target="../media/image432.emf"/><Relationship Id="rId22" Type="http://schemas.openxmlformats.org/officeDocument/2006/relationships/image" Target="../media/image449.emf"/></Relationships>
</file>

<file path=ppt/slides/_rels/slide141.xml.rels><?xml version="1.0" encoding="UTF-8" standalone="yes"?>
<Relationships xmlns="http://schemas.openxmlformats.org/package/2006/relationships"><Relationship Id="rId8" Type="http://schemas.openxmlformats.org/officeDocument/2006/relationships/image" Target="../media/image447.emf"/><Relationship Id="rId13" Type="http://schemas.openxmlformats.org/officeDocument/2006/relationships/image" Target="../media/image429.emf"/><Relationship Id="rId18" Type="http://schemas.openxmlformats.org/officeDocument/2006/relationships/image" Target="../media/image434.emf"/><Relationship Id="rId26" Type="http://schemas.openxmlformats.org/officeDocument/2006/relationships/image" Target="../media/image455.emf"/><Relationship Id="rId3" Type="http://schemas.openxmlformats.org/officeDocument/2006/relationships/image" Target="../media/image451.emf"/><Relationship Id="rId21" Type="http://schemas.openxmlformats.org/officeDocument/2006/relationships/image" Target="../media/image448.emf"/><Relationship Id="rId7" Type="http://schemas.openxmlformats.org/officeDocument/2006/relationships/image" Target="../media/image425.emf"/><Relationship Id="rId12" Type="http://schemas.openxmlformats.org/officeDocument/2006/relationships/image" Target="../media/image428.emf"/><Relationship Id="rId17" Type="http://schemas.openxmlformats.org/officeDocument/2006/relationships/image" Target="../media/image446.emf"/><Relationship Id="rId25" Type="http://schemas.openxmlformats.org/officeDocument/2006/relationships/image" Target="../media/image454.emf"/><Relationship Id="rId2" Type="http://schemas.openxmlformats.org/officeDocument/2006/relationships/image" Target="../media/image421.emf"/><Relationship Id="rId16" Type="http://schemas.openxmlformats.org/officeDocument/2006/relationships/image" Target="../media/image433.emf"/><Relationship Id="rId20" Type="http://schemas.openxmlformats.org/officeDocument/2006/relationships/image" Target="../media/image452.emf"/><Relationship Id="rId1" Type="http://schemas.openxmlformats.org/officeDocument/2006/relationships/slideLayout" Target="../slideLayouts/slideLayout15.xml"/><Relationship Id="rId6" Type="http://schemas.openxmlformats.org/officeDocument/2006/relationships/image" Target="../media/image427.emf"/><Relationship Id="rId11" Type="http://schemas.openxmlformats.org/officeDocument/2006/relationships/image" Target="../media/image426.emf"/><Relationship Id="rId24" Type="http://schemas.openxmlformats.org/officeDocument/2006/relationships/image" Target="../media/image453.emf"/><Relationship Id="rId5" Type="http://schemas.openxmlformats.org/officeDocument/2006/relationships/image" Target="../media/image436.emf"/><Relationship Id="rId15" Type="http://schemas.openxmlformats.org/officeDocument/2006/relationships/image" Target="../media/image432.emf"/><Relationship Id="rId23" Type="http://schemas.openxmlformats.org/officeDocument/2006/relationships/image" Target="../media/image450.emf"/><Relationship Id="rId10" Type="http://schemas.openxmlformats.org/officeDocument/2006/relationships/image" Target="../media/image423.emf"/><Relationship Id="rId19" Type="http://schemas.openxmlformats.org/officeDocument/2006/relationships/image" Target="../media/image435.emf"/><Relationship Id="rId4" Type="http://schemas.openxmlformats.org/officeDocument/2006/relationships/image" Target="../media/image445.emf"/><Relationship Id="rId9" Type="http://schemas.openxmlformats.org/officeDocument/2006/relationships/image" Target="../media/image422.emf"/><Relationship Id="rId14" Type="http://schemas.openxmlformats.org/officeDocument/2006/relationships/image" Target="../media/image430.png"/><Relationship Id="rId22" Type="http://schemas.openxmlformats.org/officeDocument/2006/relationships/image" Target="../media/image449.emf"/><Relationship Id="rId27" Type="http://schemas.openxmlformats.org/officeDocument/2006/relationships/image" Target="../media/image437.emf"/></Relationships>
</file>

<file path=ppt/slides/_rels/slide142.xml.rels><?xml version="1.0" encoding="UTF-8" standalone="yes"?>
<Relationships xmlns="http://schemas.openxmlformats.org/package/2006/relationships"><Relationship Id="rId8" Type="http://schemas.openxmlformats.org/officeDocument/2006/relationships/image" Target="../media/image411.emf"/><Relationship Id="rId13" Type="http://schemas.openxmlformats.org/officeDocument/2006/relationships/image" Target="../media/image460.emf"/><Relationship Id="rId3" Type="http://schemas.openxmlformats.org/officeDocument/2006/relationships/image" Target="../media/image405.emf"/><Relationship Id="rId7" Type="http://schemas.openxmlformats.org/officeDocument/2006/relationships/image" Target="../media/image409.emf"/><Relationship Id="rId12" Type="http://schemas.openxmlformats.org/officeDocument/2006/relationships/image" Target="../media/image459.emf"/><Relationship Id="rId2" Type="http://schemas.openxmlformats.org/officeDocument/2006/relationships/image" Target="../media/image456.emf"/><Relationship Id="rId1" Type="http://schemas.openxmlformats.org/officeDocument/2006/relationships/slideLayout" Target="../slideLayouts/slideLayout5.xml"/><Relationship Id="rId6" Type="http://schemas.openxmlformats.org/officeDocument/2006/relationships/image" Target="../media/image410.emf"/><Relationship Id="rId11" Type="http://schemas.openxmlformats.org/officeDocument/2006/relationships/image" Target="../media/image458.emf"/><Relationship Id="rId5" Type="http://schemas.openxmlformats.org/officeDocument/2006/relationships/image" Target="../media/image407.emf"/><Relationship Id="rId15" Type="http://schemas.openxmlformats.org/officeDocument/2006/relationships/image" Target="../media/image420.emf"/><Relationship Id="rId10" Type="http://schemas.openxmlformats.org/officeDocument/2006/relationships/image" Target="../media/image457.emf"/><Relationship Id="rId4" Type="http://schemas.openxmlformats.org/officeDocument/2006/relationships/image" Target="../media/image406.emf"/><Relationship Id="rId9" Type="http://schemas.openxmlformats.org/officeDocument/2006/relationships/image" Target="../media/image412.emf"/><Relationship Id="rId14" Type="http://schemas.openxmlformats.org/officeDocument/2006/relationships/image" Target="../media/image413.emf"/></Relationships>
</file>

<file path=ppt/slides/_rels/slide143.xml.rels><?xml version="1.0" encoding="UTF-8" standalone="yes"?>
<Relationships xmlns="http://schemas.openxmlformats.org/package/2006/relationships"><Relationship Id="rId8" Type="http://schemas.openxmlformats.org/officeDocument/2006/relationships/image" Target="../media/image463.emf"/><Relationship Id="rId13" Type="http://schemas.openxmlformats.org/officeDocument/2006/relationships/image" Target="../media/image413.emf"/><Relationship Id="rId18" Type="http://schemas.openxmlformats.org/officeDocument/2006/relationships/image" Target="../media/image468.emf"/><Relationship Id="rId3" Type="http://schemas.openxmlformats.org/officeDocument/2006/relationships/image" Target="../media/image461.emf"/><Relationship Id="rId21" Type="http://schemas.openxmlformats.org/officeDocument/2006/relationships/image" Target="../media/image471.emf"/><Relationship Id="rId7" Type="http://schemas.openxmlformats.org/officeDocument/2006/relationships/image" Target="../media/image462.emf"/><Relationship Id="rId12" Type="http://schemas.openxmlformats.org/officeDocument/2006/relationships/image" Target="../media/image412.emf"/><Relationship Id="rId17" Type="http://schemas.openxmlformats.org/officeDocument/2006/relationships/image" Target="../media/image467.emf"/><Relationship Id="rId2" Type="http://schemas.openxmlformats.org/officeDocument/2006/relationships/image" Target="../media/image405.emf"/><Relationship Id="rId16" Type="http://schemas.openxmlformats.org/officeDocument/2006/relationships/image" Target="../media/image466.emf"/><Relationship Id="rId20" Type="http://schemas.openxmlformats.org/officeDocument/2006/relationships/image" Target="../media/image470.emf"/><Relationship Id="rId1" Type="http://schemas.openxmlformats.org/officeDocument/2006/relationships/slideLayout" Target="../slideLayouts/slideLayout5.xml"/><Relationship Id="rId6" Type="http://schemas.openxmlformats.org/officeDocument/2006/relationships/image" Target="../media/image410.emf"/><Relationship Id="rId11" Type="http://schemas.openxmlformats.org/officeDocument/2006/relationships/image" Target="../media/image411.emf"/><Relationship Id="rId5" Type="http://schemas.openxmlformats.org/officeDocument/2006/relationships/image" Target="../media/image407.emf"/><Relationship Id="rId15" Type="http://schemas.openxmlformats.org/officeDocument/2006/relationships/image" Target="../media/image465.emf"/><Relationship Id="rId10" Type="http://schemas.openxmlformats.org/officeDocument/2006/relationships/image" Target="../media/image409.emf"/><Relationship Id="rId19" Type="http://schemas.openxmlformats.org/officeDocument/2006/relationships/image" Target="../media/image469.emf"/><Relationship Id="rId4" Type="http://schemas.openxmlformats.org/officeDocument/2006/relationships/image" Target="../media/image406.emf"/><Relationship Id="rId9" Type="http://schemas.openxmlformats.org/officeDocument/2006/relationships/image" Target="../media/image464.emf"/><Relationship Id="rId14" Type="http://schemas.openxmlformats.org/officeDocument/2006/relationships/image" Target="../media/image420.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7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3.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8" Type="http://schemas.openxmlformats.org/officeDocument/2006/relationships/image" Target="../media/image479.emf"/><Relationship Id="rId3" Type="http://schemas.openxmlformats.org/officeDocument/2006/relationships/image" Target="../media/image475.png"/><Relationship Id="rId7" Type="http://schemas.openxmlformats.org/officeDocument/2006/relationships/image" Target="../media/image478.emf"/><Relationship Id="rId2" Type="http://schemas.openxmlformats.org/officeDocument/2006/relationships/image" Target="../media/image474.png"/><Relationship Id="rId1" Type="http://schemas.openxmlformats.org/officeDocument/2006/relationships/slideLayout" Target="../slideLayouts/slideLayout5.xml"/><Relationship Id="rId6" Type="http://schemas.openxmlformats.org/officeDocument/2006/relationships/image" Target="../media/image477.png"/><Relationship Id="rId5" Type="http://schemas.openxmlformats.org/officeDocument/2006/relationships/image" Target="../media/image476.png"/><Relationship Id="rId4" Type="http://schemas.microsoft.com/office/2007/relationships/hdphoto" Target="../media/hdphoto7.wdp"/></Relationships>
</file>

<file path=ppt/slides/_rels/slide148.xml.rels><?xml version="1.0" encoding="UTF-8" standalone="yes"?>
<Relationships xmlns="http://schemas.openxmlformats.org/package/2006/relationships"><Relationship Id="rId3" Type="http://schemas.openxmlformats.org/officeDocument/2006/relationships/image" Target="../media/image480.jpeg"/><Relationship Id="rId2" Type="http://schemas.openxmlformats.org/officeDocument/2006/relationships/hyperlink" Target="http://jp.techcrunch.com/2014/12/04/20141203kantar-apple-on-track-for-record-quarter-as-iphone-6-sales-bump-up-its-market-share-vs-android/" TargetMode="External"/><Relationship Id="rId1" Type="http://schemas.openxmlformats.org/officeDocument/2006/relationships/slideLayout" Target="../slideLayouts/slideLayout7.xml"/><Relationship Id="rId6" Type="http://schemas.openxmlformats.org/officeDocument/2006/relationships/image" Target="../media/image483.png"/><Relationship Id="rId5" Type="http://schemas.openxmlformats.org/officeDocument/2006/relationships/image" Target="../media/image482.png"/><Relationship Id="rId4" Type="http://schemas.openxmlformats.org/officeDocument/2006/relationships/image" Target="../media/image481.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microsoft.com/office/2007/relationships/hdphoto" Target="../media/hdphoto8.wdp"/><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484.png"/><Relationship Id="rId5" Type="http://schemas.openxmlformats.org/officeDocument/2006/relationships/image" Target="../media/image482.png"/><Relationship Id="rId4" Type="http://schemas.openxmlformats.org/officeDocument/2006/relationships/image" Target="../media/image48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486.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4.xml"/><Relationship Id="rId6" Type="http://schemas.openxmlformats.org/officeDocument/2006/relationships/image" Target="../media/image489.png"/><Relationship Id="rId5" Type="http://schemas.openxmlformats.org/officeDocument/2006/relationships/image" Target="../media/image488.png"/><Relationship Id="rId4" Type="http://schemas.openxmlformats.org/officeDocument/2006/relationships/image" Target="../media/image487.png"/></Relationships>
</file>

<file path=ppt/slides/_rels/slide151.xml.rels><?xml version="1.0" encoding="UTF-8" standalone="yes"?>
<Relationships xmlns="http://schemas.openxmlformats.org/package/2006/relationships"><Relationship Id="rId3" Type="http://schemas.openxmlformats.org/officeDocument/2006/relationships/image" Target="../media/image492.png"/><Relationship Id="rId2" Type="http://schemas.openxmlformats.org/officeDocument/2006/relationships/image" Target="../media/image491.jpe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8" Type="http://schemas.openxmlformats.org/officeDocument/2006/relationships/image" Target="../media/image476.png"/><Relationship Id="rId3" Type="http://schemas.openxmlformats.org/officeDocument/2006/relationships/image" Target="../media/image475.png"/><Relationship Id="rId7" Type="http://schemas.openxmlformats.org/officeDocument/2006/relationships/image" Target="../media/image495.png"/><Relationship Id="rId2" Type="http://schemas.openxmlformats.org/officeDocument/2006/relationships/image" Target="../media/image474.png"/><Relationship Id="rId1" Type="http://schemas.openxmlformats.org/officeDocument/2006/relationships/slideLayout" Target="../slideLayouts/slideLayout5.xml"/><Relationship Id="rId6" Type="http://schemas.openxmlformats.org/officeDocument/2006/relationships/image" Target="../media/image494.png"/><Relationship Id="rId11" Type="http://schemas.openxmlformats.org/officeDocument/2006/relationships/image" Target="../media/image479.emf"/><Relationship Id="rId5" Type="http://schemas.openxmlformats.org/officeDocument/2006/relationships/image" Target="../media/image493.emf"/><Relationship Id="rId10" Type="http://schemas.openxmlformats.org/officeDocument/2006/relationships/image" Target="../media/image478.emf"/><Relationship Id="rId4" Type="http://schemas.microsoft.com/office/2007/relationships/hdphoto" Target="../media/hdphoto7.wdp"/><Relationship Id="rId9" Type="http://schemas.openxmlformats.org/officeDocument/2006/relationships/image" Target="../media/image477.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microsoft.com/office/2007/relationships/hdphoto" Target="../media/hdphoto8.wdp"/><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484.png"/><Relationship Id="rId5" Type="http://schemas.openxmlformats.org/officeDocument/2006/relationships/image" Target="../media/image482.png"/><Relationship Id="rId4" Type="http://schemas.openxmlformats.org/officeDocument/2006/relationships/image" Target="../media/image481.png"/></Relationships>
</file>

<file path=ppt/slides/_rels/slide154.xml.rels><?xml version="1.0" encoding="UTF-8" standalone="yes"?>
<Relationships xmlns="http://schemas.openxmlformats.org/package/2006/relationships"><Relationship Id="rId8" Type="http://schemas.openxmlformats.org/officeDocument/2006/relationships/image" Target="../media/image498.emf"/><Relationship Id="rId13" Type="http://schemas.openxmlformats.org/officeDocument/2006/relationships/image" Target="../media/image477.png"/><Relationship Id="rId3" Type="http://schemas.openxmlformats.org/officeDocument/2006/relationships/image" Target="../media/image496.png"/><Relationship Id="rId7" Type="http://schemas.openxmlformats.org/officeDocument/2006/relationships/image" Target="../media/image497.emf"/><Relationship Id="rId12" Type="http://schemas.openxmlformats.org/officeDocument/2006/relationships/image" Target="../media/image476.png"/><Relationship Id="rId2" Type="http://schemas.openxmlformats.org/officeDocument/2006/relationships/image" Target="../media/image474.png"/><Relationship Id="rId1" Type="http://schemas.openxmlformats.org/officeDocument/2006/relationships/slideLayout" Target="../slideLayouts/slideLayout5.xml"/><Relationship Id="rId6" Type="http://schemas.microsoft.com/office/2007/relationships/hdphoto" Target="../media/hdphoto7.wdp"/><Relationship Id="rId11" Type="http://schemas.openxmlformats.org/officeDocument/2006/relationships/image" Target="../media/image495.png"/><Relationship Id="rId5" Type="http://schemas.openxmlformats.org/officeDocument/2006/relationships/image" Target="../media/image475.png"/><Relationship Id="rId15" Type="http://schemas.openxmlformats.org/officeDocument/2006/relationships/image" Target="../media/image479.emf"/><Relationship Id="rId10" Type="http://schemas.openxmlformats.org/officeDocument/2006/relationships/image" Target="../media/image494.png"/><Relationship Id="rId4" Type="http://schemas.openxmlformats.org/officeDocument/2006/relationships/image" Target="../media/image493.emf"/><Relationship Id="rId9" Type="http://schemas.openxmlformats.org/officeDocument/2006/relationships/image" Target="../media/image499.emf"/><Relationship Id="rId14" Type="http://schemas.openxmlformats.org/officeDocument/2006/relationships/image" Target="../media/image478.emf"/></Relationships>
</file>

<file path=ppt/slides/_rels/slide155.xml.rels><?xml version="1.0" encoding="UTF-8" standalone="yes"?>
<Relationships xmlns="http://schemas.openxmlformats.org/package/2006/relationships"><Relationship Id="rId8" Type="http://schemas.openxmlformats.org/officeDocument/2006/relationships/image" Target="../media/image498.emf"/><Relationship Id="rId13" Type="http://schemas.openxmlformats.org/officeDocument/2006/relationships/image" Target="../media/image477.png"/><Relationship Id="rId3" Type="http://schemas.openxmlformats.org/officeDocument/2006/relationships/image" Target="../media/image496.png"/><Relationship Id="rId7" Type="http://schemas.openxmlformats.org/officeDocument/2006/relationships/image" Target="../media/image497.emf"/><Relationship Id="rId12" Type="http://schemas.openxmlformats.org/officeDocument/2006/relationships/image" Target="../media/image476.png"/><Relationship Id="rId2" Type="http://schemas.openxmlformats.org/officeDocument/2006/relationships/image" Target="../media/image474.png"/><Relationship Id="rId1" Type="http://schemas.openxmlformats.org/officeDocument/2006/relationships/slideLayout" Target="../slideLayouts/slideLayout5.xml"/><Relationship Id="rId6" Type="http://schemas.microsoft.com/office/2007/relationships/hdphoto" Target="../media/hdphoto7.wdp"/><Relationship Id="rId11" Type="http://schemas.openxmlformats.org/officeDocument/2006/relationships/image" Target="../media/image495.png"/><Relationship Id="rId5" Type="http://schemas.openxmlformats.org/officeDocument/2006/relationships/image" Target="../media/image475.png"/><Relationship Id="rId15" Type="http://schemas.openxmlformats.org/officeDocument/2006/relationships/image" Target="../media/image479.emf"/><Relationship Id="rId10" Type="http://schemas.openxmlformats.org/officeDocument/2006/relationships/image" Target="../media/image494.png"/><Relationship Id="rId4" Type="http://schemas.openxmlformats.org/officeDocument/2006/relationships/image" Target="../media/image493.emf"/><Relationship Id="rId9" Type="http://schemas.openxmlformats.org/officeDocument/2006/relationships/image" Target="../media/image499.emf"/><Relationship Id="rId14" Type="http://schemas.openxmlformats.org/officeDocument/2006/relationships/image" Target="../media/image478.emf"/></Relationships>
</file>

<file path=ppt/slides/_rels/slide156.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500.emf"/><Relationship Id="rId18" Type="http://schemas.openxmlformats.org/officeDocument/2006/relationships/image" Target="../media/image502.png"/><Relationship Id="rId3" Type="http://schemas.openxmlformats.org/officeDocument/2006/relationships/slideLayout" Target="../slideLayouts/slideLayout5.xml"/><Relationship Id="rId21" Type="http://schemas.openxmlformats.org/officeDocument/2006/relationships/image" Target="../media/image479.emf"/><Relationship Id="rId7" Type="http://schemas.openxmlformats.org/officeDocument/2006/relationships/image" Target="../media/image475.png"/><Relationship Id="rId12" Type="http://schemas.openxmlformats.org/officeDocument/2006/relationships/image" Target="../media/image494.png"/><Relationship Id="rId17" Type="http://schemas.openxmlformats.org/officeDocument/2006/relationships/image" Target="../media/image477.png"/><Relationship Id="rId2" Type="http://schemas.openxmlformats.org/officeDocument/2006/relationships/tags" Target="../tags/tag59.xml"/><Relationship Id="rId16" Type="http://schemas.openxmlformats.org/officeDocument/2006/relationships/image" Target="../media/image476.png"/><Relationship Id="rId20" Type="http://schemas.openxmlformats.org/officeDocument/2006/relationships/image" Target="../media/image478.emf"/><Relationship Id="rId1" Type="http://schemas.openxmlformats.org/officeDocument/2006/relationships/tags" Target="../tags/tag58.xml"/><Relationship Id="rId6" Type="http://schemas.openxmlformats.org/officeDocument/2006/relationships/image" Target="../media/image493.emf"/><Relationship Id="rId11" Type="http://schemas.openxmlformats.org/officeDocument/2006/relationships/image" Target="../media/image499.emf"/><Relationship Id="rId5" Type="http://schemas.openxmlformats.org/officeDocument/2006/relationships/image" Target="../media/image496.png"/><Relationship Id="rId15" Type="http://schemas.openxmlformats.org/officeDocument/2006/relationships/image" Target="../media/image495.png"/><Relationship Id="rId23" Type="http://schemas.openxmlformats.org/officeDocument/2006/relationships/image" Target="../media/image504.png"/><Relationship Id="rId10" Type="http://schemas.openxmlformats.org/officeDocument/2006/relationships/image" Target="../media/image498.emf"/><Relationship Id="rId19" Type="http://schemas.microsoft.com/office/2007/relationships/hdphoto" Target="../media/hdphoto9.wdp"/><Relationship Id="rId4" Type="http://schemas.openxmlformats.org/officeDocument/2006/relationships/image" Target="../media/image474.png"/><Relationship Id="rId9" Type="http://schemas.openxmlformats.org/officeDocument/2006/relationships/image" Target="../media/image497.emf"/><Relationship Id="rId14" Type="http://schemas.openxmlformats.org/officeDocument/2006/relationships/image" Target="../media/image501.emf"/><Relationship Id="rId22" Type="http://schemas.openxmlformats.org/officeDocument/2006/relationships/image" Target="../media/image503.png"/></Relationships>
</file>

<file path=ppt/slides/_rels/slide157.xml.rels><?xml version="1.0" encoding="UTF-8" standalone="yes"?>
<Relationships xmlns="http://schemas.openxmlformats.org/package/2006/relationships"><Relationship Id="rId8" Type="http://schemas.openxmlformats.org/officeDocument/2006/relationships/image" Target="../media/image429.emf"/><Relationship Id="rId13" Type="http://schemas.openxmlformats.org/officeDocument/2006/relationships/image" Target="../media/image509.emf"/><Relationship Id="rId3" Type="http://schemas.openxmlformats.org/officeDocument/2006/relationships/image" Target="../media/image425.emf"/><Relationship Id="rId7" Type="http://schemas.openxmlformats.org/officeDocument/2006/relationships/image" Target="../media/image428.emf"/><Relationship Id="rId12" Type="http://schemas.openxmlformats.org/officeDocument/2006/relationships/image" Target="../media/image508.emf"/><Relationship Id="rId2" Type="http://schemas.openxmlformats.org/officeDocument/2006/relationships/image" Target="../media/image505.emf"/><Relationship Id="rId16" Type="http://schemas.openxmlformats.org/officeDocument/2006/relationships/image" Target="../media/image437.emf"/><Relationship Id="rId1" Type="http://schemas.openxmlformats.org/officeDocument/2006/relationships/slideLayout" Target="../slideLayouts/slideLayout15.xml"/><Relationship Id="rId6" Type="http://schemas.openxmlformats.org/officeDocument/2006/relationships/image" Target="../media/image426.emf"/><Relationship Id="rId11" Type="http://schemas.openxmlformats.org/officeDocument/2006/relationships/image" Target="../media/image507.emf"/><Relationship Id="rId5" Type="http://schemas.openxmlformats.org/officeDocument/2006/relationships/image" Target="../media/image427.emf"/><Relationship Id="rId15" Type="http://schemas.openxmlformats.org/officeDocument/2006/relationships/image" Target="../media/image511.emf"/><Relationship Id="rId10" Type="http://schemas.openxmlformats.org/officeDocument/2006/relationships/image" Target="../media/image506.emf"/><Relationship Id="rId4" Type="http://schemas.openxmlformats.org/officeDocument/2006/relationships/image" Target="../media/image422.emf"/><Relationship Id="rId9" Type="http://schemas.openxmlformats.org/officeDocument/2006/relationships/image" Target="../media/image430.png"/><Relationship Id="rId14" Type="http://schemas.openxmlformats.org/officeDocument/2006/relationships/image" Target="../media/image510.emf"/></Relationships>
</file>

<file path=ppt/slides/_rels/slide158.xml.rels><?xml version="1.0" encoding="UTF-8" standalone="yes"?>
<Relationships xmlns="http://schemas.openxmlformats.org/package/2006/relationships"><Relationship Id="rId8" Type="http://schemas.openxmlformats.org/officeDocument/2006/relationships/image" Target="../media/image428.emf"/><Relationship Id="rId13" Type="http://schemas.openxmlformats.org/officeDocument/2006/relationships/image" Target="../media/image508.emf"/><Relationship Id="rId18" Type="http://schemas.openxmlformats.org/officeDocument/2006/relationships/image" Target="../media/image516.emf"/><Relationship Id="rId3" Type="http://schemas.openxmlformats.org/officeDocument/2006/relationships/image" Target="../media/image505.emf"/><Relationship Id="rId21" Type="http://schemas.openxmlformats.org/officeDocument/2006/relationships/image" Target="../media/image511.emf"/><Relationship Id="rId7" Type="http://schemas.openxmlformats.org/officeDocument/2006/relationships/image" Target="../media/image426.emf"/><Relationship Id="rId12" Type="http://schemas.openxmlformats.org/officeDocument/2006/relationships/image" Target="../media/image507.emf"/><Relationship Id="rId17" Type="http://schemas.openxmlformats.org/officeDocument/2006/relationships/image" Target="../media/image515.emf"/><Relationship Id="rId2" Type="http://schemas.openxmlformats.org/officeDocument/2006/relationships/image" Target="../media/image512.emf"/><Relationship Id="rId16" Type="http://schemas.openxmlformats.org/officeDocument/2006/relationships/image" Target="../media/image514.emf"/><Relationship Id="rId20" Type="http://schemas.openxmlformats.org/officeDocument/2006/relationships/image" Target="../media/image518.emf"/><Relationship Id="rId1" Type="http://schemas.openxmlformats.org/officeDocument/2006/relationships/slideLayout" Target="../slideLayouts/slideLayout15.xml"/><Relationship Id="rId6" Type="http://schemas.openxmlformats.org/officeDocument/2006/relationships/image" Target="../media/image427.emf"/><Relationship Id="rId11" Type="http://schemas.openxmlformats.org/officeDocument/2006/relationships/image" Target="../media/image506.emf"/><Relationship Id="rId5" Type="http://schemas.openxmlformats.org/officeDocument/2006/relationships/image" Target="../media/image422.emf"/><Relationship Id="rId15" Type="http://schemas.openxmlformats.org/officeDocument/2006/relationships/image" Target="../media/image513.emf"/><Relationship Id="rId10" Type="http://schemas.openxmlformats.org/officeDocument/2006/relationships/image" Target="../media/image430.png"/><Relationship Id="rId19" Type="http://schemas.openxmlformats.org/officeDocument/2006/relationships/image" Target="../media/image517.emf"/><Relationship Id="rId4" Type="http://schemas.openxmlformats.org/officeDocument/2006/relationships/image" Target="../media/image425.emf"/><Relationship Id="rId9" Type="http://schemas.openxmlformats.org/officeDocument/2006/relationships/image" Target="../media/image429.emf"/><Relationship Id="rId14" Type="http://schemas.openxmlformats.org/officeDocument/2006/relationships/image" Target="../media/image509.emf"/><Relationship Id="rId22" Type="http://schemas.openxmlformats.org/officeDocument/2006/relationships/image" Target="../media/image437.emf"/></Relationships>
</file>

<file path=ppt/slides/_rels/slide159.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513.emf"/><Relationship Id="rId18" Type="http://schemas.openxmlformats.org/officeDocument/2006/relationships/image" Target="../media/image518.emf"/><Relationship Id="rId3" Type="http://schemas.openxmlformats.org/officeDocument/2006/relationships/image" Target="../media/image422.emf"/><Relationship Id="rId21" Type="http://schemas.openxmlformats.org/officeDocument/2006/relationships/image" Target="../media/image521.emf"/><Relationship Id="rId7" Type="http://schemas.openxmlformats.org/officeDocument/2006/relationships/image" Target="../media/image429.emf"/><Relationship Id="rId12" Type="http://schemas.openxmlformats.org/officeDocument/2006/relationships/image" Target="../media/image507.emf"/><Relationship Id="rId17" Type="http://schemas.openxmlformats.org/officeDocument/2006/relationships/image" Target="../media/image517.emf"/><Relationship Id="rId2" Type="http://schemas.openxmlformats.org/officeDocument/2006/relationships/image" Target="../media/image425.emf"/><Relationship Id="rId16" Type="http://schemas.openxmlformats.org/officeDocument/2006/relationships/image" Target="../media/image516.emf"/><Relationship Id="rId20" Type="http://schemas.openxmlformats.org/officeDocument/2006/relationships/image" Target="../media/image520.emf"/><Relationship Id="rId1" Type="http://schemas.openxmlformats.org/officeDocument/2006/relationships/slideLayout" Target="../slideLayouts/slideLayout15.xml"/><Relationship Id="rId6" Type="http://schemas.openxmlformats.org/officeDocument/2006/relationships/image" Target="../media/image428.emf"/><Relationship Id="rId11" Type="http://schemas.openxmlformats.org/officeDocument/2006/relationships/image" Target="../media/image509.emf"/><Relationship Id="rId5" Type="http://schemas.openxmlformats.org/officeDocument/2006/relationships/image" Target="../media/image427.emf"/><Relationship Id="rId15" Type="http://schemas.openxmlformats.org/officeDocument/2006/relationships/image" Target="../media/image515.emf"/><Relationship Id="rId23" Type="http://schemas.openxmlformats.org/officeDocument/2006/relationships/image" Target="../media/image437.emf"/><Relationship Id="rId10" Type="http://schemas.openxmlformats.org/officeDocument/2006/relationships/image" Target="../media/image508.emf"/><Relationship Id="rId19" Type="http://schemas.openxmlformats.org/officeDocument/2006/relationships/image" Target="../media/image519.emf"/><Relationship Id="rId4" Type="http://schemas.openxmlformats.org/officeDocument/2006/relationships/image" Target="../media/image426.emf"/><Relationship Id="rId9" Type="http://schemas.openxmlformats.org/officeDocument/2006/relationships/image" Target="../media/image506.emf"/><Relationship Id="rId14" Type="http://schemas.openxmlformats.org/officeDocument/2006/relationships/image" Target="../media/image514.emf"/><Relationship Id="rId22" Type="http://schemas.openxmlformats.org/officeDocument/2006/relationships/image" Target="../media/image522.emf"/></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5.xml"/><Relationship Id="rId5" Type="http://schemas.openxmlformats.org/officeDocument/2006/relationships/image" Target="../media/image73.png"/><Relationship Id="rId4" Type="http://schemas.openxmlformats.org/officeDocument/2006/relationships/image" Target="../media/image72.png"/></Relationships>
</file>

<file path=ppt/slides/_rels/slide160.xml.rels><?xml version="1.0" encoding="UTF-8" standalone="yes"?>
<Relationships xmlns="http://schemas.openxmlformats.org/package/2006/relationships"><Relationship Id="rId8" Type="http://schemas.openxmlformats.org/officeDocument/2006/relationships/image" Target="../media/image422.emf"/><Relationship Id="rId13" Type="http://schemas.openxmlformats.org/officeDocument/2006/relationships/image" Target="../media/image507.emf"/><Relationship Id="rId18" Type="http://schemas.openxmlformats.org/officeDocument/2006/relationships/image" Target="../media/image515.emf"/><Relationship Id="rId26" Type="http://schemas.openxmlformats.org/officeDocument/2006/relationships/image" Target="../media/image529.emf"/><Relationship Id="rId3" Type="http://schemas.openxmlformats.org/officeDocument/2006/relationships/image" Target="../media/image524.emf"/><Relationship Id="rId21" Type="http://schemas.openxmlformats.org/officeDocument/2006/relationships/image" Target="../media/image517.emf"/><Relationship Id="rId7" Type="http://schemas.openxmlformats.org/officeDocument/2006/relationships/image" Target="../media/image425.emf"/><Relationship Id="rId12" Type="http://schemas.openxmlformats.org/officeDocument/2006/relationships/image" Target="../media/image506.emf"/><Relationship Id="rId17" Type="http://schemas.openxmlformats.org/officeDocument/2006/relationships/image" Target="../media/image514.emf"/><Relationship Id="rId25" Type="http://schemas.openxmlformats.org/officeDocument/2006/relationships/image" Target="../media/image528.emf"/><Relationship Id="rId2" Type="http://schemas.openxmlformats.org/officeDocument/2006/relationships/image" Target="../media/image523.emf"/><Relationship Id="rId16" Type="http://schemas.openxmlformats.org/officeDocument/2006/relationships/image" Target="../media/image513.emf"/><Relationship Id="rId20" Type="http://schemas.openxmlformats.org/officeDocument/2006/relationships/image" Target="../media/image516.emf"/><Relationship Id="rId29" Type="http://schemas.openxmlformats.org/officeDocument/2006/relationships/image" Target="../media/image437.emf"/><Relationship Id="rId1" Type="http://schemas.openxmlformats.org/officeDocument/2006/relationships/slideLayout" Target="../slideLayouts/slideLayout15.xml"/><Relationship Id="rId6" Type="http://schemas.openxmlformats.org/officeDocument/2006/relationships/image" Target="../media/image527.emf"/><Relationship Id="rId11" Type="http://schemas.openxmlformats.org/officeDocument/2006/relationships/image" Target="../media/image428.emf"/><Relationship Id="rId24" Type="http://schemas.openxmlformats.org/officeDocument/2006/relationships/image" Target="../media/image430.png"/><Relationship Id="rId5" Type="http://schemas.openxmlformats.org/officeDocument/2006/relationships/image" Target="../media/image526.emf"/><Relationship Id="rId15" Type="http://schemas.openxmlformats.org/officeDocument/2006/relationships/image" Target="../media/image509.emf"/><Relationship Id="rId23" Type="http://schemas.openxmlformats.org/officeDocument/2006/relationships/image" Target="../media/image429.emf"/><Relationship Id="rId28" Type="http://schemas.openxmlformats.org/officeDocument/2006/relationships/image" Target="../media/image522.emf"/><Relationship Id="rId10" Type="http://schemas.openxmlformats.org/officeDocument/2006/relationships/image" Target="../media/image427.emf"/><Relationship Id="rId19" Type="http://schemas.openxmlformats.org/officeDocument/2006/relationships/image" Target="../media/image519.emf"/><Relationship Id="rId4" Type="http://schemas.openxmlformats.org/officeDocument/2006/relationships/image" Target="../media/image525.emf"/><Relationship Id="rId9" Type="http://schemas.openxmlformats.org/officeDocument/2006/relationships/image" Target="../media/image426.emf"/><Relationship Id="rId14" Type="http://schemas.openxmlformats.org/officeDocument/2006/relationships/image" Target="../media/image508.emf"/><Relationship Id="rId22" Type="http://schemas.openxmlformats.org/officeDocument/2006/relationships/image" Target="../media/image518.emf"/><Relationship Id="rId27" Type="http://schemas.openxmlformats.org/officeDocument/2006/relationships/image" Target="../media/image530.emf"/><Relationship Id="rId30" Type="http://schemas.openxmlformats.org/officeDocument/2006/relationships/image" Target="../media/image531.emf"/></Relationships>
</file>

<file path=ppt/slides/_rels/slide161.xml.rels><?xml version="1.0" encoding="UTF-8" standalone="yes"?>
<Relationships xmlns="http://schemas.openxmlformats.org/package/2006/relationships"><Relationship Id="rId8" Type="http://schemas.openxmlformats.org/officeDocument/2006/relationships/image" Target="../media/image425.emf"/><Relationship Id="rId13" Type="http://schemas.openxmlformats.org/officeDocument/2006/relationships/image" Target="../media/image506.emf"/><Relationship Id="rId18" Type="http://schemas.openxmlformats.org/officeDocument/2006/relationships/image" Target="../media/image514.emf"/><Relationship Id="rId26" Type="http://schemas.openxmlformats.org/officeDocument/2006/relationships/image" Target="../media/image535.emf"/><Relationship Id="rId3" Type="http://schemas.openxmlformats.org/officeDocument/2006/relationships/image" Target="../media/image524.emf"/><Relationship Id="rId21" Type="http://schemas.openxmlformats.org/officeDocument/2006/relationships/image" Target="../media/image533.emf"/><Relationship Id="rId34" Type="http://schemas.openxmlformats.org/officeDocument/2006/relationships/image" Target="../media/image541.emf"/><Relationship Id="rId7" Type="http://schemas.openxmlformats.org/officeDocument/2006/relationships/image" Target="../media/image532.emf"/><Relationship Id="rId12" Type="http://schemas.openxmlformats.org/officeDocument/2006/relationships/image" Target="../media/image428.emf"/><Relationship Id="rId17" Type="http://schemas.openxmlformats.org/officeDocument/2006/relationships/image" Target="../media/image513.emf"/><Relationship Id="rId25" Type="http://schemas.openxmlformats.org/officeDocument/2006/relationships/image" Target="../media/image534.emf"/><Relationship Id="rId33" Type="http://schemas.openxmlformats.org/officeDocument/2006/relationships/image" Target="../media/image540.emf"/><Relationship Id="rId2" Type="http://schemas.openxmlformats.org/officeDocument/2006/relationships/image" Target="../media/image523.emf"/><Relationship Id="rId16" Type="http://schemas.openxmlformats.org/officeDocument/2006/relationships/image" Target="../media/image509.emf"/><Relationship Id="rId20" Type="http://schemas.openxmlformats.org/officeDocument/2006/relationships/image" Target="../media/image519.emf"/><Relationship Id="rId29" Type="http://schemas.openxmlformats.org/officeDocument/2006/relationships/image" Target="../media/image430.png"/><Relationship Id="rId1" Type="http://schemas.openxmlformats.org/officeDocument/2006/relationships/slideLayout" Target="../slideLayouts/slideLayout15.xml"/><Relationship Id="rId6" Type="http://schemas.openxmlformats.org/officeDocument/2006/relationships/image" Target="../media/image527.emf"/><Relationship Id="rId11" Type="http://schemas.openxmlformats.org/officeDocument/2006/relationships/image" Target="../media/image427.emf"/><Relationship Id="rId24" Type="http://schemas.openxmlformats.org/officeDocument/2006/relationships/image" Target="../media/image518.emf"/><Relationship Id="rId32" Type="http://schemas.openxmlformats.org/officeDocument/2006/relationships/image" Target="../media/image539.emf"/><Relationship Id="rId37" Type="http://schemas.openxmlformats.org/officeDocument/2006/relationships/image" Target="../media/image531.emf"/><Relationship Id="rId5" Type="http://schemas.openxmlformats.org/officeDocument/2006/relationships/image" Target="../media/image526.emf"/><Relationship Id="rId15" Type="http://schemas.openxmlformats.org/officeDocument/2006/relationships/image" Target="../media/image508.emf"/><Relationship Id="rId23" Type="http://schemas.openxmlformats.org/officeDocument/2006/relationships/image" Target="../media/image517.emf"/><Relationship Id="rId28" Type="http://schemas.openxmlformats.org/officeDocument/2006/relationships/image" Target="../media/image536.png"/><Relationship Id="rId36" Type="http://schemas.openxmlformats.org/officeDocument/2006/relationships/image" Target="../media/image522.emf"/><Relationship Id="rId10" Type="http://schemas.openxmlformats.org/officeDocument/2006/relationships/image" Target="../media/image426.emf"/><Relationship Id="rId19" Type="http://schemas.openxmlformats.org/officeDocument/2006/relationships/image" Target="../media/image515.emf"/><Relationship Id="rId31" Type="http://schemas.openxmlformats.org/officeDocument/2006/relationships/image" Target="../media/image538.emf"/><Relationship Id="rId4" Type="http://schemas.openxmlformats.org/officeDocument/2006/relationships/image" Target="../media/image525.emf"/><Relationship Id="rId9" Type="http://schemas.openxmlformats.org/officeDocument/2006/relationships/image" Target="../media/image422.emf"/><Relationship Id="rId14" Type="http://schemas.openxmlformats.org/officeDocument/2006/relationships/image" Target="../media/image507.emf"/><Relationship Id="rId22" Type="http://schemas.openxmlformats.org/officeDocument/2006/relationships/image" Target="../media/image516.emf"/><Relationship Id="rId27" Type="http://schemas.openxmlformats.org/officeDocument/2006/relationships/image" Target="../media/image429.emf"/><Relationship Id="rId30" Type="http://schemas.openxmlformats.org/officeDocument/2006/relationships/image" Target="../media/image537.emf"/><Relationship Id="rId35" Type="http://schemas.openxmlformats.org/officeDocument/2006/relationships/image" Target="../media/image542.emf"/></Relationships>
</file>

<file path=ppt/slides/_rels/slide162.xml.rels><?xml version="1.0" encoding="UTF-8" standalone="yes"?>
<Relationships xmlns="http://schemas.openxmlformats.org/package/2006/relationships"><Relationship Id="rId2" Type="http://schemas.openxmlformats.org/officeDocument/2006/relationships/image" Target="../media/image403.emf"/><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543.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401.png"/></Relationships>
</file>

<file path=ppt/slides/_rels/slide165.xml.rels><?xml version="1.0" encoding="UTF-8" standalone="yes"?>
<Relationships xmlns="http://schemas.openxmlformats.org/package/2006/relationships"><Relationship Id="rId3" Type="http://schemas.openxmlformats.org/officeDocument/2006/relationships/image" Target="../media/image545.png"/><Relationship Id="rId2" Type="http://schemas.openxmlformats.org/officeDocument/2006/relationships/image" Target="../media/image544.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3" Type="http://schemas.openxmlformats.org/officeDocument/2006/relationships/image" Target="../media/image547.png"/><Relationship Id="rId2" Type="http://schemas.openxmlformats.org/officeDocument/2006/relationships/image" Target="../media/image546.png"/><Relationship Id="rId1" Type="http://schemas.openxmlformats.org/officeDocument/2006/relationships/slideLayout" Target="../slideLayouts/slideLayout5.xml"/><Relationship Id="rId5" Type="http://schemas.openxmlformats.org/officeDocument/2006/relationships/image" Target="../media/image549.png"/><Relationship Id="rId4" Type="http://schemas.openxmlformats.org/officeDocument/2006/relationships/image" Target="../media/image548.png"/></Relationships>
</file>

<file path=ppt/slides/_rels/slide167.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5.xml"/><Relationship Id="rId4" Type="http://schemas.openxmlformats.org/officeDocument/2006/relationships/image" Target="../media/image554.png"/></Relationships>
</file>

<file path=ppt/slides/_rels/slide1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8" Type="http://schemas.openxmlformats.org/officeDocument/2006/relationships/image" Target="../media/image555.png"/><Relationship Id="rId3" Type="http://schemas.openxmlformats.org/officeDocument/2006/relationships/tags" Target="../tags/tag62.xml"/><Relationship Id="rId7" Type="http://schemas.openxmlformats.org/officeDocument/2006/relationships/slideLayout" Target="../slideLayouts/slideLayout5.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65.png"/><Relationship Id="rId5" Type="http://schemas.openxmlformats.org/officeDocument/2006/relationships/tags" Target="../tags/tag64.xml"/><Relationship Id="rId10" Type="http://schemas.openxmlformats.org/officeDocument/2006/relationships/image" Target="../media/image124.png"/><Relationship Id="rId4" Type="http://schemas.openxmlformats.org/officeDocument/2006/relationships/tags" Target="../tags/tag63.xml"/><Relationship Id="rId9" Type="http://schemas.openxmlformats.org/officeDocument/2006/relationships/image" Target="../media/image556.png"/></Relationships>
</file>

<file path=ppt/slides/_rels/slide172.xml.rels><?xml version="1.0" encoding="UTF-8" standalone="yes"?>
<Relationships xmlns="http://schemas.openxmlformats.org/package/2006/relationships"><Relationship Id="rId2" Type="http://schemas.openxmlformats.org/officeDocument/2006/relationships/image" Target="../media/image557.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8" Type="http://schemas.openxmlformats.org/officeDocument/2006/relationships/hyperlink" Target="https://social.msdn.microsoft.com/Forums/ja-jp/home?forum=windowsazureja" TargetMode="External"/><Relationship Id="rId3" Type="http://schemas.openxmlformats.org/officeDocument/2006/relationships/tags" Target="../tags/tag68.xml"/><Relationship Id="rId7" Type="http://schemas.openxmlformats.org/officeDocument/2006/relationships/notesSlide" Target="../notesSlides/notesSlide51.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5.xml"/><Relationship Id="rId5" Type="http://schemas.openxmlformats.org/officeDocument/2006/relationships/tags" Target="../tags/tag70.xml"/><Relationship Id="rId10" Type="http://schemas.openxmlformats.org/officeDocument/2006/relationships/hyperlink" Target="http://azure.microsoft.com/ja-jp/support/plans/" TargetMode="External"/><Relationship Id="rId4" Type="http://schemas.openxmlformats.org/officeDocument/2006/relationships/tags" Target="../tags/tag69.xml"/><Relationship Id="rId9" Type="http://schemas.openxmlformats.org/officeDocument/2006/relationships/hyperlink" Target="http://azure.microsoft.com/blog" TargetMode="External"/></Relationships>
</file>

<file path=ppt/slides/_rels/slide17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5.xml"/><Relationship Id="rId7" Type="http://schemas.openxmlformats.org/officeDocument/2006/relationships/slideLayout" Target="../slideLayouts/slideLayout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83.emf"/><Relationship Id="rId4" Type="http://schemas.openxmlformats.org/officeDocument/2006/relationships/image" Target="../media/image82.emf"/></Relationships>
</file>

<file path=ppt/slides/_rels/slide22.xml.rels><?xml version="1.0" encoding="UTF-8" standalone="yes"?>
<Relationships xmlns="http://schemas.openxmlformats.org/package/2006/relationships"><Relationship Id="rId3" Type="http://schemas.openxmlformats.org/officeDocument/2006/relationships/hyperlink" Target="http://azure.microsoft.com/ja-jp/pricing/details/virtual-machines/"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www.top500.org/system/177982"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msdn.microsoft.com/library/azure/dn689095.aspx"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azure.microsoft.com/ja-jp/updates/general-availability-g-series-and-gs-series-virtual-machines-in-multiple-new-regions/"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87.jpeg"/><Relationship Id="rId4" Type="http://schemas.openxmlformats.org/officeDocument/2006/relationships/image" Target="../media/image86.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zure.microsoft.com/ja-jp/pricing/free-trial/" TargetMode="Externa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azure.microsoft.com/ja-jp/updates/general-availability-g-series-and-gs-series-virtual-machines-in-multiple-new-region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image" Target="../media/image102.png"/><Relationship Id="rId1" Type="http://schemas.openxmlformats.org/officeDocument/2006/relationships/slideLayout" Target="../slideLayouts/slideLayout5.xml"/><Relationship Id="rId6" Type="http://schemas.openxmlformats.org/officeDocument/2006/relationships/image" Target="../media/image100.png"/><Relationship Id="rId5" Type="http://schemas.openxmlformats.org/officeDocument/2006/relationships/image" Target="../media/image97.png"/><Relationship Id="rId10" Type="http://schemas.openxmlformats.org/officeDocument/2006/relationships/image" Target="../media/image99.png"/><Relationship Id="rId4" Type="http://schemas.openxmlformats.org/officeDocument/2006/relationships/image" Target="../media/image104.png"/><Relationship Id="rId9"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39.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azure.microsoft.com/ja-jp/pricing/member-offers/msdn-benefits-details/" TargetMode="Externa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image" Target="../media/image114.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notesSlide" Target="../notesSlides/notesSlide21.xml"/><Relationship Id="rId2" Type="http://schemas.openxmlformats.org/officeDocument/2006/relationships/tags" Target="../tags/tag12.xml"/><Relationship Id="rId16" Type="http://schemas.openxmlformats.org/officeDocument/2006/relationships/slideLayout" Target="../slideLayouts/slideLayout5.xml"/><Relationship Id="rId20" Type="http://schemas.openxmlformats.org/officeDocument/2006/relationships/hyperlink" Target="https://azure.microsoft.com/ja-jp/documentation/articles/virtual-machines-sql-server-use-premium-storage/" TargetMode="Externa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hyperlink" Target="https://azure.microsoft.com/ja-jp/documentation/articles/virtual-machines-sql-server-performance-best-practices/" TargetMode="Externa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azure.microsoft.com/ja-jp/documentation/articles/virtual-networks-multiple-nics/https:/msdn.microsoft.com/library/azure/dn848315.aspx/" TargetMode="External"/><Relationship Id="rId1" Type="http://schemas.openxmlformats.org/officeDocument/2006/relationships/slideLayout" Target="../slideLayouts/slideLayout5.xml"/><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18.emf"/><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manage.windowsazure.com/" TargetMode="External"/><Relationship Id="rId2" Type="http://schemas.openxmlformats.org/officeDocument/2006/relationships/hyperlink" Target="https://portal.azure.com/" TargetMode="Externa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9.emf"/><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5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azure.microsoft.com/ja-jp/documentation/articles/virtual-networks-nsg/" TargetMode="Externa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6"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41.emf"/><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140.emf"/><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39.jpeg"/><Relationship Id="rId5" Type="http://schemas.openxmlformats.org/officeDocument/2006/relationships/image" Target="../media/image134.png"/><Relationship Id="rId10" Type="http://schemas.openxmlformats.org/officeDocument/2006/relationships/image" Target="../media/image138.jpeg"/><Relationship Id="rId4" Type="http://schemas.openxmlformats.org/officeDocument/2006/relationships/image" Target="../media/image133.png"/><Relationship Id="rId9" Type="http://schemas.openxmlformats.org/officeDocument/2006/relationships/image" Target="../media/image137.emf"/></Relationships>
</file>

<file path=ppt/slides/_rels/slide6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33.png"/><Relationship Id="rId1" Type="http://schemas.openxmlformats.org/officeDocument/2006/relationships/slideLayout" Target="../slideLayouts/slideLayout5.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6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1.png"/><Relationship Id="rId18" Type="http://schemas.openxmlformats.org/officeDocument/2006/relationships/image" Target="../media/image155.emf"/><Relationship Id="rId3" Type="http://schemas.openxmlformats.org/officeDocument/2006/relationships/image" Target="../media/image149.png"/><Relationship Id="rId21" Type="http://schemas.openxmlformats.org/officeDocument/2006/relationships/image" Target="../media/image135.png"/><Relationship Id="rId7" Type="http://schemas.openxmlformats.org/officeDocument/2006/relationships/image" Target="../media/image59.png"/><Relationship Id="rId12" Type="http://schemas.openxmlformats.org/officeDocument/2006/relationships/image" Target="../media/image153.png"/><Relationship Id="rId17" Type="http://schemas.openxmlformats.org/officeDocument/2006/relationships/image" Target="../media/image154.emf"/><Relationship Id="rId2" Type="http://schemas.openxmlformats.org/officeDocument/2006/relationships/image" Target="../media/image148.emf"/><Relationship Id="rId16" Type="http://schemas.openxmlformats.org/officeDocument/2006/relationships/image" Target="../media/image134.png"/><Relationship Id="rId20" Type="http://schemas.openxmlformats.org/officeDocument/2006/relationships/image" Target="../media/image156.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152.png"/><Relationship Id="rId5" Type="http://schemas.openxmlformats.org/officeDocument/2006/relationships/image" Target="../media/image54.png"/><Relationship Id="rId15" Type="http://schemas.openxmlformats.org/officeDocument/2006/relationships/image" Target="../media/image133.png"/><Relationship Id="rId10" Type="http://schemas.openxmlformats.org/officeDocument/2006/relationships/image" Target="../media/image151.png"/><Relationship Id="rId19" Type="http://schemas.openxmlformats.org/officeDocument/2006/relationships/image" Target="../media/image52.png"/><Relationship Id="rId4" Type="http://schemas.openxmlformats.org/officeDocument/2006/relationships/image" Target="../media/image64.png"/><Relationship Id="rId9" Type="http://schemas.openxmlformats.org/officeDocument/2006/relationships/image" Target="../media/image150.png"/><Relationship Id="rId14" Type="http://schemas.openxmlformats.org/officeDocument/2006/relationships/image" Target="../media/image132.png"/><Relationship Id="rId22" Type="http://schemas.openxmlformats.org/officeDocument/2006/relationships/image" Target="../media/image157.jpe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51.png"/><Relationship Id="rId18" Type="http://schemas.openxmlformats.org/officeDocument/2006/relationships/image" Target="../media/image133.png"/><Relationship Id="rId3" Type="http://schemas.openxmlformats.org/officeDocument/2006/relationships/image" Target="../media/image159.png"/><Relationship Id="rId7" Type="http://schemas.openxmlformats.org/officeDocument/2006/relationships/image" Target="../media/image64.png"/><Relationship Id="rId12" Type="http://schemas.openxmlformats.org/officeDocument/2006/relationships/image" Target="../media/image150.png"/><Relationship Id="rId17" Type="http://schemas.openxmlformats.org/officeDocument/2006/relationships/image" Target="../media/image132.png"/><Relationship Id="rId2" Type="http://schemas.openxmlformats.org/officeDocument/2006/relationships/image" Target="../media/image158.png"/><Relationship Id="rId16"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149.png"/><Relationship Id="rId11" Type="http://schemas.openxmlformats.org/officeDocument/2006/relationships/image" Target="../media/image63.png"/><Relationship Id="rId5" Type="http://schemas.openxmlformats.org/officeDocument/2006/relationships/image" Target="../media/image161.png"/><Relationship Id="rId15" Type="http://schemas.openxmlformats.org/officeDocument/2006/relationships/image" Target="../media/image153.png"/><Relationship Id="rId10" Type="http://schemas.openxmlformats.org/officeDocument/2006/relationships/image" Target="../media/image59.png"/><Relationship Id="rId19" Type="http://schemas.openxmlformats.org/officeDocument/2006/relationships/image" Target="../media/image134.png"/><Relationship Id="rId4" Type="http://schemas.openxmlformats.org/officeDocument/2006/relationships/image" Target="../media/image160.png"/><Relationship Id="rId9" Type="http://schemas.openxmlformats.org/officeDocument/2006/relationships/image" Target="../media/image57.png"/><Relationship Id="rId14" Type="http://schemas.openxmlformats.org/officeDocument/2006/relationships/image" Target="../media/image152.png"/></Relationships>
</file>

<file path=ppt/slides/_rels/slide71.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26" Type="http://schemas.openxmlformats.org/officeDocument/2006/relationships/image" Target="../media/image185.png"/><Relationship Id="rId3" Type="http://schemas.openxmlformats.org/officeDocument/2006/relationships/image" Target="../media/image162.png"/><Relationship Id="rId21"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5" Type="http://schemas.openxmlformats.org/officeDocument/2006/relationships/image" Target="../media/image184.jpeg"/><Relationship Id="rId2" Type="http://schemas.openxmlformats.org/officeDocument/2006/relationships/notesSlide" Target="../notesSlides/notesSlide22.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5.xml"/><Relationship Id="rId6" Type="http://schemas.openxmlformats.org/officeDocument/2006/relationships/image" Target="../media/image165.png"/><Relationship Id="rId11" Type="http://schemas.openxmlformats.org/officeDocument/2006/relationships/image" Target="../media/image170.png"/><Relationship Id="rId24" Type="http://schemas.openxmlformats.org/officeDocument/2006/relationships/image" Target="../media/image183.jpeg"/><Relationship Id="rId5" Type="http://schemas.openxmlformats.org/officeDocument/2006/relationships/image" Target="../media/image164.png"/><Relationship Id="rId15" Type="http://schemas.openxmlformats.org/officeDocument/2006/relationships/image" Target="../media/image174.gif"/><Relationship Id="rId23" Type="http://schemas.openxmlformats.org/officeDocument/2006/relationships/image" Target="../media/image182.jpe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 Id="rId22" Type="http://schemas.openxmlformats.org/officeDocument/2006/relationships/image" Target="../media/image181.png"/></Relationships>
</file>

<file path=ppt/slides/_rels/slide7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51.png"/><Relationship Id="rId3" Type="http://schemas.openxmlformats.org/officeDocument/2006/relationships/notesSlide" Target="../notesSlides/notesSlide23.xml"/><Relationship Id="rId7" Type="http://schemas.openxmlformats.org/officeDocument/2006/relationships/image" Target="../media/image57.png"/><Relationship Id="rId12" Type="http://schemas.openxmlformats.org/officeDocument/2006/relationships/image" Target="../media/image150.png"/><Relationship Id="rId2" Type="http://schemas.openxmlformats.org/officeDocument/2006/relationships/slideLayout" Target="../slideLayouts/slideLayout5.xml"/><Relationship Id="rId16" Type="http://schemas.openxmlformats.org/officeDocument/2006/relationships/image" Target="../media/image135.png"/><Relationship Id="rId1" Type="http://schemas.openxmlformats.org/officeDocument/2006/relationships/tags" Target="../tags/tag28.xml"/><Relationship Id="rId6" Type="http://schemas.openxmlformats.org/officeDocument/2006/relationships/image" Target="../media/image61.png"/><Relationship Id="rId11" Type="http://schemas.openxmlformats.org/officeDocument/2006/relationships/image" Target="../media/image63.png"/><Relationship Id="rId5" Type="http://schemas.openxmlformats.org/officeDocument/2006/relationships/image" Target="../media/image187.png"/><Relationship Id="rId15" Type="http://schemas.openxmlformats.org/officeDocument/2006/relationships/image" Target="../media/image153.png"/><Relationship Id="rId10" Type="http://schemas.openxmlformats.org/officeDocument/2006/relationships/image" Target="../media/image59.png"/><Relationship Id="rId4" Type="http://schemas.openxmlformats.org/officeDocument/2006/relationships/image" Target="../media/image186.png"/><Relationship Id="rId9" Type="http://schemas.openxmlformats.org/officeDocument/2006/relationships/image" Target="../media/image54.png"/><Relationship Id="rId14" Type="http://schemas.openxmlformats.org/officeDocument/2006/relationships/image" Target="../media/image152.png"/></Relationships>
</file>

<file path=ppt/slides/_rels/slide73.xml.rels><?xml version="1.0" encoding="UTF-8" standalone="yes"?>
<Relationships xmlns="http://schemas.openxmlformats.org/package/2006/relationships"><Relationship Id="rId3" Type="http://schemas.openxmlformats.org/officeDocument/2006/relationships/hyperlink" Target="https://azure.microsoft.com/ja-jp/documentation/articles/virtual-machines-excel-cluster-hpcpack/"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hyperlink" Target="https://azure.microsoft.com/ja-jp/documentation/articles/virtual-machines-hpcpack-cluster-option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9.xml"/></Relationships>
</file>

<file path=ppt/slides/_rels/slide7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94.emf"/><Relationship Id="rId2" Type="http://schemas.openxmlformats.org/officeDocument/2006/relationships/slideLayout" Target="../slideLayouts/slideLayout5.xml"/><Relationship Id="rId1" Type="http://schemas.openxmlformats.org/officeDocument/2006/relationships/tags" Target="../tags/tag30.xml"/><Relationship Id="rId4" Type="http://schemas.openxmlformats.org/officeDocument/2006/relationships/image" Target="../media/image19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hyperlink" Target="https://azure.microsoft.com/ja-jp/documentation/articles/resource-group-using-tags/" TargetMode="Externa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18.png"/><Relationship Id="rId9" Type="http://schemas.openxmlformats.org/officeDocument/2006/relationships/image" Target="../media/image35.png"/></Relationships>
</file>

<file path=ppt/slides/_rels/slide8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5.xml"/><Relationship Id="rId4" Type="http://schemas.openxmlformats.org/officeDocument/2006/relationships/image" Target="../media/image198.png"/></Relationships>
</file>

<file path=ppt/slides/_rels/slide8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5.xml"/><Relationship Id="rId5" Type="http://schemas.openxmlformats.org/officeDocument/2006/relationships/image" Target="../media/image202.png"/><Relationship Id="rId4" Type="http://schemas.openxmlformats.org/officeDocument/2006/relationships/image" Target="../media/image201.png"/></Relationships>
</file>

<file path=ppt/slides/_rels/slide8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Layout" Target="../slideLayouts/slideLayout5.xml"/><Relationship Id="rId1" Type="http://schemas.openxmlformats.org/officeDocument/2006/relationships/tags" Target="../tags/tag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5.xml"/><Relationship Id="rId4" Type="http://schemas.openxmlformats.org/officeDocument/2006/relationships/image" Target="../media/image208.png"/></Relationships>
</file>

<file path=ppt/slides/_rels/slide8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8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5.xml"/><Relationship Id="rId5" Type="http://schemas.openxmlformats.org/officeDocument/2006/relationships/image" Target="../media/image216.png"/><Relationship Id="rId4" Type="http://schemas.openxmlformats.org/officeDocument/2006/relationships/image" Target="../media/image215.png"/></Relationships>
</file>

<file path=ppt/slides/_rels/slide88.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7.png"/><Relationship Id="rId7" Type="http://schemas.openxmlformats.org/officeDocument/2006/relationships/image" Target="../media/image22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222.emf"/><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19.png"/><Relationship Id="rId5" Type="http://schemas.openxmlformats.org/officeDocument/2006/relationships/image" Target="../media/image223.png"/><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3" Type="http://schemas.openxmlformats.org/officeDocument/2006/relationships/image" Target="../media/image225.tmp"/><Relationship Id="rId2" Type="http://schemas.openxmlformats.org/officeDocument/2006/relationships/image" Target="../media/image224.tmp"/><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hyperlink" Target="https://gallery.technet.microsoft.com/scriptcenter/" TargetMode="External"/><Relationship Id="rId1" Type="http://schemas.openxmlformats.org/officeDocument/2006/relationships/slideLayout" Target="../slideLayouts/slideLayout4.xml"/><Relationship Id="rId5" Type="http://schemas.openxmlformats.org/officeDocument/2006/relationships/image" Target="../media/image228.png"/><Relationship Id="rId4" Type="http://schemas.openxmlformats.org/officeDocument/2006/relationships/image" Target="../media/image227.png"/></Relationships>
</file>

<file path=ppt/slides/_rels/slide9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hyperlink" Target="https://gallery.technet.microsoft.com/scriptcenter/DSC-Resource-Kit-All-c449312d"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hyperlink" Target="https://github.com/PowerShellOrg/DSC" TargetMode="External"/></Relationships>
</file>

<file path=ppt/slides/_rels/slide95.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40.png"/><Relationship Id="rId3" Type="http://schemas.openxmlformats.org/officeDocument/2006/relationships/image" Target="../media/image230.emf"/><Relationship Id="rId7" Type="http://schemas.openxmlformats.org/officeDocument/2006/relationships/image" Target="../media/image234.png"/><Relationship Id="rId12" Type="http://schemas.openxmlformats.org/officeDocument/2006/relationships/image" Target="../media/image239.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33.png"/><Relationship Id="rId11" Type="http://schemas.openxmlformats.org/officeDocument/2006/relationships/image" Target="../media/image238.emf"/><Relationship Id="rId5" Type="http://schemas.openxmlformats.org/officeDocument/2006/relationships/image" Target="../media/image232.png"/><Relationship Id="rId15" Type="http://schemas.openxmlformats.org/officeDocument/2006/relationships/image" Target="../media/image242.emf"/><Relationship Id="rId10" Type="http://schemas.openxmlformats.org/officeDocument/2006/relationships/image" Target="../media/image237.emf"/><Relationship Id="rId4" Type="http://schemas.openxmlformats.org/officeDocument/2006/relationships/image" Target="../media/image231.png"/><Relationship Id="rId9" Type="http://schemas.openxmlformats.org/officeDocument/2006/relationships/image" Target="../media/image236.emf"/><Relationship Id="rId14" Type="http://schemas.openxmlformats.org/officeDocument/2006/relationships/image" Target="../media/image241.png"/></Relationships>
</file>

<file path=ppt/slides/_rels/slide96.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8.xml"/><Relationship Id="rId5" Type="http://schemas.openxmlformats.org/officeDocument/2006/relationships/tags" Target="../tags/tag36.xml"/><Relationship Id="rId4" Type="http://schemas.openxmlformats.org/officeDocument/2006/relationships/tags" Target="../tags/tag35.xml"/></Relationships>
</file>

<file path=ppt/slides/_rels/slide9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245.png"/><Relationship Id="rId4" Type="http://schemas.openxmlformats.org/officeDocument/2006/relationships/image" Target="../media/image244.png"/></Relationships>
</file>

<file path=ppt/slides/_rels/slide98.xml.rels><?xml version="1.0" encoding="UTF-8" standalone="yes"?>
<Relationships xmlns="http://schemas.openxmlformats.org/package/2006/relationships"><Relationship Id="rId8" Type="http://schemas.openxmlformats.org/officeDocument/2006/relationships/image" Target="../media/image251.emf"/><Relationship Id="rId13" Type="http://schemas.openxmlformats.org/officeDocument/2006/relationships/image" Target="../media/image254.emf"/><Relationship Id="rId18" Type="http://schemas.openxmlformats.org/officeDocument/2006/relationships/image" Target="../media/image258.png"/><Relationship Id="rId3" Type="http://schemas.openxmlformats.org/officeDocument/2006/relationships/image" Target="../media/image246.png"/><Relationship Id="rId21" Type="http://schemas.openxmlformats.org/officeDocument/2006/relationships/image" Target="../media/image261.png"/><Relationship Id="rId7" Type="http://schemas.openxmlformats.org/officeDocument/2006/relationships/image" Target="../media/image250.png"/><Relationship Id="rId12" Type="http://schemas.openxmlformats.org/officeDocument/2006/relationships/image" Target="../media/image253.png"/><Relationship Id="rId17" Type="http://schemas.openxmlformats.org/officeDocument/2006/relationships/image" Target="../media/image257.png"/><Relationship Id="rId2" Type="http://schemas.openxmlformats.org/officeDocument/2006/relationships/notesSlide" Target="../notesSlides/notesSlide34.xml"/><Relationship Id="rId16" Type="http://schemas.microsoft.com/office/2007/relationships/hdphoto" Target="../media/hdphoto3.wdp"/><Relationship Id="rId20" Type="http://schemas.openxmlformats.org/officeDocument/2006/relationships/image" Target="../media/image260.png"/><Relationship Id="rId1" Type="http://schemas.openxmlformats.org/officeDocument/2006/relationships/slideLayout" Target="../slideLayouts/slideLayout5.xml"/><Relationship Id="rId6" Type="http://schemas.openxmlformats.org/officeDocument/2006/relationships/image" Target="../media/image249.emf"/><Relationship Id="rId11" Type="http://schemas.openxmlformats.org/officeDocument/2006/relationships/image" Target="../media/image252.png"/><Relationship Id="rId5" Type="http://schemas.openxmlformats.org/officeDocument/2006/relationships/image" Target="../media/image248.emf"/><Relationship Id="rId15" Type="http://schemas.openxmlformats.org/officeDocument/2006/relationships/image" Target="../media/image256.png"/><Relationship Id="rId23" Type="http://schemas.openxmlformats.org/officeDocument/2006/relationships/image" Target="../media/image263.png"/><Relationship Id="rId10" Type="http://schemas.openxmlformats.org/officeDocument/2006/relationships/image" Target="../media/image244.png"/><Relationship Id="rId19" Type="http://schemas.openxmlformats.org/officeDocument/2006/relationships/image" Target="../media/image259.png"/><Relationship Id="rId4" Type="http://schemas.openxmlformats.org/officeDocument/2006/relationships/image" Target="../media/image247.emf"/><Relationship Id="rId9" Type="http://schemas.openxmlformats.org/officeDocument/2006/relationships/image" Target="../media/image243.png"/><Relationship Id="rId14" Type="http://schemas.openxmlformats.org/officeDocument/2006/relationships/image" Target="../media/image255.gif"/><Relationship Id="rId22" Type="http://schemas.openxmlformats.org/officeDocument/2006/relationships/image" Target="../media/image262.png"/></Relationships>
</file>

<file path=ppt/slides/_rels/slide99.xml.rels><?xml version="1.0" encoding="UTF-8" standalone="yes"?>
<Relationships xmlns="http://schemas.openxmlformats.org/package/2006/relationships"><Relationship Id="rId8" Type="http://schemas.openxmlformats.org/officeDocument/2006/relationships/image" Target="../media/image251.emf"/><Relationship Id="rId13" Type="http://schemas.openxmlformats.org/officeDocument/2006/relationships/image" Target="../media/image254.emf"/><Relationship Id="rId18" Type="http://schemas.openxmlformats.org/officeDocument/2006/relationships/image" Target="../media/image258.png"/><Relationship Id="rId3" Type="http://schemas.openxmlformats.org/officeDocument/2006/relationships/image" Target="../media/image246.png"/><Relationship Id="rId21" Type="http://schemas.openxmlformats.org/officeDocument/2006/relationships/image" Target="../media/image261.png"/><Relationship Id="rId7" Type="http://schemas.openxmlformats.org/officeDocument/2006/relationships/image" Target="../media/image250.png"/><Relationship Id="rId12" Type="http://schemas.openxmlformats.org/officeDocument/2006/relationships/image" Target="../media/image253.png"/><Relationship Id="rId17" Type="http://schemas.openxmlformats.org/officeDocument/2006/relationships/image" Target="../media/image257.png"/><Relationship Id="rId25" Type="http://schemas.openxmlformats.org/officeDocument/2006/relationships/image" Target="../media/image264.png"/><Relationship Id="rId2" Type="http://schemas.openxmlformats.org/officeDocument/2006/relationships/notesSlide" Target="../notesSlides/notesSlide35.xml"/><Relationship Id="rId16" Type="http://schemas.microsoft.com/office/2007/relationships/hdphoto" Target="../media/hdphoto3.wdp"/><Relationship Id="rId20" Type="http://schemas.openxmlformats.org/officeDocument/2006/relationships/image" Target="../media/image260.png"/><Relationship Id="rId1" Type="http://schemas.openxmlformats.org/officeDocument/2006/relationships/slideLayout" Target="../slideLayouts/slideLayout5.xml"/><Relationship Id="rId6" Type="http://schemas.openxmlformats.org/officeDocument/2006/relationships/image" Target="../media/image249.emf"/><Relationship Id="rId11" Type="http://schemas.openxmlformats.org/officeDocument/2006/relationships/image" Target="../media/image252.png"/><Relationship Id="rId24" Type="http://schemas.openxmlformats.org/officeDocument/2006/relationships/image" Target="../media/image57.png"/><Relationship Id="rId5" Type="http://schemas.openxmlformats.org/officeDocument/2006/relationships/image" Target="../media/image248.emf"/><Relationship Id="rId15" Type="http://schemas.openxmlformats.org/officeDocument/2006/relationships/image" Target="../media/image256.png"/><Relationship Id="rId23" Type="http://schemas.openxmlformats.org/officeDocument/2006/relationships/image" Target="../media/image263.png"/><Relationship Id="rId10" Type="http://schemas.openxmlformats.org/officeDocument/2006/relationships/image" Target="../media/image244.png"/><Relationship Id="rId19" Type="http://schemas.openxmlformats.org/officeDocument/2006/relationships/image" Target="../media/image259.png"/><Relationship Id="rId4" Type="http://schemas.openxmlformats.org/officeDocument/2006/relationships/image" Target="../media/image247.emf"/><Relationship Id="rId9" Type="http://schemas.openxmlformats.org/officeDocument/2006/relationships/image" Target="../media/image243.png"/><Relationship Id="rId14" Type="http://schemas.openxmlformats.org/officeDocument/2006/relationships/image" Target="../media/image255.gif"/><Relationship Id="rId22" Type="http://schemas.openxmlformats.org/officeDocument/2006/relationships/image" Target="../media/image2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kumimoji="1" lang="ja-JP" altLang="en-US"/>
          </a:p>
        </p:txBody>
      </p:sp>
      <p:sp>
        <p:nvSpPr>
          <p:cNvPr id="3" name="Subtitle 2"/>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05512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課金情報の詳細</a:t>
            </a:r>
            <a:endParaRPr kumimoji="1" lang="ja-JP" altLang="en-US" dirty="0"/>
          </a:p>
        </p:txBody>
      </p:sp>
      <p:sp>
        <p:nvSpPr>
          <p:cNvPr id="3" name="Rectangle 46"/>
          <p:cNvSpPr/>
          <p:nvPr/>
        </p:nvSpPr>
        <p:spPr bwMode="auto">
          <a:xfrm>
            <a:off x="187583" y="1239224"/>
            <a:ext cx="11596376" cy="56467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2745" kern="0" dirty="0">
                <a:gradFill>
                  <a:gsLst>
                    <a:gs pos="0">
                      <a:srgbClr val="FFFFFF"/>
                    </a:gs>
                    <a:gs pos="100000">
                      <a:srgbClr val="FFFFFF"/>
                    </a:gs>
                  </a:gsLst>
                  <a:lin ang="5400000" scaled="0"/>
                </a:gradFill>
                <a:cs typeface="Segoe UI" pitchFamily="34" charset="0"/>
              </a:rPr>
              <a:t>アカウントポータルから詳細を閲覧可能</a:t>
            </a:r>
            <a:endParaRPr lang="en-US" sz="2745" kern="0" dirty="0">
              <a:gradFill>
                <a:gsLst>
                  <a:gs pos="0">
                    <a:srgbClr val="FFFFFF"/>
                  </a:gs>
                  <a:gs pos="100000">
                    <a:srgbClr val="FFFFFF"/>
                  </a:gs>
                </a:gsLst>
                <a:lin ang="5400000" scaled="0"/>
              </a:gradFill>
              <a:cs typeface="Segoe UI" pitchFamily="34" charset="0"/>
            </a:endParaRP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85" y="2026053"/>
            <a:ext cx="5565397" cy="2156591"/>
          </a:xfrm>
          <a:prstGeom prst="rect">
            <a:avLst/>
          </a:prstGeom>
          <a:ln>
            <a:solidFill>
              <a:srgbClr val="000000"/>
            </a:solidFill>
          </a:ln>
        </p:spPr>
      </p:pic>
      <p:sp>
        <p:nvSpPr>
          <p:cNvPr id="5" name="角丸四角形 4"/>
          <p:cNvSpPr/>
          <p:nvPr/>
        </p:nvSpPr>
        <p:spPr bwMode="auto">
          <a:xfrm>
            <a:off x="391046" y="2899956"/>
            <a:ext cx="5223843" cy="352962"/>
          </a:xfrm>
          <a:prstGeom prst="roundRect">
            <a:avLst/>
          </a:prstGeom>
          <a:noFill/>
          <a:ln w="28575" cap="flat" cmpd="sng" algn="ctr">
            <a:solidFill>
              <a:srgbClr val="FF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1961" b="1" kern="0" dirty="0">
              <a:solidFill>
                <a:srgbClr val="FFFFFF"/>
              </a:solidFill>
              <a:cs typeface="Segoe UI" pitchFamily="34" charset="0"/>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0906" y="2026054"/>
            <a:ext cx="4739798" cy="4349751"/>
          </a:xfrm>
          <a:prstGeom prst="rect">
            <a:avLst/>
          </a:prstGeom>
          <a:ln>
            <a:solidFill>
              <a:srgbClr val="000000"/>
            </a:solidFill>
          </a:ln>
        </p:spPr>
      </p:pic>
      <p:sp>
        <p:nvSpPr>
          <p:cNvPr id="7" name="正方形/長方形 6"/>
          <p:cNvSpPr/>
          <p:nvPr/>
        </p:nvSpPr>
        <p:spPr bwMode="auto">
          <a:xfrm>
            <a:off x="220409" y="4185164"/>
            <a:ext cx="5574148" cy="988294"/>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defTabSz="896091" fontAlgn="base">
              <a:lnSpc>
                <a:spcPct val="110000"/>
              </a:lnSpc>
              <a:spcBef>
                <a:spcPct val="0"/>
              </a:spcBef>
              <a:spcAft>
                <a:spcPct val="0"/>
              </a:spcAft>
              <a:defRPr/>
            </a:pPr>
            <a:r>
              <a:rPr kumimoji="1" lang="ja-JP" altLang="en-US" sz="1765" kern="0" dirty="0">
                <a:solidFill>
                  <a:srgbClr val="002060"/>
                </a:solidFill>
              </a:rPr>
              <a:t>アカウント管理者で</a:t>
            </a:r>
            <a:endParaRPr kumimoji="1" lang="en-US" altLang="ja-JP" sz="1765" kern="0" dirty="0">
              <a:solidFill>
                <a:srgbClr val="002060"/>
              </a:solidFill>
            </a:endParaRPr>
          </a:p>
          <a:p>
            <a:pPr defTabSz="896091" fontAlgn="base">
              <a:lnSpc>
                <a:spcPct val="110000"/>
              </a:lnSpc>
              <a:spcBef>
                <a:spcPct val="0"/>
              </a:spcBef>
              <a:spcAft>
                <a:spcPct val="0"/>
              </a:spcAft>
              <a:defRPr/>
            </a:pPr>
            <a:r>
              <a:rPr lang="en-US" altLang="ja-JP" sz="1765" kern="0" dirty="0">
                <a:solidFill>
                  <a:srgbClr val="000000"/>
                </a:solidFill>
                <a:hlinkClick r:id="rId4"/>
              </a:rPr>
              <a:t>https://account.windowsazure.com/Subscriptions</a:t>
            </a:r>
            <a:r>
              <a:rPr lang="ja-JP" altLang="en-US" sz="1765" kern="0" dirty="0">
                <a:solidFill>
                  <a:srgbClr val="000000"/>
                </a:solidFill>
              </a:rPr>
              <a:t> </a:t>
            </a:r>
            <a:r>
              <a:rPr kumimoji="1" lang="ja-JP" altLang="en-US" sz="1765" kern="0" dirty="0">
                <a:solidFill>
                  <a:srgbClr val="002060"/>
                </a:solidFill>
              </a:rPr>
              <a:t>へ</a:t>
            </a:r>
            <a:br>
              <a:rPr kumimoji="1" lang="en-US" altLang="ja-JP" sz="1765" kern="0" dirty="0">
                <a:solidFill>
                  <a:srgbClr val="002060"/>
                </a:solidFill>
              </a:rPr>
            </a:br>
            <a:r>
              <a:rPr kumimoji="1" lang="ja-JP" altLang="en-US" sz="1765" kern="0" dirty="0">
                <a:solidFill>
                  <a:srgbClr val="002060"/>
                </a:solidFill>
              </a:rPr>
              <a:t>アクセスしてください。</a:t>
            </a:r>
            <a:endParaRPr kumimoji="1" lang="en-US" altLang="ja-JP" sz="1765" kern="0" dirty="0">
              <a:solidFill>
                <a:srgbClr val="002060"/>
              </a:solidFill>
            </a:endParaRPr>
          </a:p>
        </p:txBody>
      </p:sp>
      <p:sp>
        <p:nvSpPr>
          <p:cNvPr id="8" name="角丸四角形 7"/>
          <p:cNvSpPr/>
          <p:nvPr/>
        </p:nvSpPr>
        <p:spPr bwMode="auto">
          <a:xfrm>
            <a:off x="9625631" y="5944971"/>
            <a:ext cx="1200073" cy="247074"/>
          </a:xfrm>
          <a:prstGeom prst="roundRect">
            <a:avLst/>
          </a:prstGeom>
          <a:noFill/>
          <a:ln w="28575" cap="flat" cmpd="sng" algn="ctr">
            <a:solidFill>
              <a:srgbClr val="FF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1961" b="1" kern="0" dirty="0">
              <a:solidFill>
                <a:srgbClr val="FFFFFF"/>
              </a:solidFill>
              <a:cs typeface="Segoe UI" pitchFamily="34" charset="0"/>
            </a:endParaRPr>
          </a:p>
        </p:txBody>
      </p:sp>
      <p:sp>
        <p:nvSpPr>
          <p:cNvPr id="9" name="右矢印 8"/>
          <p:cNvSpPr/>
          <p:nvPr/>
        </p:nvSpPr>
        <p:spPr bwMode="auto">
          <a:xfrm>
            <a:off x="5860156" y="2673388"/>
            <a:ext cx="615653" cy="806099"/>
          </a:xfrm>
          <a:prstGeom prst="rightArrow">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1961" b="1" kern="0" dirty="0">
              <a:solidFill>
                <a:srgbClr val="FFFFFF"/>
              </a:solidFill>
              <a:cs typeface="Segoe UI" pitchFamily="34" charset="0"/>
            </a:endParaRPr>
          </a:p>
        </p:txBody>
      </p:sp>
      <p:sp>
        <p:nvSpPr>
          <p:cNvPr id="10" name="正方形/長方形 9"/>
          <p:cNvSpPr/>
          <p:nvPr/>
        </p:nvSpPr>
        <p:spPr bwMode="auto">
          <a:xfrm>
            <a:off x="1349079" y="2934821"/>
            <a:ext cx="2087218" cy="283234"/>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110000"/>
              </a:lnSpc>
              <a:spcBef>
                <a:spcPct val="0"/>
              </a:spcBef>
              <a:spcAft>
                <a:spcPct val="0"/>
              </a:spcAft>
              <a:defRPr/>
            </a:pPr>
            <a:r>
              <a:rPr kumimoji="1" lang="ja-JP" altLang="en-US" sz="1765" b="1" kern="0" dirty="0">
                <a:solidFill>
                  <a:srgbClr val="002060"/>
                </a:solidFill>
              </a:rPr>
              <a:t>ここをクリック</a:t>
            </a:r>
            <a:endParaRPr kumimoji="1" lang="en-US" altLang="ja-JP" sz="1765" b="1" kern="0" dirty="0">
              <a:solidFill>
                <a:srgbClr val="002060"/>
              </a:solidFill>
            </a:endParaRPr>
          </a:p>
        </p:txBody>
      </p:sp>
      <p:sp>
        <p:nvSpPr>
          <p:cNvPr id="11" name="正方形/長方形 10"/>
          <p:cNvSpPr/>
          <p:nvPr/>
        </p:nvSpPr>
        <p:spPr bwMode="auto">
          <a:xfrm>
            <a:off x="220409" y="5654491"/>
            <a:ext cx="5574148" cy="828034"/>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defTabSz="896091" fontAlgn="base">
              <a:lnSpc>
                <a:spcPct val="110000"/>
              </a:lnSpc>
              <a:spcBef>
                <a:spcPct val="0"/>
              </a:spcBef>
              <a:spcAft>
                <a:spcPct val="0"/>
              </a:spcAft>
              <a:defRPr/>
            </a:pPr>
            <a:r>
              <a:rPr kumimoji="1" lang="ja-JP" altLang="en-US" sz="1765" kern="0" dirty="0">
                <a:solidFill>
                  <a:srgbClr val="002060"/>
                </a:solidFill>
              </a:rPr>
              <a:t>より細かい </a:t>
            </a:r>
            <a:r>
              <a:rPr kumimoji="1" lang="en-US" altLang="ja-JP" sz="1765" kern="0" dirty="0">
                <a:solidFill>
                  <a:srgbClr val="002060"/>
                </a:solidFill>
              </a:rPr>
              <a:t>CSV</a:t>
            </a:r>
            <a:r>
              <a:rPr kumimoji="1" lang="ja-JP" altLang="en-US" sz="1765" kern="0" dirty="0">
                <a:solidFill>
                  <a:srgbClr val="002060"/>
                </a:solidFill>
              </a:rPr>
              <a:t> 形式の明細もダウンロード可能です</a:t>
            </a:r>
            <a:endParaRPr kumimoji="1" lang="en-US" altLang="ja-JP" sz="1765" kern="0" dirty="0">
              <a:solidFill>
                <a:srgbClr val="002060"/>
              </a:solidFill>
            </a:endParaRPr>
          </a:p>
        </p:txBody>
      </p:sp>
      <p:cxnSp>
        <p:nvCxnSpPr>
          <p:cNvPr id="12" name="直線矢印コネクタ 11"/>
          <p:cNvCxnSpPr/>
          <p:nvPr/>
        </p:nvCxnSpPr>
        <p:spPr>
          <a:xfrm>
            <a:off x="5784068" y="6068508"/>
            <a:ext cx="3841563" cy="0"/>
          </a:xfrm>
          <a:prstGeom prst="straightConnector1">
            <a:avLst/>
          </a:prstGeom>
          <a:noFill/>
          <a:ln w="28575" cap="flat" cmpd="sng" algn="ctr">
            <a:solidFill>
              <a:srgbClr val="00B050"/>
            </a:solidFill>
            <a:prstDash val="solid"/>
            <a:headEnd type="none" w="med" len="med"/>
            <a:tailEnd type="arrow" w="med" len="med"/>
          </a:ln>
          <a:effectLst/>
        </p:spPr>
      </p:cxnSp>
      <p:sp>
        <p:nvSpPr>
          <p:cNvPr id="13" name="テキスト ボックス 12"/>
          <p:cNvSpPr txBox="1"/>
          <p:nvPr/>
        </p:nvSpPr>
        <p:spPr bwMode="auto">
          <a:xfrm>
            <a:off x="5614890" y="6451402"/>
            <a:ext cx="6035387" cy="3402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en-US" altLang="ja-JP" sz="1176" dirty="0">
                <a:solidFill>
                  <a:srgbClr val="000000"/>
                </a:solidFill>
                <a:cs typeface="Segoe UI" charset="0"/>
                <a:hlinkClick r:id="rId5"/>
              </a:rPr>
              <a:t>https://azure.microsoft.com/ja-jp/documentation/articles/billing-understand-your-bill/</a:t>
            </a:r>
            <a:endParaRPr kumimoji="1" lang="ja-JP" altLang="en-US" sz="1176" dirty="0">
              <a:solidFill>
                <a:srgbClr val="000000"/>
              </a:solidFill>
              <a:cs typeface="Segoe UI" charset="0"/>
            </a:endParaRPr>
          </a:p>
        </p:txBody>
      </p:sp>
    </p:spTree>
    <p:extLst>
      <p:ext uri="{BB962C8B-B14F-4D97-AF65-F5344CB8AC3E}">
        <p14:creationId xmlns:p14="http://schemas.microsoft.com/office/powerpoint/2010/main" val="246542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312" dirty="0">
                <a:solidFill>
                  <a:schemeClr val="tx1">
                    <a:lumMod val="50000"/>
                  </a:schemeClr>
                </a:solidFill>
                <a:cs typeface="Segoe UI Light" panose="020B0502040204020203" pitchFamily="34" charset="0"/>
              </a:rPr>
              <a:t>Azure</a:t>
            </a:r>
            <a:r>
              <a:rPr lang="ja-JP" altLang="en-US" sz="4312" dirty="0">
                <a:solidFill>
                  <a:schemeClr val="tx1">
                    <a:lumMod val="50000"/>
                  </a:schemeClr>
                </a:solidFill>
                <a:cs typeface="Segoe UI Light" panose="020B0502040204020203" pitchFamily="34" charset="0"/>
              </a:rPr>
              <a:t> </a:t>
            </a:r>
            <a:r>
              <a:rPr lang="en-US" altLang="ja-JP" sz="4312" dirty="0">
                <a:solidFill>
                  <a:schemeClr val="tx1">
                    <a:lumMod val="50000"/>
                  </a:schemeClr>
                </a:solidFill>
                <a:cs typeface="Segoe UI Light" panose="020B0502040204020203" pitchFamily="34" charset="0"/>
              </a:rPr>
              <a:t>AD</a:t>
            </a:r>
            <a:r>
              <a:rPr lang="ja-JP" altLang="en-US" sz="4312" dirty="0">
                <a:solidFill>
                  <a:schemeClr val="tx1">
                    <a:lumMod val="50000"/>
                  </a:schemeClr>
                </a:solidFill>
                <a:cs typeface="Segoe UI Light" panose="020B0502040204020203" pitchFamily="34" charset="0"/>
              </a:rPr>
              <a:t> </a:t>
            </a:r>
            <a:r>
              <a:rPr lang="ja-JP" altLang="en-US" sz="4312" dirty="0">
                <a:solidFill>
                  <a:schemeClr val="tx1">
                    <a:lumMod val="50000"/>
                  </a:schemeClr>
                </a:solidFill>
              </a:rPr>
              <a:t>の役割 </a:t>
            </a:r>
            <a:r>
              <a:rPr lang="ja-JP" altLang="en-US" sz="4312" dirty="0">
                <a:solidFill>
                  <a:schemeClr val="tx1">
                    <a:lumMod val="50000"/>
                  </a:schemeClr>
                </a:solidFill>
                <a:cs typeface="Segoe UI Light" panose="020B0502040204020203" pitchFamily="34" charset="0"/>
              </a:rPr>
              <a:t>～ </a:t>
            </a:r>
            <a:r>
              <a:rPr lang="en-US" altLang="ja-JP" sz="4312" dirty="0">
                <a:solidFill>
                  <a:schemeClr val="tx1">
                    <a:lumMod val="50000"/>
                  </a:schemeClr>
                </a:solidFill>
                <a:cs typeface="Segoe UI Light" panose="020B0502040204020203" pitchFamily="34" charset="0"/>
              </a:rPr>
              <a:t>Identity</a:t>
            </a:r>
            <a:r>
              <a:rPr lang="ja-JP" altLang="en-US" sz="4312" dirty="0">
                <a:solidFill>
                  <a:schemeClr val="tx1">
                    <a:lumMod val="50000"/>
                  </a:schemeClr>
                </a:solidFill>
                <a:cs typeface="Segoe UI Light" panose="020B0502040204020203" pitchFamily="34" charset="0"/>
              </a:rPr>
              <a:t> </a:t>
            </a:r>
            <a:r>
              <a:rPr lang="en-US" altLang="ja-JP" sz="4312" dirty="0">
                <a:solidFill>
                  <a:schemeClr val="tx1">
                    <a:lumMod val="50000"/>
                  </a:schemeClr>
                </a:solidFill>
                <a:cs typeface="Segoe UI Light" panose="020B0502040204020203" pitchFamily="34" charset="0"/>
              </a:rPr>
              <a:t>as</a:t>
            </a:r>
            <a:r>
              <a:rPr lang="ja-JP" altLang="en-US" sz="4312" dirty="0">
                <a:solidFill>
                  <a:schemeClr val="tx1">
                    <a:lumMod val="50000"/>
                  </a:schemeClr>
                </a:solidFill>
                <a:cs typeface="Segoe UI Light" panose="020B0502040204020203" pitchFamily="34" charset="0"/>
              </a:rPr>
              <a:t> </a:t>
            </a:r>
            <a:r>
              <a:rPr lang="en-US" altLang="ja-JP" sz="4312" dirty="0">
                <a:solidFill>
                  <a:schemeClr val="tx1">
                    <a:lumMod val="50000"/>
                  </a:schemeClr>
                </a:solidFill>
                <a:cs typeface="Segoe UI Light" panose="020B0502040204020203" pitchFamily="34" charset="0"/>
              </a:rPr>
              <a:t>a</a:t>
            </a:r>
            <a:r>
              <a:rPr lang="ja-JP" altLang="en-US" sz="4312" dirty="0">
                <a:solidFill>
                  <a:schemeClr val="tx1">
                    <a:lumMod val="50000"/>
                  </a:schemeClr>
                </a:solidFill>
                <a:cs typeface="Segoe UI Light" panose="020B0502040204020203" pitchFamily="34" charset="0"/>
              </a:rPr>
              <a:t> </a:t>
            </a:r>
            <a:r>
              <a:rPr lang="en-US" altLang="ja-JP" sz="4312" dirty="0">
                <a:solidFill>
                  <a:schemeClr val="tx1">
                    <a:lumMod val="50000"/>
                  </a:schemeClr>
                </a:solidFill>
                <a:cs typeface="Segoe UI Light" panose="020B0502040204020203" pitchFamily="34" charset="0"/>
              </a:rPr>
              <a:t>Service</a:t>
            </a:r>
            <a:endParaRPr lang="ja-JP" altLang="en-US" sz="4312" dirty="0">
              <a:solidFill>
                <a:schemeClr val="tx1">
                  <a:lumMod val="50000"/>
                </a:schemeClr>
              </a:solidFill>
              <a:cs typeface="Segoe UI Light" panose="020B0502040204020203" pitchFamily="34" charset="0"/>
            </a:endParaRPr>
          </a:p>
        </p:txBody>
      </p:sp>
      <p:sp>
        <p:nvSpPr>
          <p:cNvPr id="4" name="Rectangle 28"/>
          <p:cNvSpPr/>
          <p:nvPr/>
        </p:nvSpPr>
        <p:spPr bwMode="auto">
          <a:xfrm>
            <a:off x="9163787" y="1382109"/>
            <a:ext cx="2916109" cy="3184250"/>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45" fontAlgn="base">
              <a:lnSpc>
                <a:spcPct val="90000"/>
              </a:lnSpc>
              <a:spcBef>
                <a:spcPct val="20000"/>
              </a:spcBef>
              <a:spcAft>
                <a:spcPct val="0"/>
              </a:spcAft>
              <a:defRPr/>
            </a:pPr>
            <a:r>
              <a:rPr lang="ja-JP" altLang="en-US" sz="2400" kern="0" spc="-102" dirty="0">
                <a:solidFill>
                  <a:schemeClr val="tx1">
                    <a:lumMod val="50000"/>
                  </a:schemeClr>
                </a:solidFill>
              </a:rPr>
              <a:t>利用者の利便性と管理コスト低減</a:t>
            </a:r>
            <a:endParaRPr lang="en-US" altLang="ja-JP" sz="2400" kern="0" spc="-102" dirty="0">
              <a:solidFill>
                <a:schemeClr val="tx1">
                  <a:lumMod val="50000"/>
                </a:schemeClr>
              </a:solidFill>
            </a:endParaRPr>
          </a:p>
          <a:p>
            <a:pPr marL="342834" indent="-342834" defTabSz="932145" fontAlgn="base">
              <a:lnSpc>
                <a:spcPct val="90000"/>
              </a:lnSpc>
              <a:spcBef>
                <a:spcPct val="20000"/>
              </a:spcBef>
              <a:spcAft>
                <a:spcPct val="0"/>
              </a:spcAft>
              <a:buFont typeface="Arial" panose="020B0604020202020204" pitchFamily="34" charset="0"/>
              <a:buChar char="•"/>
              <a:defRPr/>
            </a:pPr>
            <a:r>
              <a:rPr lang="ja-JP" altLang="en-US" sz="2400" kern="0" spc="-102" dirty="0">
                <a:solidFill>
                  <a:schemeClr val="tx1">
                    <a:lumMod val="50000"/>
                  </a:schemeClr>
                </a:solidFill>
              </a:rPr>
              <a:t>セルフサービス</a:t>
            </a:r>
            <a:endParaRPr lang="en-US" sz="2400" kern="0" spc="-102" dirty="0">
              <a:solidFill>
                <a:schemeClr val="tx1">
                  <a:lumMod val="50000"/>
                </a:schemeClr>
              </a:solidFill>
            </a:endParaRPr>
          </a:p>
        </p:txBody>
      </p:sp>
      <p:pic>
        <p:nvPicPr>
          <p:cNvPr id="5" name="Picture 29"/>
          <p:cNvPicPr>
            <a:picLocks noChangeAspect="1"/>
          </p:cNvPicPr>
          <p:nvPr/>
        </p:nvPicPr>
        <p:blipFill rotWithShape="1">
          <a:blip r:embed="rId2" cstate="print">
            <a:extLst>
              <a:ext uri="{28A0092B-C50C-407E-A947-70E740481C1C}">
                <a14:useLocalDpi xmlns:a14="http://schemas.microsoft.com/office/drawing/2010/main" val="0"/>
              </a:ext>
            </a:extLst>
          </a:blip>
          <a:srcRect l="27366" r="23730"/>
          <a:stretch/>
        </p:blipFill>
        <p:spPr>
          <a:xfrm>
            <a:off x="9153061" y="3522306"/>
            <a:ext cx="2947824" cy="3085823"/>
          </a:xfrm>
          <a:prstGeom prst="rect">
            <a:avLst/>
          </a:prstGeom>
        </p:spPr>
      </p:pic>
      <p:sp>
        <p:nvSpPr>
          <p:cNvPr id="7" name="Rectangle 31"/>
          <p:cNvSpPr/>
          <p:nvPr/>
        </p:nvSpPr>
        <p:spPr bwMode="auto">
          <a:xfrm>
            <a:off x="3169276" y="1382109"/>
            <a:ext cx="2916109" cy="3184250"/>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45" fontAlgn="base">
              <a:lnSpc>
                <a:spcPct val="90000"/>
              </a:lnSpc>
              <a:spcBef>
                <a:spcPct val="20000"/>
              </a:spcBef>
              <a:spcAft>
                <a:spcPct val="0"/>
              </a:spcAft>
              <a:defRPr/>
            </a:pPr>
            <a:r>
              <a:rPr lang="ja-JP" altLang="en-US" sz="2400" kern="0" spc="-102" dirty="0">
                <a:solidFill>
                  <a:schemeClr val="tx1">
                    <a:lumMod val="50000"/>
                  </a:schemeClr>
                </a:solidFill>
              </a:rPr>
              <a:t>クラウドアプリへの</a:t>
            </a:r>
            <a:br>
              <a:rPr lang="en-US" altLang="ja-JP" sz="2400" kern="0" spc="-102" dirty="0">
                <a:solidFill>
                  <a:schemeClr val="tx1">
                    <a:lumMod val="50000"/>
                  </a:schemeClr>
                </a:solidFill>
              </a:rPr>
            </a:br>
            <a:r>
              <a:rPr lang="ja-JP" altLang="en-US" sz="2400" kern="0" spc="-102" dirty="0">
                <a:solidFill>
                  <a:schemeClr val="tx1">
                    <a:lumMod val="50000"/>
                  </a:schemeClr>
                </a:solidFill>
              </a:rPr>
              <a:t>アクセス制御</a:t>
            </a:r>
            <a:endParaRPr lang="en-US" altLang="ja-JP" sz="2400" kern="0" spc="-102" dirty="0">
              <a:solidFill>
                <a:schemeClr val="tx1">
                  <a:lumMod val="50000"/>
                </a:schemeClr>
              </a:solidFill>
            </a:endParaRPr>
          </a:p>
          <a:p>
            <a:pPr marL="342834" indent="-342834" defTabSz="932145" fontAlgn="base">
              <a:lnSpc>
                <a:spcPct val="90000"/>
              </a:lnSpc>
              <a:spcBef>
                <a:spcPct val="20000"/>
              </a:spcBef>
              <a:spcAft>
                <a:spcPct val="0"/>
              </a:spcAft>
              <a:buFont typeface="Arial" panose="020B0604020202020204" pitchFamily="34" charset="0"/>
              <a:buChar char="•"/>
              <a:defRPr/>
            </a:pPr>
            <a:r>
              <a:rPr lang="ja-JP" altLang="en-US" sz="2400" kern="0" spc="-102" dirty="0">
                <a:solidFill>
                  <a:schemeClr val="tx1">
                    <a:lumMod val="50000"/>
                  </a:schemeClr>
                </a:solidFill>
              </a:rPr>
              <a:t>コンディショナル</a:t>
            </a:r>
            <a:br>
              <a:rPr lang="en-US" altLang="ja-JP" sz="2400" kern="0" spc="-102" dirty="0">
                <a:solidFill>
                  <a:schemeClr val="tx1">
                    <a:lumMod val="50000"/>
                  </a:schemeClr>
                </a:solidFill>
              </a:rPr>
            </a:br>
            <a:r>
              <a:rPr lang="ja-JP" altLang="en-US" sz="2400" kern="0" spc="-102" dirty="0">
                <a:solidFill>
                  <a:schemeClr val="tx1">
                    <a:lumMod val="50000"/>
                  </a:schemeClr>
                </a:solidFill>
              </a:rPr>
              <a:t>アクセス</a:t>
            </a:r>
            <a:endParaRPr lang="en-US" altLang="ja-JP" sz="2400" kern="0" spc="-102" dirty="0">
              <a:solidFill>
                <a:schemeClr val="tx1">
                  <a:lumMod val="50000"/>
                </a:schemeClr>
              </a:solidFill>
            </a:endParaRPr>
          </a:p>
          <a:p>
            <a:pPr defTabSz="932145" fontAlgn="base">
              <a:lnSpc>
                <a:spcPct val="90000"/>
              </a:lnSpc>
              <a:spcBef>
                <a:spcPct val="20000"/>
              </a:spcBef>
              <a:spcAft>
                <a:spcPct val="0"/>
              </a:spcAft>
              <a:defRPr/>
            </a:pPr>
            <a:endParaRPr lang="en-US" sz="2400" kern="0" spc="-102" dirty="0">
              <a:solidFill>
                <a:schemeClr val="tx1">
                  <a:lumMod val="50000"/>
                </a:schemeClr>
              </a:solidFill>
            </a:endParaRPr>
          </a:p>
        </p:txBody>
      </p:sp>
      <p:pic>
        <p:nvPicPr>
          <p:cNvPr id="8"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190" y="3502480"/>
            <a:ext cx="2914279" cy="2907608"/>
          </a:xfrm>
          <a:prstGeom prst="rect">
            <a:avLst/>
          </a:prstGeom>
        </p:spPr>
      </p:pic>
      <p:sp>
        <p:nvSpPr>
          <p:cNvPr id="10" name="Rectangle 34"/>
          <p:cNvSpPr/>
          <p:nvPr/>
        </p:nvSpPr>
        <p:spPr bwMode="auto">
          <a:xfrm>
            <a:off x="6163548" y="1382110"/>
            <a:ext cx="2916108" cy="3184250"/>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45">
              <a:lnSpc>
                <a:spcPct val="90000"/>
              </a:lnSpc>
              <a:spcBef>
                <a:spcPct val="20000"/>
              </a:spcBef>
              <a:defRPr/>
            </a:pPr>
            <a:r>
              <a:rPr lang="ja-JP" altLang="en-US" sz="2400" kern="0" spc="-102" dirty="0">
                <a:solidFill>
                  <a:schemeClr val="tx1">
                    <a:lumMod val="50000"/>
                  </a:schemeClr>
                </a:solidFill>
              </a:rPr>
              <a:t>証跡管理</a:t>
            </a:r>
            <a:endParaRPr lang="en-US" altLang="ja-JP" sz="2400" kern="0" spc="-102" dirty="0">
              <a:solidFill>
                <a:schemeClr val="tx1">
                  <a:lumMod val="50000"/>
                </a:schemeClr>
              </a:solidFill>
            </a:endParaRPr>
          </a:p>
          <a:p>
            <a:pPr marL="342834" indent="-342834" defTabSz="932145">
              <a:lnSpc>
                <a:spcPct val="90000"/>
              </a:lnSpc>
              <a:spcBef>
                <a:spcPct val="20000"/>
              </a:spcBef>
              <a:buFont typeface="Arial" panose="020B0604020202020204" pitchFamily="34" charset="0"/>
              <a:buChar char="•"/>
              <a:defRPr/>
            </a:pPr>
            <a:r>
              <a:rPr lang="ja-JP" altLang="en-US" sz="2400" kern="0" spc="-102" dirty="0">
                <a:solidFill>
                  <a:schemeClr val="tx1">
                    <a:lumMod val="50000"/>
                  </a:schemeClr>
                </a:solidFill>
              </a:rPr>
              <a:t>監査ログ</a:t>
            </a:r>
            <a:endParaRPr lang="en-US" altLang="ja-JP" sz="2400" kern="0" spc="-102" dirty="0">
              <a:solidFill>
                <a:schemeClr val="tx1">
                  <a:lumMod val="50000"/>
                </a:schemeClr>
              </a:solidFill>
            </a:endParaRPr>
          </a:p>
          <a:p>
            <a:pPr marL="342834" indent="-342834" defTabSz="932145">
              <a:lnSpc>
                <a:spcPct val="90000"/>
              </a:lnSpc>
              <a:spcBef>
                <a:spcPct val="20000"/>
              </a:spcBef>
              <a:buFont typeface="Arial" panose="020B0604020202020204" pitchFamily="34" charset="0"/>
              <a:buChar char="•"/>
              <a:defRPr/>
            </a:pPr>
            <a:r>
              <a:rPr lang="ja-JP" altLang="en-US" sz="2400" kern="0" spc="-102" dirty="0">
                <a:solidFill>
                  <a:schemeClr val="tx1">
                    <a:lumMod val="50000"/>
                  </a:schemeClr>
                </a:solidFill>
              </a:rPr>
              <a:t>セキュリティレポート</a:t>
            </a:r>
            <a:endParaRPr lang="en-US" sz="2400" kern="0" spc="-102" dirty="0">
              <a:solidFill>
                <a:schemeClr val="tx1">
                  <a:lumMod val="50000"/>
                </a:schemeClr>
              </a:solidFill>
            </a:endParaRPr>
          </a:p>
        </p:txBody>
      </p:sp>
      <p:grpSp>
        <p:nvGrpSpPr>
          <p:cNvPr id="11" name="Group 35"/>
          <p:cNvGrpSpPr/>
          <p:nvPr/>
        </p:nvGrpSpPr>
        <p:grpSpPr>
          <a:xfrm>
            <a:off x="6159740" y="3522306"/>
            <a:ext cx="2936821" cy="2940883"/>
            <a:chOff x="9219277" y="1341593"/>
            <a:chExt cx="2937654" cy="2941717"/>
          </a:xfrm>
        </p:grpSpPr>
        <p:pic>
          <p:nvPicPr>
            <p:cNvPr id="12"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19277" y="1341593"/>
              <a:ext cx="2937654" cy="2941717"/>
            </a:xfrm>
            <a:prstGeom prst="rect">
              <a:avLst/>
            </a:prstGeom>
          </p:spPr>
        </p:pic>
        <p:pic>
          <p:nvPicPr>
            <p:cNvPr id="13" name="Picture 3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563400" y="2918636"/>
              <a:ext cx="223283" cy="570242"/>
            </a:xfrm>
            <a:prstGeom prst="rect">
              <a:avLst/>
            </a:prstGeom>
          </p:spPr>
        </p:pic>
      </p:grpSp>
      <p:sp>
        <p:nvSpPr>
          <p:cNvPr id="15" name="Rectangle 39"/>
          <p:cNvSpPr/>
          <p:nvPr/>
        </p:nvSpPr>
        <p:spPr bwMode="auto">
          <a:xfrm>
            <a:off x="191538" y="1382110"/>
            <a:ext cx="2892618" cy="3184250"/>
          </a:xfrm>
          <a:prstGeom prst="rect">
            <a:avLst/>
          </a:prstGeom>
          <a:solidFill>
            <a:srgbClr val="FFFFFF">
              <a:lumMod val="85000"/>
            </a:srgbClr>
          </a:solidFill>
          <a:ln w="1079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45">
              <a:lnSpc>
                <a:spcPct val="90000"/>
              </a:lnSpc>
              <a:spcBef>
                <a:spcPct val="20000"/>
              </a:spcBef>
              <a:defRPr/>
            </a:pPr>
            <a:r>
              <a:rPr lang="ja-JP" altLang="en-US" sz="2400" kern="0" spc="-102" dirty="0">
                <a:solidFill>
                  <a:schemeClr val="tx1">
                    <a:lumMod val="50000"/>
                  </a:schemeClr>
                </a:solidFill>
              </a:rPr>
              <a:t>クラウド上のディレクトリサービス</a:t>
            </a:r>
            <a:endParaRPr lang="en-US" altLang="ja-JP" sz="2400" kern="0" spc="-102" dirty="0">
              <a:solidFill>
                <a:schemeClr val="tx1">
                  <a:lumMod val="50000"/>
                </a:schemeClr>
              </a:solidFill>
            </a:endParaRPr>
          </a:p>
          <a:p>
            <a:pPr marL="336080" indent="-336080" defTabSz="932145">
              <a:lnSpc>
                <a:spcPct val="90000"/>
              </a:lnSpc>
              <a:spcBef>
                <a:spcPct val="20000"/>
              </a:spcBef>
              <a:buFont typeface="Arial" panose="020B0604020202020204" pitchFamily="34" charset="0"/>
              <a:buChar char="•"/>
              <a:defRPr/>
            </a:pPr>
            <a:r>
              <a:rPr lang="ja-JP" altLang="en-US" sz="2400" kern="0" spc="-102" dirty="0">
                <a:solidFill>
                  <a:schemeClr val="tx1">
                    <a:lumMod val="50000"/>
                  </a:schemeClr>
                </a:solidFill>
              </a:rPr>
              <a:t>ユーザー管理</a:t>
            </a:r>
            <a:endParaRPr lang="en-US" altLang="ja-JP" sz="2400" kern="0" spc="-102" dirty="0">
              <a:solidFill>
                <a:schemeClr val="tx1">
                  <a:lumMod val="50000"/>
                </a:schemeClr>
              </a:solidFill>
            </a:endParaRPr>
          </a:p>
          <a:p>
            <a:pPr marL="336080" indent="-336080" defTabSz="932145">
              <a:lnSpc>
                <a:spcPct val="90000"/>
              </a:lnSpc>
              <a:spcBef>
                <a:spcPct val="20000"/>
              </a:spcBef>
              <a:buFont typeface="Arial" panose="020B0604020202020204" pitchFamily="34" charset="0"/>
              <a:buChar char="•"/>
              <a:defRPr/>
            </a:pPr>
            <a:r>
              <a:rPr lang="ja-JP" altLang="en-US" sz="2400" kern="0" spc="-102" dirty="0">
                <a:solidFill>
                  <a:schemeClr val="tx1">
                    <a:lumMod val="50000"/>
                  </a:schemeClr>
                </a:solidFill>
              </a:rPr>
              <a:t>認証</a:t>
            </a:r>
            <a:endParaRPr lang="en-US" altLang="ja-JP" sz="2400" kern="0" spc="-102" dirty="0">
              <a:solidFill>
                <a:schemeClr val="tx1">
                  <a:lumMod val="50000"/>
                </a:schemeClr>
              </a:solidFill>
            </a:endParaRPr>
          </a:p>
          <a:p>
            <a:pPr marL="336080" indent="-336080" defTabSz="932145">
              <a:lnSpc>
                <a:spcPct val="90000"/>
              </a:lnSpc>
              <a:spcBef>
                <a:spcPct val="20000"/>
              </a:spcBef>
              <a:buFont typeface="Arial" panose="020B0604020202020204" pitchFamily="34" charset="0"/>
              <a:buChar char="•"/>
              <a:defRPr/>
            </a:pPr>
            <a:r>
              <a:rPr lang="ja-JP" altLang="en-US" sz="2400" kern="0" spc="-102" dirty="0">
                <a:solidFill>
                  <a:schemeClr val="tx1">
                    <a:lumMod val="50000"/>
                  </a:schemeClr>
                </a:solidFill>
              </a:rPr>
              <a:t>特権管理</a:t>
            </a:r>
            <a:endParaRPr lang="en-US" altLang="ja-JP" sz="2400" kern="0" spc="-102" dirty="0">
              <a:solidFill>
                <a:schemeClr val="tx1">
                  <a:lumMod val="50000"/>
                </a:schemeClr>
              </a:solidFill>
            </a:endParaRPr>
          </a:p>
          <a:p>
            <a:pPr marL="336080" indent="-336080" defTabSz="932145">
              <a:lnSpc>
                <a:spcPct val="90000"/>
              </a:lnSpc>
              <a:spcBef>
                <a:spcPct val="20000"/>
              </a:spcBef>
              <a:buFont typeface="Arial" panose="020B0604020202020204" pitchFamily="34" charset="0"/>
              <a:buChar char="•"/>
              <a:defRPr/>
            </a:pPr>
            <a:endParaRPr lang="en-US" sz="2400" kern="0" spc="-102" dirty="0">
              <a:solidFill>
                <a:schemeClr val="tx1">
                  <a:lumMod val="50000"/>
                </a:schemeClr>
              </a:solidFill>
            </a:endParaRPr>
          </a:p>
        </p:txBody>
      </p:sp>
      <p:grpSp>
        <p:nvGrpSpPr>
          <p:cNvPr id="16" name="Group 40"/>
          <p:cNvGrpSpPr/>
          <p:nvPr/>
        </p:nvGrpSpPr>
        <p:grpSpPr>
          <a:xfrm>
            <a:off x="180407" y="3502481"/>
            <a:ext cx="2904472" cy="2904472"/>
            <a:chOff x="-7359346" y="-1535795"/>
            <a:chExt cx="5771251" cy="5771251"/>
          </a:xfrm>
        </p:grpSpPr>
        <p:pic>
          <p:nvPicPr>
            <p:cNvPr id="17"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9346" y="-1535795"/>
              <a:ext cx="5771251" cy="5771251"/>
            </a:xfrm>
            <a:prstGeom prst="rect">
              <a:avLst/>
            </a:prstGeom>
          </p:spPr>
        </p:pic>
        <p:pic>
          <p:nvPicPr>
            <p:cNvPr id="18" name="Picture 42"/>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114616" y="-559640"/>
              <a:ext cx="494866" cy="1263836"/>
            </a:xfrm>
            <a:prstGeom prst="rect">
              <a:avLst/>
            </a:prstGeom>
          </p:spPr>
        </p:pic>
      </p:grpSp>
    </p:spTree>
    <p:extLst>
      <p:ext uri="{BB962C8B-B14F-4D97-AF65-F5344CB8AC3E}">
        <p14:creationId xmlns:p14="http://schemas.microsoft.com/office/powerpoint/2010/main" val="398069629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p:cNvSpPr/>
          <p:nvPr/>
        </p:nvSpPr>
        <p:spPr>
          <a:xfrm>
            <a:off x="5013960" y="2011772"/>
            <a:ext cx="2426678" cy="4074067"/>
          </a:xfrm>
          <a:prstGeom prst="rect">
            <a:avLst/>
          </a:prstGeom>
          <a:solidFill>
            <a:schemeClr val="accent2"/>
          </a:solidFill>
          <a:ln>
            <a:no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algn="ctr"/>
            <a:endParaRPr lang="ja-JP" altLang="en-US" sz="1765">
              <a:solidFill>
                <a:prstClr val="white"/>
              </a:solidFill>
            </a:endParaRPr>
          </a:p>
        </p:txBody>
      </p:sp>
      <p:sp>
        <p:nvSpPr>
          <p:cNvPr id="2" name="タイトル 1"/>
          <p:cNvSpPr>
            <a:spLocks noGrp="1"/>
          </p:cNvSpPr>
          <p:nvPr>
            <p:ph type="title"/>
          </p:nvPr>
        </p:nvSpPr>
        <p:spPr/>
        <p:txBody>
          <a:bodyPr/>
          <a:lstStyle/>
          <a:p>
            <a:r>
              <a:rPr lang="en-US" altLang="ja-JP" sz="3920" dirty="0"/>
              <a:t>Active</a:t>
            </a:r>
            <a:r>
              <a:rPr lang="ja-JP" altLang="en-US" sz="3920" dirty="0"/>
              <a:t> </a:t>
            </a:r>
            <a:r>
              <a:rPr lang="en-US" altLang="ja-JP" sz="3920" dirty="0"/>
              <a:t>Directory</a:t>
            </a:r>
            <a:r>
              <a:rPr lang="ja-JP" altLang="en-US" sz="3920" dirty="0"/>
              <a:t> ドメイン側の構成</a:t>
            </a:r>
          </a:p>
        </p:txBody>
      </p:sp>
      <p:sp>
        <p:nvSpPr>
          <p:cNvPr id="6" name="フリーフォーム 5"/>
          <p:cNvSpPr/>
          <p:nvPr/>
        </p:nvSpPr>
        <p:spPr bwMode="gray">
          <a:xfrm>
            <a:off x="2926911" y="2987695"/>
            <a:ext cx="1328133" cy="1144943"/>
          </a:xfrm>
          <a:custGeom>
            <a:avLst/>
            <a:gdLst>
              <a:gd name="connsiteX0" fmla="*/ 3031405 w 5220579"/>
              <a:gd name="connsiteY0" fmla="*/ 3995485 h 4500501"/>
              <a:gd name="connsiteX1" fmla="*/ 2944801 w 5220579"/>
              <a:gd name="connsiteY1" fmla="*/ 4172113 h 4500501"/>
              <a:gd name="connsiteX2" fmla="*/ 2944801 w 5220579"/>
              <a:gd name="connsiteY2" fmla="*/ 4204610 h 4500501"/>
              <a:gd name="connsiteX3" fmla="*/ 3794527 w 5220579"/>
              <a:gd name="connsiteY3" fmla="*/ 4204610 h 4500501"/>
              <a:gd name="connsiteX4" fmla="*/ 3794527 w 5220579"/>
              <a:gd name="connsiteY4" fmla="*/ 4172113 h 4500501"/>
              <a:gd name="connsiteX5" fmla="*/ 3707923 w 5220579"/>
              <a:gd name="connsiteY5" fmla="*/ 3995485 h 4500501"/>
              <a:gd name="connsiteX6" fmla="*/ 3905181 w 5220579"/>
              <a:gd name="connsiteY6" fmla="*/ 3994289 h 4500501"/>
              <a:gd name="connsiteX7" fmla="*/ 3818577 w 5220579"/>
              <a:gd name="connsiteY7" fmla="*/ 4170917 h 4500501"/>
              <a:gd name="connsiteX8" fmla="*/ 3818577 w 5220579"/>
              <a:gd name="connsiteY8" fmla="*/ 4203414 h 4500501"/>
              <a:gd name="connsiteX9" fmla="*/ 4668303 w 5220579"/>
              <a:gd name="connsiteY9" fmla="*/ 4203414 h 4500501"/>
              <a:gd name="connsiteX10" fmla="*/ 4668303 w 5220579"/>
              <a:gd name="connsiteY10" fmla="*/ 4170917 h 4500501"/>
              <a:gd name="connsiteX11" fmla="*/ 4581699 w 5220579"/>
              <a:gd name="connsiteY11" fmla="*/ 3994289 h 4500501"/>
              <a:gd name="connsiteX12" fmla="*/ 862802 w 5220579"/>
              <a:gd name="connsiteY12" fmla="*/ 3603226 h 4500501"/>
              <a:gd name="connsiteX13" fmla="*/ 942765 w 5220579"/>
              <a:gd name="connsiteY13" fmla="*/ 3632114 h 4500501"/>
              <a:gd name="connsiteX14" fmla="*/ 1144213 w 5220579"/>
              <a:gd name="connsiteY14" fmla="*/ 3688709 h 4500501"/>
              <a:gd name="connsiteX15" fmla="*/ 1072852 w 5220579"/>
              <a:gd name="connsiteY15" fmla="*/ 3811940 h 4500501"/>
              <a:gd name="connsiteX16" fmla="*/ 892083 w 5220579"/>
              <a:gd name="connsiteY16" fmla="*/ 3634595 h 4500501"/>
              <a:gd name="connsiteX17" fmla="*/ 860199 w 5220579"/>
              <a:gd name="connsiteY17" fmla="*/ 3607724 h 4500501"/>
              <a:gd name="connsiteX18" fmla="*/ 3051494 w 5220579"/>
              <a:gd name="connsiteY18" fmla="*/ 3569412 h 4500501"/>
              <a:gd name="connsiteX19" fmla="*/ 3051494 w 5220579"/>
              <a:gd name="connsiteY19" fmla="*/ 3951594 h 4500501"/>
              <a:gd name="connsiteX20" fmla="*/ 3676697 w 5220579"/>
              <a:gd name="connsiteY20" fmla="*/ 3951594 h 4500501"/>
              <a:gd name="connsiteX21" fmla="*/ 3676697 w 5220579"/>
              <a:gd name="connsiteY21" fmla="*/ 3569412 h 4500501"/>
              <a:gd name="connsiteX22" fmla="*/ 3925270 w 5220579"/>
              <a:gd name="connsiteY22" fmla="*/ 3568216 h 4500501"/>
              <a:gd name="connsiteX23" fmla="*/ 3925270 w 5220579"/>
              <a:gd name="connsiteY23" fmla="*/ 3950398 h 4500501"/>
              <a:gd name="connsiteX24" fmla="*/ 4550473 w 5220579"/>
              <a:gd name="connsiteY24" fmla="*/ 3950398 h 4500501"/>
              <a:gd name="connsiteX25" fmla="*/ 4550473 w 5220579"/>
              <a:gd name="connsiteY25" fmla="*/ 3568216 h 4500501"/>
              <a:gd name="connsiteX26" fmla="*/ 794361 w 5220579"/>
              <a:gd name="connsiteY26" fmla="*/ 3397837 h 4500501"/>
              <a:gd name="connsiteX27" fmla="*/ 654766 w 5220579"/>
              <a:gd name="connsiteY27" fmla="*/ 3638906 h 4500501"/>
              <a:gd name="connsiteX28" fmla="*/ 1171054 w 5220579"/>
              <a:gd name="connsiteY28" fmla="*/ 4234550 h 4500501"/>
              <a:gd name="connsiteX29" fmla="*/ 1292679 w 5220579"/>
              <a:gd name="connsiteY29" fmla="*/ 4024515 h 4500501"/>
              <a:gd name="connsiteX30" fmla="*/ 1191654 w 5220579"/>
              <a:gd name="connsiteY30" fmla="*/ 3925177 h 4500501"/>
              <a:gd name="connsiteX31" fmla="*/ 1303120 w 5220579"/>
              <a:gd name="connsiteY31" fmla="*/ 3732683 h 4500501"/>
              <a:gd name="connsiteX32" fmla="*/ 1438263 w 5220579"/>
              <a:gd name="connsiteY32" fmla="*/ 3773104 h 4500501"/>
              <a:gd name="connsiteX33" fmla="*/ 1560406 w 5220579"/>
              <a:gd name="connsiteY33" fmla="*/ 3562172 h 4500501"/>
              <a:gd name="connsiteX34" fmla="*/ 2043084 w 5220579"/>
              <a:gd name="connsiteY34" fmla="*/ 3109148 h 4500501"/>
              <a:gd name="connsiteX35" fmla="*/ 1809058 w 5220579"/>
              <a:gd name="connsiteY35" fmla="*/ 3343174 h 4500501"/>
              <a:gd name="connsiteX36" fmla="*/ 1951991 w 5220579"/>
              <a:gd name="connsiteY36" fmla="*/ 3558809 h 4500501"/>
              <a:gd name="connsiteX37" fmla="*/ 1988455 w 5220579"/>
              <a:gd name="connsiteY37" fmla="*/ 3570128 h 4500501"/>
              <a:gd name="connsiteX38" fmla="*/ 1981518 w 5220579"/>
              <a:gd name="connsiteY38" fmla="*/ 3570958 h 4500501"/>
              <a:gd name="connsiteX39" fmla="*/ 1764195 w 5220579"/>
              <a:gd name="connsiteY39" fmla="*/ 3887447 h 4500501"/>
              <a:gd name="connsiteX40" fmla="*/ 1764195 w 5220579"/>
              <a:gd name="connsiteY40" fmla="*/ 4210499 h 4500501"/>
              <a:gd name="connsiteX41" fmla="*/ 2308545 w 5220579"/>
              <a:gd name="connsiteY41" fmla="*/ 4210499 h 4500501"/>
              <a:gd name="connsiteX42" fmla="*/ 2308545 w 5220579"/>
              <a:gd name="connsiteY42" fmla="*/ 3887447 h 4500501"/>
              <a:gd name="connsiteX43" fmla="*/ 2142313 w 5220579"/>
              <a:gd name="connsiteY43" fmla="*/ 3589782 h 4500501"/>
              <a:gd name="connsiteX44" fmla="*/ 2092968 w 5220579"/>
              <a:gd name="connsiteY44" fmla="*/ 3571602 h 4500501"/>
              <a:gd name="connsiteX45" fmla="*/ 2134178 w 5220579"/>
              <a:gd name="connsiteY45" fmla="*/ 3558809 h 4500501"/>
              <a:gd name="connsiteX46" fmla="*/ 2277110 w 5220579"/>
              <a:gd name="connsiteY46" fmla="*/ 3343174 h 4500501"/>
              <a:gd name="connsiteX47" fmla="*/ 2043084 w 5220579"/>
              <a:gd name="connsiteY47" fmla="*/ 3109148 h 4500501"/>
              <a:gd name="connsiteX48" fmla="*/ 2639037 w 5220579"/>
              <a:gd name="connsiteY48" fmla="*/ 3108654 h 4500501"/>
              <a:gd name="connsiteX49" fmla="*/ 2405011 w 5220579"/>
              <a:gd name="connsiteY49" fmla="*/ 3342680 h 4500501"/>
              <a:gd name="connsiteX50" fmla="*/ 2547944 w 5220579"/>
              <a:gd name="connsiteY50" fmla="*/ 3558315 h 4500501"/>
              <a:gd name="connsiteX51" fmla="*/ 2584408 w 5220579"/>
              <a:gd name="connsiteY51" fmla="*/ 3569634 h 4500501"/>
              <a:gd name="connsiteX52" fmla="*/ 2577470 w 5220579"/>
              <a:gd name="connsiteY52" fmla="*/ 3570464 h 4500501"/>
              <a:gd name="connsiteX53" fmla="*/ 2360148 w 5220579"/>
              <a:gd name="connsiteY53" fmla="*/ 3886953 h 4500501"/>
              <a:gd name="connsiteX54" fmla="*/ 2360148 w 5220579"/>
              <a:gd name="connsiteY54" fmla="*/ 4210005 h 4500501"/>
              <a:gd name="connsiteX55" fmla="*/ 2904498 w 5220579"/>
              <a:gd name="connsiteY55" fmla="*/ 4210005 h 4500501"/>
              <a:gd name="connsiteX56" fmla="*/ 2904498 w 5220579"/>
              <a:gd name="connsiteY56" fmla="*/ 3886953 h 4500501"/>
              <a:gd name="connsiteX57" fmla="*/ 2738266 w 5220579"/>
              <a:gd name="connsiteY57" fmla="*/ 3589288 h 4500501"/>
              <a:gd name="connsiteX58" fmla="*/ 2688921 w 5220579"/>
              <a:gd name="connsiteY58" fmla="*/ 3571107 h 4500501"/>
              <a:gd name="connsiteX59" fmla="*/ 2730131 w 5220579"/>
              <a:gd name="connsiteY59" fmla="*/ 3558315 h 4500501"/>
              <a:gd name="connsiteX60" fmla="*/ 2873063 w 5220579"/>
              <a:gd name="connsiteY60" fmla="*/ 3342680 h 4500501"/>
              <a:gd name="connsiteX61" fmla="*/ 2639037 w 5220579"/>
              <a:gd name="connsiteY61" fmla="*/ 3108654 h 4500501"/>
              <a:gd name="connsiteX62" fmla="*/ 1411892 w 5220579"/>
              <a:gd name="connsiteY62" fmla="*/ 2864497 h 4500501"/>
              <a:gd name="connsiteX63" fmla="*/ 1507962 w 5220579"/>
              <a:gd name="connsiteY63" fmla="*/ 2894605 h 4500501"/>
              <a:gd name="connsiteX64" fmla="*/ 1612726 w 5220579"/>
              <a:gd name="connsiteY64" fmla="*/ 3010822 h 4500501"/>
              <a:gd name="connsiteX65" fmla="*/ 1596166 w 5220579"/>
              <a:gd name="connsiteY65" fmla="*/ 3149872 h 4500501"/>
              <a:gd name="connsiteX66" fmla="*/ 1564652 w 5220579"/>
              <a:gd name="connsiteY66" fmla="*/ 3204292 h 4500501"/>
              <a:gd name="connsiteX67" fmla="*/ 1223742 w 5220579"/>
              <a:gd name="connsiteY67" fmla="*/ 3006880 h 4500501"/>
              <a:gd name="connsiteX68" fmla="*/ 1252651 w 5220579"/>
              <a:gd name="connsiteY68" fmla="*/ 2956957 h 4500501"/>
              <a:gd name="connsiteX69" fmla="*/ 1321782 w 5220579"/>
              <a:gd name="connsiteY69" fmla="*/ 2885285 h 4500501"/>
              <a:gd name="connsiteX70" fmla="*/ 1411892 w 5220579"/>
              <a:gd name="connsiteY70" fmla="*/ 2864497 h 4500501"/>
              <a:gd name="connsiteX71" fmla="*/ 1423392 w 5220579"/>
              <a:gd name="connsiteY71" fmla="*/ 2623765 h 4500501"/>
              <a:gd name="connsiteX72" fmla="*/ 1373013 w 5220579"/>
              <a:gd name="connsiteY72" fmla="*/ 2627935 h 4500501"/>
              <a:gd name="connsiteX73" fmla="*/ 1113917 w 5220579"/>
              <a:gd name="connsiteY73" fmla="*/ 2845994 h 4500501"/>
              <a:gd name="connsiteX74" fmla="*/ 959218 w 5220579"/>
              <a:gd name="connsiteY74" fmla="*/ 3113146 h 4500501"/>
              <a:gd name="connsiteX75" fmla="*/ 1604160 w 5220579"/>
              <a:gd name="connsiteY75" fmla="*/ 3486612 h 4500501"/>
              <a:gd name="connsiteX76" fmla="*/ 1762245 w 5220579"/>
              <a:gd name="connsiteY76" fmla="*/ 3213613 h 4500501"/>
              <a:gd name="connsiteX77" fmla="*/ 1823410 w 5220579"/>
              <a:gd name="connsiteY77" fmla="*/ 3013611 h 4500501"/>
              <a:gd name="connsiteX78" fmla="*/ 1775253 w 5220579"/>
              <a:gd name="connsiteY78" fmla="*/ 2828679 h 4500501"/>
              <a:gd name="connsiteX79" fmla="*/ 1625704 w 5220579"/>
              <a:gd name="connsiteY79" fmla="*/ 2687127 h 4500501"/>
              <a:gd name="connsiteX80" fmla="*/ 1475825 w 5220579"/>
              <a:gd name="connsiteY80" fmla="*/ 2628788 h 4500501"/>
              <a:gd name="connsiteX81" fmla="*/ 1423392 w 5220579"/>
              <a:gd name="connsiteY81" fmla="*/ 2623765 h 4500501"/>
              <a:gd name="connsiteX82" fmla="*/ 1961934 w 5220579"/>
              <a:gd name="connsiteY82" fmla="*/ 1914621 h 4500501"/>
              <a:gd name="connsiteX83" fmla="*/ 2058006 w 5220579"/>
              <a:gd name="connsiteY83" fmla="*/ 1944729 h 4500501"/>
              <a:gd name="connsiteX84" fmla="*/ 2162769 w 5220579"/>
              <a:gd name="connsiteY84" fmla="*/ 2060946 h 4500501"/>
              <a:gd name="connsiteX85" fmla="*/ 2146210 w 5220579"/>
              <a:gd name="connsiteY85" fmla="*/ 2199996 h 4500501"/>
              <a:gd name="connsiteX86" fmla="*/ 2114696 w 5220579"/>
              <a:gd name="connsiteY86" fmla="*/ 2254416 h 4500501"/>
              <a:gd name="connsiteX87" fmla="*/ 1773784 w 5220579"/>
              <a:gd name="connsiteY87" fmla="*/ 2057005 h 4500501"/>
              <a:gd name="connsiteX88" fmla="*/ 1802693 w 5220579"/>
              <a:gd name="connsiteY88" fmla="*/ 2007083 h 4500501"/>
              <a:gd name="connsiteX89" fmla="*/ 1871824 w 5220579"/>
              <a:gd name="connsiteY89" fmla="*/ 1935409 h 4500501"/>
              <a:gd name="connsiteX90" fmla="*/ 1961934 w 5220579"/>
              <a:gd name="connsiteY90" fmla="*/ 1914621 h 4500501"/>
              <a:gd name="connsiteX91" fmla="*/ 1973434 w 5220579"/>
              <a:gd name="connsiteY91" fmla="*/ 1673891 h 4500501"/>
              <a:gd name="connsiteX92" fmla="*/ 1923055 w 5220579"/>
              <a:gd name="connsiteY92" fmla="*/ 1678059 h 4500501"/>
              <a:gd name="connsiteX93" fmla="*/ 1663959 w 5220579"/>
              <a:gd name="connsiteY93" fmla="*/ 1896118 h 4500501"/>
              <a:gd name="connsiteX94" fmla="*/ 1509260 w 5220579"/>
              <a:gd name="connsiteY94" fmla="*/ 2163270 h 4500501"/>
              <a:gd name="connsiteX95" fmla="*/ 2154203 w 5220579"/>
              <a:gd name="connsiteY95" fmla="*/ 2536738 h 4500501"/>
              <a:gd name="connsiteX96" fmla="*/ 2312288 w 5220579"/>
              <a:gd name="connsiteY96" fmla="*/ 2263738 h 4500501"/>
              <a:gd name="connsiteX97" fmla="*/ 2373453 w 5220579"/>
              <a:gd name="connsiteY97" fmla="*/ 2063736 h 4500501"/>
              <a:gd name="connsiteX98" fmla="*/ 2325296 w 5220579"/>
              <a:gd name="connsiteY98" fmla="*/ 1878803 h 4500501"/>
              <a:gd name="connsiteX99" fmla="*/ 2175747 w 5220579"/>
              <a:gd name="connsiteY99" fmla="*/ 1737252 h 4500501"/>
              <a:gd name="connsiteX100" fmla="*/ 2025868 w 5220579"/>
              <a:gd name="connsiteY100" fmla="*/ 1678914 h 4500501"/>
              <a:gd name="connsiteX101" fmla="*/ 1973434 w 5220579"/>
              <a:gd name="connsiteY101" fmla="*/ 1673891 h 4500501"/>
              <a:gd name="connsiteX102" fmla="*/ 2171169 w 5220579"/>
              <a:gd name="connsiteY102" fmla="*/ 1052363 h 4500501"/>
              <a:gd name="connsiteX103" fmla="*/ 2118245 w 5220579"/>
              <a:gd name="connsiteY103" fmla="*/ 1108496 h 4500501"/>
              <a:gd name="connsiteX104" fmla="*/ 2081678 w 5220579"/>
              <a:gd name="connsiteY104" fmla="*/ 1156086 h 4500501"/>
              <a:gd name="connsiteX105" fmla="*/ 2043039 w 5220579"/>
              <a:gd name="connsiteY105" fmla="*/ 1216589 h 4500501"/>
              <a:gd name="connsiteX106" fmla="*/ 1988608 w 5220579"/>
              <a:gd name="connsiteY106" fmla="*/ 1439709 h 4500501"/>
              <a:gd name="connsiteX107" fmla="*/ 2097001 w 5220579"/>
              <a:gd name="connsiteY107" fmla="*/ 1597364 h 4500501"/>
              <a:gd name="connsiteX108" fmla="*/ 2380505 w 5220579"/>
              <a:gd name="connsiteY108" fmla="*/ 1553738 h 4500501"/>
              <a:gd name="connsiteX109" fmla="*/ 2446994 w 5220579"/>
              <a:gd name="connsiteY109" fmla="*/ 1504257 h 4500501"/>
              <a:gd name="connsiteX110" fmla="*/ 2484622 w 5220579"/>
              <a:gd name="connsiteY110" fmla="*/ 1490614 h 4500501"/>
              <a:gd name="connsiteX111" fmla="*/ 2517360 w 5220579"/>
              <a:gd name="connsiteY111" fmla="*/ 1497860 h 4500501"/>
              <a:gd name="connsiteX112" fmla="*/ 2540710 w 5220579"/>
              <a:gd name="connsiteY112" fmla="*/ 1534802 h 4500501"/>
              <a:gd name="connsiteX113" fmla="*/ 2523531 w 5220579"/>
              <a:gd name="connsiteY113" fmla="*/ 1590916 h 4500501"/>
              <a:gd name="connsiteX114" fmla="*/ 2452447 w 5220579"/>
              <a:gd name="connsiteY114" fmla="*/ 1671668 h 4500501"/>
              <a:gd name="connsiteX115" fmla="*/ 2352722 w 5220579"/>
              <a:gd name="connsiteY115" fmla="*/ 1733432 h 4500501"/>
              <a:gd name="connsiteX116" fmla="*/ 2529474 w 5220579"/>
              <a:gd name="connsiteY116" fmla="*/ 1835784 h 4500501"/>
              <a:gd name="connsiteX117" fmla="*/ 2670955 w 5220579"/>
              <a:gd name="connsiteY117" fmla="*/ 1670280 h 4500501"/>
              <a:gd name="connsiteX118" fmla="*/ 2734033 w 5220579"/>
              <a:gd name="connsiteY118" fmla="*/ 1507420 h 4500501"/>
              <a:gd name="connsiteX119" fmla="*/ 2718836 w 5220579"/>
              <a:gd name="connsiteY119" fmla="*/ 1369800 h 4500501"/>
              <a:gd name="connsiteX120" fmla="*/ 2626772 w 5220579"/>
              <a:gd name="connsiteY120" fmla="*/ 1270545 h 4500501"/>
              <a:gd name="connsiteX121" fmla="*/ 2488445 w 5220579"/>
              <a:gd name="connsiteY121" fmla="*/ 1245996 h 4500501"/>
              <a:gd name="connsiteX122" fmla="*/ 2317676 w 5220579"/>
              <a:gd name="connsiteY122" fmla="*/ 1336585 h 4500501"/>
              <a:gd name="connsiteX123" fmla="*/ 2244595 w 5220579"/>
              <a:gd name="connsiteY123" fmla="*/ 1383450 h 4500501"/>
              <a:gd name="connsiteX124" fmla="*/ 2201843 w 5220579"/>
              <a:gd name="connsiteY124" fmla="*/ 1380014 h 4500501"/>
              <a:gd name="connsiteX125" fmla="*/ 2180020 w 5220579"/>
              <a:gd name="connsiteY125" fmla="*/ 1340952 h 4500501"/>
              <a:gd name="connsiteX126" fmla="*/ 2198088 w 5220579"/>
              <a:gd name="connsiteY126" fmla="*/ 1281749 h 4500501"/>
              <a:gd name="connsiteX127" fmla="*/ 2335329 w 5220579"/>
              <a:gd name="connsiteY127" fmla="*/ 1147421 h 4500501"/>
              <a:gd name="connsiteX128" fmla="*/ 2610289 w 5220579"/>
              <a:gd name="connsiteY128" fmla="*/ 0 h 4500501"/>
              <a:gd name="connsiteX129" fmla="*/ 5220579 w 5220579"/>
              <a:gd name="connsiteY129" fmla="*/ 4500501 h 4500501"/>
              <a:gd name="connsiteX130" fmla="*/ 0 w 5220579"/>
              <a:gd name="connsiteY130" fmla="*/ 4500501 h 45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220579" h="4500501">
                <a:moveTo>
                  <a:pt x="3031405" y="3995485"/>
                </a:moveTo>
                <a:lnTo>
                  <a:pt x="2944801" y="4172113"/>
                </a:lnTo>
                <a:lnTo>
                  <a:pt x="2944801" y="4204610"/>
                </a:lnTo>
                <a:lnTo>
                  <a:pt x="3794527" y="4204610"/>
                </a:lnTo>
                <a:lnTo>
                  <a:pt x="3794527" y="4172113"/>
                </a:lnTo>
                <a:lnTo>
                  <a:pt x="3707923" y="3995485"/>
                </a:lnTo>
                <a:close/>
                <a:moveTo>
                  <a:pt x="3905181" y="3994289"/>
                </a:moveTo>
                <a:lnTo>
                  <a:pt x="3818577" y="4170917"/>
                </a:lnTo>
                <a:lnTo>
                  <a:pt x="3818577" y="4203414"/>
                </a:lnTo>
                <a:lnTo>
                  <a:pt x="4668303" y="4203414"/>
                </a:lnTo>
                <a:lnTo>
                  <a:pt x="4668303" y="4170917"/>
                </a:lnTo>
                <a:lnTo>
                  <a:pt x="4581699" y="3994289"/>
                </a:lnTo>
                <a:close/>
                <a:moveTo>
                  <a:pt x="862802" y="3603226"/>
                </a:moveTo>
                <a:cubicBezTo>
                  <a:pt x="886679" y="3613849"/>
                  <a:pt x="913334" y="3623478"/>
                  <a:pt x="942765" y="3632114"/>
                </a:cubicBezTo>
                <a:lnTo>
                  <a:pt x="1144213" y="3688709"/>
                </a:lnTo>
                <a:lnTo>
                  <a:pt x="1072852" y="3811940"/>
                </a:lnTo>
                <a:cubicBezTo>
                  <a:pt x="966746" y="3706858"/>
                  <a:pt x="906489" y="3647742"/>
                  <a:pt x="892083" y="3634595"/>
                </a:cubicBezTo>
                <a:cubicBezTo>
                  <a:pt x="877675" y="3621447"/>
                  <a:pt x="867047" y="3612490"/>
                  <a:pt x="860199" y="3607724"/>
                </a:cubicBezTo>
                <a:close/>
                <a:moveTo>
                  <a:pt x="3051494" y="3569412"/>
                </a:moveTo>
                <a:lnTo>
                  <a:pt x="3051494" y="3951594"/>
                </a:lnTo>
                <a:lnTo>
                  <a:pt x="3676697" y="3951594"/>
                </a:lnTo>
                <a:lnTo>
                  <a:pt x="3676697" y="3569412"/>
                </a:lnTo>
                <a:close/>
                <a:moveTo>
                  <a:pt x="3925270" y="3568216"/>
                </a:moveTo>
                <a:lnTo>
                  <a:pt x="3925270" y="3950398"/>
                </a:lnTo>
                <a:lnTo>
                  <a:pt x="4550473" y="3950398"/>
                </a:lnTo>
                <a:lnTo>
                  <a:pt x="4550473" y="3568216"/>
                </a:lnTo>
                <a:close/>
                <a:moveTo>
                  <a:pt x="794361" y="3397837"/>
                </a:moveTo>
                <a:lnTo>
                  <a:pt x="654766" y="3638906"/>
                </a:lnTo>
                <a:lnTo>
                  <a:pt x="1171054" y="4234550"/>
                </a:lnTo>
                <a:lnTo>
                  <a:pt x="1292679" y="4024515"/>
                </a:lnTo>
                <a:lnTo>
                  <a:pt x="1191654" y="3925177"/>
                </a:lnTo>
                <a:lnTo>
                  <a:pt x="1303120" y="3732683"/>
                </a:lnTo>
                <a:lnTo>
                  <a:pt x="1438263" y="3773104"/>
                </a:lnTo>
                <a:lnTo>
                  <a:pt x="1560406" y="3562172"/>
                </a:lnTo>
                <a:close/>
                <a:moveTo>
                  <a:pt x="2043084" y="3109148"/>
                </a:moveTo>
                <a:cubicBezTo>
                  <a:pt x="1913835" y="3109148"/>
                  <a:pt x="1809058" y="3213925"/>
                  <a:pt x="1809058" y="3343174"/>
                </a:cubicBezTo>
                <a:cubicBezTo>
                  <a:pt x="1809058" y="3440111"/>
                  <a:pt x="1867995" y="3523282"/>
                  <a:pt x="1951991" y="3558809"/>
                </a:cubicBezTo>
                <a:lnTo>
                  <a:pt x="1988455" y="3570128"/>
                </a:lnTo>
                <a:lnTo>
                  <a:pt x="1981518" y="3570958"/>
                </a:lnTo>
                <a:cubicBezTo>
                  <a:pt x="1857492" y="3601082"/>
                  <a:pt x="1764195" y="3731332"/>
                  <a:pt x="1764195" y="3887447"/>
                </a:cubicBezTo>
                <a:lnTo>
                  <a:pt x="1764195" y="4210499"/>
                </a:lnTo>
                <a:lnTo>
                  <a:pt x="2308545" y="4210499"/>
                </a:lnTo>
                <a:lnTo>
                  <a:pt x="2308545" y="3887447"/>
                </a:lnTo>
                <a:cubicBezTo>
                  <a:pt x="2308545" y="3753635"/>
                  <a:pt x="2240001" y="3638824"/>
                  <a:pt x="2142313" y="3589782"/>
                </a:cubicBezTo>
                <a:lnTo>
                  <a:pt x="2092968" y="3571602"/>
                </a:lnTo>
                <a:lnTo>
                  <a:pt x="2134178" y="3558809"/>
                </a:lnTo>
                <a:cubicBezTo>
                  <a:pt x="2218173" y="3523282"/>
                  <a:pt x="2277110" y="3440111"/>
                  <a:pt x="2277110" y="3343174"/>
                </a:cubicBezTo>
                <a:cubicBezTo>
                  <a:pt x="2277110" y="3213925"/>
                  <a:pt x="2172333" y="3109148"/>
                  <a:pt x="2043084" y="3109148"/>
                </a:cubicBezTo>
                <a:close/>
                <a:moveTo>
                  <a:pt x="2639037" y="3108654"/>
                </a:moveTo>
                <a:cubicBezTo>
                  <a:pt x="2509788" y="3108654"/>
                  <a:pt x="2405011" y="3213431"/>
                  <a:pt x="2405011" y="3342680"/>
                </a:cubicBezTo>
                <a:cubicBezTo>
                  <a:pt x="2405011" y="3439617"/>
                  <a:pt x="2463948" y="3522788"/>
                  <a:pt x="2547944" y="3558315"/>
                </a:cubicBezTo>
                <a:lnTo>
                  <a:pt x="2584408" y="3569634"/>
                </a:lnTo>
                <a:lnTo>
                  <a:pt x="2577470" y="3570464"/>
                </a:lnTo>
                <a:cubicBezTo>
                  <a:pt x="2453445" y="3600588"/>
                  <a:pt x="2360148" y="3730838"/>
                  <a:pt x="2360148" y="3886953"/>
                </a:cubicBezTo>
                <a:lnTo>
                  <a:pt x="2360148" y="4210005"/>
                </a:lnTo>
                <a:lnTo>
                  <a:pt x="2904498" y="4210005"/>
                </a:lnTo>
                <a:lnTo>
                  <a:pt x="2904498" y="3886953"/>
                </a:lnTo>
                <a:cubicBezTo>
                  <a:pt x="2904498" y="3753140"/>
                  <a:pt x="2835954" y="3638330"/>
                  <a:pt x="2738266" y="3589288"/>
                </a:cubicBezTo>
                <a:lnTo>
                  <a:pt x="2688921" y="3571107"/>
                </a:lnTo>
                <a:lnTo>
                  <a:pt x="2730131" y="3558315"/>
                </a:lnTo>
                <a:cubicBezTo>
                  <a:pt x="2814126" y="3522788"/>
                  <a:pt x="2873063" y="3439617"/>
                  <a:pt x="2873063" y="3342680"/>
                </a:cubicBezTo>
                <a:cubicBezTo>
                  <a:pt x="2873063" y="3213431"/>
                  <a:pt x="2768286" y="3108654"/>
                  <a:pt x="2639037" y="3108654"/>
                </a:cubicBezTo>
                <a:close/>
                <a:moveTo>
                  <a:pt x="1411892" y="2864497"/>
                </a:moveTo>
                <a:cubicBezTo>
                  <a:pt x="1444456" y="2866339"/>
                  <a:pt x="1476480" y="2876375"/>
                  <a:pt x="1507962" y="2894605"/>
                </a:cubicBezTo>
                <a:cubicBezTo>
                  <a:pt x="1561932" y="2925857"/>
                  <a:pt x="1596853" y="2964596"/>
                  <a:pt x="1612726" y="3010822"/>
                </a:cubicBezTo>
                <a:cubicBezTo>
                  <a:pt x="1628597" y="3057048"/>
                  <a:pt x="1623078" y="3103398"/>
                  <a:pt x="1596166" y="3149872"/>
                </a:cubicBezTo>
                <a:lnTo>
                  <a:pt x="1564652" y="3204292"/>
                </a:lnTo>
                <a:lnTo>
                  <a:pt x="1223742" y="3006880"/>
                </a:lnTo>
                <a:lnTo>
                  <a:pt x="1252651" y="2956957"/>
                </a:lnTo>
                <a:cubicBezTo>
                  <a:pt x="1271228" y="2924876"/>
                  <a:pt x="1294273" y="2900985"/>
                  <a:pt x="1321782" y="2885285"/>
                </a:cubicBezTo>
                <a:cubicBezTo>
                  <a:pt x="1349290" y="2869584"/>
                  <a:pt x="1379327" y="2862654"/>
                  <a:pt x="1411892" y="2864497"/>
                </a:cubicBezTo>
                <a:close/>
                <a:moveTo>
                  <a:pt x="1423392" y="2623765"/>
                </a:moveTo>
                <a:cubicBezTo>
                  <a:pt x="1406256" y="2623623"/>
                  <a:pt x="1389463" y="2625013"/>
                  <a:pt x="1373013" y="2627935"/>
                </a:cubicBezTo>
                <a:cubicBezTo>
                  <a:pt x="1274312" y="2645465"/>
                  <a:pt x="1187947" y="2718152"/>
                  <a:pt x="1113917" y="2845994"/>
                </a:cubicBezTo>
                <a:lnTo>
                  <a:pt x="959218" y="3113146"/>
                </a:lnTo>
                <a:lnTo>
                  <a:pt x="1604160" y="3486612"/>
                </a:lnTo>
                <a:lnTo>
                  <a:pt x="1762245" y="3213613"/>
                </a:lnTo>
                <a:cubicBezTo>
                  <a:pt x="1800790" y="3147051"/>
                  <a:pt x="1821178" y="3080382"/>
                  <a:pt x="1823410" y="3013611"/>
                </a:cubicBezTo>
                <a:cubicBezTo>
                  <a:pt x="1825641" y="2946839"/>
                  <a:pt x="1809588" y="2885194"/>
                  <a:pt x="1775253" y="2828679"/>
                </a:cubicBezTo>
                <a:cubicBezTo>
                  <a:pt x="1740917" y="2772161"/>
                  <a:pt x="1691068" y="2724977"/>
                  <a:pt x="1625704" y="2687127"/>
                </a:cubicBezTo>
                <a:cubicBezTo>
                  <a:pt x="1573307" y="2656786"/>
                  <a:pt x="1523348" y="2637340"/>
                  <a:pt x="1475825" y="2628788"/>
                </a:cubicBezTo>
                <a:cubicBezTo>
                  <a:pt x="1458004" y="2625582"/>
                  <a:pt x="1440526" y="2623907"/>
                  <a:pt x="1423392" y="2623765"/>
                </a:cubicBezTo>
                <a:close/>
                <a:moveTo>
                  <a:pt x="1961934" y="1914621"/>
                </a:moveTo>
                <a:cubicBezTo>
                  <a:pt x="1994499" y="1916463"/>
                  <a:pt x="2026523" y="1926499"/>
                  <a:pt x="2058006" y="1944729"/>
                </a:cubicBezTo>
                <a:cubicBezTo>
                  <a:pt x="2111975" y="1975981"/>
                  <a:pt x="2146896" y="2014720"/>
                  <a:pt x="2162769" y="2060946"/>
                </a:cubicBezTo>
                <a:cubicBezTo>
                  <a:pt x="2178640" y="2107172"/>
                  <a:pt x="2173121" y="2153522"/>
                  <a:pt x="2146210" y="2199996"/>
                </a:cubicBezTo>
                <a:lnTo>
                  <a:pt x="2114696" y="2254416"/>
                </a:lnTo>
                <a:lnTo>
                  <a:pt x="1773784" y="2057005"/>
                </a:lnTo>
                <a:lnTo>
                  <a:pt x="1802693" y="2007083"/>
                </a:lnTo>
                <a:cubicBezTo>
                  <a:pt x="1821271" y="1975000"/>
                  <a:pt x="1844315" y="1951109"/>
                  <a:pt x="1871824" y="1935409"/>
                </a:cubicBezTo>
                <a:cubicBezTo>
                  <a:pt x="1899332" y="1919708"/>
                  <a:pt x="1929369" y="1912780"/>
                  <a:pt x="1961934" y="1914621"/>
                </a:cubicBezTo>
                <a:close/>
                <a:moveTo>
                  <a:pt x="1973434" y="1673891"/>
                </a:moveTo>
                <a:cubicBezTo>
                  <a:pt x="1956298" y="1673748"/>
                  <a:pt x="1939506" y="1675137"/>
                  <a:pt x="1923055" y="1678059"/>
                </a:cubicBezTo>
                <a:cubicBezTo>
                  <a:pt x="1824354" y="1695590"/>
                  <a:pt x="1737989" y="1768276"/>
                  <a:pt x="1663959" y="1896118"/>
                </a:cubicBezTo>
                <a:lnTo>
                  <a:pt x="1509260" y="2163270"/>
                </a:lnTo>
                <a:lnTo>
                  <a:pt x="2154203" y="2536738"/>
                </a:lnTo>
                <a:lnTo>
                  <a:pt x="2312288" y="2263738"/>
                </a:lnTo>
                <a:cubicBezTo>
                  <a:pt x="2350833" y="2197174"/>
                  <a:pt x="2371222" y="2130508"/>
                  <a:pt x="2373453" y="2063736"/>
                </a:cubicBezTo>
                <a:cubicBezTo>
                  <a:pt x="2375684" y="1996963"/>
                  <a:pt x="2359632" y="1935320"/>
                  <a:pt x="2325296" y="1878803"/>
                </a:cubicBezTo>
                <a:cubicBezTo>
                  <a:pt x="2290960" y="1822285"/>
                  <a:pt x="2241111" y="1775103"/>
                  <a:pt x="2175747" y="1737252"/>
                </a:cubicBezTo>
                <a:cubicBezTo>
                  <a:pt x="2123351" y="1706912"/>
                  <a:pt x="2073392" y="1687464"/>
                  <a:pt x="2025868" y="1678914"/>
                </a:cubicBezTo>
                <a:cubicBezTo>
                  <a:pt x="2008048" y="1675708"/>
                  <a:pt x="1990569" y="1674033"/>
                  <a:pt x="1973434" y="1673891"/>
                </a:cubicBezTo>
                <a:close/>
                <a:moveTo>
                  <a:pt x="2171169" y="1052363"/>
                </a:moveTo>
                <a:cubicBezTo>
                  <a:pt x="2147526" y="1075906"/>
                  <a:pt x="2129884" y="1094617"/>
                  <a:pt x="2118245" y="1108496"/>
                </a:cubicBezTo>
                <a:cubicBezTo>
                  <a:pt x="2106605" y="1122376"/>
                  <a:pt x="2094416" y="1138238"/>
                  <a:pt x="2081678" y="1156086"/>
                </a:cubicBezTo>
                <a:cubicBezTo>
                  <a:pt x="2068941" y="1173934"/>
                  <a:pt x="2056061" y="1194102"/>
                  <a:pt x="2043039" y="1216589"/>
                </a:cubicBezTo>
                <a:cubicBezTo>
                  <a:pt x="1996855" y="1296344"/>
                  <a:pt x="1978712" y="1370718"/>
                  <a:pt x="1988608" y="1439709"/>
                </a:cubicBezTo>
                <a:cubicBezTo>
                  <a:pt x="1998505" y="1508698"/>
                  <a:pt x="2034637" y="1561251"/>
                  <a:pt x="2097001" y="1597364"/>
                </a:cubicBezTo>
                <a:cubicBezTo>
                  <a:pt x="2186052" y="1648931"/>
                  <a:pt x="2280554" y="1634389"/>
                  <a:pt x="2380505" y="1553738"/>
                </a:cubicBezTo>
                <a:cubicBezTo>
                  <a:pt x="2411076" y="1528601"/>
                  <a:pt x="2433240" y="1512108"/>
                  <a:pt x="2446994" y="1504257"/>
                </a:cubicBezTo>
                <a:cubicBezTo>
                  <a:pt x="2460749" y="1496407"/>
                  <a:pt x="2473291" y="1491859"/>
                  <a:pt x="2484622" y="1490614"/>
                </a:cubicBezTo>
                <a:cubicBezTo>
                  <a:pt x="2495954" y="1489367"/>
                  <a:pt x="2506867" y="1491784"/>
                  <a:pt x="2517360" y="1497860"/>
                </a:cubicBezTo>
                <a:cubicBezTo>
                  <a:pt x="2532053" y="1506368"/>
                  <a:pt x="2539837" y="1518681"/>
                  <a:pt x="2540710" y="1534802"/>
                </a:cubicBezTo>
                <a:cubicBezTo>
                  <a:pt x="2541585" y="1550923"/>
                  <a:pt x="2535858" y="1569629"/>
                  <a:pt x="2523531" y="1590916"/>
                </a:cubicBezTo>
                <a:cubicBezTo>
                  <a:pt x="2507211" y="1619101"/>
                  <a:pt x="2483515" y="1646019"/>
                  <a:pt x="2452447" y="1671668"/>
                </a:cubicBezTo>
                <a:cubicBezTo>
                  <a:pt x="2421380" y="1697319"/>
                  <a:pt x="2388137" y="1717906"/>
                  <a:pt x="2352722" y="1733432"/>
                </a:cubicBezTo>
                <a:lnTo>
                  <a:pt x="2529474" y="1835784"/>
                </a:lnTo>
                <a:cubicBezTo>
                  <a:pt x="2584729" y="1792910"/>
                  <a:pt x="2631889" y="1737743"/>
                  <a:pt x="2670955" y="1670280"/>
                </a:cubicBezTo>
                <a:cubicBezTo>
                  <a:pt x="2704639" y="1612113"/>
                  <a:pt x="2725665" y="1557826"/>
                  <a:pt x="2734033" y="1507420"/>
                </a:cubicBezTo>
                <a:cubicBezTo>
                  <a:pt x="2742402" y="1457014"/>
                  <a:pt x="2737337" y="1411140"/>
                  <a:pt x="2718836" y="1369800"/>
                </a:cubicBezTo>
                <a:cubicBezTo>
                  <a:pt x="2700337" y="1328457"/>
                  <a:pt x="2669649" y="1295372"/>
                  <a:pt x="2626772" y="1270545"/>
                </a:cubicBezTo>
                <a:cubicBezTo>
                  <a:pt x="2582697" y="1245022"/>
                  <a:pt x="2536588" y="1236838"/>
                  <a:pt x="2488445" y="1245996"/>
                </a:cubicBezTo>
                <a:cubicBezTo>
                  <a:pt x="2440301" y="1255152"/>
                  <a:pt x="2383379" y="1285350"/>
                  <a:pt x="2317676" y="1336585"/>
                </a:cubicBezTo>
                <a:cubicBezTo>
                  <a:pt x="2283964" y="1362307"/>
                  <a:pt x="2259603" y="1377927"/>
                  <a:pt x="2244595" y="1383450"/>
                </a:cubicBezTo>
                <a:cubicBezTo>
                  <a:pt x="2229586" y="1388973"/>
                  <a:pt x="2215335" y="1387827"/>
                  <a:pt x="2201843" y="1380014"/>
                </a:cubicBezTo>
                <a:cubicBezTo>
                  <a:pt x="2187751" y="1371855"/>
                  <a:pt x="2180477" y="1358833"/>
                  <a:pt x="2180020" y="1340952"/>
                </a:cubicBezTo>
                <a:cubicBezTo>
                  <a:pt x="2179564" y="1323072"/>
                  <a:pt x="2185586" y="1303337"/>
                  <a:pt x="2198088" y="1281749"/>
                </a:cubicBezTo>
                <a:cubicBezTo>
                  <a:pt x="2228472" y="1229278"/>
                  <a:pt x="2274219" y="1184503"/>
                  <a:pt x="2335329" y="1147421"/>
                </a:cubicBezTo>
                <a:close/>
                <a:moveTo>
                  <a:pt x="2610289" y="0"/>
                </a:moveTo>
                <a:lnTo>
                  <a:pt x="5220579" y="4500501"/>
                </a:lnTo>
                <a:lnTo>
                  <a:pt x="0" y="45005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ja-JP" altLang="en-US" sz="2400" b="1" dirty="0" err="1">
              <a:solidFill>
                <a:prstClr val="black"/>
              </a:solidFill>
              <a:cs typeface="Segoe UI" pitchFamily="34" charset="0"/>
            </a:endParaRPr>
          </a:p>
        </p:txBody>
      </p:sp>
      <p:sp>
        <p:nvSpPr>
          <p:cNvPr id="7" name="フリーフォーム 6"/>
          <p:cNvSpPr/>
          <p:nvPr/>
        </p:nvSpPr>
        <p:spPr bwMode="gray">
          <a:xfrm>
            <a:off x="5487332" y="2939705"/>
            <a:ext cx="1195661" cy="1209733"/>
          </a:xfrm>
          <a:custGeom>
            <a:avLst/>
            <a:gdLst/>
            <a:ahLst/>
            <a:cxnLst/>
            <a:rect l="l" t="t" r="r" b="b"/>
            <a:pathLst>
              <a:path w="3812939" h="3857810">
                <a:moveTo>
                  <a:pt x="617179" y="2340853"/>
                </a:moveTo>
                <a:cubicBezTo>
                  <a:pt x="632451" y="2347945"/>
                  <a:pt x="649523" y="2354425"/>
                  <a:pt x="668394" y="2360293"/>
                </a:cubicBezTo>
                <a:lnTo>
                  <a:pt x="797586" y="2398845"/>
                </a:lnTo>
                <a:lnTo>
                  <a:pt x="750335" y="2477495"/>
                </a:lnTo>
                <a:cubicBezTo>
                  <a:pt x="683068" y="2408695"/>
                  <a:pt x="644862" y="2369985"/>
                  <a:pt x="635717" y="2361366"/>
                </a:cubicBezTo>
                <a:cubicBezTo>
                  <a:pt x="626571" y="2352746"/>
                  <a:pt x="619817" y="2346866"/>
                  <a:pt x="615455" y="2343724"/>
                </a:cubicBezTo>
                <a:close/>
                <a:moveTo>
                  <a:pt x="575218" y="2207825"/>
                </a:moveTo>
                <a:lnTo>
                  <a:pt x="482784" y="2361680"/>
                </a:lnTo>
                <a:lnTo>
                  <a:pt x="809215" y="2750774"/>
                </a:lnTo>
                <a:lnTo>
                  <a:pt x="889749" y="2616724"/>
                </a:lnTo>
                <a:lnTo>
                  <a:pt x="825696" y="2551678"/>
                </a:lnTo>
                <a:lnTo>
                  <a:pt x="899505" y="2428824"/>
                </a:lnTo>
                <a:lnTo>
                  <a:pt x="986149" y="2456267"/>
                </a:lnTo>
                <a:lnTo>
                  <a:pt x="1067028" y="2321643"/>
                </a:lnTo>
                <a:close/>
                <a:moveTo>
                  <a:pt x="978589" y="1870634"/>
                </a:moveTo>
                <a:cubicBezTo>
                  <a:pt x="999549" y="1872159"/>
                  <a:pt x="1020076" y="1878957"/>
                  <a:pt x="1040169" y="1891028"/>
                </a:cubicBezTo>
                <a:cubicBezTo>
                  <a:pt x="1074614" y="1911722"/>
                  <a:pt x="1096710" y="1937042"/>
                  <a:pt x="1106456" y="1966987"/>
                </a:cubicBezTo>
                <a:cubicBezTo>
                  <a:pt x="1116201" y="1996932"/>
                  <a:pt x="1112164" y="2026735"/>
                  <a:pt x="1094344" y="2056396"/>
                </a:cubicBezTo>
                <a:lnTo>
                  <a:pt x="1073478" y="2091128"/>
                </a:lnTo>
                <a:lnTo>
                  <a:pt x="855898" y="1960411"/>
                </a:lnTo>
                <a:lnTo>
                  <a:pt x="875040" y="1928549"/>
                </a:lnTo>
                <a:cubicBezTo>
                  <a:pt x="887342" y="1908073"/>
                  <a:pt x="902435" y="1892921"/>
                  <a:pt x="920320" y="1883092"/>
                </a:cubicBezTo>
                <a:cubicBezTo>
                  <a:pt x="938205" y="1873262"/>
                  <a:pt x="957628" y="1869110"/>
                  <a:pt x="978589" y="1870634"/>
                </a:cubicBezTo>
                <a:close/>
                <a:moveTo>
                  <a:pt x="955997" y="1717829"/>
                </a:moveTo>
                <a:cubicBezTo>
                  <a:pt x="892228" y="1728099"/>
                  <a:pt x="835833" y="1774030"/>
                  <a:pt x="786814" y="1855622"/>
                </a:cubicBezTo>
                <a:lnTo>
                  <a:pt x="684379" y="2026126"/>
                </a:lnTo>
                <a:lnTo>
                  <a:pt x="1096000" y="2273420"/>
                </a:lnTo>
                <a:lnTo>
                  <a:pt x="1200677" y="2099184"/>
                </a:lnTo>
                <a:cubicBezTo>
                  <a:pt x="1226200" y="2056701"/>
                  <a:pt x="1240026" y="2013963"/>
                  <a:pt x="1242157" y="1970970"/>
                </a:cubicBezTo>
                <a:cubicBezTo>
                  <a:pt x="1244287" y="1927976"/>
                  <a:pt x="1234586" y="1888096"/>
                  <a:pt x="1213052" y="1851329"/>
                </a:cubicBezTo>
                <a:cubicBezTo>
                  <a:pt x="1191518" y="1814563"/>
                  <a:pt x="1159893" y="1783648"/>
                  <a:pt x="1118176" y="1758585"/>
                </a:cubicBezTo>
                <a:cubicBezTo>
                  <a:pt x="1084735" y="1738495"/>
                  <a:pt x="1052751" y="1725448"/>
                  <a:pt x="1022224" y="1719446"/>
                </a:cubicBezTo>
                <a:cubicBezTo>
                  <a:pt x="999329" y="1714945"/>
                  <a:pt x="977253" y="1714406"/>
                  <a:pt x="955997" y="1717829"/>
                </a:cubicBezTo>
                <a:close/>
                <a:moveTo>
                  <a:pt x="1207306" y="1155713"/>
                </a:moveTo>
                <a:lnTo>
                  <a:pt x="1052273" y="1413765"/>
                </a:lnTo>
                <a:lnTo>
                  <a:pt x="1463894" y="1661059"/>
                </a:lnTo>
                <a:lnTo>
                  <a:pt x="1538393" y="1537056"/>
                </a:lnTo>
                <a:lnTo>
                  <a:pt x="1394871" y="1450831"/>
                </a:lnTo>
                <a:lnTo>
                  <a:pt x="1468335" y="1328550"/>
                </a:lnTo>
                <a:lnTo>
                  <a:pt x="1371314" y="1270262"/>
                </a:lnTo>
                <a:lnTo>
                  <a:pt x="1297850" y="1392543"/>
                </a:lnTo>
                <a:lnTo>
                  <a:pt x="1223793" y="1348050"/>
                </a:lnTo>
                <a:lnTo>
                  <a:pt x="1304327" y="1214001"/>
                </a:lnTo>
                <a:close/>
                <a:moveTo>
                  <a:pt x="1906468" y="1027922"/>
                </a:moveTo>
                <a:lnTo>
                  <a:pt x="1101819" y="2453021"/>
                </a:lnTo>
                <a:lnTo>
                  <a:pt x="2711112" y="2453021"/>
                </a:lnTo>
                <a:close/>
                <a:moveTo>
                  <a:pt x="1411131" y="836603"/>
                </a:moveTo>
                <a:cubicBezTo>
                  <a:pt x="1395655" y="851526"/>
                  <a:pt x="1384096" y="863397"/>
                  <a:pt x="1376452" y="872218"/>
                </a:cubicBezTo>
                <a:cubicBezTo>
                  <a:pt x="1368809" y="881038"/>
                  <a:pt x="1360792" y="891132"/>
                  <a:pt x="1352401" y="902498"/>
                </a:cubicBezTo>
                <a:cubicBezTo>
                  <a:pt x="1344010" y="913864"/>
                  <a:pt x="1335503" y="926723"/>
                  <a:pt x="1326881" y="941075"/>
                </a:cubicBezTo>
                <a:cubicBezTo>
                  <a:pt x="1296300" y="991977"/>
                  <a:pt x="1283839" y="1039703"/>
                  <a:pt x="1289499" y="1084252"/>
                </a:cubicBezTo>
                <a:cubicBezTo>
                  <a:pt x="1295159" y="1128800"/>
                  <a:pt x="1317890" y="1163031"/>
                  <a:pt x="1357694" y="1186944"/>
                </a:cubicBezTo>
                <a:cubicBezTo>
                  <a:pt x="1414528" y="1221090"/>
                  <a:pt x="1475561" y="1212702"/>
                  <a:pt x="1540791" y="1161781"/>
                </a:cubicBezTo>
                <a:cubicBezTo>
                  <a:pt x="1560746" y="1145904"/>
                  <a:pt x="1575196" y="1135508"/>
                  <a:pt x="1584138" y="1130593"/>
                </a:cubicBezTo>
                <a:cubicBezTo>
                  <a:pt x="1593081" y="1125679"/>
                  <a:pt x="1601209" y="1122879"/>
                  <a:pt x="1608522" y="1122194"/>
                </a:cubicBezTo>
                <a:cubicBezTo>
                  <a:pt x="1615835" y="1121509"/>
                  <a:pt x="1622840" y="1123178"/>
                  <a:pt x="1629537" y="1127202"/>
                </a:cubicBezTo>
                <a:cubicBezTo>
                  <a:pt x="1638914" y="1132836"/>
                  <a:pt x="1643801" y="1140850"/>
                  <a:pt x="1644197" y="1151245"/>
                </a:cubicBezTo>
                <a:cubicBezTo>
                  <a:pt x="1644593" y="1161639"/>
                  <a:pt x="1640709" y="1173630"/>
                  <a:pt x="1632547" y="1187217"/>
                </a:cubicBezTo>
                <a:cubicBezTo>
                  <a:pt x="1621740" y="1205205"/>
                  <a:pt x="1606196" y="1222300"/>
                  <a:pt x="1585914" y="1238503"/>
                </a:cubicBezTo>
                <a:cubicBezTo>
                  <a:pt x="1565632" y="1254705"/>
                  <a:pt x="1544003" y="1267624"/>
                  <a:pt x="1521026" y="1277258"/>
                </a:cubicBezTo>
                <a:lnTo>
                  <a:pt x="1633834" y="1345031"/>
                </a:lnTo>
                <a:cubicBezTo>
                  <a:pt x="1669877" y="1317984"/>
                  <a:pt x="1700832" y="1282932"/>
                  <a:pt x="1726699" y="1239876"/>
                </a:cubicBezTo>
                <a:cubicBezTo>
                  <a:pt x="1749003" y="1202751"/>
                  <a:pt x="1763112" y="1167996"/>
                  <a:pt x="1769027" y="1135609"/>
                </a:cubicBezTo>
                <a:cubicBezTo>
                  <a:pt x="1774941" y="1103223"/>
                  <a:pt x="1772154" y="1073617"/>
                  <a:pt x="1760664" y="1046791"/>
                </a:cubicBezTo>
                <a:cubicBezTo>
                  <a:pt x="1749175" y="1019966"/>
                  <a:pt x="1729748" y="998333"/>
                  <a:pt x="1702383" y="981892"/>
                </a:cubicBezTo>
                <a:cubicBezTo>
                  <a:pt x="1674253" y="964992"/>
                  <a:pt x="1644632" y="959242"/>
                  <a:pt x="1613522" y="964641"/>
                </a:cubicBezTo>
                <a:cubicBezTo>
                  <a:pt x="1582412" y="970041"/>
                  <a:pt x="1545427" y="988904"/>
                  <a:pt x="1502566" y="1021231"/>
                </a:cubicBezTo>
                <a:cubicBezTo>
                  <a:pt x="1480581" y="1037452"/>
                  <a:pt x="1464725" y="1047263"/>
                  <a:pt x="1454999" y="1050665"/>
                </a:cubicBezTo>
                <a:cubicBezTo>
                  <a:pt x="1445272" y="1054067"/>
                  <a:pt x="1436103" y="1053181"/>
                  <a:pt x="1427492" y="1048007"/>
                </a:cubicBezTo>
                <a:cubicBezTo>
                  <a:pt x="1418498" y="1042604"/>
                  <a:pt x="1413947" y="1034140"/>
                  <a:pt x="1413838" y="1022616"/>
                </a:cubicBezTo>
                <a:cubicBezTo>
                  <a:pt x="1413730" y="1011092"/>
                  <a:pt x="1417815" y="998441"/>
                  <a:pt x="1426092" y="984663"/>
                </a:cubicBezTo>
                <a:cubicBezTo>
                  <a:pt x="1446212" y="951174"/>
                  <a:pt x="1476148" y="922803"/>
                  <a:pt x="1515902" y="899548"/>
                </a:cubicBezTo>
                <a:close/>
                <a:moveTo>
                  <a:pt x="1906472" y="0"/>
                </a:moveTo>
                <a:lnTo>
                  <a:pt x="2383248" y="742463"/>
                </a:lnTo>
                <a:lnTo>
                  <a:pt x="3654581" y="742463"/>
                </a:lnTo>
                <a:lnTo>
                  <a:pt x="3654581" y="1431773"/>
                </a:lnTo>
                <a:lnTo>
                  <a:pt x="2825877" y="1431773"/>
                </a:lnTo>
                <a:lnTo>
                  <a:pt x="3812939" y="2968901"/>
                </a:lnTo>
                <a:lnTo>
                  <a:pt x="2227820" y="2968901"/>
                </a:lnTo>
                <a:lnTo>
                  <a:pt x="2227820" y="3857810"/>
                </a:lnTo>
                <a:lnTo>
                  <a:pt x="1556783" y="3857810"/>
                </a:lnTo>
                <a:lnTo>
                  <a:pt x="1556783" y="2968901"/>
                </a:lnTo>
                <a:lnTo>
                  <a:pt x="0" y="2968901"/>
                </a:lnTo>
                <a:lnTo>
                  <a:pt x="950860" y="1488149"/>
                </a:lnTo>
                <a:lnTo>
                  <a:pt x="82341" y="1488149"/>
                </a:lnTo>
                <a:lnTo>
                  <a:pt x="82341" y="798839"/>
                </a:lnTo>
                <a:lnTo>
                  <a:pt x="1393500" y="798839"/>
                </a:ln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309"/>
            <a:endParaRPr lang="ja-JP" altLang="en-US" sz="2399">
              <a:solidFill>
                <a:prstClr val="black"/>
              </a:solidFill>
            </a:endParaRPr>
          </a:p>
        </p:txBody>
      </p:sp>
      <p:sp>
        <p:nvSpPr>
          <p:cNvPr id="8" name="テキスト ボックス 7"/>
          <p:cNvSpPr txBox="1"/>
          <p:nvPr/>
        </p:nvSpPr>
        <p:spPr>
          <a:xfrm>
            <a:off x="2484685" y="4336125"/>
            <a:ext cx="2043053" cy="702756"/>
          </a:xfrm>
          <a:prstGeom prst="rect">
            <a:avLst/>
          </a:prstGeom>
          <a:noFill/>
        </p:spPr>
        <p:txBody>
          <a:bodyPr wrap="square" lIns="70575" tIns="70575" rIns="0" bIns="0" rtlCol="0" anchor="t">
            <a:noAutofit/>
          </a:bodyPr>
          <a:lstStyle/>
          <a:p>
            <a:pPr algn="ctr">
              <a:lnSpc>
                <a:spcPct val="90000"/>
              </a:lnSpc>
              <a:spcAft>
                <a:spcPts val="588"/>
              </a:spcAft>
            </a:pPr>
            <a:r>
              <a:rPr lang="ja-JP" altLang="en-US" sz="1961" dirty="0">
                <a:solidFill>
                  <a:prstClr val="black">
                    <a:lumMod val="50000"/>
                  </a:prstClr>
                </a:solidFill>
              </a:rPr>
              <a:t>ディレクトリ</a:t>
            </a:r>
            <a:endParaRPr lang="en-US" altLang="ja-JP" sz="1961" dirty="0">
              <a:solidFill>
                <a:prstClr val="black">
                  <a:lumMod val="50000"/>
                </a:prstClr>
              </a:solidFill>
            </a:endParaRPr>
          </a:p>
          <a:p>
            <a:pPr algn="ctr">
              <a:lnSpc>
                <a:spcPct val="90000"/>
              </a:lnSpc>
              <a:spcAft>
                <a:spcPts val="588"/>
              </a:spcAft>
            </a:pPr>
            <a:r>
              <a:rPr lang="ja-JP" altLang="en-US" sz="1961" dirty="0">
                <a:solidFill>
                  <a:prstClr val="black">
                    <a:lumMod val="50000"/>
                  </a:prstClr>
                </a:solidFill>
              </a:rPr>
              <a:t>認証サーバー</a:t>
            </a:r>
          </a:p>
        </p:txBody>
      </p:sp>
      <p:sp>
        <p:nvSpPr>
          <p:cNvPr id="9" name="左右矢印 8"/>
          <p:cNvSpPr/>
          <p:nvPr/>
        </p:nvSpPr>
        <p:spPr>
          <a:xfrm>
            <a:off x="4171164" y="3467252"/>
            <a:ext cx="1208670" cy="412769"/>
          </a:xfrm>
          <a:prstGeom prst="leftRightArrow">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400" b="1" dirty="0">
                <a:solidFill>
                  <a:prstClr val="black"/>
                </a:solidFill>
              </a:rPr>
              <a:t>Kerberos</a:t>
            </a:r>
            <a:endParaRPr lang="ja-JP" altLang="en-US" sz="1400" b="1" dirty="0">
              <a:solidFill>
                <a:prstClr val="black"/>
              </a:solidFill>
            </a:endParaRPr>
          </a:p>
        </p:txBody>
      </p:sp>
      <p:sp>
        <p:nvSpPr>
          <p:cNvPr id="10" name="テキスト ボックス 9"/>
          <p:cNvSpPr txBox="1"/>
          <p:nvPr/>
        </p:nvSpPr>
        <p:spPr>
          <a:xfrm>
            <a:off x="4897755" y="4318217"/>
            <a:ext cx="2374813" cy="702756"/>
          </a:xfrm>
          <a:prstGeom prst="rect">
            <a:avLst/>
          </a:prstGeom>
          <a:noFill/>
        </p:spPr>
        <p:txBody>
          <a:bodyPr wrap="square" lIns="70575" tIns="70575" rIns="0" bIns="0" rtlCol="0" anchor="t">
            <a:noAutofit/>
          </a:bodyPr>
          <a:lstStyle/>
          <a:p>
            <a:pPr algn="ctr">
              <a:lnSpc>
                <a:spcPct val="90000"/>
              </a:lnSpc>
              <a:spcAft>
                <a:spcPts val="588"/>
              </a:spcAft>
            </a:pPr>
            <a:r>
              <a:rPr lang="ja-JP" altLang="en-US" sz="1961" dirty="0">
                <a:solidFill>
                  <a:prstClr val="black">
                    <a:lumMod val="50000"/>
                  </a:prstClr>
                </a:solidFill>
              </a:rPr>
              <a:t>セキュリティ</a:t>
            </a:r>
            <a:endParaRPr lang="en-US" altLang="ja-JP" sz="1961" dirty="0">
              <a:solidFill>
                <a:prstClr val="black">
                  <a:lumMod val="50000"/>
                </a:prstClr>
              </a:solidFill>
            </a:endParaRPr>
          </a:p>
          <a:p>
            <a:pPr algn="ctr">
              <a:lnSpc>
                <a:spcPct val="90000"/>
              </a:lnSpc>
              <a:spcAft>
                <a:spcPts val="588"/>
              </a:spcAft>
            </a:pPr>
            <a:r>
              <a:rPr lang="ja-JP" altLang="en-US" sz="1961" dirty="0">
                <a:solidFill>
                  <a:prstClr val="black">
                    <a:lumMod val="50000"/>
                  </a:prstClr>
                </a:solidFill>
              </a:rPr>
              <a:t>トークンサービス</a:t>
            </a:r>
          </a:p>
        </p:txBody>
      </p:sp>
      <p:pic>
        <p:nvPicPr>
          <p:cNvPr id="11" name="図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6685" y="2476555"/>
            <a:ext cx="765242" cy="765242"/>
          </a:xfrm>
          <a:prstGeom prst="rect">
            <a:avLst/>
          </a:prstGeom>
        </p:spPr>
      </p:pic>
      <p:pic>
        <p:nvPicPr>
          <p:cNvPr id="12" name="図 11"/>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1453816" y="3159016"/>
            <a:ext cx="1030869" cy="1030869"/>
          </a:xfrm>
          <a:prstGeom prst="rect">
            <a:avLst/>
          </a:prstGeom>
        </p:spPr>
      </p:pic>
      <p:pic>
        <p:nvPicPr>
          <p:cNvPr id="13" name="図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553" y="4305711"/>
            <a:ext cx="670336" cy="670336"/>
          </a:xfrm>
          <a:prstGeom prst="rect">
            <a:avLst/>
          </a:prstGeom>
        </p:spPr>
      </p:pic>
      <p:sp>
        <p:nvSpPr>
          <p:cNvPr id="14" name="左右矢印 13"/>
          <p:cNvSpPr/>
          <p:nvPr/>
        </p:nvSpPr>
        <p:spPr>
          <a:xfrm flipH="1">
            <a:off x="2425009" y="3467252"/>
            <a:ext cx="588866" cy="350878"/>
          </a:xfrm>
          <a:prstGeom prst="leftRightArrow">
            <a:avLst/>
          </a:prstGeom>
          <a:solidFill>
            <a:schemeClr val="tx1"/>
          </a:solidFill>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765" dirty="0">
              <a:solidFill>
                <a:prstClr val="white"/>
              </a:solidFill>
            </a:endParaRPr>
          </a:p>
        </p:txBody>
      </p:sp>
      <p:sp>
        <p:nvSpPr>
          <p:cNvPr id="15" name="左右矢印 14"/>
          <p:cNvSpPr/>
          <p:nvPr/>
        </p:nvSpPr>
        <p:spPr>
          <a:xfrm rot="2476428" flipH="1">
            <a:off x="939122" y="3042637"/>
            <a:ext cx="588866" cy="350878"/>
          </a:xfrm>
          <a:prstGeom prst="leftRightArrow">
            <a:avLst/>
          </a:prstGeom>
          <a:solidFill>
            <a:schemeClr val="tx1"/>
          </a:solidFill>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765" dirty="0">
              <a:solidFill>
                <a:prstClr val="white"/>
              </a:solidFill>
            </a:endParaRPr>
          </a:p>
        </p:txBody>
      </p:sp>
      <p:sp>
        <p:nvSpPr>
          <p:cNvPr id="16" name="左右矢印 15"/>
          <p:cNvSpPr/>
          <p:nvPr/>
        </p:nvSpPr>
        <p:spPr>
          <a:xfrm rot="19308273" flipH="1">
            <a:off x="934705" y="4163088"/>
            <a:ext cx="588866" cy="350878"/>
          </a:xfrm>
          <a:prstGeom prst="leftRightArrow">
            <a:avLst/>
          </a:prstGeom>
          <a:solidFill>
            <a:schemeClr val="tx1"/>
          </a:solidFill>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765" dirty="0">
              <a:solidFill>
                <a:prstClr val="white"/>
              </a:solidFill>
            </a:endParaRPr>
          </a:p>
        </p:txBody>
      </p:sp>
      <p:sp>
        <p:nvSpPr>
          <p:cNvPr id="17" name="テキスト ボックス 16"/>
          <p:cNvSpPr txBox="1"/>
          <p:nvPr/>
        </p:nvSpPr>
        <p:spPr>
          <a:xfrm>
            <a:off x="14439" y="1759681"/>
            <a:ext cx="1483815" cy="642907"/>
          </a:xfrm>
          <a:prstGeom prst="rect">
            <a:avLst/>
          </a:prstGeom>
          <a:noFill/>
        </p:spPr>
        <p:txBody>
          <a:bodyPr wrap="square" lIns="70575" tIns="70575" rIns="0" bIns="0" rtlCol="0" anchor="t">
            <a:noAutofit/>
          </a:bodyPr>
          <a:lstStyle/>
          <a:p>
            <a:pPr>
              <a:lnSpc>
                <a:spcPct val="90000"/>
              </a:lnSpc>
              <a:spcAft>
                <a:spcPts val="588"/>
              </a:spcAft>
            </a:pPr>
            <a:r>
              <a:rPr lang="ja-JP" altLang="en-US" sz="1765" dirty="0">
                <a:solidFill>
                  <a:prstClr val="black">
                    <a:lumMod val="50000"/>
                  </a:prstClr>
                </a:solidFill>
              </a:rPr>
              <a:t>その他</a:t>
            </a:r>
            <a:endParaRPr lang="en-US" altLang="ja-JP" sz="1765" dirty="0">
              <a:solidFill>
                <a:prstClr val="black">
                  <a:lumMod val="50000"/>
                </a:prstClr>
              </a:solidFill>
            </a:endParaRPr>
          </a:p>
          <a:p>
            <a:pPr>
              <a:lnSpc>
                <a:spcPct val="90000"/>
              </a:lnSpc>
              <a:spcAft>
                <a:spcPts val="588"/>
              </a:spcAft>
            </a:pPr>
            <a:r>
              <a:rPr lang="ja-JP" altLang="en-US" sz="1765" dirty="0">
                <a:solidFill>
                  <a:prstClr val="black">
                    <a:lumMod val="50000"/>
                  </a:prstClr>
                </a:solidFill>
              </a:rPr>
              <a:t>認証サーバー</a:t>
            </a:r>
          </a:p>
        </p:txBody>
      </p:sp>
      <p:sp>
        <p:nvSpPr>
          <p:cNvPr id="18" name="テキスト ボックス 17"/>
          <p:cNvSpPr txBox="1"/>
          <p:nvPr/>
        </p:nvSpPr>
        <p:spPr>
          <a:xfrm>
            <a:off x="-9149" y="5083403"/>
            <a:ext cx="1483815" cy="642907"/>
          </a:xfrm>
          <a:prstGeom prst="rect">
            <a:avLst/>
          </a:prstGeom>
          <a:noFill/>
        </p:spPr>
        <p:txBody>
          <a:bodyPr wrap="square" lIns="70575" tIns="70575" rIns="0" bIns="0" rtlCol="0" anchor="t">
            <a:noAutofit/>
          </a:bodyPr>
          <a:lstStyle/>
          <a:p>
            <a:pPr>
              <a:lnSpc>
                <a:spcPct val="90000"/>
              </a:lnSpc>
              <a:spcAft>
                <a:spcPts val="588"/>
              </a:spcAft>
            </a:pPr>
            <a:r>
              <a:rPr lang="ja-JP" altLang="en-US" sz="1765" dirty="0">
                <a:solidFill>
                  <a:prstClr val="black">
                    <a:lumMod val="50000"/>
                  </a:prstClr>
                </a:solidFill>
              </a:rPr>
              <a:t>業務アプリ</a:t>
            </a:r>
            <a:endParaRPr lang="en-US" altLang="ja-JP" sz="1765" dirty="0">
              <a:solidFill>
                <a:prstClr val="black">
                  <a:lumMod val="50000"/>
                </a:prstClr>
              </a:solidFill>
            </a:endParaRPr>
          </a:p>
          <a:p>
            <a:pPr>
              <a:lnSpc>
                <a:spcPct val="90000"/>
              </a:lnSpc>
              <a:spcAft>
                <a:spcPts val="588"/>
              </a:spcAft>
            </a:pPr>
            <a:r>
              <a:rPr lang="ja-JP" altLang="en-US" sz="1765" dirty="0">
                <a:solidFill>
                  <a:prstClr val="black">
                    <a:lumMod val="50000"/>
                  </a:prstClr>
                </a:solidFill>
              </a:rPr>
              <a:t>サーバー</a:t>
            </a:r>
          </a:p>
        </p:txBody>
      </p:sp>
      <p:sp>
        <p:nvSpPr>
          <p:cNvPr id="19" name="テキスト ボックス 18"/>
          <p:cNvSpPr txBox="1"/>
          <p:nvPr/>
        </p:nvSpPr>
        <p:spPr bwMode="ltGray">
          <a:xfrm>
            <a:off x="2725995" y="5139465"/>
            <a:ext cx="1736666" cy="776288"/>
          </a:xfrm>
          <a:prstGeom prst="rect">
            <a:avLst/>
          </a:prstGeom>
          <a:solidFill>
            <a:schemeClr val="bg1"/>
          </a:solidFill>
          <a:ln>
            <a:solidFill>
              <a:schemeClr val="bg1"/>
            </a:solidFill>
          </a:ln>
        </p:spPr>
        <p:txBody>
          <a:bodyPr wrap="square" lIns="70575" tIns="0" rIns="0" bIns="0" rtlCol="0" anchor="ctr">
            <a:noAutofit/>
          </a:bodyPr>
          <a:lstStyle/>
          <a:p>
            <a:pPr algn="ctr">
              <a:lnSpc>
                <a:spcPct val="90000"/>
              </a:lnSpc>
              <a:spcAft>
                <a:spcPts val="588"/>
              </a:spcAft>
            </a:pPr>
            <a:r>
              <a:rPr lang="en-US" altLang="ja-JP" sz="2353" dirty="0"/>
              <a:t>Authority</a:t>
            </a:r>
            <a:endParaRPr lang="ja-JP" altLang="en-US" sz="2353" dirty="0"/>
          </a:p>
        </p:txBody>
      </p:sp>
      <p:sp>
        <p:nvSpPr>
          <p:cNvPr id="20" name="テキスト ボックス 19"/>
          <p:cNvSpPr txBox="1"/>
          <p:nvPr/>
        </p:nvSpPr>
        <p:spPr>
          <a:xfrm>
            <a:off x="5229543" y="2074269"/>
            <a:ext cx="2305645" cy="908058"/>
          </a:xfrm>
          <a:prstGeom prst="rect">
            <a:avLst/>
          </a:prstGeom>
          <a:noFill/>
        </p:spPr>
        <p:txBody>
          <a:bodyPr wrap="square" lIns="70575" tIns="70575" rIns="0" bIns="0" rtlCol="0" anchor="t">
            <a:noAutofit/>
          </a:bodyPr>
          <a:lstStyle/>
          <a:p>
            <a:pPr>
              <a:lnSpc>
                <a:spcPct val="90000"/>
              </a:lnSpc>
              <a:spcAft>
                <a:spcPts val="588"/>
              </a:spcAft>
            </a:pPr>
            <a:r>
              <a:rPr lang="en-US" altLang="ja-JP" sz="2353" dirty="0">
                <a:solidFill>
                  <a:prstClr val="black">
                    <a:lumMod val="50000"/>
                  </a:prstClr>
                </a:solidFill>
              </a:rPr>
              <a:t>SAML</a:t>
            </a:r>
            <a:r>
              <a:rPr lang="ja-JP" altLang="en-US" sz="2353" dirty="0">
                <a:solidFill>
                  <a:prstClr val="black">
                    <a:lumMod val="50000"/>
                  </a:prstClr>
                </a:solidFill>
              </a:rPr>
              <a:t> </a:t>
            </a:r>
            <a:r>
              <a:rPr lang="en-US" altLang="ja-JP" sz="2353" dirty="0">
                <a:solidFill>
                  <a:prstClr val="black">
                    <a:lumMod val="50000"/>
                  </a:prstClr>
                </a:solidFill>
              </a:rPr>
              <a:t>2.0/</a:t>
            </a:r>
          </a:p>
          <a:p>
            <a:pPr>
              <a:lnSpc>
                <a:spcPct val="90000"/>
              </a:lnSpc>
              <a:spcAft>
                <a:spcPts val="588"/>
              </a:spcAft>
            </a:pPr>
            <a:r>
              <a:rPr lang="en-US" altLang="ja-JP" sz="2353" dirty="0">
                <a:solidFill>
                  <a:prstClr val="black">
                    <a:lumMod val="50000"/>
                  </a:prstClr>
                </a:solidFill>
              </a:rPr>
              <a:t>WS-Federation</a:t>
            </a:r>
            <a:r>
              <a:rPr lang="ja-JP" altLang="en-US" sz="2353" dirty="0">
                <a:solidFill>
                  <a:prstClr val="black">
                    <a:lumMod val="50000"/>
                  </a:prstClr>
                </a:solidFill>
              </a:rPr>
              <a:t> </a:t>
            </a:r>
            <a:endParaRPr lang="en-US" altLang="ja-JP" sz="2353" dirty="0">
              <a:solidFill>
                <a:prstClr val="black">
                  <a:lumMod val="50000"/>
                </a:prstClr>
              </a:solidFill>
            </a:endParaRPr>
          </a:p>
        </p:txBody>
      </p:sp>
      <p:sp>
        <p:nvSpPr>
          <p:cNvPr id="21" name="テキスト ボックス 20"/>
          <p:cNvSpPr txBox="1"/>
          <p:nvPr/>
        </p:nvSpPr>
        <p:spPr>
          <a:xfrm>
            <a:off x="1651565" y="4216606"/>
            <a:ext cx="623448" cy="323180"/>
          </a:xfrm>
          <a:prstGeom prst="rect">
            <a:avLst/>
          </a:prstGeom>
          <a:noFill/>
        </p:spPr>
        <p:txBody>
          <a:bodyPr wrap="square" lIns="70575" tIns="70575" rIns="0" bIns="0" rtlCol="0" anchor="t">
            <a:noAutofit/>
          </a:bodyPr>
          <a:lstStyle/>
          <a:p>
            <a:pPr>
              <a:lnSpc>
                <a:spcPct val="90000"/>
              </a:lnSpc>
              <a:spcAft>
                <a:spcPts val="588"/>
              </a:spcAft>
            </a:pPr>
            <a:r>
              <a:rPr lang="ja-JP" altLang="en-US" sz="1765" dirty="0">
                <a:solidFill>
                  <a:prstClr val="black">
                    <a:lumMod val="50000"/>
                  </a:prstClr>
                </a:solidFill>
              </a:rPr>
              <a:t>同期</a:t>
            </a:r>
          </a:p>
        </p:txBody>
      </p:sp>
      <p:sp>
        <p:nvSpPr>
          <p:cNvPr id="22" name="左右矢印 21"/>
          <p:cNvSpPr/>
          <p:nvPr/>
        </p:nvSpPr>
        <p:spPr>
          <a:xfrm>
            <a:off x="6664202" y="3443665"/>
            <a:ext cx="1397358" cy="509406"/>
          </a:xfrm>
          <a:prstGeom prst="leftRightArrow">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765" dirty="0">
                <a:solidFill>
                  <a:prstClr val="black"/>
                </a:solidFill>
              </a:rPr>
              <a:t>WS-Fed</a:t>
            </a:r>
          </a:p>
          <a:p>
            <a:pPr algn="ctr"/>
            <a:r>
              <a:rPr lang="en-US" altLang="ja-JP" sz="1765" b="1" dirty="0">
                <a:solidFill>
                  <a:prstClr val="black"/>
                </a:solidFill>
              </a:rPr>
              <a:t>https</a:t>
            </a:r>
          </a:p>
          <a:p>
            <a:pPr algn="ctr"/>
            <a:r>
              <a:rPr lang="en-US" altLang="ja-JP" sz="1765" dirty="0">
                <a:solidFill>
                  <a:prstClr val="black"/>
                </a:solidFill>
              </a:rPr>
              <a:t>SAML</a:t>
            </a:r>
          </a:p>
        </p:txBody>
      </p:sp>
      <p:sp>
        <p:nvSpPr>
          <p:cNvPr id="23" name="テキスト ボックス 22"/>
          <p:cNvSpPr txBox="1"/>
          <p:nvPr/>
        </p:nvSpPr>
        <p:spPr>
          <a:xfrm>
            <a:off x="7272569" y="4287097"/>
            <a:ext cx="2374813" cy="702756"/>
          </a:xfrm>
          <a:prstGeom prst="rect">
            <a:avLst/>
          </a:prstGeom>
          <a:noFill/>
        </p:spPr>
        <p:txBody>
          <a:bodyPr wrap="square" lIns="70575" tIns="70575" rIns="0" bIns="0" rtlCol="0" anchor="t">
            <a:noAutofit/>
          </a:bodyPr>
          <a:lstStyle/>
          <a:p>
            <a:pPr algn="ctr">
              <a:lnSpc>
                <a:spcPct val="90000"/>
              </a:lnSpc>
              <a:spcAft>
                <a:spcPts val="588"/>
              </a:spcAft>
            </a:pPr>
            <a:r>
              <a:rPr lang="ja-JP" altLang="en-US" sz="1961" dirty="0">
                <a:solidFill>
                  <a:prstClr val="black">
                    <a:lumMod val="50000"/>
                  </a:prstClr>
                </a:solidFill>
              </a:rPr>
              <a:t>リバースプロキシー</a:t>
            </a:r>
            <a:endParaRPr lang="en-US" altLang="ja-JP" sz="1961" dirty="0">
              <a:solidFill>
                <a:prstClr val="black">
                  <a:lumMod val="50000"/>
                </a:prstClr>
              </a:solidFill>
            </a:endParaRPr>
          </a:p>
          <a:p>
            <a:pPr algn="ctr">
              <a:lnSpc>
                <a:spcPct val="90000"/>
              </a:lnSpc>
              <a:spcAft>
                <a:spcPts val="588"/>
              </a:spcAft>
            </a:pPr>
            <a:r>
              <a:rPr lang="ja-JP" altLang="en-US" sz="1961" dirty="0">
                <a:solidFill>
                  <a:prstClr val="black">
                    <a:lumMod val="50000"/>
                  </a:prstClr>
                </a:solidFill>
              </a:rPr>
              <a:t>（含 認証）</a:t>
            </a:r>
          </a:p>
        </p:txBody>
      </p:sp>
      <p:sp>
        <p:nvSpPr>
          <p:cNvPr id="24" name="テキスト ボックス 23"/>
          <p:cNvSpPr txBox="1"/>
          <p:nvPr/>
        </p:nvSpPr>
        <p:spPr bwMode="ltGray">
          <a:xfrm>
            <a:off x="5216827" y="5139465"/>
            <a:ext cx="1736666" cy="776288"/>
          </a:xfrm>
          <a:prstGeom prst="rect">
            <a:avLst/>
          </a:prstGeom>
          <a:solidFill>
            <a:schemeClr val="bg1"/>
          </a:solidFill>
          <a:ln>
            <a:solidFill>
              <a:schemeClr val="bg1"/>
            </a:solidFill>
          </a:ln>
        </p:spPr>
        <p:txBody>
          <a:bodyPr wrap="square" lIns="70575" tIns="0" rIns="0" bIns="0" rtlCol="0" anchor="ctr">
            <a:noAutofit/>
          </a:bodyPr>
          <a:lstStyle/>
          <a:p>
            <a:pPr algn="ctr">
              <a:lnSpc>
                <a:spcPct val="90000"/>
              </a:lnSpc>
              <a:spcAft>
                <a:spcPts val="588"/>
              </a:spcAft>
            </a:pPr>
            <a:r>
              <a:rPr lang="en-US" altLang="ja-JP" sz="2353" dirty="0"/>
              <a:t>Conditional</a:t>
            </a:r>
          </a:p>
          <a:p>
            <a:pPr algn="ctr">
              <a:lnSpc>
                <a:spcPct val="90000"/>
              </a:lnSpc>
              <a:spcAft>
                <a:spcPts val="588"/>
              </a:spcAft>
            </a:pPr>
            <a:r>
              <a:rPr lang="en-US" altLang="ja-JP" sz="2353" dirty="0"/>
              <a:t>Access</a:t>
            </a:r>
            <a:endParaRPr lang="ja-JP" altLang="en-US" sz="2353" dirty="0"/>
          </a:p>
        </p:txBody>
      </p:sp>
      <p:sp>
        <p:nvSpPr>
          <p:cNvPr id="25" name="テキスト ボックス 24"/>
          <p:cNvSpPr txBox="1"/>
          <p:nvPr/>
        </p:nvSpPr>
        <p:spPr>
          <a:xfrm>
            <a:off x="1487201" y="2261094"/>
            <a:ext cx="1337921" cy="890775"/>
          </a:xfrm>
          <a:prstGeom prst="rect">
            <a:avLst/>
          </a:prstGeom>
          <a:noFill/>
        </p:spPr>
        <p:txBody>
          <a:bodyPr wrap="square" lIns="70575" tIns="70575" rIns="0" bIns="0" rtlCol="0" anchor="t">
            <a:noAutofit/>
          </a:bodyPr>
          <a:lstStyle/>
          <a:p>
            <a:pPr>
              <a:lnSpc>
                <a:spcPct val="90000"/>
              </a:lnSpc>
              <a:spcAft>
                <a:spcPts val="588"/>
              </a:spcAft>
            </a:pPr>
            <a:r>
              <a:rPr lang="en-US" altLang="ja-JP" sz="1961" dirty="0">
                <a:solidFill>
                  <a:prstClr val="black">
                    <a:lumMod val="50000"/>
                  </a:prstClr>
                </a:solidFill>
              </a:rPr>
              <a:t>Microsoft</a:t>
            </a:r>
            <a:br>
              <a:rPr lang="en-US" altLang="ja-JP" sz="1961" dirty="0">
                <a:solidFill>
                  <a:prstClr val="black">
                    <a:lumMod val="50000"/>
                  </a:prstClr>
                </a:solidFill>
              </a:rPr>
            </a:br>
            <a:r>
              <a:rPr lang="en-US" altLang="ja-JP" sz="1961" dirty="0">
                <a:solidFill>
                  <a:prstClr val="black">
                    <a:lumMod val="50000"/>
                  </a:prstClr>
                </a:solidFill>
              </a:rPr>
              <a:t>Identity</a:t>
            </a:r>
            <a:br>
              <a:rPr lang="en-US" altLang="ja-JP" sz="1961" dirty="0">
                <a:solidFill>
                  <a:prstClr val="black">
                    <a:lumMod val="50000"/>
                  </a:prstClr>
                </a:solidFill>
              </a:rPr>
            </a:br>
            <a:r>
              <a:rPr lang="en-US" altLang="ja-JP" sz="1961" dirty="0">
                <a:solidFill>
                  <a:prstClr val="black">
                    <a:lumMod val="50000"/>
                  </a:prstClr>
                </a:solidFill>
              </a:rPr>
              <a:t>Manager</a:t>
            </a:r>
            <a:endParaRPr lang="ja-JP" altLang="en-US" sz="1961" dirty="0">
              <a:solidFill>
                <a:prstClr val="black">
                  <a:lumMod val="50000"/>
                </a:prstClr>
              </a:solidFill>
            </a:endParaRPr>
          </a:p>
        </p:txBody>
      </p:sp>
      <p:sp>
        <p:nvSpPr>
          <p:cNvPr id="26" name="テキスト ボックス 25"/>
          <p:cNvSpPr txBox="1"/>
          <p:nvPr/>
        </p:nvSpPr>
        <p:spPr>
          <a:xfrm>
            <a:off x="2953183" y="2011772"/>
            <a:ext cx="1868325" cy="798381"/>
          </a:xfrm>
          <a:prstGeom prst="rect">
            <a:avLst/>
          </a:prstGeom>
          <a:noFill/>
        </p:spPr>
        <p:txBody>
          <a:bodyPr wrap="square" lIns="70575" tIns="70575" rIns="0" bIns="0" rtlCol="0" anchor="t">
            <a:noAutofit/>
          </a:bodyPr>
          <a:lstStyle/>
          <a:p>
            <a:pPr>
              <a:lnSpc>
                <a:spcPct val="90000"/>
              </a:lnSpc>
              <a:spcAft>
                <a:spcPts val="588"/>
              </a:spcAft>
            </a:pPr>
            <a:r>
              <a:rPr lang="en-US" altLang="ja-JP" sz="2353" dirty="0">
                <a:solidFill>
                  <a:prstClr val="black">
                    <a:lumMod val="50000"/>
                  </a:prstClr>
                </a:solidFill>
              </a:rPr>
              <a:t>Kerberos/</a:t>
            </a:r>
          </a:p>
          <a:p>
            <a:pPr>
              <a:lnSpc>
                <a:spcPct val="90000"/>
              </a:lnSpc>
              <a:spcAft>
                <a:spcPts val="588"/>
              </a:spcAft>
            </a:pPr>
            <a:r>
              <a:rPr lang="en-US" altLang="ja-JP" sz="2353" dirty="0" err="1">
                <a:solidFill>
                  <a:prstClr val="black">
                    <a:lumMod val="50000"/>
                  </a:prstClr>
                </a:solidFill>
              </a:rPr>
              <a:t>ldap</a:t>
            </a:r>
            <a:r>
              <a:rPr lang="en-US" altLang="ja-JP" sz="2353" dirty="0">
                <a:solidFill>
                  <a:prstClr val="black">
                    <a:lumMod val="50000"/>
                  </a:prstClr>
                </a:solidFill>
              </a:rPr>
              <a:t>/NTLM</a:t>
            </a:r>
          </a:p>
        </p:txBody>
      </p:sp>
      <p:cxnSp>
        <p:nvCxnSpPr>
          <p:cNvPr id="27" name="直線コネクタ 26"/>
          <p:cNvCxnSpPr/>
          <p:nvPr/>
        </p:nvCxnSpPr>
        <p:spPr>
          <a:xfrm>
            <a:off x="9933696" y="2567199"/>
            <a:ext cx="0" cy="754949"/>
          </a:xfrm>
          <a:prstGeom prst="line">
            <a:avLst/>
          </a:prstGeom>
          <a:ln w="571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10009708" y="2551909"/>
            <a:ext cx="1616991" cy="360535"/>
          </a:xfrm>
          <a:prstGeom prst="rect">
            <a:avLst/>
          </a:prstGeom>
          <a:noFill/>
        </p:spPr>
        <p:txBody>
          <a:bodyPr wrap="square" lIns="70575" tIns="70575" rIns="0" bIns="0" rtlCol="0" anchor="t">
            <a:noAutofit/>
          </a:bodyPr>
          <a:lstStyle/>
          <a:p>
            <a:pPr>
              <a:lnSpc>
                <a:spcPct val="90000"/>
              </a:lnSpc>
              <a:spcAft>
                <a:spcPts val="588"/>
              </a:spcAft>
            </a:pPr>
            <a:r>
              <a:rPr lang="en-US" altLang="ja-JP" sz="1765" dirty="0">
                <a:solidFill>
                  <a:prstClr val="black">
                    <a:lumMod val="50000"/>
                  </a:prstClr>
                </a:solidFill>
              </a:rPr>
              <a:t>Firewall</a:t>
            </a:r>
            <a:endParaRPr lang="ja-JP" altLang="en-US" sz="1765" dirty="0">
              <a:solidFill>
                <a:prstClr val="black">
                  <a:lumMod val="50000"/>
                </a:prstClr>
              </a:solidFill>
            </a:endParaRPr>
          </a:p>
        </p:txBody>
      </p:sp>
      <p:sp>
        <p:nvSpPr>
          <p:cNvPr id="29" name="左右矢印 28"/>
          <p:cNvSpPr/>
          <p:nvPr/>
        </p:nvSpPr>
        <p:spPr>
          <a:xfrm>
            <a:off x="9015753" y="3467253"/>
            <a:ext cx="1714641" cy="509406"/>
          </a:xfrm>
          <a:prstGeom prst="leftRightArrow">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ja-JP" sz="1765" dirty="0">
                <a:solidFill>
                  <a:prstClr val="black"/>
                </a:solidFill>
              </a:rPr>
              <a:t>WS-Fed</a:t>
            </a:r>
          </a:p>
          <a:p>
            <a:pPr algn="ctr"/>
            <a:r>
              <a:rPr lang="en-US" altLang="ja-JP" sz="1765" b="1" dirty="0">
                <a:solidFill>
                  <a:prstClr val="black"/>
                </a:solidFill>
              </a:rPr>
              <a:t>https</a:t>
            </a:r>
          </a:p>
          <a:p>
            <a:pPr algn="ctr"/>
            <a:r>
              <a:rPr lang="en-US" altLang="ja-JP" sz="1765" dirty="0">
                <a:solidFill>
                  <a:prstClr val="black"/>
                </a:solidFill>
              </a:rPr>
              <a:t>SAML</a:t>
            </a:r>
          </a:p>
        </p:txBody>
      </p:sp>
      <p:pic>
        <p:nvPicPr>
          <p:cNvPr id="30" name="図 2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10851283" y="3222883"/>
            <a:ext cx="1018006" cy="1018006"/>
          </a:xfrm>
          <a:prstGeom prst="rect">
            <a:avLst/>
          </a:prstGeom>
          <a:solidFill>
            <a:schemeClr val="bg1"/>
          </a:solidFill>
        </p:spPr>
      </p:pic>
      <p:cxnSp>
        <p:nvCxnSpPr>
          <p:cNvPr id="31" name="直線コネクタ 30"/>
          <p:cNvCxnSpPr/>
          <p:nvPr/>
        </p:nvCxnSpPr>
        <p:spPr>
          <a:xfrm>
            <a:off x="9933696" y="4162310"/>
            <a:ext cx="0" cy="754949"/>
          </a:xfrm>
          <a:prstGeom prst="line">
            <a:avLst/>
          </a:prstGeom>
          <a:ln w="57150">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2" name="図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97540" y="2954034"/>
            <a:ext cx="1177240" cy="1177240"/>
          </a:xfrm>
          <a:prstGeom prst="rect">
            <a:avLst/>
          </a:prstGeom>
        </p:spPr>
      </p:pic>
      <p:sp>
        <p:nvSpPr>
          <p:cNvPr id="33" name="テキスト ボックス 32"/>
          <p:cNvSpPr txBox="1"/>
          <p:nvPr/>
        </p:nvSpPr>
        <p:spPr>
          <a:xfrm>
            <a:off x="7461458" y="5404857"/>
            <a:ext cx="4570174" cy="1028107"/>
          </a:xfrm>
          <a:prstGeom prst="rect">
            <a:avLst/>
          </a:prstGeom>
          <a:noFill/>
        </p:spPr>
        <p:txBody>
          <a:bodyPr wrap="square" lIns="70575" tIns="70575" rIns="0" bIns="0" rtlCol="0" anchor="t">
            <a:noAutofit/>
          </a:bodyPr>
          <a:lstStyle/>
          <a:p>
            <a:pPr>
              <a:lnSpc>
                <a:spcPct val="90000"/>
              </a:lnSpc>
              <a:spcAft>
                <a:spcPts val="588"/>
              </a:spcAft>
            </a:pPr>
            <a:r>
              <a:rPr lang="en-US" altLang="ja-JP" sz="1765" dirty="0">
                <a:solidFill>
                  <a:prstClr val="black">
                    <a:lumMod val="50000"/>
                  </a:prstClr>
                </a:solidFill>
              </a:rPr>
              <a:t>AD</a:t>
            </a:r>
            <a:r>
              <a:rPr lang="ja-JP" altLang="en-US" sz="1765" dirty="0">
                <a:solidFill>
                  <a:prstClr val="black">
                    <a:lumMod val="50000"/>
                  </a:prstClr>
                </a:solidFill>
              </a:rPr>
              <a:t> </a:t>
            </a:r>
            <a:r>
              <a:rPr lang="en-US" altLang="ja-JP" sz="1765" dirty="0">
                <a:solidFill>
                  <a:prstClr val="black">
                    <a:lumMod val="50000"/>
                  </a:prstClr>
                </a:solidFill>
              </a:rPr>
              <a:t>DS</a:t>
            </a:r>
            <a:r>
              <a:rPr lang="ja-JP" altLang="en-US" sz="1765" dirty="0">
                <a:solidFill>
                  <a:prstClr val="black">
                    <a:lumMod val="50000"/>
                  </a:prstClr>
                </a:solidFill>
              </a:rPr>
              <a:t>：</a:t>
            </a:r>
            <a:r>
              <a:rPr lang="en-US" altLang="ja-JP" sz="1765" dirty="0">
                <a:solidFill>
                  <a:prstClr val="black">
                    <a:lumMod val="50000"/>
                  </a:prstClr>
                </a:solidFill>
              </a:rPr>
              <a:t>Active</a:t>
            </a:r>
            <a:r>
              <a:rPr lang="ja-JP" altLang="en-US" sz="1765" dirty="0">
                <a:solidFill>
                  <a:prstClr val="black">
                    <a:lumMod val="50000"/>
                  </a:prstClr>
                </a:solidFill>
              </a:rPr>
              <a:t> </a:t>
            </a:r>
            <a:r>
              <a:rPr lang="en-US" altLang="ja-JP" sz="1765" dirty="0">
                <a:solidFill>
                  <a:prstClr val="black">
                    <a:lumMod val="50000"/>
                  </a:prstClr>
                </a:solidFill>
              </a:rPr>
              <a:t>Directory</a:t>
            </a:r>
            <a:r>
              <a:rPr lang="ja-JP" altLang="en-US" sz="1765" dirty="0">
                <a:solidFill>
                  <a:prstClr val="black">
                    <a:lumMod val="50000"/>
                  </a:prstClr>
                </a:solidFill>
              </a:rPr>
              <a:t> </a:t>
            </a:r>
            <a:r>
              <a:rPr lang="en-US" altLang="ja-JP" sz="1765" dirty="0">
                <a:solidFill>
                  <a:prstClr val="black">
                    <a:lumMod val="50000"/>
                  </a:prstClr>
                </a:solidFill>
              </a:rPr>
              <a:t>Domain</a:t>
            </a:r>
            <a:r>
              <a:rPr lang="ja-JP" altLang="en-US" sz="1765" dirty="0">
                <a:solidFill>
                  <a:prstClr val="black">
                    <a:lumMod val="50000"/>
                  </a:prstClr>
                </a:solidFill>
              </a:rPr>
              <a:t> </a:t>
            </a:r>
            <a:r>
              <a:rPr lang="en-US" altLang="ja-JP" sz="1765" dirty="0">
                <a:solidFill>
                  <a:prstClr val="black">
                    <a:lumMod val="50000"/>
                  </a:prstClr>
                </a:solidFill>
              </a:rPr>
              <a:t>Service</a:t>
            </a:r>
          </a:p>
          <a:p>
            <a:pPr>
              <a:lnSpc>
                <a:spcPct val="90000"/>
              </a:lnSpc>
              <a:spcAft>
                <a:spcPts val="588"/>
              </a:spcAft>
            </a:pPr>
            <a:r>
              <a:rPr lang="en-US" altLang="ja-JP" sz="1765" dirty="0">
                <a:solidFill>
                  <a:prstClr val="black">
                    <a:lumMod val="50000"/>
                  </a:prstClr>
                </a:solidFill>
              </a:rPr>
              <a:t>AD</a:t>
            </a:r>
            <a:r>
              <a:rPr lang="ja-JP" altLang="en-US" sz="1765" dirty="0">
                <a:solidFill>
                  <a:prstClr val="black">
                    <a:lumMod val="50000"/>
                  </a:prstClr>
                </a:solidFill>
              </a:rPr>
              <a:t> </a:t>
            </a:r>
            <a:r>
              <a:rPr lang="en-US" altLang="ja-JP" sz="1765" dirty="0">
                <a:solidFill>
                  <a:prstClr val="black">
                    <a:lumMod val="50000"/>
                  </a:prstClr>
                </a:solidFill>
              </a:rPr>
              <a:t>FS</a:t>
            </a:r>
            <a:r>
              <a:rPr lang="ja-JP" altLang="en-US" sz="1765" dirty="0">
                <a:solidFill>
                  <a:prstClr val="black">
                    <a:lumMod val="50000"/>
                  </a:prstClr>
                </a:solidFill>
              </a:rPr>
              <a:t>：</a:t>
            </a:r>
            <a:r>
              <a:rPr lang="en-US" altLang="ja-JP" sz="1765" dirty="0">
                <a:solidFill>
                  <a:prstClr val="black">
                    <a:lumMod val="50000"/>
                  </a:prstClr>
                </a:solidFill>
              </a:rPr>
              <a:t>Active</a:t>
            </a:r>
            <a:r>
              <a:rPr lang="ja-JP" altLang="en-US" sz="1765" dirty="0">
                <a:solidFill>
                  <a:prstClr val="black">
                    <a:lumMod val="50000"/>
                  </a:prstClr>
                </a:solidFill>
              </a:rPr>
              <a:t> </a:t>
            </a:r>
            <a:r>
              <a:rPr lang="en-US" altLang="ja-JP" sz="1765" dirty="0">
                <a:solidFill>
                  <a:prstClr val="black">
                    <a:lumMod val="50000"/>
                  </a:prstClr>
                </a:solidFill>
              </a:rPr>
              <a:t>Directory</a:t>
            </a:r>
            <a:r>
              <a:rPr lang="ja-JP" altLang="en-US" sz="1765" dirty="0">
                <a:solidFill>
                  <a:prstClr val="black">
                    <a:lumMod val="50000"/>
                  </a:prstClr>
                </a:solidFill>
              </a:rPr>
              <a:t> </a:t>
            </a:r>
            <a:r>
              <a:rPr lang="en-US" altLang="ja-JP" sz="1765" dirty="0">
                <a:solidFill>
                  <a:prstClr val="black">
                    <a:lumMod val="50000"/>
                  </a:prstClr>
                </a:solidFill>
              </a:rPr>
              <a:t>Federation</a:t>
            </a:r>
            <a:r>
              <a:rPr lang="ja-JP" altLang="en-US" sz="1765" dirty="0">
                <a:solidFill>
                  <a:prstClr val="black">
                    <a:lumMod val="50000"/>
                  </a:prstClr>
                </a:solidFill>
              </a:rPr>
              <a:t> </a:t>
            </a:r>
            <a:r>
              <a:rPr lang="en-US" altLang="ja-JP" sz="1765" dirty="0">
                <a:solidFill>
                  <a:prstClr val="black">
                    <a:lumMod val="50000"/>
                  </a:prstClr>
                </a:solidFill>
              </a:rPr>
              <a:t>Service</a:t>
            </a:r>
          </a:p>
          <a:p>
            <a:pPr>
              <a:lnSpc>
                <a:spcPct val="90000"/>
              </a:lnSpc>
              <a:spcAft>
                <a:spcPts val="588"/>
              </a:spcAft>
            </a:pPr>
            <a:r>
              <a:rPr lang="en-US" altLang="ja-JP" sz="1765" dirty="0">
                <a:solidFill>
                  <a:prstClr val="black">
                    <a:lumMod val="50000"/>
                  </a:prstClr>
                </a:solidFill>
              </a:rPr>
              <a:t>WAP</a:t>
            </a:r>
            <a:r>
              <a:rPr lang="ja-JP" altLang="en-US" sz="1765" dirty="0">
                <a:solidFill>
                  <a:prstClr val="black">
                    <a:lumMod val="50000"/>
                  </a:prstClr>
                </a:solidFill>
              </a:rPr>
              <a:t>：  </a:t>
            </a:r>
            <a:r>
              <a:rPr lang="en-US" altLang="ja-JP" sz="1765" dirty="0">
                <a:solidFill>
                  <a:prstClr val="black">
                    <a:lumMod val="50000"/>
                  </a:prstClr>
                </a:solidFill>
              </a:rPr>
              <a:t>Web</a:t>
            </a:r>
            <a:r>
              <a:rPr lang="ja-JP" altLang="en-US" sz="1765" dirty="0">
                <a:solidFill>
                  <a:prstClr val="black">
                    <a:lumMod val="50000"/>
                  </a:prstClr>
                </a:solidFill>
              </a:rPr>
              <a:t> </a:t>
            </a:r>
            <a:r>
              <a:rPr lang="en-US" altLang="ja-JP" sz="1765" dirty="0">
                <a:solidFill>
                  <a:prstClr val="black">
                    <a:lumMod val="50000"/>
                  </a:prstClr>
                </a:solidFill>
              </a:rPr>
              <a:t>Application</a:t>
            </a:r>
            <a:r>
              <a:rPr lang="ja-JP" altLang="en-US" sz="1765" dirty="0">
                <a:solidFill>
                  <a:prstClr val="black">
                    <a:lumMod val="50000"/>
                  </a:prstClr>
                </a:solidFill>
              </a:rPr>
              <a:t> </a:t>
            </a:r>
            <a:r>
              <a:rPr lang="en-US" altLang="ja-JP" sz="1765" dirty="0">
                <a:solidFill>
                  <a:prstClr val="black">
                    <a:lumMod val="50000"/>
                  </a:prstClr>
                </a:solidFill>
              </a:rPr>
              <a:t>Proxy</a:t>
            </a:r>
            <a:endParaRPr lang="ja-JP" altLang="en-US" sz="1765" dirty="0">
              <a:solidFill>
                <a:prstClr val="black">
                  <a:lumMod val="50000"/>
                </a:prstClr>
              </a:solidFill>
            </a:endParaRPr>
          </a:p>
        </p:txBody>
      </p:sp>
      <p:sp>
        <p:nvSpPr>
          <p:cNvPr id="3" name="テキスト ボックス 2"/>
          <p:cNvSpPr txBox="1"/>
          <p:nvPr/>
        </p:nvSpPr>
        <p:spPr>
          <a:xfrm>
            <a:off x="431193" y="769599"/>
            <a:ext cx="7789942" cy="315901"/>
          </a:xfrm>
          <a:prstGeom prst="rect">
            <a:avLst/>
          </a:prstGeom>
          <a:noFill/>
        </p:spPr>
        <p:txBody>
          <a:bodyPr wrap="square" lIns="70575" tIns="70575" rIns="0" bIns="0" rtlCol="0" anchor="t">
            <a:noAutofit/>
          </a:bodyPr>
          <a:lstStyle/>
          <a:p>
            <a:pPr>
              <a:lnSpc>
                <a:spcPct val="90000"/>
              </a:lnSpc>
              <a:spcAft>
                <a:spcPts val="588"/>
              </a:spcAft>
            </a:pPr>
            <a:r>
              <a:rPr lang="en-US" altLang="ja-JP" sz="2353" dirty="0"/>
              <a:t>Windows</a:t>
            </a:r>
            <a:r>
              <a:rPr lang="ja-JP" altLang="en-US" sz="2353" dirty="0"/>
              <a:t> </a:t>
            </a:r>
            <a:r>
              <a:rPr lang="en-US" altLang="ja-JP" sz="2353" dirty="0"/>
              <a:t>Server</a:t>
            </a:r>
            <a:r>
              <a:rPr lang="ja-JP" altLang="en-US" sz="2353" dirty="0"/>
              <a:t> </a:t>
            </a:r>
            <a:r>
              <a:rPr lang="en-US" altLang="ja-JP" sz="2353" dirty="0"/>
              <a:t>2012</a:t>
            </a:r>
            <a:r>
              <a:rPr lang="ja-JP" altLang="en-US" sz="2353" dirty="0"/>
              <a:t> </a:t>
            </a:r>
            <a:r>
              <a:rPr lang="en-US" altLang="ja-JP" sz="2353" dirty="0"/>
              <a:t>R2</a:t>
            </a:r>
            <a:r>
              <a:rPr lang="ja-JP" altLang="en-US" sz="2353" dirty="0"/>
              <a:t> </a:t>
            </a:r>
          </a:p>
        </p:txBody>
      </p:sp>
    </p:spTree>
    <p:extLst>
      <p:ext uri="{BB962C8B-B14F-4D97-AF65-F5344CB8AC3E}">
        <p14:creationId xmlns:p14="http://schemas.microsoft.com/office/powerpoint/2010/main" val="26046051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z="3600" dirty="0">
                <a:latin typeface="+mn-lt"/>
              </a:rPr>
              <a:t>オンプレミス </a:t>
            </a:r>
            <a:r>
              <a:rPr lang="en-US" altLang="ja-JP" sz="3600" dirty="0">
                <a:latin typeface="+mn-lt"/>
              </a:rPr>
              <a:t>AD</a:t>
            </a:r>
            <a:r>
              <a:rPr lang="ja-JP" altLang="en-US" sz="3600" dirty="0">
                <a:latin typeface="+mn-lt"/>
              </a:rPr>
              <a:t> と </a:t>
            </a:r>
            <a:r>
              <a:rPr lang="en-US" altLang="ja-JP" sz="3600" dirty="0">
                <a:latin typeface="+mn-lt"/>
              </a:rPr>
              <a:t>Azure</a:t>
            </a:r>
            <a:r>
              <a:rPr lang="ja-JP" altLang="en-US" sz="3600" dirty="0">
                <a:latin typeface="+mn-lt"/>
              </a:rPr>
              <a:t> </a:t>
            </a:r>
            <a:r>
              <a:rPr lang="en-US" altLang="ja-JP" sz="3600" dirty="0">
                <a:latin typeface="+mn-lt"/>
              </a:rPr>
              <a:t>AD</a:t>
            </a:r>
            <a:r>
              <a:rPr lang="ja-JP" altLang="en-US" sz="3600" dirty="0">
                <a:latin typeface="+mn-lt"/>
              </a:rPr>
              <a:t> の比較</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6698" y="1204710"/>
            <a:ext cx="1165288" cy="1171264"/>
          </a:xfrm>
          <a:prstGeom prst="rect">
            <a:avLst/>
          </a:prstGeom>
        </p:spPr>
      </p:pic>
      <p:sp>
        <p:nvSpPr>
          <p:cNvPr id="25" name="テキスト ボックス 24"/>
          <p:cNvSpPr txBox="1"/>
          <p:nvPr/>
        </p:nvSpPr>
        <p:spPr>
          <a:xfrm>
            <a:off x="9996816" y="1236560"/>
            <a:ext cx="1137904" cy="300111"/>
          </a:xfrm>
          <a:prstGeom prst="rect">
            <a:avLst/>
          </a:prstGeom>
          <a:noFill/>
        </p:spPr>
        <p:txBody>
          <a:bodyPr wrap="square" lIns="71989" tIns="71989" rIns="0" bIns="0" rtlCol="0" anchor="t">
            <a:noAutofit/>
          </a:bodyPr>
          <a:lstStyle/>
          <a:p>
            <a:pPr>
              <a:lnSpc>
                <a:spcPct val="90000"/>
              </a:lnSpc>
              <a:spcAft>
                <a:spcPts val="600"/>
              </a:spcAft>
            </a:pPr>
            <a:r>
              <a:rPr lang="en-US" altLang="ja-JP" dirty="0"/>
              <a:t>Azure</a:t>
            </a:r>
            <a:r>
              <a:rPr lang="ja-JP" altLang="en-US" dirty="0"/>
              <a:t> </a:t>
            </a:r>
            <a:r>
              <a:rPr lang="en-US" altLang="ja-JP" dirty="0"/>
              <a:t>AD</a:t>
            </a:r>
            <a:endParaRPr lang="ja-JP" altLang="en-US" dirty="0"/>
          </a:p>
        </p:txBody>
      </p:sp>
      <p:sp>
        <p:nvSpPr>
          <p:cNvPr id="3" name="テキスト ボックス 2"/>
          <p:cNvSpPr txBox="1"/>
          <p:nvPr/>
        </p:nvSpPr>
        <p:spPr>
          <a:xfrm>
            <a:off x="8117481" y="2597414"/>
            <a:ext cx="4073654" cy="609514"/>
          </a:xfrm>
          <a:prstGeom prst="rect">
            <a:avLst/>
          </a:prstGeom>
          <a:noFill/>
        </p:spPr>
        <p:txBody>
          <a:bodyPr wrap="square" lIns="71989" tIns="71989" rIns="0" bIns="0" rtlCol="0" anchor="t">
            <a:noAutofit/>
          </a:bodyPr>
          <a:lstStyle/>
          <a:p>
            <a:pPr>
              <a:lnSpc>
                <a:spcPct val="90000"/>
              </a:lnSpc>
              <a:spcAft>
                <a:spcPts val="600"/>
              </a:spcAft>
            </a:pPr>
            <a:r>
              <a:rPr lang="en-US" altLang="ja-JP" sz="2400" dirty="0">
                <a:solidFill>
                  <a:srgbClr val="FF0000"/>
                </a:solidFill>
              </a:rPr>
              <a:t>Windows</a:t>
            </a:r>
            <a:r>
              <a:rPr lang="ja-JP" altLang="en-US" sz="2400" dirty="0">
                <a:solidFill>
                  <a:srgbClr val="FF0000"/>
                </a:solidFill>
              </a:rPr>
              <a:t> </a:t>
            </a:r>
            <a:r>
              <a:rPr lang="en-US" altLang="ja-JP" sz="2400" dirty="0">
                <a:solidFill>
                  <a:srgbClr val="FF0000"/>
                </a:solidFill>
              </a:rPr>
              <a:t>10</a:t>
            </a:r>
            <a:r>
              <a:rPr lang="ja-JP" altLang="en-US" sz="2400" dirty="0">
                <a:solidFill>
                  <a:srgbClr val="FF0000"/>
                </a:solidFill>
              </a:rPr>
              <a:t> </a:t>
            </a:r>
            <a:r>
              <a:rPr lang="ja-JP" altLang="en-US" sz="2400" dirty="0"/>
              <a:t>は </a:t>
            </a:r>
            <a:br>
              <a:rPr lang="en-US" altLang="ja-JP" sz="2400" dirty="0"/>
            </a:br>
            <a:r>
              <a:rPr lang="en-US" altLang="ja-JP" sz="2400" dirty="0"/>
              <a:t>Azure</a:t>
            </a:r>
            <a:r>
              <a:rPr lang="ja-JP" altLang="en-US" sz="2400" dirty="0"/>
              <a:t> </a:t>
            </a:r>
            <a:r>
              <a:rPr lang="en-US" altLang="ja-JP" sz="2400" dirty="0"/>
              <a:t>AD</a:t>
            </a:r>
            <a:r>
              <a:rPr lang="ja-JP" altLang="en-US" sz="2400" dirty="0"/>
              <a:t> </a:t>
            </a:r>
            <a:r>
              <a:rPr lang="en-US" altLang="ja-JP" sz="2400" dirty="0"/>
              <a:t>Join</a:t>
            </a:r>
            <a:r>
              <a:rPr lang="ja-JP" altLang="en-US" sz="2400" dirty="0"/>
              <a:t> 可能</a:t>
            </a:r>
          </a:p>
        </p:txBody>
      </p:sp>
      <p:sp>
        <p:nvSpPr>
          <p:cNvPr id="20" name="テキスト ボックス 19"/>
          <p:cNvSpPr txBox="1"/>
          <p:nvPr/>
        </p:nvSpPr>
        <p:spPr>
          <a:xfrm>
            <a:off x="8076847" y="3519414"/>
            <a:ext cx="4073654" cy="840885"/>
          </a:xfrm>
          <a:prstGeom prst="rect">
            <a:avLst/>
          </a:prstGeom>
          <a:noFill/>
        </p:spPr>
        <p:txBody>
          <a:bodyPr wrap="square" lIns="71989" tIns="71989" rIns="0" bIns="0" rtlCol="0" anchor="t">
            <a:noAutofit/>
          </a:bodyPr>
          <a:lstStyle/>
          <a:p>
            <a:pPr>
              <a:lnSpc>
                <a:spcPct val="90000"/>
              </a:lnSpc>
              <a:spcAft>
                <a:spcPts val="600"/>
              </a:spcAft>
            </a:pPr>
            <a:r>
              <a:rPr lang="en-US" altLang="ja-JP" sz="2400" dirty="0"/>
              <a:t>SAML</a:t>
            </a:r>
            <a:r>
              <a:rPr lang="ja-JP" altLang="en-US" sz="2400" dirty="0"/>
              <a:t> </a:t>
            </a:r>
            <a:r>
              <a:rPr lang="en-US" altLang="ja-JP" sz="2400" dirty="0"/>
              <a:t>2.0 / WS-Federation /</a:t>
            </a:r>
          </a:p>
          <a:p>
            <a:pPr>
              <a:lnSpc>
                <a:spcPct val="90000"/>
              </a:lnSpc>
              <a:spcAft>
                <a:spcPts val="600"/>
              </a:spcAft>
            </a:pPr>
            <a:r>
              <a:rPr lang="en-US" altLang="ja-JP" sz="2400" dirty="0"/>
              <a:t>OpenID</a:t>
            </a:r>
            <a:r>
              <a:rPr lang="ja-JP" altLang="en-US" sz="2400" dirty="0"/>
              <a:t> </a:t>
            </a:r>
            <a:r>
              <a:rPr lang="en-US" altLang="ja-JP" sz="2400" dirty="0"/>
              <a:t>Connect</a:t>
            </a:r>
            <a:r>
              <a:rPr lang="ja-JP" altLang="en-US" sz="2400" dirty="0"/>
              <a:t> </a:t>
            </a:r>
            <a:r>
              <a:rPr lang="en-US" altLang="ja-JP" sz="2400" dirty="0"/>
              <a:t>w/ OAuth 2.0</a:t>
            </a:r>
            <a:endParaRPr lang="ja-JP" altLang="en-US" sz="2400" dirty="0"/>
          </a:p>
        </p:txBody>
      </p:sp>
      <p:sp>
        <p:nvSpPr>
          <p:cNvPr id="26" name="テキスト ボックス 25"/>
          <p:cNvSpPr txBox="1"/>
          <p:nvPr/>
        </p:nvSpPr>
        <p:spPr>
          <a:xfrm>
            <a:off x="8117481" y="4558480"/>
            <a:ext cx="3758667" cy="1121219"/>
          </a:xfrm>
          <a:prstGeom prst="rect">
            <a:avLst/>
          </a:prstGeom>
          <a:noFill/>
        </p:spPr>
        <p:txBody>
          <a:bodyPr wrap="square" lIns="71989" tIns="71989" rIns="0" bIns="0" rtlCol="0" anchor="t">
            <a:noAutofit/>
          </a:bodyPr>
          <a:lstStyle/>
          <a:p>
            <a:pPr>
              <a:lnSpc>
                <a:spcPct val="90000"/>
              </a:lnSpc>
              <a:spcAft>
                <a:spcPts val="600"/>
              </a:spcAft>
            </a:pPr>
            <a:r>
              <a:rPr lang="en-US" altLang="ja-JP" sz="2400" dirty="0"/>
              <a:t>Microsoft Intune</a:t>
            </a:r>
            <a:r>
              <a:rPr lang="ja-JP" altLang="en-US" sz="2400" dirty="0"/>
              <a:t> で</a:t>
            </a:r>
            <a:r>
              <a:rPr lang="en-US" altLang="ja-JP" sz="2400" dirty="0"/>
              <a:t>PC</a:t>
            </a:r>
            <a:r>
              <a:rPr lang="ja-JP" altLang="en-US" sz="2400" dirty="0"/>
              <a:t>またはマルチベンダーのモバイル</a:t>
            </a:r>
            <a:br>
              <a:rPr lang="en-US" altLang="ja-JP" sz="2400" dirty="0"/>
            </a:br>
            <a:r>
              <a:rPr lang="ja-JP" altLang="en-US" sz="2400" dirty="0"/>
              <a:t>デバイス管理</a:t>
            </a:r>
          </a:p>
        </p:txBody>
      </p:sp>
      <p:sp>
        <p:nvSpPr>
          <p:cNvPr id="27" name="テキスト ボックス 26"/>
          <p:cNvSpPr txBox="1"/>
          <p:nvPr/>
        </p:nvSpPr>
        <p:spPr>
          <a:xfrm>
            <a:off x="952108" y="3765682"/>
            <a:ext cx="3122339" cy="490743"/>
          </a:xfrm>
          <a:prstGeom prst="rect">
            <a:avLst/>
          </a:prstGeom>
          <a:noFill/>
        </p:spPr>
        <p:txBody>
          <a:bodyPr wrap="square" lIns="71989" tIns="71989" rIns="0" bIns="0" rtlCol="0" anchor="t">
            <a:noAutofit/>
          </a:bodyPr>
          <a:lstStyle/>
          <a:p>
            <a:pPr>
              <a:lnSpc>
                <a:spcPct val="90000"/>
              </a:lnSpc>
              <a:spcAft>
                <a:spcPts val="600"/>
              </a:spcAft>
            </a:pPr>
            <a:r>
              <a:rPr lang="en-US" altLang="ja-JP" sz="2400" dirty="0"/>
              <a:t>Kerberos/NTLM/LDAP</a:t>
            </a:r>
            <a:endParaRPr lang="ja-JP" altLang="en-US" sz="2400" dirty="0"/>
          </a:p>
        </p:txBody>
      </p:sp>
      <p:sp>
        <p:nvSpPr>
          <p:cNvPr id="28" name="テキスト ボックス 27"/>
          <p:cNvSpPr txBox="1"/>
          <p:nvPr/>
        </p:nvSpPr>
        <p:spPr>
          <a:xfrm>
            <a:off x="952108" y="4809786"/>
            <a:ext cx="2742811" cy="330153"/>
          </a:xfrm>
          <a:prstGeom prst="rect">
            <a:avLst/>
          </a:prstGeom>
          <a:noFill/>
        </p:spPr>
        <p:txBody>
          <a:bodyPr wrap="square" lIns="71989" tIns="71989" rIns="0" bIns="0" rtlCol="0" anchor="t">
            <a:noAutofit/>
          </a:bodyPr>
          <a:lstStyle/>
          <a:p>
            <a:pPr>
              <a:lnSpc>
                <a:spcPct val="90000"/>
              </a:lnSpc>
              <a:spcAft>
                <a:spcPts val="600"/>
              </a:spcAft>
            </a:pPr>
            <a:r>
              <a:rPr lang="ja-JP" altLang="en-US" sz="2400" dirty="0"/>
              <a:t>グループポリシー</a:t>
            </a:r>
          </a:p>
        </p:txBody>
      </p:sp>
      <p:sp>
        <p:nvSpPr>
          <p:cNvPr id="29" name="テキスト ボックス 28"/>
          <p:cNvSpPr txBox="1"/>
          <p:nvPr/>
        </p:nvSpPr>
        <p:spPr>
          <a:xfrm>
            <a:off x="952108" y="5593390"/>
            <a:ext cx="2742811" cy="391361"/>
          </a:xfrm>
          <a:prstGeom prst="rect">
            <a:avLst/>
          </a:prstGeom>
          <a:noFill/>
        </p:spPr>
        <p:txBody>
          <a:bodyPr wrap="square" lIns="71989" tIns="71989" rIns="0" bIns="0" rtlCol="0" anchor="t">
            <a:noAutofit/>
          </a:bodyPr>
          <a:lstStyle/>
          <a:p>
            <a:pPr>
              <a:lnSpc>
                <a:spcPct val="90000"/>
              </a:lnSpc>
              <a:spcAft>
                <a:spcPts val="600"/>
              </a:spcAft>
            </a:pPr>
            <a:r>
              <a:rPr lang="en-US" altLang="ja-JP" sz="2400" dirty="0"/>
              <a:t>Access</a:t>
            </a:r>
            <a:r>
              <a:rPr lang="ja-JP" altLang="en-US" sz="2400" dirty="0"/>
              <a:t> </a:t>
            </a:r>
            <a:r>
              <a:rPr lang="en-US" altLang="ja-JP" sz="2400" dirty="0"/>
              <a:t>Control</a:t>
            </a:r>
            <a:r>
              <a:rPr lang="ja-JP" altLang="en-US" sz="2400" dirty="0"/>
              <a:t> </a:t>
            </a:r>
            <a:r>
              <a:rPr lang="en-US" altLang="ja-JP" sz="2400" dirty="0"/>
              <a:t>List</a:t>
            </a:r>
            <a:endParaRPr lang="ja-JP" altLang="en-US" sz="2400" dirty="0"/>
          </a:p>
        </p:txBody>
      </p:sp>
      <p:sp>
        <p:nvSpPr>
          <p:cNvPr id="30" name="楕円 29"/>
          <p:cNvSpPr/>
          <p:nvPr/>
        </p:nvSpPr>
        <p:spPr>
          <a:xfrm>
            <a:off x="5303633" y="3706128"/>
            <a:ext cx="538404" cy="538404"/>
          </a:xfrm>
          <a:prstGeom prst="ellips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1" name="楕円 30"/>
          <p:cNvSpPr/>
          <p:nvPr/>
        </p:nvSpPr>
        <p:spPr>
          <a:xfrm>
            <a:off x="5303633" y="4670017"/>
            <a:ext cx="538404" cy="538404"/>
          </a:xfrm>
          <a:prstGeom prst="ellips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2" name="楕円 31"/>
          <p:cNvSpPr/>
          <p:nvPr/>
        </p:nvSpPr>
        <p:spPr>
          <a:xfrm>
            <a:off x="5311366" y="5519868"/>
            <a:ext cx="538404" cy="538404"/>
          </a:xfrm>
          <a:prstGeom prst="ellips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3" name="テキスト ボックス 32"/>
          <p:cNvSpPr txBox="1"/>
          <p:nvPr/>
        </p:nvSpPr>
        <p:spPr>
          <a:xfrm>
            <a:off x="952108" y="2773048"/>
            <a:ext cx="2553343" cy="490743"/>
          </a:xfrm>
          <a:prstGeom prst="rect">
            <a:avLst/>
          </a:prstGeom>
          <a:noFill/>
        </p:spPr>
        <p:txBody>
          <a:bodyPr wrap="square" lIns="71989" tIns="71989" rIns="0" bIns="0" rtlCol="0" anchor="t">
            <a:noAutofit/>
          </a:bodyPr>
          <a:lstStyle/>
          <a:p>
            <a:pPr>
              <a:lnSpc>
                <a:spcPct val="90000"/>
              </a:lnSpc>
              <a:spcAft>
                <a:spcPts val="600"/>
              </a:spcAft>
            </a:pPr>
            <a:r>
              <a:rPr lang="en-US" altLang="ja-JP" sz="2400" dirty="0"/>
              <a:t>AD</a:t>
            </a:r>
            <a:r>
              <a:rPr lang="ja-JP" altLang="en-US" sz="2400" dirty="0"/>
              <a:t> ドメイン</a:t>
            </a:r>
          </a:p>
        </p:txBody>
      </p:sp>
      <p:sp>
        <p:nvSpPr>
          <p:cNvPr id="34" name="楕円 33"/>
          <p:cNvSpPr/>
          <p:nvPr/>
        </p:nvSpPr>
        <p:spPr>
          <a:xfrm>
            <a:off x="5303633" y="2742238"/>
            <a:ext cx="538404" cy="538404"/>
          </a:xfrm>
          <a:prstGeom prst="ellips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5" name="テキスト ボックス 34"/>
          <p:cNvSpPr txBox="1"/>
          <p:nvPr/>
        </p:nvSpPr>
        <p:spPr>
          <a:xfrm>
            <a:off x="8117481" y="5652113"/>
            <a:ext cx="3758667" cy="523057"/>
          </a:xfrm>
          <a:prstGeom prst="rect">
            <a:avLst/>
          </a:prstGeom>
          <a:noFill/>
        </p:spPr>
        <p:txBody>
          <a:bodyPr wrap="square" lIns="71989" tIns="71989" rIns="0" bIns="0" rtlCol="0" anchor="t">
            <a:noAutofit/>
          </a:bodyPr>
          <a:lstStyle/>
          <a:p>
            <a:pPr>
              <a:lnSpc>
                <a:spcPct val="90000"/>
              </a:lnSpc>
              <a:spcAft>
                <a:spcPts val="600"/>
              </a:spcAft>
            </a:pPr>
            <a:r>
              <a:rPr lang="ja-JP" altLang="en-US" sz="2400" dirty="0"/>
              <a:t>予定あり（時期未定）</a:t>
            </a:r>
          </a:p>
        </p:txBody>
      </p:sp>
      <p:cxnSp>
        <p:nvCxnSpPr>
          <p:cNvPr id="8" name="直線コネクタ 7"/>
          <p:cNvCxnSpPr/>
          <p:nvPr/>
        </p:nvCxnSpPr>
        <p:spPr>
          <a:xfrm>
            <a:off x="630695" y="2556780"/>
            <a:ext cx="11438537" cy="0"/>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952108" y="6313631"/>
            <a:ext cx="2742811" cy="391361"/>
          </a:xfrm>
          <a:prstGeom prst="rect">
            <a:avLst/>
          </a:prstGeom>
          <a:noFill/>
        </p:spPr>
        <p:txBody>
          <a:bodyPr wrap="square" lIns="71989" tIns="71989" rIns="0" bIns="0" rtlCol="0" anchor="t">
            <a:noAutofit/>
          </a:bodyPr>
          <a:lstStyle/>
          <a:p>
            <a:pPr>
              <a:lnSpc>
                <a:spcPct val="90000"/>
              </a:lnSpc>
              <a:spcAft>
                <a:spcPts val="600"/>
              </a:spcAft>
            </a:pPr>
            <a:r>
              <a:rPr lang="ja-JP" altLang="en-US" sz="2400" dirty="0"/>
              <a:t>多要素認証</a:t>
            </a:r>
          </a:p>
        </p:txBody>
      </p:sp>
      <p:sp>
        <p:nvSpPr>
          <p:cNvPr id="37" name="楕円 36"/>
          <p:cNvSpPr/>
          <p:nvPr/>
        </p:nvSpPr>
        <p:spPr>
          <a:xfrm>
            <a:off x="5311366" y="6269933"/>
            <a:ext cx="538404" cy="538404"/>
          </a:xfrm>
          <a:prstGeom prst="ellips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8" name="楕円 37"/>
          <p:cNvSpPr/>
          <p:nvPr/>
        </p:nvSpPr>
        <p:spPr>
          <a:xfrm>
            <a:off x="9323997" y="6240108"/>
            <a:ext cx="538404" cy="538404"/>
          </a:xfrm>
          <a:prstGeom prst="ellips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9" name="テキスト ボックス 8"/>
          <p:cNvSpPr txBox="1"/>
          <p:nvPr/>
        </p:nvSpPr>
        <p:spPr>
          <a:xfrm>
            <a:off x="5838515" y="6420696"/>
            <a:ext cx="860365" cy="436818"/>
          </a:xfrm>
          <a:prstGeom prst="rect">
            <a:avLst/>
          </a:prstGeom>
          <a:noFill/>
        </p:spPr>
        <p:txBody>
          <a:bodyPr wrap="square" lIns="71989" tIns="71989" rIns="0" bIns="0" rtlCol="0" anchor="t">
            <a:noAutofit/>
          </a:bodyPr>
          <a:lstStyle/>
          <a:p>
            <a:pPr>
              <a:lnSpc>
                <a:spcPct val="90000"/>
              </a:lnSpc>
              <a:spcAft>
                <a:spcPts val="600"/>
              </a:spcAft>
            </a:pPr>
            <a:r>
              <a:rPr lang="ja-JP" altLang="en-US" dirty="0">
                <a:solidFill>
                  <a:schemeClr val="bg1">
                    <a:lumMod val="50000"/>
                  </a:schemeClr>
                </a:solidFill>
              </a:rPr>
              <a:t>証明書</a:t>
            </a:r>
          </a:p>
        </p:txBody>
      </p:sp>
      <p:sp>
        <p:nvSpPr>
          <p:cNvPr id="39" name="テキスト ボックス 38"/>
          <p:cNvSpPr txBox="1"/>
          <p:nvPr/>
        </p:nvSpPr>
        <p:spPr>
          <a:xfrm>
            <a:off x="9901644" y="6187271"/>
            <a:ext cx="1619026" cy="639547"/>
          </a:xfrm>
          <a:prstGeom prst="rect">
            <a:avLst/>
          </a:prstGeom>
          <a:noFill/>
        </p:spPr>
        <p:txBody>
          <a:bodyPr wrap="square" lIns="71989" tIns="71989" rIns="0" bIns="0" rtlCol="0" anchor="t">
            <a:noAutofit/>
          </a:bodyPr>
          <a:lstStyle/>
          <a:p>
            <a:pPr>
              <a:lnSpc>
                <a:spcPct val="90000"/>
              </a:lnSpc>
              <a:spcAft>
                <a:spcPts val="600"/>
              </a:spcAft>
            </a:pPr>
            <a:r>
              <a:rPr lang="en-US" altLang="ja-JP" dirty="0">
                <a:solidFill>
                  <a:schemeClr val="bg1">
                    <a:lumMod val="50000"/>
                  </a:schemeClr>
                </a:solidFill>
              </a:rPr>
              <a:t>Phone</a:t>
            </a:r>
            <a:r>
              <a:rPr lang="ja-JP" altLang="en-US" dirty="0">
                <a:solidFill>
                  <a:schemeClr val="bg1">
                    <a:lumMod val="50000"/>
                  </a:schemeClr>
                </a:solidFill>
              </a:rPr>
              <a:t> </a:t>
            </a:r>
            <a:r>
              <a:rPr lang="en-US" altLang="ja-JP" dirty="0">
                <a:solidFill>
                  <a:schemeClr val="bg1">
                    <a:lumMod val="50000"/>
                  </a:schemeClr>
                </a:solidFill>
              </a:rPr>
              <a:t>Factor</a:t>
            </a:r>
          </a:p>
          <a:p>
            <a:pPr>
              <a:lnSpc>
                <a:spcPct val="90000"/>
              </a:lnSpc>
              <a:spcAft>
                <a:spcPts val="600"/>
              </a:spcAft>
            </a:pPr>
            <a:r>
              <a:rPr lang="en-US" altLang="ja-JP" dirty="0">
                <a:solidFill>
                  <a:schemeClr val="bg1">
                    <a:lumMod val="50000"/>
                  </a:schemeClr>
                </a:solidFill>
              </a:rPr>
              <a:t>OTP</a:t>
            </a:r>
            <a:endParaRPr lang="ja-JP" altLang="en-US" dirty="0">
              <a:solidFill>
                <a:schemeClr val="bg1">
                  <a:lumMod val="50000"/>
                </a:schemeClr>
              </a:solidFill>
            </a:endParaRPr>
          </a:p>
        </p:txBody>
      </p:sp>
      <p:pic>
        <p:nvPicPr>
          <p:cNvPr id="24" name="図 23"/>
          <p:cNvPicPr>
            <a:picLocks noChangeAspect="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166517" y="1405245"/>
            <a:ext cx="962543" cy="962543"/>
          </a:xfrm>
          <a:prstGeom prst="rect">
            <a:avLst/>
          </a:prstGeom>
        </p:spPr>
      </p:pic>
      <p:sp>
        <p:nvSpPr>
          <p:cNvPr id="40" name="テキスト ボックス 39"/>
          <p:cNvSpPr txBox="1"/>
          <p:nvPr/>
        </p:nvSpPr>
        <p:spPr>
          <a:xfrm>
            <a:off x="5925934" y="1235908"/>
            <a:ext cx="1137904" cy="300111"/>
          </a:xfrm>
          <a:prstGeom prst="rect">
            <a:avLst/>
          </a:prstGeom>
          <a:noFill/>
        </p:spPr>
        <p:txBody>
          <a:bodyPr wrap="square" lIns="71989" tIns="71989" rIns="0" bIns="0" rtlCol="0" anchor="t">
            <a:noAutofit/>
          </a:bodyPr>
          <a:lstStyle/>
          <a:p>
            <a:pPr>
              <a:lnSpc>
                <a:spcPct val="90000"/>
              </a:lnSpc>
              <a:spcAft>
                <a:spcPts val="600"/>
              </a:spcAft>
            </a:pPr>
            <a:r>
              <a:rPr lang="en-US" altLang="ja-JP" dirty="0"/>
              <a:t>Windows Server Active Directory</a:t>
            </a:r>
            <a:endParaRPr lang="ja-JP" altLang="en-US" dirty="0"/>
          </a:p>
        </p:txBody>
      </p:sp>
    </p:spTree>
    <p:extLst>
      <p:ext uri="{BB962C8B-B14F-4D97-AF65-F5344CB8AC3E}">
        <p14:creationId xmlns:p14="http://schemas.microsoft.com/office/powerpoint/2010/main" val="324040323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図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911" y="1541601"/>
            <a:ext cx="1550999" cy="1558952"/>
          </a:xfrm>
          <a:prstGeom prst="rect">
            <a:avLst/>
          </a:prstGeom>
        </p:spPr>
      </p:pic>
      <p:sp>
        <p:nvSpPr>
          <p:cNvPr id="2" name="タイトル 1"/>
          <p:cNvSpPr>
            <a:spLocks noGrp="1"/>
          </p:cNvSpPr>
          <p:nvPr>
            <p:ph type="title"/>
          </p:nvPr>
        </p:nvSpPr>
        <p:spPr/>
        <p:txBody>
          <a:bodyPr/>
          <a:lstStyle/>
          <a:p>
            <a:r>
              <a:rPr lang="en-US" altLang="ja-JP" sz="3920" dirty="0"/>
              <a:t>Hybrid</a:t>
            </a:r>
            <a:r>
              <a:rPr lang="ja-JP" altLang="en-US" sz="3920" dirty="0"/>
              <a:t> </a:t>
            </a:r>
            <a:r>
              <a:rPr lang="en-US" altLang="ja-JP" sz="3920" dirty="0"/>
              <a:t>IdP</a:t>
            </a:r>
            <a:endParaRPr lang="ja-JP" altLang="en-US" sz="3920" dirty="0"/>
          </a:p>
        </p:txBody>
      </p:sp>
      <p:cxnSp>
        <p:nvCxnSpPr>
          <p:cNvPr id="23" name="直線コネクタ 22"/>
          <p:cNvCxnSpPr/>
          <p:nvPr/>
        </p:nvCxnSpPr>
        <p:spPr>
          <a:xfrm>
            <a:off x="533322" y="3754774"/>
            <a:ext cx="9060592"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テキスト ボックス 25"/>
          <p:cNvSpPr txBox="1"/>
          <p:nvPr/>
        </p:nvSpPr>
        <p:spPr>
          <a:xfrm>
            <a:off x="542197" y="3861262"/>
            <a:ext cx="2404917" cy="532454"/>
          </a:xfrm>
          <a:prstGeom prst="rect">
            <a:avLst/>
          </a:prstGeom>
          <a:noFill/>
        </p:spPr>
        <p:txBody>
          <a:bodyPr wrap="square" lIns="35287" tIns="35287" rIns="35287" bIns="35287" rtlCol="0" anchor="ctr">
            <a:noAutofit/>
          </a:bodyPr>
          <a:lstStyle/>
          <a:p>
            <a:pPr defTabSz="914192">
              <a:lnSpc>
                <a:spcPct val="90000"/>
              </a:lnSpc>
              <a:spcAft>
                <a:spcPts val="588"/>
              </a:spcAft>
            </a:pPr>
            <a:r>
              <a:rPr lang="ja-JP" altLang="en-US" sz="1961">
                <a:solidFill>
                  <a:prstClr val="black"/>
                </a:solidFill>
              </a:rPr>
              <a:t>オンプレミス</a:t>
            </a:r>
            <a:endParaRPr lang="ja-JP" altLang="en-US" sz="1961" dirty="0">
              <a:solidFill>
                <a:prstClr val="black"/>
              </a:solidFill>
            </a:endParaRPr>
          </a:p>
        </p:txBody>
      </p:sp>
      <p:sp>
        <p:nvSpPr>
          <p:cNvPr id="27" name="テキスト ボックス 26"/>
          <p:cNvSpPr txBox="1"/>
          <p:nvPr/>
        </p:nvSpPr>
        <p:spPr>
          <a:xfrm>
            <a:off x="505222" y="3203090"/>
            <a:ext cx="2404917" cy="532454"/>
          </a:xfrm>
          <a:prstGeom prst="rect">
            <a:avLst/>
          </a:prstGeom>
          <a:noFill/>
        </p:spPr>
        <p:txBody>
          <a:bodyPr wrap="square" lIns="35287" tIns="35287" rIns="35287" bIns="35287" rtlCol="0" anchor="ctr">
            <a:noAutofit/>
          </a:bodyPr>
          <a:lstStyle/>
          <a:p>
            <a:pPr defTabSz="914192">
              <a:lnSpc>
                <a:spcPct val="90000"/>
              </a:lnSpc>
              <a:spcAft>
                <a:spcPts val="588"/>
              </a:spcAft>
            </a:pPr>
            <a:r>
              <a:rPr lang="ja-JP" altLang="en-US" sz="1961" dirty="0">
                <a:solidFill>
                  <a:prstClr val="black"/>
                </a:solidFill>
              </a:rPr>
              <a:t>パブリッククラウド</a:t>
            </a:r>
          </a:p>
        </p:txBody>
      </p:sp>
      <p:sp>
        <p:nvSpPr>
          <p:cNvPr id="29" name="テキスト ボックス 28"/>
          <p:cNvSpPr txBox="1"/>
          <p:nvPr/>
        </p:nvSpPr>
        <p:spPr>
          <a:xfrm>
            <a:off x="2608113" y="986055"/>
            <a:ext cx="2941185" cy="656693"/>
          </a:xfrm>
          <a:prstGeom prst="rect">
            <a:avLst/>
          </a:prstGeom>
          <a:noFill/>
        </p:spPr>
        <p:txBody>
          <a:bodyPr wrap="square" lIns="35287" tIns="35287" rIns="35287" bIns="35287" rtlCol="0" anchor="ctr">
            <a:noAutofit/>
          </a:bodyPr>
          <a:lstStyle/>
          <a:p>
            <a:pPr defTabSz="914192">
              <a:lnSpc>
                <a:spcPct val="90000"/>
              </a:lnSpc>
              <a:spcAft>
                <a:spcPts val="588"/>
              </a:spcAft>
            </a:pPr>
            <a:r>
              <a:rPr lang="en-US" altLang="ja-JP" sz="2353" dirty="0">
                <a:solidFill>
                  <a:prstClr val="black"/>
                </a:solidFill>
              </a:rPr>
              <a:t>Azure</a:t>
            </a:r>
            <a:r>
              <a:rPr lang="ja-JP" altLang="en-US" sz="2353" dirty="0">
                <a:solidFill>
                  <a:prstClr val="black"/>
                </a:solidFill>
              </a:rPr>
              <a:t> </a:t>
            </a:r>
            <a:r>
              <a:rPr lang="en-US" altLang="ja-JP" sz="2353" dirty="0">
                <a:solidFill>
                  <a:prstClr val="black"/>
                </a:solidFill>
              </a:rPr>
              <a:t>Active Directory</a:t>
            </a:r>
            <a:endParaRPr lang="ja-JP" altLang="en-US" sz="2353" dirty="0">
              <a:solidFill>
                <a:prstClr val="black"/>
              </a:solidFill>
            </a:endParaRPr>
          </a:p>
        </p:txBody>
      </p:sp>
      <p:sp>
        <p:nvSpPr>
          <p:cNvPr id="30" name="テキスト ボックス 29"/>
          <p:cNvSpPr txBox="1"/>
          <p:nvPr/>
        </p:nvSpPr>
        <p:spPr>
          <a:xfrm>
            <a:off x="5930220" y="4432811"/>
            <a:ext cx="5813569" cy="2156439"/>
          </a:xfrm>
          <a:prstGeom prst="rect">
            <a:avLst/>
          </a:prstGeom>
          <a:noFill/>
        </p:spPr>
        <p:txBody>
          <a:bodyPr wrap="square" lIns="35287" tIns="35287" rIns="35287" bIns="35287" rtlCol="0" anchor="ctr">
            <a:noAutofit/>
          </a:bodyPr>
          <a:lstStyle/>
          <a:p>
            <a:pPr marL="336080" indent="-336080" defTabSz="914192">
              <a:lnSpc>
                <a:spcPct val="90000"/>
              </a:lnSpc>
              <a:spcAft>
                <a:spcPts val="588"/>
              </a:spcAft>
              <a:buFont typeface="Arial" panose="020B0604020202020204" pitchFamily="34" charset="0"/>
              <a:buChar char="•"/>
            </a:pPr>
            <a:r>
              <a:rPr lang="ja-JP" altLang="en-US" sz="2353" b="1" dirty="0">
                <a:solidFill>
                  <a:prstClr val="black"/>
                </a:solidFill>
              </a:rPr>
              <a:t>パスワードの管理</a:t>
            </a:r>
            <a:endParaRPr lang="en-US" altLang="ja-JP" sz="2353" b="1" dirty="0">
              <a:solidFill>
                <a:prstClr val="black"/>
              </a:solidFill>
            </a:endParaRPr>
          </a:p>
          <a:p>
            <a:pPr marL="336080" indent="-336080" defTabSz="914192">
              <a:lnSpc>
                <a:spcPct val="90000"/>
              </a:lnSpc>
              <a:spcAft>
                <a:spcPts val="588"/>
              </a:spcAft>
              <a:buFont typeface="Arial" panose="020B0604020202020204" pitchFamily="34" charset="0"/>
              <a:buChar char="•"/>
            </a:pPr>
            <a:r>
              <a:rPr lang="ja-JP" altLang="en-US" sz="2353" dirty="0">
                <a:solidFill>
                  <a:prstClr val="black"/>
                </a:solidFill>
              </a:rPr>
              <a:t>オンプレミスの</a:t>
            </a:r>
            <a:r>
              <a:rPr lang="en-US" altLang="ja-JP" sz="2353" dirty="0">
                <a:solidFill>
                  <a:prstClr val="black"/>
                </a:solidFill>
              </a:rPr>
              <a:t>ID</a:t>
            </a:r>
            <a:r>
              <a:rPr lang="ja-JP" altLang="en-US" sz="2353" dirty="0">
                <a:solidFill>
                  <a:prstClr val="black"/>
                </a:solidFill>
              </a:rPr>
              <a:t>とアクセス制御</a:t>
            </a:r>
            <a:endParaRPr lang="en-US" altLang="ja-JP" sz="2353" dirty="0">
              <a:solidFill>
                <a:prstClr val="black"/>
              </a:solidFill>
            </a:endParaRPr>
          </a:p>
          <a:p>
            <a:pPr marL="336080" indent="-336080" defTabSz="914192">
              <a:lnSpc>
                <a:spcPct val="90000"/>
              </a:lnSpc>
              <a:spcAft>
                <a:spcPts val="588"/>
              </a:spcAft>
              <a:buFont typeface="Arial" panose="020B0604020202020204" pitchFamily="34" charset="0"/>
              <a:buChar char="•"/>
            </a:pPr>
            <a:r>
              <a:rPr lang="ja-JP" altLang="en-US" sz="2353" dirty="0">
                <a:solidFill>
                  <a:prstClr val="black"/>
                </a:solidFill>
              </a:rPr>
              <a:t>長年蓄積されたオンプレミスの</a:t>
            </a:r>
            <a:r>
              <a:rPr lang="en-US" altLang="ja-JP" sz="2353" dirty="0">
                <a:solidFill>
                  <a:prstClr val="black"/>
                </a:solidFill>
              </a:rPr>
              <a:t>IT</a:t>
            </a:r>
            <a:r>
              <a:rPr lang="ja-JP" altLang="en-US" sz="2353" dirty="0">
                <a:solidFill>
                  <a:prstClr val="black"/>
                </a:solidFill>
              </a:rPr>
              <a:t>ガバナンス</a:t>
            </a:r>
            <a:endParaRPr lang="en-US" altLang="ja-JP" sz="2353" dirty="0">
              <a:solidFill>
                <a:prstClr val="black"/>
              </a:solidFill>
            </a:endParaRPr>
          </a:p>
          <a:p>
            <a:pPr marL="336080" indent="-336080" defTabSz="914192">
              <a:lnSpc>
                <a:spcPct val="90000"/>
              </a:lnSpc>
              <a:spcAft>
                <a:spcPts val="588"/>
              </a:spcAft>
              <a:buFont typeface="Arial" panose="020B0604020202020204" pitchFamily="34" charset="0"/>
              <a:buChar char="•"/>
            </a:pPr>
            <a:r>
              <a:rPr lang="en-US" altLang="ja-JP" sz="2353" dirty="0">
                <a:solidFill>
                  <a:prstClr val="black"/>
                </a:solidFill>
              </a:rPr>
              <a:t>Kerberos</a:t>
            </a:r>
            <a:r>
              <a:rPr lang="ja-JP" altLang="en-US" sz="2353" dirty="0">
                <a:solidFill>
                  <a:prstClr val="black"/>
                </a:solidFill>
              </a:rPr>
              <a:t> からクラウドへのチケット変換</a:t>
            </a:r>
          </a:p>
        </p:txBody>
      </p:sp>
      <p:sp>
        <p:nvSpPr>
          <p:cNvPr id="31" name="テキスト ボックス 30"/>
          <p:cNvSpPr txBox="1"/>
          <p:nvPr/>
        </p:nvSpPr>
        <p:spPr>
          <a:xfrm>
            <a:off x="6544214" y="1897921"/>
            <a:ext cx="5526001" cy="1106594"/>
          </a:xfrm>
          <a:prstGeom prst="rect">
            <a:avLst/>
          </a:prstGeom>
          <a:noFill/>
        </p:spPr>
        <p:txBody>
          <a:bodyPr wrap="square" lIns="35287" tIns="35287" rIns="35287" bIns="35287" rtlCol="0" anchor="ctr">
            <a:noAutofit/>
          </a:bodyPr>
          <a:lstStyle/>
          <a:p>
            <a:pPr marL="336080" indent="-336080" defTabSz="914192">
              <a:lnSpc>
                <a:spcPct val="90000"/>
              </a:lnSpc>
              <a:spcAft>
                <a:spcPts val="588"/>
              </a:spcAft>
              <a:buFont typeface="Arial" panose="020B0604020202020204" pitchFamily="34" charset="0"/>
              <a:buChar char="•"/>
            </a:pPr>
            <a:r>
              <a:rPr lang="ja-JP" altLang="en-US" sz="2353" dirty="0">
                <a:solidFill>
                  <a:prstClr val="black"/>
                </a:solidFill>
              </a:rPr>
              <a:t>クラウドサービスに対する</a:t>
            </a:r>
            <a:r>
              <a:rPr lang="en-US" altLang="ja-JP" sz="2353" dirty="0">
                <a:solidFill>
                  <a:prstClr val="black"/>
                </a:solidFill>
              </a:rPr>
              <a:t>ID</a:t>
            </a:r>
            <a:r>
              <a:rPr lang="ja-JP" altLang="en-US" sz="2353" dirty="0">
                <a:solidFill>
                  <a:prstClr val="black"/>
                </a:solidFill>
              </a:rPr>
              <a:t>とアクセス制御</a:t>
            </a:r>
            <a:endParaRPr lang="en-US" altLang="ja-JP" sz="2353" dirty="0">
              <a:solidFill>
                <a:prstClr val="black"/>
              </a:solidFill>
            </a:endParaRPr>
          </a:p>
          <a:p>
            <a:pPr marL="336080" indent="-336080" defTabSz="914192">
              <a:lnSpc>
                <a:spcPct val="90000"/>
              </a:lnSpc>
              <a:spcAft>
                <a:spcPts val="588"/>
              </a:spcAft>
              <a:buFont typeface="Arial" panose="020B0604020202020204" pitchFamily="34" charset="0"/>
              <a:buChar char="•"/>
            </a:pPr>
            <a:r>
              <a:rPr lang="ja-JP" altLang="en-US" sz="2353" dirty="0">
                <a:solidFill>
                  <a:prstClr val="black"/>
                </a:solidFill>
              </a:rPr>
              <a:t>サービス間のシングルサインオン</a:t>
            </a:r>
          </a:p>
        </p:txBody>
      </p:sp>
      <p:sp>
        <p:nvSpPr>
          <p:cNvPr id="32" name="テキスト ボックス 31"/>
          <p:cNvSpPr txBox="1"/>
          <p:nvPr/>
        </p:nvSpPr>
        <p:spPr>
          <a:xfrm>
            <a:off x="5731082" y="4035700"/>
            <a:ext cx="5871131" cy="381595"/>
          </a:xfrm>
          <a:prstGeom prst="rect">
            <a:avLst/>
          </a:prstGeom>
          <a:noFill/>
        </p:spPr>
        <p:txBody>
          <a:bodyPr wrap="square" lIns="35287" tIns="35287" rIns="35287" bIns="35287" rtlCol="0" anchor="ctr">
            <a:noAutofit/>
          </a:bodyPr>
          <a:lstStyle/>
          <a:p>
            <a:pPr defTabSz="914192">
              <a:lnSpc>
                <a:spcPct val="90000"/>
              </a:lnSpc>
              <a:spcAft>
                <a:spcPts val="588"/>
              </a:spcAft>
            </a:pPr>
            <a:r>
              <a:rPr lang="en-US" altLang="ja-JP" sz="5294" dirty="0">
                <a:solidFill>
                  <a:srgbClr val="FF0000"/>
                </a:solidFill>
              </a:rPr>
              <a:t>Kerberos</a:t>
            </a:r>
            <a:r>
              <a:rPr lang="ja-JP" altLang="en-US" sz="5294" dirty="0">
                <a:solidFill>
                  <a:srgbClr val="FF0000"/>
                </a:solidFill>
              </a:rPr>
              <a:t> の世界 </a:t>
            </a:r>
            <a:r>
              <a:rPr lang="en-US" altLang="ja-JP" sz="5294" dirty="0">
                <a:solidFill>
                  <a:srgbClr val="FF0000"/>
                </a:solidFill>
              </a:rPr>
              <a:t>!!!</a:t>
            </a:r>
            <a:endParaRPr lang="ja-JP" altLang="en-US" sz="5294" dirty="0">
              <a:solidFill>
                <a:srgbClr val="FF0000"/>
              </a:solidFill>
            </a:endParaRPr>
          </a:p>
        </p:txBody>
      </p:sp>
      <p:sp>
        <p:nvSpPr>
          <p:cNvPr id="33" name="テキスト ボックス 32"/>
          <p:cNvSpPr txBox="1"/>
          <p:nvPr/>
        </p:nvSpPr>
        <p:spPr>
          <a:xfrm>
            <a:off x="5731082" y="3217223"/>
            <a:ext cx="4846399" cy="381595"/>
          </a:xfrm>
          <a:prstGeom prst="rect">
            <a:avLst/>
          </a:prstGeom>
          <a:noFill/>
        </p:spPr>
        <p:txBody>
          <a:bodyPr wrap="square" lIns="35287" tIns="35287" rIns="35287" bIns="35287" rtlCol="0" anchor="ctr">
            <a:noAutofit/>
          </a:bodyPr>
          <a:lstStyle/>
          <a:p>
            <a:pPr defTabSz="914192">
              <a:lnSpc>
                <a:spcPct val="90000"/>
              </a:lnSpc>
              <a:spcAft>
                <a:spcPts val="588"/>
              </a:spcAft>
            </a:pPr>
            <a:r>
              <a:rPr lang="en-US" altLang="ja-JP" sz="5294" dirty="0">
                <a:solidFill>
                  <a:srgbClr val="FF0000"/>
                </a:solidFill>
              </a:rPr>
              <a:t>HTTP</a:t>
            </a:r>
            <a:r>
              <a:rPr lang="ja-JP" altLang="en-US" sz="5294" dirty="0">
                <a:solidFill>
                  <a:srgbClr val="FF0000"/>
                </a:solidFill>
              </a:rPr>
              <a:t> の世界 </a:t>
            </a:r>
            <a:r>
              <a:rPr lang="en-US" altLang="ja-JP" sz="5294" dirty="0">
                <a:solidFill>
                  <a:srgbClr val="FF0000"/>
                </a:solidFill>
              </a:rPr>
              <a:t>!!!</a:t>
            </a:r>
            <a:endParaRPr lang="ja-JP" altLang="en-US" sz="5294" dirty="0">
              <a:solidFill>
                <a:srgbClr val="FF0000"/>
              </a:solidFill>
            </a:endParaRPr>
          </a:p>
        </p:txBody>
      </p:sp>
      <p:cxnSp>
        <p:nvCxnSpPr>
          <p:cNvPr id="34" name="直線コネクタ 33"/>
          <p:cNvCxnSpPr>
            <a:endCxn id="35" idx="0"/>
          </p:cNvCxnSpPr>
          <p:nvPr/>
        </p:nvCxnSpPr>
        <p:spPr>
          <a:xfrm flipH="1">
            <a:off x="3979746" y="3226525"/>
            <a:ext cx="9547" cy="1441812"/>
          </a:xfrm>
          <a:prstGeom prst="line">
            <a:avLst/>
          </a:prstGeom>
          <a:ln w="38100">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正方形/長方形 34"/>
          <p:cNvSpPr/>
          <p:nvPr/>
        </p:nvSpPr>
        <p:spPr bwMode="auto">
          <a:xfrm>
            <a:off x="2202460" y="4668336"/>
            <a:ext cx="3554572" cy="1601276"/>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ja-JP" altLang="en-US" sz="2353" dirty="0" err="1">
              <a:solidFill>
                <a:prstClr val="black"/>
              </a:solidFill>
              <a:cs typeface="Segoe UI" pitchFamily="34" charset="0"/>
            </a:endParaRPr>
          </a:p>
        </p:txBody>
      </p:sp>
      <p:sp>
        <p:nvSpPr>
          <p:cNvPr id="36" name="テキスト ボックス 35"/>
          <p:cNvSpPr txBox="1"/>
          <p:nvPr/>
        </p:nvSpPr>
        <p:spPr>
          <a:xfrm>
            <a:off x="4078707" y="3860977"/>
            <a:ext cx="1652375" cy="519703"/>
          </a:xfrm>
          <a:prstGeom prst="rect">
            <a:avLst/>
          </a:prstGeom>
          <a:noFill/>
        </p:spPr>
        <p:txBody>
          <a:bodyPr wrap="square" lIns="35287" tIns="35287" rIns="35287" bIns="35287" rtlCol="0" anchor="ctr">
            <a:noAutofit/>
          </a:bodyPr>
          <a:lstStyle/>
          <a:p>
            <a:pPr defTabSz="914192">
              <a:lnSpc>
                <a:spcPct val="90000"/>
              </a:lnSpc>
              <a:spcAft>
                <a:spcPts val="588"/>
              </a:spcAft>
            </a:pPr>
            <a:r>
              <a:rPr lang="en-US" altLang="ja-JP" sz="1961" dirty="0">
                <a:solidFill>
                  <a:prstClr val="black"/>
                </a:solidFill>
              </a:rPr>
              <a:t>Identity</a:t>
            </a:r>
          </a:p>
          <a:p>
            <a:pPr defTabSz="914192">
              <a:lnSpc>
                <a:spcPct val="90000"/>
              </a:lnSpc>
              <a:spcAft>
                <a:spcPts val="588"/>
              </a:spcAft>
            </a:pPr>
            <a:r>
              <a:rPr lang="en-US" altLang="ja-JP" sz="1961" dirty="0">
                <a:solidFill>
                  <a:prstClr val="black"/>
                </a:solidFill>
              </a:rPr>
              <a:t>Federation</a:t>
            </a:r>
            <a:endParaRPr lang="ja-JP" altLang="en-US" sz="1961" dirty="0">
              <a:solidFill>
                <a:prstClr val="black"/>
              </a:solidFill>
            </a:endParaRPr>
          </a:p>
        </p:txBody>
      </p:sp>
      <p:pic>
        <p:nvPicPr>
          <p:cNvPr id="38" name="図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7367" y="4941565"/>
            <a:ext cx="1096189" cy="1096189"/>
          </a:xfrm>
          <a:prstGeom prst="rect">
            <a:avLst/>
          </a:prstGeom>
        </p:spPr>
      </p:pic>
      <p:sp>
        <p:nvSpPr>
          <p:cNvPr id="39" name="テキスト ボックス 38"/>
          <p:cNvSpPr txBox="1"/>
          <p:nvPr/>
        </p:nvSpPr>
        <p:spPr>
          <a:xfrm>
            <a:off x="3625924" y="5036147"/>
            <a:ext cx="2131109" cy="907025"/>
          </a:xfrm>
          <a:prstGeom prst="rect">
            <a:avLst/>
          </a:prstGeom>
          <a:noFill/>
        </p:spPr>
        <p:txBody>
          <a:bodyPr wrap="square" lIns="70575" tIns="70575" rIns="0" bIns="0" rtlCol="0" anchor="t">
            <a:noAutofit/>
          </a:bodyPr>
          <a:lstStyle/>
          <a:p>
            <a:pPr defTabSz="914192">
              <a:lnSpc>
                <a:spcPct val="90000"/>
              </a:lnSpc>
              <a:spcAft>
                <a:spcPts val="588"/>
              </a:spcAft>
            </a:pPr>
            <a:r>
              <a:rPr lang="en-US" altLang="ja-JP" sz="2353" dirty="0">
                <a:solidFill>
                  <a:prstClr val="black">
                    <a:lumMod val="50000"/>
                  </a:prstClr>
                </a:solidFill>
              </a:rPr>
              <a:t>Active</a:t>
            </a:r>
            <a:r>
              <a:rPr lang="ja-JP" altLang="en-US" sz="2353" dirty="0">
                <a:solidFill>
                  <a:prstClr val="black">
                    <a:lumMod val="50000"/>
                  </a:prstClr>
                </a:solidFill>
              </a:rPr>
              <a:t> </a:t>
            </a:r>
            <a:r>
              <a:rPr lang="en-US" altLang="ja-JP" sz="2353" dirty="0">
                <a:solidFill>
                  <a:prstClr val="black">
                    <a:lumMod val="50000"/>
                  </a:prstClr>
                </a:solidFill>
              </a:rPr>
              <a:t>Directory</a:t>
            </a:r>
          </a:p>
          <a:p>
            <a:pPr defTabSz="914192">
              <a:lnSpc>
                <a:spcPct val="90000"/>
              </a:lnSpc>
              <a:spcAft>
                <a:spcPts val="588"/>
              </a:spcAft>
            </a:pPr>
            <a:r>
              <a:rPr lang="ja-JP" altLang="en-US" sz="2353" dirty="0">
                <a:solidFill>
                  <a:prstClr val="black">
                    <a:lumMod val="50000"/>
                  </a:prstClr>
                </a:solidFill>
              </a:rPr>
              <a:t>ドメイン</a:t>
            </a:r>
          </a:p>
        </p:txBody>
      </p:sp>
      <p:pic>
        <p:nvPicPr>
          <p:cNvPr id="19" name="Picture 3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383461" y="5311563"/>
            <a:ext cx="442585" cy="754550"/>
          </a:xfrm>
          <a:prstGeom prst="rect">
            <a:avLst/>
          </a:prstGeom>
        </p:spPr>
      </p:pic>
      <p:cxnSp>
        <p:nvCxnSpPr>
          <p:cNvPr id="4" name="直線コネクタ 3"/>
          <p:cNvCxnSpPr/>
          <p:nvPr/>
        </p:nvCxnSpPr>
        <p:spPr>
          <a:xfrm>
            <a:off x="4661432" y="2436389"/>
            <a:ext cx="699275" cy="14828"/>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1057" y="1795896"/>
            <a:ext cx="1055833" cy="1055833"/>
          </a:xfrm>
          <a:prstGeom prst="rect">
            <a:avLst/>
          </a:prstGeom>
        </p:spPr>
      </p:pic>
      <p:sp>
        <p:nvSpPr>
          <p:cNvPr id="5" name="フリーフォーム 4"/>
          <p:cNvSpPr/>
          <p:nvPr/>
        </p:nvSpPr>
        <p:spPr>
          <a:xfrm>
            <a:off x="3160177" y="2855042"/>
            <a:ext cx="426660" cy="2052029"/>
          </a:xfrm>
          <a:custGeom>
            <a:avLst/>
            <a:gdLst>
              <a:gd name="connsiteX0" fmla="*/ 0 w 426720"/>
              <a:gd name="connsiteY0" fmla="*/ 2052320 h 2052320"/>
              <a:gd name="connsiteX1" fmla="*/ 111760 w 426720"/>
              <a:gd name="connsiteY1" fmla="*/ 690880 h 2052320"/>
              <a:gd name="connsiteX2" fmla="*/ 426720 w 426720"/>
              <a:gd name="connsiteY2" fmla="*/ 0 h 2052320"/>
            </a:gdLst>
            <a:ahLst/>
            <a:cxnLst>
              <a:cxn ang="0">
                <a:pos x="connsiteX0" y="connsiteY0"/>
              </a:cxn>
              <a:cxn ang="0">
                <a:pos x="connsiteX1" y="connsiteY1"/>
              </a:cxn>
              <a:cxn ang="0">
                <a:pos x="connsiteX2" y="connsiteY2"/>
              </a:cxn>
            </a:cxnLst>
            <a:rect l="l" t="t" r="r" b="b"/>
            <a:pathLst>
              <a:path w="426720" h="2052320">
                <a:moveTo>
                  <a:pt x="0" y="2052320"/>
                </a:moveTo>
                <a:cubicBezTo>
                  <a:pt x="20320" y="1542626"/>
                  <a:pt x="40640" y="1032933"/>
                  <a:pt x="111760" y="690880"/>
                </a:cubicBezTo>
                <a:cubicBezTo>
                  <a:pt x="182880" y="348827"/>
                  <a:pt x="304800" y="174413"/>
                  <a:pt x="426720" y="0"/>
                </a:cubicBezTo>
              </a:path>
            </a:pathLst>
          </a:custGeom>
          <a:noFill/>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pic>
        <p:nvPicPr>
          <p:cNvPr id="28" name="図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0624" y="3459669"/>
            <a:ext cx="501258" cy="501258"/>
          </a:xfrm>
          <a:prstGeom prst="rect">
            <a:avLst/>
          </a:prstGeom>
        </p:spPr>
      </p:pic>
      <p:sp>
        <p:nvSpPr>
          <p:cNvPr id="22" name="正方形/長方形 21"/>
          <p:cNvSpPr/>
          <p:nvPr/>
        </p:nvSpPr>
        <p:spPr>
          <a:xfrm>
            <a:off x="8600758" y="515387"/>
            <a:ext cx="3310887" cy="468972"/>
          </a:xfrm>
          <a:prstGeom prst="rect">
            <a:avLst/>
          </a:prstGeom>
        </p:spPr>
        <p:txBody>
          <a:bodyPr wrap="none">
            <a:spAutoFit/>
          </a:bodyPr>
          <a:lstStyle/>
          <a:p>
            <a:r>
              <a:rPr lang="ja-JP" altLang="en-US" sz="2400" dirty="0"/>
              <a:t>https://doc.co/4YuGUL</a:t>
            </a:r>
          </a:p>
        </p:txBody>
      </p:sp>
    </p:spTree>
    <p:extLst>
      <p:ext uri="{BB962C8B-B14F-4D97-AF65-F5344CB8AC3E}">
        <p14:creationId xmlns:p14="http://schemas.microsoft.com/office/powerpoint/2010/main" val="13097225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a:t>パスワードを外出先から自分で変更できます！</a:t>
            </a:r>
            <a:endParaRPr kumimoji="1" lang="ja-JP" altLang="en-US" dirty="0"/>
          </a:p>
        </p:txBody>
      </p:sp>
      <p:sp>
        <p:nvSpPr>
          <p:cNvPr id="3" name="Rectangle 394"/>
          <p:cNvSpPr/>
          <p:nvPr/>
        </p:nvSpPr>
        <p:spPr>
          <a:xfrm>
            <a:off x="9907994" y="1080008"/>
            <a:ext cx="2124705" cy="1329595"/>
          </a:xfrm>
          <a:prstGeom prst="rect">
            <a:avLst/>
          </a:prstGeom>
          <a:noFill/>
          <a:ln>
            <a:noFill/>
          </a:ln>
        </p:spPr>
        <p:txBody>
          <a:bodyPr wrap="square" lIns="0" tIns="0" rIns="0" bIns="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1096480" fontAlgn="base">
              <a:lnSpc>
                <a:spcPct val="90000"/>
              </a:lnSpc>
              <a:spcAft>
                <a:spcPct val="0"/>
              </a:spcAft>
              <a:defRPr/>
            </a:pPr>
            <a:r>
              <a:rPr lang="ja-JP" altLang="en-US" sz="1600" dirty="0">
                <a:ln>
                  <a:solidFill>
                    <a:srgbClr val="FFFFFF">
                      <a:alpha val="0"/>
                    </a:srgbClr>
                  </a:solidFill>
                </a:ln>
                <a:solidFill>
                  <a:srgbClr val="000000"/>
                </a:solidFill>
                <a:cs typeface="Segoe UI Semilight" panose="020B0402040204020203" pitchFamily="34" charset="0"/>
              </a:rPr>
              <a:t>パスワードライトバックで</a:t>
            </a:r>
            <a:endParaRPr lang="en-US" altLang="ja-JP" sz="1600" dirty="0">
              <a:ln>
                <a:solidFill>
                  <a:srgbClr val="FFFFFF">
                    <a:alpha val="0"/>
                  </a:srgbClr>
                </a:solidFill>
              </a:ln>
              <a:solidFill>
                <a:srgbClr val="000000"/>
              </a:solidFill>
              <a:cs typeface="Segoe UI Semilight" panose="020B0402040204020203" pitchFamily="34" charset="0"/>
            </a:endParaRPr>
          </a:p>
          <a:p>
            <a:pPr defTabSz="1096480" fontAlgn="base">
              <a:lnSpc>
                <a:spcPct val="90000"/>
              </a:lnSpc>
              <a:spcAft>
                <a:spcPct val="0"/>
              </a:spcAft>
              <a:defRPr/>
            </a:pPr>
            <a:r>
              <a:rPr lang="ja-JP" altLang="en-US" sz="1600" dirty="0">
                <a:ln>
                  <a:solidFill>
                    <a:srgbClr val="FFFFFF">
                      <a:alpha val="0"/>
                    </a:srgbClr>
                  </a:solidFill>
                </a:ln>
                <a:solidFill>
                  <a:srgbClr val="000000"/>
                </a:solidFill>
                <a:cs typeface="Segoe UI Semilight" panose="020B0402040204020203" pitchFamily="34" charset="0"/>
              </a:rPr>
              <a:t>出張先でもパスワード変更できるんだ！</a:t>
            </a:r>
            <a:endParaRPr lang="en-US" altLang="ja-JP" sz="1600" dirty="0">
              <a:ln>
                <a:solidFill>
                  <a:srgbClr val="FFFFFF">
                    <a:alpha val="0"/>
                  </a:srgbClr>
                </a:solidFill>
              </a:ln>
              <a:solidFill>
                <a:srgbClr val="000000"/>
              </a:solidFill>
              <a:cs typeface="Segoe UI Semilight" panose="020B0402040204020203" pitchFamily="34" charset="0"/>
            </a:endParaRPr>
          </a:p>
          <a:p>
            <a:pPr defTabSz="1096480" fontAlgn="base">
              <a:lnSpc>
                <a:spcPct val="90000"/>
              </a:lnSpc>
              <a:spcAft>
                <a:spcPct val="0"/>
              </a:spcAft>
              <a:defRPr/>
            </a:pPr>
            <a:r>
              <a:rPr lang="en-US" altLang="ja-JP" sz="1600" dirty="0">
                <a:ln>
                  <a:solidFill>
                    <a:srgbClr val="FFFFFF">
                      <a:alpha val="0"/>
                    </a:srgbClr>
                  </a:solidFill>
                </a:ln>
                <a:solidFill>
                  <a:srgbClr val="000000"/>
                </a:solidFill>
                <a:cs typeface="Segoe UI Semilight" panose="020B0402040204020203" pitchFamily="34" charset="0"/>
              </a:rPr>
              <a:t>Windows</a:t>
            </a:r>
            <a:r>
              <a:rPr lang="ja-JP" altLang="en-US" sz="1600" dirty="0">
                <a:ln>
                  <a:solidFill>
                    <a:srgbClr val="FFFFFF">
                      <a:alpha val="0"/>
                    </a:srgbClr>
                  </a:solidFill>
                </a:ln>
                <a:solidFill>
                  <a:srgbClr val="000000"/>
                </a:solidFill>
                <a:cs typeface="Segoe UI Semilight" panose="020B0402040204020203" pitchFamily="34" charset="0"/>
              </a:rPr>
              <a:t> </a:t>
            </a:r>
            <a:r>
              <a:rPr lang="en-US" altLang="ja-JP" sz="1600" dirty="0">
                <a:ln>
                  <a:solidFill>
                    <a:srgbClr val="FFFFFF">
                      <a:alpha val="0"/>
                    </a:srgbClr>
                  </a:solidFill>
                </a:ln>
                <a:solidFill>
                  <a:srgbClr val="000000"/>
                </a:solidFill>
                <a:cs typeface="Segoe UI Semilight" panose="020B0402040204020203" pitchFamily="34" charset="0"/>
              </a:rPr>
              <a:t>Server</a:t>
            </a:r>
            <a:r>
              <a:rPr lang="ja-JP" altLang="en-US" sz="1600" dirty="0">
                <a:ln>
                  <a:solidFill>
                    <a:srgbClr val="FFFFFF">
                      <a:alpha val="0"/>
                    </a:srgbClr>
                  </a:solidFill>
                </a:ln>
                <a:solidFill>
                  <a:srgbClr val="000000"/>
                </a:solidFill>
                <a:cs typeface="Segoe UI Semilight" panose="020B0402040204020203" pitchFamily="34" charset="0"/>
              </a:rPr>
              <a:t> </a:t>
            </a:r>
            <a:r>
              <a:rPr lang="en-US" altLang="ja-JP" sz="1600" dirty="0">
                <a:ln>
                  <a:solidFill>
                    <a:srgbClr val="FFFFFF">
                      <a:alpha val="0"/>
                    </a:srgbClr>
                  </a:solidFill>
                </a:ln>
                <a:solidFill>
                  <a:srgbClr val="000000"/>
                </a:solidFill>
                <a:cs typeface="Segoe UI Semilight" panose="020B0402040204020203" pitchFamily="34" charset="0"/>
              </a:rPr>
              <a:t>AD</a:t>
            </a:r>
            <a:r>
              <a:rPr lang="ja-JP" altLang="en-US" sz="1600" dirty="0">
                <a:ln>
                  <a:solidFill>
                    <a:srgbClr val="FFFFFF">
                      <a:alpha val="0"/>
                    </a:srgbClr>
                  </a:solidFill>
                </a:ln>
                <a:solidFill>
                  <a:srgbClr val="000000"/>
                </a:solidFill>
                <a:cs typeface="Segoe UI Semilight" panose="020B0402040204020203" pitchFamily="34" charset="0"/>
              </a:rPr>
              <a:t> のパスワードも変更できるんだね！</a:t>
            </a:r>
            <a:endParaRPr lang="en-US" altLang="ja-JP" sz="1600" dirty="0">
              <a:ln>
                <a:solidFill>
                  <a:srgbClr val="FFFFFF">
                    <a:alpha val="0"/>
                  </a:srgbClr>
                </a:solidFill>
              </a:ln>
              <a:solidFill>
                <a:srgbClr val="000000"/>
              </a:solidFill>
              <a:cs typeface="Segoe UI Semilight" panose="020B0402040204020203" pitchFamily="34" charset="0"/>
            </a:endParaRP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208146" y="1180395"/>
            <a:ext cx="476867" cy="1073963"/>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02" y="1080197"/>
            <a:ext cx="6119132" cy="3442011"/>
          </a:xfrm>
          <a:prstGeom prst="rect">
            <a:avLst/>
          </a:prstGeom>
          <a:effectLst>
            <a:outerShdw blurRad="50800" dist="38100" dir="8100000" algn="tr" rotWithShape="0">
              <a:prstClr val="black">
                <a:alpha val="40000"/>
              </a:prstClr>
            </a:outerShdw>
          </a:effectLst>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995" y="1472731"/>
            <a:ext cx="6119132" cy="3440291"/>
          </a:xfrm>
          <a:prstGeom prst="rect">
            <a:avLst/>
          </a:prstGeom>
          <a:effectLst>
            <a:outerShdw blurRad="50800" dist="38100" dir="8100000" algn="tr" rotWithShape="0">
              <a:prstClr val="black">
                <a:alpha val="40000"/>
              </a:prstClr>
            </a:outerShdw>
          </a:effectLst>
        </p:spPr>
      </p:pic>
      <p:pic>
        <p:nvPicPr>
          <p:cNvPr id="10" name="図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4003" y="1863545"/>
            <a:ext cx="6119132" cy="3440291"/>
          </a:xfrm>
          <a:prstGeom prst="rect">
            <a:avLst/>
          </a:prstGeom>
          <a:effectLst>
            <a:outerShdw blurRad="50800" dist="38100" dir="8100000" algn="tr" rotWithShape="0">
              <a:prstClr val="black">
                <a:alpha val="40000"/>
              </a:prstClr>
            </a:outerShdw>
          </a:effectLst>
        </p:spPr>
      </p:pic>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7766" y="2254358"/>
            <a:ext cx="6119132" cy="3440291"/>
          </a:xfrm>
          <a:prstGeom prst="rect">
            <a:avLst/>
          </a:prstGeom>
          <a:effectLst>
            <a:outerShdw blurRad="50800" dist="38100" dir="8100000" algn="tr" rotWithShape="0">
              <a:prstClr val="black">
                <a:alpha val="40000"/>
              </a:prstClr>
            </a:outerShdw>
          </a:effectLst>
        </p:spPr>
      </p:pic>
      <p:pic>
        <p:nvPicPr>
          <p:cNvPr id="15" name="図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86895" y="2645172"/>
            <a:ext cx="6119132" cy="3440292"/>
          </a:xfrm>
          <a:prstGeom prst="rect">
            <a:avLst/>
          </a:prstGeom>
          <a:effectLst>
            <a:outerShdw blurRad="50800" dist="38100" dir="8100000" algn="tr" rotWithShape="0">
              <a:prstClr val="black">
                <a:alpha val="40000"/>
              </a:prstClr>
            </a:outerShdw>
          </a:effectLst>
        </p:spPr>
      </p:pic>
      <p:pic>
        <p:nvPicPr>
          <p:cNvPr id="16" name="図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0837" y="3035986"/>
            <a:ext cx="6119132" cy="3442011"/>
          </a:xfrm>
          <a:prstGeom prst="rect">
            <a:avLst/>
          </a:prstGeom>
          <a:effectLst>
            <a:outerShdw blurRad="50800" dist="38100" dir="8100000" algn="tr" rotWithShape="0">
              <a:prstClr val="black">
                <a:alpha val="40000"/>
              </a:prstClr>
            </a:outerShdw>
          </a:effectLst>
        </p:spPr>
      </p:pic>
      <p:pic>
        <p:nvPicPr>
          <p:cNvPr id="17" name="図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0391" y="3428521"/>
            <a:ext cx="6119132" cy="3442011"/>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7830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不正なサインインを見逃しません！</a:t>
            </a:r>
          </a:p>
        </p:txBody>
      </p:sp>
      <p:pic>
        <p:nvPicPr>
          <p:cNvPr id="3" name="Picture 21" descr="DoNotEnte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ltGray">
          <a:xfrm>
            <a:off x="8733687" y="1146714"/>
            <a:ext cx="266514" cy="266409"/>
          </a:xfrm>
          <a:prstGeom prst="rect">
            <a:avLst/>
          </a:prstGeom>
          <a:noFill/>
          <a:ln w="9525">
            <a:noFill/>
            <a:miter lim="800000"/>
            <a:headEnd/>
            <a:tailEnd/>
          </a:ln>
        </p:spPr>
      </p:pic>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733" y="1137758"/>
            <a:ext cx="255269" cy="255269"/>
          </a:xfrm>
          <a:prstGeom prst="rect">
            <a:avLst/>
          </a:prstGeom>
        </p:spPr>
      </p:pic>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09609" y="1385449"/>
            <a:ext cx="565010" cy="1027073"/>
          </a:xfrm>
          <a:prstGeom prst="rect">
            <a:avLst/>
          </a:prstGeom>
        </p:spPr>
      </p:pic>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0219" y="1250418"/>
            <a:ext cx="562082" cy="500670"/>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98071" y="1122341"/>
            <a:ext cx="746773" cy="1268085"/>
          </a:xfrm>
          <a:prstGeom prst="rect">
            <a:avLst/>
          </a:prstGeom>
        </p:spPr>
      </p:pic>
      <p:sp>
        <p:nvSpPr>
          <p:cNvPr id="8" name="Freeform 21"/>
          <p:cNvSpPr>
            <a:spLocks/>
          </p:cNvSpPr>
          <p:nvPr/>
        </p:nvSpPr>
        <p:spPr bwMode="auto">
          <a:xfrm rot="13500000">
            <a:off x="10309501" y="1564127"/>
            <a:ext cx="598602" cy="193251"/>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60000"/>
            </a:srgbClr>
          </a:solidFill>
          <a:ln w="9525">
            <a:noFill/>
            <a:round/>
            <a:headEnd/>
            <a:tailEnd/>
          </a:ln>
        </p:spPr>
        <p:txBody>
          <a:bodyPr/>
          <a:lstStyle/>
          <a:p>
            <a:pPr defTabSz="914188">
              <a:defRPr/>
            </a:pPr>
            <a:endParaRPr lang="ja-JP" altLang="en-US" kern="0">
              <a:solidFill>
                <a:srgbClr val="000000"/>
              </a:solidFill>
            </a:endParaRPr>
          </a:p>
        </p:txBody>
      </p:sp>
      <p:sp>
        <p:nvSpPr>
          <p:cNvPr id="9" name="Freeform 21"/>
          <p:cNvSpPr>
            <a:spLocks/>
          </p:cNvSpPr>
          <p:nvPr/>
        </p:nvSpPr>
        <p:spPr bwMode="auto">
          <a:xfrm rot="8100000" flipH="1">
            <a:off x="8203043" y="1546072"/>
            <a:ext cx="598602" cy="193251"/>
          </a:xfrm>
          <a:custGeom>
            <a:avLst/>
            <a:gdLst>
              <a:gd name="T0" fmla="*/ 2147483647 w 1193"/>
              <a:gd name="T1" fmla="*/ 2147483647 h 205"/>
              <a:gd name="T2" fmla="*/ 2147483647 w 1193"/>
              <a:gd name="T3" fmla="*/ 2147483647 h 205"/>
              <a:gd name="T4" fmla="*/ 2147483647 w 1193"/>
              <a:gd name="T5" fmla="*/ 0 h 205"/>
              <a:gd name="T6" fmla="*/ 2147483647 w 1193"/>
              <a:gd name="T7" fmla="*/ 2147483647 h 205"/>
              <a:gd name="T8" fmla="*/ 2147483647 w 1193"/>
              <a:gd name="T9" fmla="*/ 2147483647 h 205"/>
              <a:gd name="T10" fmla="*/ 2147483647 w 1193"/>
              <a:gd name="T11" fmla="*/ 2147483647 h 205"/>
              <a:gd name="T12" fmla="*/ 2147483647 w 1193"/>
              <a:gd name="T13" fmla="*/ 2147483647 h 205"/>
              <a:gd name="T14" fmla="*/ 2147483647 w 1193"/>
              <a:gd name="T15" fmla="*/ 2147483647 h 205"/>
              <a:gd name="T16" fmla="*/ 2147483647 w 1193"/>
              <a:gd name="T17" fmla="*/ 2147483647 h 205"/>
              <a:gd name="T18" fmla="*/ 2147483647 w 1193"/>
              <a:gd name="T19" fmla="*/ 2147483647 h 205"/>
              <a:gd name="T20" fmla="*/ 2147483647 w 1193"/>
              <a:gd name="T21" fmla="*/ 2147483647 h 205"/>
              <a:gd name="T22" fmla="*/ 0 w 1193"/>
              <a:gd name="T23" fmla="*/ 2147483647 h 205"/>
              <a:gd name="T24" fmla="*/ 2147483647 w 1193"/>
              <a:gd name="T25" fmla="*/ 2147483647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93"/>
              <a:gd name="T40" fmla="*/ 0 h 205"/>
              <a:gd name="T41" fmla="*/ 1193 w 1193"/>
              <a:gd name="T42" fmla="*/ 205 h 20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00B050">
              <a:alpha val="60000"/>
            </a:srgbClr>
          </a:solidFill>
          <a:ln w="9525">
            <a:noFill/>
            <a:round/>
            <a:headEnd/>
            <a:tailEnd/>
          </a:ln>
        </p:spPr>
        <p:txBody>
          <a:bodyPr/>
          <a:lstStyle/>
          <a:p>
            <a:pPr defTabSz="914188">
              <a:defRPr/>
            </a:pPr>
            <a:endParaRPr lang="ja-JP" altLang="en-US" kern="0">
              <a:solidFill>
                <a:srgbClr val="000000"/>
              </a:solidFill>
            </a:endParaRPr>
          </a:p>
        </p:txBody>
      </p:sp>
      <p:pic>
        <p:nvPicPr>
          <p:cNvPr id="10" name="図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25590" y="1745807"/>
            <a:ext cx="550364" cy="550364"/>
          </a:xfrm>
          <a:prstGeom prst="rect">
            <a:avLst/>
          </a:prstGeom>
        </p:spPr>
      </p:pic>
      <p:pic>
        <p:nvPicPr>
          <p:cNvPr id="11" name="図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68327" y="1838973"/>
            <a:ext cx="344990" cy="170136"/>
          </a:xfrm>
          <a:prstGeom prst="rect">
            <a:avLst/>
          </a:prstGeom>
        </p:spPr>
      </p:pic>
      <p:pic>
        <p:nvPicPr>
          <p:cNvPr id="12" name="図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92510" y="1068777"/>
            <a:ext cx="419194" cy="373396"/>
          </a:xfrm>
          <a:prstGeom prst="rect">
            <a:avLst/>
          </a:prstGeom>
        </p:spPr>
      </p:pic>
      <p:sp>
        <p:nvSpPr>
          <p:cNvPr id="13" name="Rectangle 394"/>
          <p:cNvSpPr/>
          <p:nvPr/>
        </p:nvSpPr>
        <p:spPr>
          <a:xfrm>
            <a:off x="8836123" y="1790055"/>
            <a:ext cx="474445" cy="166199"/>
          </a:xfrm>
          <a:prstGeom prst="rect">
            <a:avLst/>
          </a:prstGeom>
          <a:noFill/>
          <a:ln>
            <a:noFill/>
          </a:ln>
        </p:spPr>
        <p:txBody>
          <a:bodyPr wrap="square" lIns="0" tIns="0" rIns="0" bIns="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480" fontAlgn="base">
              <a:lnSpc>
                <a:spcPct val="90000"/>
              </a:lnSpc>
              <a:spcAft>
                <a:spcPct val="0"/>
              </a:spcAft>
              <a:defRPr/>
            </a:pPr>
            <a:r>
              <a:rPr lang="ja-JP" altLang="en-US" sz="1200" b="1" dirty="0">
                <a:ln>
                  <a:solidFill>
                    <a:srgbClr val="FFFFFF">
                      <a:alpha val="0"/>
                    </a:srgbClr>
                  </a:solidFill>
                </a:ln>
                <a:solidFill>
                  <a:srgbClr val="000000"/>
                </a:solidFill>
                <a:cs typeface="Segoe UI Semilight" panose="020B0402040204020203" pitchFamily="34" charset="0"/>
              </a:rPr>
              <a:t>監視</a:t>
            </a:r>
            <a:endParaRPr lang="en-US" sz="1200" b="1" dirty="0">
              <a:ln>
                <a:solidFill>
                  <a:srgbClr val="FFFFFF">
                    <a:alpha val="0"/>
                  </a:srgbClr>
                </a:solidFill>
              </a:ln>
              <a:solidFill>
                <a:srgbClr val="000000"/>
              </a:solidFill>
            </a:endParaRPr>
          </a:p>
        </p:txBody>
      </p:sp>
      <p:grpSp>
        <p:nvGrpSpPr>
          <p:cNvPr id="14" name="グループ化 13"/>
          <p:cNvGrpSpPr/>
          <p:nvPr/>
        </p:nvGrpSpPr>
        <p:grpSpPr>
          <a:xfrm>
            <a:off x="9065893" y="404284"/>
            <a:ext cx="1057661" cy="664492"/>
            <a:chOff x="7078518" y="1303842"/>
            <a:chExt cx="2415016" cy="1517271"/>
          </a:xfrm>
        </p:grpSpPr>
        <p:pic>
          <p:nvPicPr>
            <p:cNvPr id="15" name="図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78518" y="1303842"/>
              <a:ext cx="2415016" cy="1517271"/>
            </a:xfrm>
            <a:prstGeom prst="rect">
              <a:avLst/>
            </a:prstGeom>
            <a:noFill/>
            <a:ln>
              <a:noFill/>
            </a:ln>
          </p:spPr>
        </p:pic>
        <p:grpSp>
          <p:nvGrpSpPr>
            <p:cNvPr id="16" name="Group 395"/>
            <p:cNvGrpSpPr/>
            <p:nvPr/>
          </p:nvGrpSpPr>
          <p:grpSpPr>
            <a:xfrm>
              <a:off x="7923384" y="2104759"/>
              <a:ext cx="764806" cy="536449"/>
              <a:chOff x="9206248" y="1815999"/>
              <a:chExt cx="764507" cy="536449"/>
            </a:xfrm>
            <a:noFill/>
          </p:grpSpPr>
          <p:sp>
            <p:nvSpPr>
              <p:cNvPr id="19" name="Freeform 5"/>
              <p:cNvSpPr>
                <a:spLocks noEditPoints="1"/>
              </p:cNvSpPr>
              <p:nvPr/>
            </p:nvSpPr>
            <p:spPr bwMode="auto">
              <a:xfrm>
                <a:off x="9206248" y="1815999"/>
                <a:ext cx="764507" cy="536449"/>
              </a:xfrm>
              <a:custGeom>
                <a:avLst/>
                <a:gdLst>
                  <a:gd name="T0" fmla="*/ 2274 w 2350"/>
                  <a:gd name="T1" fmla="*/ 0 h 1648"/>
                  <a:gd name="T2" fmla="*/ 76 w 2350"/>
                  <a:gd name="T3" fmla="*/ 0 h 1648"/>
                  <a:gd name="T4" fmla="*/ 0 w 2350"/>
                  <a:gd name="T5" fmla="*/ 75 h 1648"/>
                  <a:gd name="T6" fmla="*/ 0 w 2350"/>
                  <a:gd name="T7" fmla="*/ 1573 h 1648"/>
                  <a:gd name="T8" fmla="*/ 76 w 2350"/>
                  <a:gd name="T9" fmla="*/ 1648 h 1648"/>
                  <a:gd name="T10" fmla="*/ 2274 w 2350"/>
                  <a:gd name="T11" fmla="*/ 1648 h 1648"/>
                  <a:gd name="T12" fmla="*/ 2350 w 2350"/>
                  <a:gd name="T13" fmla="*/ 1573 h 1648"/>
                  <a:gd name="T14" fmla="*/ 2350 w 2350"/>
                  <a:gd name="T15" fmla="*/ 75 h 1648"/>
                  <a:gd name="T16" fmla="*/ 2274 w 2350"/>
                  <a:gd name="T17" fmla="*/ 0 h 1648"/>
                  <a:gd name="T18" fmla="*/ 2217 w 2350"/>
                  <a:gd name="T19" fmla="*/ 1454 h 1648"/>
                  <a:gd name="T20" fmla="*/ 2151 w 2350"/>
                  <a:gd name="T21" fmla="*/ 1516 h 1648"/>
                  <a:gd name="T22" fmla="*/ 199 w 2350"/>
                  <a:gd name="T23" fmla="*/ 1516 h 1648"/>
                  <a:gd name="T24" fmla="*/ 133 w 2350"/>
                  <a:gd name="T25" fmla="*/ 1454 h 1648"/>
                  <a:gd name="T26" fmla="*/ 133 w 2350"/>
                  <a:gd name="T27" fmla="*/ 199 h 1648"/>
                  <a:gd name="T28" fmla="*/ 199 w 2350"/>
                  <a:gd name="T29" fmla="*/ 132 h 1648"/>
                  <a:gd name="T30" fmla="*/ 2151 w 2350"/>
                  <a:gd name="T31" fmla="*/ 132 h 1648"/>
                  <a:gd name="T32" fmla="*/ 2217 w 2350"/>
                  <a:gd name="T33" fmla="*/ 199 h 1648"/>
                  <a:gd name="T34" fmla="*/ 2217 w 2350"/>
                  <a:gd name="T35" fmla="*/ 1454 h 1648"/>
                  <a:gd name="T36" fmla="*/ 2217 w 2350"/>
                  <a:gd name="T37" fmla="*/ 1454 h 1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50" h="1648">
                    <a:moveTo>
                      <a:pt x="2274" y="0"/>
                    </a:moveTo>
                    <a:cubicBezTo>
                      <a:pt x="76" y="0"/>
                      <a:pt x="76" y="0"/>
                      <a:pt x="76" y="0"/>
                    </a:cubicBezTo>
                    <a:cubicBezTo>
                      <a:pt x="31" y="0"/>
                      <a:pt x="0" y="35"/>
                      <a:pt x="0" y="75"/>
                    </a:cubicBezTo>
                    <a:cubicBezTo>
                      <a:pt x="0" y="1573"/>
                      <a:pt x="0" y="1573"/>
                      <a:pt x="0" y="1573"/>
                    </a:cubicBezTo>
                    <a:cubicBezTo>
                      <a:pt x="0" y="1617"/>
                      <a:pt x="31" y="1648"/>
                      <a:pt x="76" y="1648"/>
                    </a:cubicBezTo>
                    <a:cubicBezTo>
                      <a:pt x="2274" y="1648"/>
                      <a:pt x="2274" y="1648"/>
                      <a:pt x="2274" y="1648"/>
                    </a:cubicBezTo>
                    <a:cubicBezTo>
                      <a:pt x="2319" y="1648"/>
                      <a:pt x="2350" y="1617"/>
                      <a:pt x="2350" y="1573"/>
                    </a:cubicBezTo>
                    <a:cubicBezTo>
                      <a:pt x="2350" y="75"/>
                      <a:pt x="2350" y="75"/>
                      <a:pt x="2350" y="75"/>
                    </a:cubicBezTo>
                    <a:cubicBezTo>
                      <a:pt x="2350" y="35"/>
                      <a:pt x="2319" y="0"/>
                      <a:pt x="2274" y="0"/>
                    </a:cubicBezTo>
                    <a:close/>
                    <a:moveTo>
                      <a:pt x="2217" y="1454"/>
                    </a:moveTo>
                    <a:cubicBezTo>
                      <a:pt x="2217" y="1489"/>
                      <a:pt x="2186" y="1516"/>
                      <a:pt x="2151" y="1516"/>
                    </a:cubicBezTo>
                    <a:cubicBezTo>
                      <a:pt x="199" y="1516"/>
                      <a:pt x="199" y="1516"/>
                      <a:pt x="199" y="1516"/>
                    </a:cubicBezTo>
                    <a:cubicBezTo>
                      <a:pt x="164" y="1516"/>
                      <a:pt x="133" y="1489"/>
                      <a:pt x="133" y="1454"/>
                    </a:cubicBezTo>
                    <a:cubicBezTo>
                      <a:pt x="133" y="199"/>
                      <a:pt x="133" y="199"/>
                      <a:pt x="133" y="199"/>
                    </a:cubicBezTo>
                    <a:cubicBezTo>
                      <a:pt x="133" y="163"/>
                      <a:pt x="164" y="132"/>
                      <a:pt x="199" y="132"/>
                    </a:cubicBezTo>
                    <a:cubicBezTo>
                      <a:pt x="2151" y="132"/>
                      <a:pt x="2151" y="132"/>
                      <a:pt x="2151" y="132"/>
                    </a:cubicBezTo>
                    <a:cubicBezTo>
                      <a:pt x="2186" y="132"/>
                      <a:pt x="2217" y="163"/>
                      <a:pt x="2217" y="199"/>
                    </a:cubicBezTo>
                    <a:cubicBezTo>
                      <a:pt x="2217" y="1454"/>
                      <a:pt x="2217" y="1454"/>
                      <a:pt x="2217" y="1454"/>
                    </a:cubicBezTo>
                    <a:cubicBezTo>
                      <a:pt x="2217" y="1454"/>
                      <a:pt x="2217" y="1454"/>
                      <a:pt x="2217" y="1454"/>
                    </a:cubicBezTo>
                    <a:close/>
                  </a:path>
                </a:pathLst>
              </a:custGeom>
              <a:solidFill>
                <a:srgbClr val="EB3C00"/>
              </a:solidFill>
              <a:ln>
                <a:solidFill>
                  <a:srgbClr val="EB3C00"/>
                </a:solidFill>
              </a:ln>
              <a:extLst/>
            </p:spPr>
            <p:txBody>
              <a:bodyPr vert="horz" wrap="square" lIns="91427" tIns="45713" rIns="91427" bIns="45713" numCol="1" anchor="t" anchorCtr="0" compatLnSpc="1">
                <a:prstTxWarp prst="textNoShape">
                  <a:avLst/>
                </a:prstTxWarp>
              </a:bodyPr>
              <a:lstStyle/>
              <a:p>
                <a:pPr defTabSz="932324">
                  <a:defRPr/>
                </a:pPr>
                <a:endParaRPr lang="en-US" kern="0">
                  <a:solidFill>
                    <a:srgbClr val="0072C6"/>
                  </a:solidFill>
                </a:endParaRPr>
              </a:p>
            </p:txBody>
          </p:sp>
          <p:pic>
            <p:nvPicPr>
              <p:cNvPr id="20" name="Picture 397"/>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9437237" y="1933753"/>
                <a:ext cx="347684" cy="336588"/>
              </a:xfrm>
              <a:prstGeom prst="rect">
                <a:avLst/>
              </a:prstGeom>
              <a:grpFill/>
              <a:ln>
                <a:solidFill>
                  <a:srgbClr val="FFFFFF"/>
                </a:solidFill>
              </a:ln>
            </p:spPr>
          </p:pic>
        </p:grpSp>
        <p:sp>
          <p:nvSpPr>
            <p:cNvPr id="17" name="Freeform 5"/>
            <p:cNvSpPr>
              <a:spLocks noEditPoints="1"/>
            </p:cNvSpPr>
            <p:nvPr/>
          </p:nvSpPr>
          <p:spPr bwMode="auto">
            <a:xfrm>
              <a:off x="7937935" y="1618883"/>
              <a:ext cx="372174" cy="463068"/>
            </a:xfrm>
            <a:custGeom>
              <a:avLst/>
              <a:gdLst>
                <a:gd name="T0" fmla="*/ 1021 w 1295"/>
                <a:gd name="T1" fmla="*/ 376 h 1946"/>
                <a:gd name="T2" fmla="*/ 645 w 1295"/>
                <a:gd name="T3" fmla="*/ 751 h 1946"/>
                <a:gd name="T4" fmla="*/ 270 w 1295"/>
                <a:gd name="T5" fmla="*/ 376 h 1946"/>
                <a:gd name="T6" fmla="*/ 645 w 1295"/>
                <a:gd name="T7" fmla="*/ 0 h 1946"/>
                <a:gd name="T8" fmla="*/ 1021 w 1295"/>
                <a:gd name="T9" fmla="*/ 376 h 1946"/>
                <a:gd name="T10" fmla="*/ 645 w 1295"/>
                <a:gd name="T11" fmla="*/ 922 h 1946"/>
                <a:gd name="T12" fmla="*/ 589 w 1295"/>
                <a:gd name="T13" fmla="*/ 815 h 1946"/>
                <a:gd name="T14" fmla="*/ 327 w 1295"/>
                <a:gd name="T15" fmla="*/ 668 h 1946"/>
                <a:gd name="T16" fmla="*/ 4 w 1295"/>
                <a:gd name="T17" fmla="*/ 1504 h 1946"/>
                <a:gd name="T18" fmla="*/ 34 w 1295"/>
                <a:gd name="T19" fmla="*/ 1717 h 1946"/>
                <a:gd name="T20" fmla="*/ 209 w 1295"/>
                <a:gd name="T21" fmla="*/ 1857 h 1946"/>
                <a:gd name="T22" fmla="*/ 645 w 1295"/>
                <a:gd name="T23" fmla="*/ 1946 h 1946"/>
                <a:gd name="T24" fmla="*/ 650 w 1295"/>
                <a:gd name="T25" fmla="*/ 1946 h 1946"/>
                <a:gd name="T26" fmla="*/ 1086 w 1295"/>
                <a:gd name="T27" fmla="*/ 1857 h 1946"/>
                <a:gd name="T28" fmla="*/ 1261 w 1295"/>
                <a:gd name="T29" fmla="*/ 1717 h 1946"/>
                <a:gd name="T30" fmla="*/ 1291 w 1295"/>
                <a:gd name="T31" fmla="*/ 1504 h 1946"/>
                <a:gd name="T32" fmla="*/ 969 w 1295"/>
                <a:gd name="T33" fmla="*/ 668 h 1946"/>
                <a:gd name="T34" fmla="*/ 695 w 1295"/>
                <a:gd name="T35" fmla="*/ 811 h 1946"/>
                <a:gd name="T36" fmla="*/ 645 w 1295"/>
                <a:gd name="T37" fmla="*/ 922 h 1946"/>
                <a:gd name="T38" fmla="*/ 644 w 1295"/>
                <a:gd name="T39" fmla="*/ 1592 h 1946"/>
                <a:gd name="T40" fmla="*/ 571 w 1295"/>
                <a:gd name="T41" fmla="*/ 1492 h 1946"/>
                <a:gd name="T42" fmla="*/ 601 w 1295"/>
                <a:gd name="T43" fmla="*/ 1038 h 1946"/>
                <a:gd name="T44" fmla="*/ 644 w 1295"/>
                <a:gd name="T45" fmla="*/ 983 h 1946"/>
                <a:gd name="T46" fmla="*/ 689 w 1295"/>
                <a:gd name="T47" fmla="*/ 1038 h 1946"/>
                <a:gd name="T48" fmla="*/ 720 w 1295"/>
                <a:gd name="T49" fmla="*/ 1492 h 1946"/>
                <a:gd name="T50" fmla="*/ 644 w 1295"/>
                <a:gd name="T51" fmla="*/ 159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5" h="1946">
                  <a:moveTo>
                    <a:pt x="1021" y="376"/>
                  </a:moveTo>
                  <a:cubicBezTo>
                    <a:pt x="1021" y="583"/>
                    <a:pt x="853" y="751"/>
                    <a:pt x="645" y="751"/>
                  </a:cubicBezTo>
                  <a:cubicBezTo>
                    <a:pt x="438" y="751"/>
                    <a:pt x="270" y="583"/>
                    <a:pt x="270" y="376"/>
                  </a:cubicBezTo>
                  <a:cubicBezTo>
                    <a:pt x="270" y="168"/>
                    <a:pt x="438" y="0"/>
                    <a:pt x="645" y="0"/>
                  </a:cubicBezTo>
                  <a:cubicBezTo>
                    <a:pt x="853" y="0"/>
                    <a:pt x="1021" y="168"/>
                    <a:pt x="1021" y="376"/>
                  </a:cubicBezTo>
                  <a:close/>
                  <a:moveTo>
                    <a:pt x="645" y="922"/>
                  </a:moveTo>
                  <a:cubicBezTo>
                    <a:pt x="589" y="815"/>
                    <a:pt x="589" y="815"/>
                    <a:pt x="589" y="815"/>
                  </a:cubicBezTo>
                  <a:cubicBezTo>
                    <a:pt x="589" y="815"/>
                    <a:pt x="424" y="757"/>
                    <a:pt x="327" y="668"/>
                  </a:cubicBezTo>
                  <a:cubicBezTo>
                    <a:pt x="174" y="922"/>
                    <a:pt x="4" y="1196"/>
                    <a:pt x="4" y="1504"/>
                  </a:cubicBezTo>
                  <a:cubicBezTo>
                    <a:pt x="4" y="1574"/>
                    <a:pt x="0" y="1652"/>
                    <a:pt x="34" y="1717"/>
                  </a:cubicBezTo>
                  <a:cubicBezTo>
                    <a:pt x="73" y="1791"/>
                    <a:pt x="139" y="1821"/>
                    <a:pt x="209" y="1857"/>
                  </a:cubicBezTo>
                  <a:cubicBezTo>
                    <a:pt x="342" y="1926"/>
                    <a:pt x="498" y="1933"/>
                    <a:pt x="645" y="1946"/>
                  </a:cubicBezTo>
                  <a:cubicBezTo>
                    <a:pt x="650" y="1946"/>
                    <a:pt x="650" y="1946"/>
                    <a:pt x="650" y="1946"/>
                  </a:cubicBezTo>
                  <a:cubicBezTo>
                    <a:pt x="797" y="1933"/>
                    <a:pt x="953" y="1926"/>
                    <a:pt x="1086" y="1857"/>
                  </a:cubicBezTo>
                  <a:cubicBezTo>
                    <a:pt x="1156" y="1821"/>
                    <a:pt x="1223" y="1791"/>
                    <a:pt x="1261" y="1717"/>
                  </a:cubicBezTo>
                  <a:cubicBezTo>
                    <a:pt x="1295" y="1652"/>
                    <a:pt x="1291" y="1574"/>
                    <a:pt x="1291" y="1504"/>
                  </a:cubicBezTo>
                  <a:cubicBezTo>
                    <a:pt x="1291" y="1196"/>
                    <a:pt x="1122" y="922"/>
                    <a:pt x="969" y="668"/>
                  </a:cubicBezTo>
                  <a:cubicBezTo>
                    <a:pt x="872" y="757"/>
                    <a:pt x="821" y="775"/>
                    <a:pt x="695" y="811"/>
                  </a:cubicBezTo>
                  <a:lnTo>
                    <a:pt x="645" y="922"/>
                  </a:lnTo>
                  <a:close/>
                  <a:moveTo>
                    <a:pt x="644" y="1592"/>
                  </a:moveTo>
                  <a:cubicBezTo>
                    <a:pt x="571" y="1492"/>
                    <a:pt x="571" y="1492"/>
                    <a:pt x="571" y="1492"/>
                  </a:cubicBezTo>
                  <a:cubicBezTo>
                    <a:pt x="601" y="1038"/>
                    <a:pt x="601" y="1038"/>
                    <a:pt x="601" y="1038"/>
                  </a:cubicBezTo>
                  <a:cubicBezTo>
                    <a:pt x="644" y="983"/>
                    <a:pt x="644" y="983"/>
                    <a:pt x="644" y="983"/>
                  </a:cubicBezTo>
                  <a:cubicBezTo>
                    <a:pt x="689" y="1038"/>
                    <a:pt x="689" y="1038"/>
                    <a:pt x="689" y="1038"/>
                  </a:cubicBezTo>
                  <a:cubicBezTo>
                    <a:pt x="720" y="1492"/>
                    <a:pt x="720" y="1492"/>
                    <a:pt x="720" y="1492"/>
                  </a:cubicBezTo>
                  <a:lnTo>
                    <a:pt x="644" y="159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9" tIns="45700" rIns="91399" bIns="45700" numCol="1" anchor="t" anchorCtr="0" compatLnSpc="1">
              <a:prstTxWarp prst="textNoShape">
                <a:avLst/>
              </a:prstTxWarp>
            </a:bodyPr>
            <a:lstStyle/>
            <a:p>
              <a:pPr algn="ctr" defTabSz="914188">
                <a:defRPr/>
              </a:pPr>
              <a:endParaRPr lang="ja-JP" altLang="en-US" kern="0" dirty="0">
                <a:solidFill>
                  <a:srgbClr val="505050"/>
                </a:solidFill>
                <a:sym typeface="メイリオ"/>
              </a:endParaRPr>
            </a:p>
          </p:txBody>
        </p:sp>
        <p:sp>
          <p:nvSpPr>
            <p:cNvPr id="18" name="Freeform 5"/>
            <p:cNvSpPr>
              <a:spLocks noEditPoints="1"/>
            </p:cNvSpPr>
            <p:nvPr/>
          </p:nvSpPr>
          <p:spPr bwMode="auto">
            <a:xfrm>
              <a:off x="8349223" y="1618883"/>
              <a:ext cx="372174" cy="463068"/>
            </a:xfrm>
            <a:custGeom>
              <a:avLst/>
              <a:gdLst>
                <a:gd name="T0" fmla="*/ 1021 w 1295"/>
                <a:gd name="T1" fmla="*/ 376 h 1946"/>
                <a:gd name="T2" fmla="*/ 645 w 1295"/>
                <a:gd name="T3" fmla="*/ 751 h 1946"/>
                <a:gd name="T4" fmla="*/ 270 w 1295"/>
                <a:gd name="T5" fmla="*/ 376 h 1946"/>
                <a:gd name="T6" fmla="*/ 645 w 1295"/>
                <a:gd name="T7" fmla="*/ 0 h 1946"/>
                <a:gd name="T8" fmla="*/ 1021 w 1295"/>
                <a:gd name="T9" fmla="*/ 376 h 1946"/>
                <a:gd name="T10" fmla="*/ 645 w 1295"/>
                <a:gd name="T11" fmla="*/ 922 h 1946"/>
                <a:gd name="T12" fmla="*/ 589 w 1295"/>
                <a:gd name="T13" fmla="*/ 815 h 1946"/>
                <a:gd name="T14" fmla="*/ 327 w 1295"/>
                <a:gd name="T15" fmla="*/ 668 h 1946"/>
                <a:gd name="T16" fmla="*/ 4 w 1295"/>
                <a:gd name="T17" fmla="*/ 1504 h 1946"/>
                <a:gd name="T18" fmla="*/ 34 w 1295"/>
                <a:gd name="T19" fmla="*/ 1717 h 1946"/>
                <a:gd name="T20" fmla="*/ 209 w 1295"/>
                <a:gd name="T21" fmla="*/ 1857 h 1946"/>
                <a:gd name="T22" fmla="*/ 645 w 1295"/>
                <a:gd name="T23" fmla="*/ 1946 h 1946"/>
                <a:gd name="T24" fmla="*/ 650 w 1295"/>
                <a:gd name="T25" fmla="*/ 1946 h 1946"/>
                <a:gd name="T26" fmla="*/ 1086 w 1295"/>
                <a:gd name="T27" fmla="*/ 1857 h 1946"/>
                <a:gd name="T28" fmla="*/ 1261 w 1295"/>
                <a:gd name="T29" fmla="*/ 1717 h 1946"/>
                <a:gd name="T30" fmla="*/ 1291 w 1295"/>
                <a:gd name="T31" fmla="*/ 1504 h 1946"/>
                <a:gd name="T32" fmla="*/ 969 w 1295"/>
                <a:gd name="T33" fmla="*/ 668 h 1946"/>
                <a:gd name="T34" fmla="*/ 695 w 1295"/>
                <a:gd name="T35" fmla="*/ 811 h 1946"/>
                <a:gd name="T36" fmla="*/ 645 w 1295"/>
                <a:gd name="T37" fmla="*/ 922 h 1946"/>
                <a:gd name="T38" fmla="*/ 644 w 1295"/>
                <a:gd name="T39" fmla="*/ 1592 h 1946"/>
                <a:gd name="T40" fmla="*/ 571 w 1295"/>
                <a:gd name="T41" fmla="*/ 1492 h 1946"/>
                <a:gd name="T42" fmla="*/ 601 w 1295"/>
                <a:gd name="T43" fmla="*/ 1038 h 1946"/>
                <a:gd name="T44" fmla="*/ 644 w 1295"/>
                <a:gd name="T45" fmla="*/ 983 h 1946"/>
                <a:gd name="T46" fmla="*/ 689 w 1295"/>
                <a:gd name="T47" fmla="*/ 1038 h 1946"/>
                <a:gd name="T48" fmla="*/ 720 w 1295"/>
                <a:gd name="T49" fmla="*/ 1492 h 1946"/>
                <a:gd name="T50" fmla="*/ 644 w 1295"/>
                <a:gd name="T51" fmla="*/ 1592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95" h="1946">
                  <a:moveTo>
                    <a:pt x="1021" y="376"/>
                  </a:moveTo>
                  <a:cubicBezTo>
                    <a:pt x="1021" y="583"/>
                    <a:pt x="853" y="751"/>
                    <a:pt x="645" y="751"/>
                  </a:cubicBezTo>
                  <a:cubicBezTo>
                    <a:pt x="438" y="751"/>
                    <a:pt x="270" y="583"/>
                    <a:pt x="270" y="376"/>
                  </a:cubicBezTo>
                  <a:cubicBezTo>
                    <a:pt x="270" y="168"/>
                    <a:pt x="438" y="0"/>
                    <a:pt x="645" y="0"/>
                  </a:cubicBezTo>
                  <a:cubicBezTo>
                    <a:pt x="853" y="0"/>
                    <a:pt x="1021" y="168"/>
                    <a:pt x="1021" y="376"/>
                  </a:cubicBezTo>
                  <a:close/>
                  <a:moveTo>
                    <a:pt x="645" y="922"/>
                  </a:moveTo>
                  <a:cubicBezTo>
                    <a:pt x="589" y="815"/>
                    <a:pt x="589" y="815"/>
                    <a:pt x="589" y="815"/>
                  </a:cubicBezTo>
                  <a:cubicBezTo>
                    <a:pt x="589" y="815"/>
                    <a:pt x="424" y="757"/>
                    <a:pt x="327" y="668"/>
                  </a:cubicBezTo>
                  <a:cubicBezTo>
                    <a:pt x="174" y="922"/>
                    <a:pt x="4" y="1196"/>
                    <a:pt x="4" y="1504"/>
                  </a:cubicBezTo>
                  <a:cubicBezTo>
                    <a:pt x="4" y="1574"/>
                    <a:pt x="0" y="1652"/>
                    <a:pt x="34" y="1717"/>
                  </a:cubicBezTo>
                  <a:cubicBezTo>
                    <a:pt x="73" y="1791"/>
                    <a:pt x="139" y="1821"/>
                    <a:pt x="209" y="1857"/>
                  </a:cubicBezTo>
                  <a:cubicBezTo>
                    <a:pt x="342" y="1926"/>
                    <a:pt x="498" y="1933"/>
                    <a:pt x="645" y="1946"/>
                  </a:cubicBezTo>
                  <a:cubicBezTo>
                    <a:pt x="650" y="1946"/>
                    <a:pt x="650" y="1946"/>
                    <a:pt x="650" y="1946"/>
                  </a:cubicBezTo>
                  <a:cubicBezTo>
                    <a:pt x="797" y="1933"/>
                    <a:pt x="953" y="1926"/>
                    <a:pt x="1086" y="1857"/>
                  </a:cubicBezTo>
                  <a:cubicBezTo>
                    <a:pt x="1156" y="1821"/>
                    <a:pt x="1223" y="1791"/>
                    <a:pt x="1261" y="1717"/>
                  </a:cubicBezTo>
                  <a:cubicBezTo>
                    <a:pt x="1295" y="1652"/>
                    <a:pt x="1291" y="1574"/>
                    <a:pt x="1291" y="1504"/>
                  </a:cubicBezTo>
                  <a:cubicBezTo>
                    <a:pt x="1291" y="1196"/>
                    <a:pt x="1122" y="922"/>
                    <a:pt x="969" y="668"/>
                  </a:cubicBezTo>
                  <a:cubicBezTo>
                    <a:pt x="872" y="757"/>
                    <a:pt x="821" y="775"/>
                    <a:pt x="695" y="811"/>
                  </a:cubicBezTo>
                  <a:lnTo>
                    <a:pt x="645" y="922"/>
                  </a:lnTo>
                  <a:close/>
                  <a:moveTo>
                    <a:pt x="644" y="1592"/>
                  </a:moveTo>
                  <a:cubicBezTo>
                    <a:pt x="571" y="1492"/>
                    <a:pt x="571" y="1492"/>
                    <a:pt x="571" y="1492"/>
                  </a:cubicBezTo>
                  <a:cubicBezTo>
                    <a:pt x="601" y="1038"/>
                    <a:pt x="601" y="1038"/>
                    <a:pt x="601" y="1038"/>
                  </a:cubicBezTo>
                  <a:cubicBezTo>
                    <a:pt x="644" y="983"/>
                    <a:pt x="644" y="983"/>
                    <a:pt x="644" y="983"/>
                  </a:cubicBezTo>
                  <a:cubicBezTo>
                    <a:pt x="689" y="1038"/>
                    <a:pt x="689" y="1038"/>
                    <a:pt x="689" y="1038"/>
                  </a:cubicBezTo>
                  <a:cubicBezTo>
                    <a:pt x="720" y="1492"/>
                    <a:pt x="720" y="1492"/>
                    <a:pt x="720" y="1492"/>
                  </a:cubicBezTo>
                  <a:lnTo>
                    <a:pt x="644" y="159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9" tIns="45700" rIns="91399" bIns="45700" numCol="1" anchor="t" anchorCtr="0" compatLnSpc="1">
              <a:prstTxWarp prst="textNoShape">
                <a:avLst/>
              </a:prstTxWarp>
            </a:bodyPr>
            <a:lstStyle/>
            <a:p>
              <a:pPr algn="ctr" defTabSz="914188">
                <a:defRPr/>
              </a:pPr>
              <a:endParaRPr lang="ja-JP" altLang="en-US" kern="0" dirty="0">
                <a:solidFill>
                  <a:srgbClr val="505050"/>
                </a:solidFill>
                <a:sym typeface="メイリオ"/>
              </a:endParaRPr>
            </a:p>
          </p:txBody>
        </p:sp>
      </p:grpSp>
      <p:sp>
        <p:nvSpPr>
          <p:cNvPr id="21" name="Rectangle 394"/>
          <p:cNvSpPr/>
          <p:nvPr/>
        </p:nvSpPr>
        <p:spPr>
          <a:xfrm>
            <a:off x="9143240" y="1112602"/>
            <a:ext cx="980314" cy="166199"/>
          </a:xfrm>
          <a:prstGeom prst="rect">
            <a:avLst/>
          </a:prstGeom>
          <a:noFill/>
          <a:ln>
            <a:noFill/>
          </a:ln>
        </p:spPr>
        <p:txBody>
          <a:bodyPr wrap="square" lIns="0" tIns="0" rIns="0" bIns="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480" fontAlgn="base">
              <a:lnSpc>
                <a:spcPct val="90000"/>
              </a:lnSpc>
              <a:spcAft>
                <a:spcPct val="0"/>
              </a:spcAft>
              <a:defRPr/>
            </a:pPr>
            <a:r>
              <a:rPr lang="en-US" sz="1200" dirty="0">
                <a:ln>
                  <a:solidFill>
                    <a:srgbClr val="FFFFFF">
                      <a:alpha val="0"/>
                    </a:srgbClr>
                  </a:solidFill>
                </a:ln>
                <a:solidFill>
                  <a:srgbClr val="000000"/>
                </a:solidFill>
                <a:cs typeface="Segoe UI Semilight" panose="020B0402040204020203" pitchFamily="34" charset="0"/>
              </a:rPr>
              <a:t>SaaS</a:t>
            </a:r>
            <a:r>
              <a:rPr lang="en-US" sz="1200" dirty="0">
                <a:ln>
                  <a:solidFill>
                    <a:srgbClr val="FFFFFF">
                      <a:alpha val="0"/>
                    </a:srgbClr>
                  </a:solidFill>
                </a:ln>
                <a:solidFill>
                  <a:srgbClr val="000000"/>
                </a:solidFill>
              </a:rPr>
              <a:t> </a:t>
            </a:r>
            <a:r>
              <a:rPr lang="ja-JP" altLang="en-US" sz="1200" dirty="0">
                <a:ln>
                  <a:solidFill>
                    <a:srgbClr val="FFFFFF">
                      <a:alpha val="0"/>
                    </a:srgbClr>
                  </a:solidFill>
                </a:ln>
                <a:solidFill>
                  <a:srgbClr val="000000"/>
                </a:solidFill>
              </a:rPr>
              <a:t>アプリ</a:t>
            </a:r>
            <a:endParaRPr lang="en-US" sz="1200" dirty="0">
              <a:ln>
                <a:solidFill>
                  <a:srgbClr val="FFFFFF">
                    <a:alpha val="0"/>
                  </a:srgbClr>
                </a:solidFill>
              </a:ln>
              <a:solidFill>
                <a:srgbClr val="000000"/>
              </a:solidFill>
            </a:endParaRPr>
          </a:p>
        </p:txBody>
      </p:sp>
      <p:pic>
        <p:nvPicPr>
          <p:cNvPr id="22" name="図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099" y="1290221"/>
            <a:ext cx="7073235" cy="2757466"/>
          </a:xfrm>
          <a:prstGeom prst="rect">
            <a:avLst/>
          </a:prstGeom>
          <a:ln>
            <a:solidFill>
              <a:schemeClr val="accent1"/>
            </a:solidFill>
          </a:ln>
        </p:spPr>
      </p:pic>
      <p:grpSp>
        <p:nvGrpSpPr>
          <p:cNvPr id="23" name="グループ化 22"/>
          <p:cNvGrpSpPr/>
          <p:nvPr/>
        </p:nvGrpSpPr>
        <p:grpSpPr>
          <a:xfrm>
            <a:off x="1306074" y="2740616"/>
            <a:ext cx="7238259" cy="3828411"/>
            <a:chOff x="839416" y="770664"/>
            <a:chExt cx="10873208" cy="5750983"/>
          </a:xfrm>
        </p:grpSpPr>
        <p:grpSp>
          <p:nvGrpSpPr>
            <p:cNvPr id="24" name="グループ化 23"/>
            <p:cNvGrpSpPr/>
            <p:nvPr/>
          </p:nvGrpSpPr>
          <p:grpSpPr>
            <a:xfrm>
              <a:off x="839416" y="770664"/>
              <a:ext cx="10873208" cy="5750983"/>
              <a:chOff x="839416" y="764704"/>
              <a:chExt cx="10873208" cy="5750983"/>
            </a:xfrm>
          </p:grpSpPr>
          <p:pic>
            <p:nvPicPr>
              <p:cNvPr id="26" name="図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7428" y="764704"/>
                <a:ext cx="10297144" cy="5729505"/>
              </a:xfrm>
              <a:prstGeom prst="rect">
                <a:avLst/>
              </a:prstGeom>
              <a:ln>
                <a:solidFill>
                  <a:schemeClr val="accent1"/>
                </a:solidFill>
              </a:ln>
            </p:spPr>
          </p:pic>
          <p:pic>
            <p:nvPicPr>
              <p:cNvPr id="27" name="図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7688" y="3140968"/>
                <a:ext cx="457200" cy="200025"/>
              </a:xfrm>
              <a:prstGeom prst="rect">
                <a:avLst/>
              </a:prstGeom>
            </p:spPr>
          </p:pic>
          <p:pic>
            <p:nvPicPr>
              <p:cNvPr id="28" name="図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7688" y="3717032"/>
                <a:ext cx="457200" cy="200025"/>
              </a:xfrm>
              <a:prstGeom prst="rect">
                <a:avLst/>
              </a:prstGeom>
            </p:spPr>
          </p:pic>
          <p:pic>
            <p:nvPicPr>
              <p:cNvPr id="29" name="図 2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7688" y="3943230"/>
                <a:ext cx="457200" cy="200025"/>
              </a:xfrm>
              <a:prstGeom prst="rect">
                <a:avLst/>
              </a:prstGeom>
            </p:spPr>
          </p:pic>
          <p:pic>
            <p:nvPicPr>
              <p:cNvPr id="30" name="図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7688" y="4228051"/>
                <a:ext cx="457200" cy="200025"/>
              </a:xfrm>
              <a:prstGeom prst="rect">
                <a:avLst/>
              </a:prstGeom>
            </p:spPr>
          </p:pic>
          <p:pic>
            <p:nvPicPr>
              <p:cNvPr id="31" name="図 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7688" y="5076309"/>
                <a:ext cx="457200" cy="200025"/>
              </a:xfrm>
              <a:prstGeom prst="rect">
                <a:avLst/>
              </a:prstGeom>
            </p:spPr>
          </p:pic>
          <p:pic>
            <p:nvPicPr>
              <p:cNvPr id="32" name="図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7688" y="5383811"/>
                <a:ext cx="457200" cy="200025"/>
              </a:xfrm>
              <a:prstGeom prst="rect">
                <a:avLst/>
              </a:prstGeom>
            </p:spPr>
          </p:pic>
          <p:pic>
            <p:nvPicPr>
              <p:cNvPr id="33" name="図 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7688" y="5643127"/>
                <a:ext cx="457200" cy="200025"/>
              </a:xfrm>
              <a:prstGeom prst="rect">
                <a:avLst/>
              </a:prstGeom>
            </p:spPr>
          </p:pic>
          <p:pic>
            <p:nvPicPr>
              <p:cNvPr id="34" name="図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87688" y="5902443"/>
                <a:ext cx="457200" cy="200025"/>
              </a:xfrm>
              <a:prstGeom prst="rect">
                <a:avLst/>
              </a:prstGeom>
            </p:spPr>
          </p:pic>
          <p:sp>
            <p:nvSpPr>
              <p:cNvPr id="35" name="正方形/長方形 34"/>
              <p:cNvSpPr/>
              <p:nvPr/>
            </p:nvSpPr>
            <p:spPr>
              <a:xfrm>
                <a:off x="839416" y="6130366"/>
                <a:ext cx="10873208" cy="385321"/>
              </a:xfrm>
              <a:prstGeom prst="rect">
                <a:avLst/>
              </a:prstGeom>
              <a:solidFill>
                <a:schemeClr val="bg1"/>
              </a:solidFill>
              <a:ln>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ja-JP" altLang="en-US" dirty="0"/>
              </a:p>
            </p:txBody>
          </p:sp>
        </p:grpSp>
        <p:cxnSp>
          <p:nvCxnSpPr>
            <p:cNvPr id="25" name="直線コネクタ 24"/>
            <p:cNvCxnSpPr/>
            <p:nvPr/>
          </p:nvCxnSpPr>
          <p:spPr>
            <a:xfrm>
              <a:off x="947428" y="6115062"/>
              <a:ext cx="10297144" cy="0"/>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6" name="図 3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23750" y="3387366"/>
            <a:ext cx="5749761" cy="3491636"/>
          </a:xfrm>
          <a:prstGeom prst="rect">
            <a:avLst/>
          </a:prstGeom>
          <a:ln>
            <a:solidFill>
              <a:schemeClr val="accent1"/>
            </a:solidFill>
          </a:ln>
        </p:spPr>
      </p:pic>
      <p:sp>
        <p:nvSpPr>
          <p:cNvPr id="37" name="Rectangle 394"/>
          <p:cNvSpPr/>
          <p:nvPr/>
        </p:nvSpPr>
        <p:spPr>
          <a:xfrm>
            <a:off x="9143238" y="2690985"/>
            <a:ext cx="2601883" cy="246221"/>
          </a:xfrm>
          <a:prstGeom prst="rect">
            <a:avLst/>
          </a:prstGeom>
          <a:noFill/>
          <a:ln>
            <a:noFill/>
          </a:ln>
        </p:spPr>
        <p:txBody>
          <a:bodyPr wrap="square" lIns="0" tIns="0" rIns="0" bIns="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480" fontAlgn="base">
              <a:spcAft>
                <a:spcPct val="0"/>
              </a:spcAft>
              <a:defRPr/>
            </a:pPr>
            <a:r>
              <a:rPr lang="ja-JP" altLang="en-US" sz="1600" b="1" dirty="0">
                <a:ln>
                  <a:solidFill>
                    <a:srgbClr val="FFFFFF">
                      <a:alpha val="0"/>
                    </a:srgbClr>
                  </a:solidFill>
                </a:ln>
                <a:solidFill>
                  <a:srgbClr val="000000"/>
                </a:solidFill>
                <a:cs typeface="Segoe UI Semilight" panose="020B0402040204020203" pitchFamily="34" charset="0"/>
              </a:rPr>
              <a:t>レポート機能を利用します！</a:t>
            </a:r>
            <a:endParaRPr lang="en-US" sz="1600" b="1" dirty="0">
              <a:ln>
                <a:solidFill>
                  <a:srgbClr val="FFFFFF">
                    <a:alpha val="0"/>
                  </a:srgbClr>
                </a:solidFill>
              </a:ln>
              <a:solidFill>
                <a:srgbClr val="000000"/>
              </a:solidFill>
            </a:endParaRPr>
          </a:p>
        </p:txBody>
      </p:sp>
      <p:pic>
        <p:nvPicPr>
          <p:cNvPr id="38" name="図 37"/>
          <p:cNvPicPr>
            <a:picLocks noChangeAspect="1"/>
          </p:cNvPicPr>
          <p:nvPr/>
        </p:nvPicPr>
        <p:blipFill rotWithShape="1">
          <a:blip r:embed="rId16">
            <a:extLst>
              <a:ext uri="{28A0092B-C50C-407E-A947-70E740481C1C}">
                <a14:useLocalDpi xmlns:a14="http://schemas.microsoft.com/office/drawing/2010/main" val="0"/>
              </a:ext>
            </a:extLst>
          </a:blip>
          <a:srcRect/>
          <a:stretch/>
        </p:blipFill>
        <p:spPr>
          <a:xfrm>
            <a:off x="8572301" y="2430506"/>
            <a:ext cx="719958" cy="840125"/>
          </a:xfrm>
          <a:prstGeom prst="rect">
            <a:avLst/>
          </a:prstGeom>
        </p:spPr>
      </p:pic>
    </p:spTree>
    <p:extLst>
      <p:ext uri="{BB962C8B-B14F-4D97-AF65-F5344CB8AC3E}">
        <p14:creationId xmlns:p14="http://schemas.microsoft.com/office/powerpoint/2010/main" val="70952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9248" y="228600"/>
            <a:ext cx="11151917" cy="1495538"/>
          </a:xfrm>
        </p:spPr>
        <p:txBody>
          <a:bodyPr/>
          <a:lstStyle/>
          <a:p>
            <a:r>
              <a:rPr kumimoji="1" lang="ja-JP" altLang="en-US" dirty="0"/>
              <a:t>こっそり使っている </a:t>
            </a:r>
            <a:r>
              <a:rPr kumimoji="1" lang="en-US" altLang="ja-JP" dirty="0"/>
              <a:t>SaaS</a:t>
            </a:r>
            <a:r>
              <a:rPr kumimoji="1" lang="ja-JP" altLang="en-US" dirty="0"/>
              <a:t> アプリを</a:t>
            </a:r>
            <a:br>
              <a:rPr kumimoji="1" lang="en-US" altLang="ja-JP" dirty="0"/>
            </a:br>
            <a:r>
              <a:rPr kumimoji="1" lang="ja-JP" altLang="en-US" dirty="0"/>
              <a:t>見逃しません</a:t>
            </a:r>
            <a:r>
              <a:rPr kumimoji="1" lang="en-US" altLang="ja-JP" dirty="0"/>
              <a:t>!</a:t>
            </a:r>
            <a:endParaRPr kumimoji="1" lang="ja-JP" altLang="en-US" dirty="0"/>
          </a:p>
        </p:txBody>
      </p:sp>
      <p:sp>
        <p:nvSpPr>
          <p:cNvPr id="4" name="コンテンツ プレースホルダー 3"/>
          <p:cNvSpPr>
            <a:spLocks noGrp="1"/>
          </p:cNvSpPr>
          <p:nvPr>
            <p:ph sz="quarter" idx="10"/>
          </p:nvPr>
        </p:nvSpPr>
        <p:spPr>
          <a:xfrm>
            <a:off x="519249" y="1616076"/>
            <a:ext cx="11158586" cy="4827396"/>
          </a:xfrm>
        </p:spPr>
        <p:txBody>
          <a:bodyPr>
            <a:normAutofit/>
          </a:bodyPr>
          <a:lstStyle/>
          <a:p>
            <a:r>
              <a:rPr lang="en-US" altLang="ja-JP" sz="2400" dirty="0">
                <a:hlinkClick r:id="rId2"/>
              </a:rPr>
              <a:t>https://appdiscovery.azure.com</a:t>
            </a:r>
            <a:r>
              <a:rPr lang="ja-JP" altLang="en-US" sz="2400" dirty="0"/>
              <a:t> にアクセスをする</a:t>
            </a:r>
            <a:endParaRPr lang="en-US" altLang="ja-JP" sz="2400" dirty="0"/>
          </a:p>
          <a:p>
            <a:r>
              <a:rPr lang="en-US" altLang="ja-JP" sz="2400" dirty="0"/>
              <a:t>Cloud App Discovery </a:t>
            </a:r>
            <a:r>
              <a:rPr lang="ja-JP" altLang="en-US" sz="2400" dirty="0"/>
              <a:t>を利用したいデバイスに、エージェントをインストールする</a:t>
            </a:r>
            <a:endParaRPr lang="en-US" altLang="ja-JP" sz="2400" dirty="0"/>
          </a:p>
          <a:p>
            <a:endParaRPr lang="ja-JP" altLang="en-US" sz="2400" dirty="0"/>
          </a:p>
        </p:txBody>
      </p:sp>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540979"/>
            <a:ext cx="7261085" cy="3539779"/>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1720" y="3329016"/>
            <a:ext cx="6841335" cy="3214464"/>
          </a:xfrm>
          <a:prstGeom prst="rect">
            <a:avLst/>
          </a:prstGeom>
        </p:spPr>
      </p:pic>
      <p:sp>
        <p:nvSpPr>
          <p:cNvPr id="7" name="Rectangle 394"/>
          <p:cNvSpPr/>
          <p:nvPr/>
        </p:nvSpPr>
        <p:spPr>
          <a:xfrm>
            <a:off x="8372669" y="1174944"/>
            <a:ext cx="3635993" cy="246221"/>
          </a:xfrm>
          <a:prstGeom prst="rect">
            <a:avLst/>
          </a:prstGeom>
          <a:noFill/>
          <a:ln>
            <a:noFill/>
          </a:ln>
        </p:spPr>
        <p:txBody>
          <a:bodyPr wrap="square" lIns="0" tIns="0" rIns="0" bIns="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1096480" fontAlgn="base">
              <a:spcAft>
                <a:spcPct val="0"/>
              </a:spcAft>
              <a:defRPr/>
            </a:pPr>
            <a:r>
              <a:rPr lang="en-US" altLang="ja-JP" sz="1600" b="1" dirty="0">
                <a:ln>
                  <a:solidFill>
                    <a:srgbClr val="FFFFFF">
                      <a:alpha val="0"/>
                    </a:srgbClr>
                  </a:solidFill>
                </a:ln>
                <a:solidFill>
                  <a:srgbClr val="000000"/>
                </a:solidFill>
                <a:cs typeface="Segoe UI Semilight" panose="020B0402040204020203" pitchFamily="34" charset="0"/>
              </a:rPr>
              <a:t>Cloud</a:t>
            </a:r>
            <a:r>
              <a:rPr lang="ja-JP" altLang="en-US" sz="1600" b="1" dirty="0">
                <a:ln>
                  <a:solidFill>
                    <a:srgbClr val="FFFFFF">
                      <a:alpha val="0"/>
                    </a:srgbClr>
                  </a:solidFill>
                </a:ln>
                <a:solidFill>
                  <a:srgbClr val="000000"/>
                </a:solidFill>
                <a:cs typeface="Segoe UI Semilight" panose="020B0402040204020203" pitchFamily="34" charset="0"/>
              </a:rPr>
              <a:t> </a:t>
            </a:r>
            <a:r>
              <a:rPr lang="en-US" altLang="ja-JP" sz="1600" b="1" dirty="0">
                <a:ln>
                  <a:solidFill>
                    <a:srgbClr val="FFFFFF">
                      <a:alpha val="0"/>
                    </a:srgbClr>
                  </a:solidFill>
                </a:ln>
                <a:solidFill>
                  <a:srgbClr val="000000"/>
                </a:solidFill>
                <a:cs typeface="Segoe UI Semilight" panose="020B0402040204020203" pitchFamily="34" charset="0"/>
              </a:rPr>
              <a:t>App</a:t>
            </a:r>
            <a:r>
              <a:rPr lang="ja-JP" altLang="en-US" sz="1600" b="1" dirty="0">
                <a:ln>
                  <a:solidFill>
                    <a:srgbClr val="FFFFFF">
                      <a:alpha val="0"/>
                    </a:srgbClr>
                  </a:solidFill>
                </a:ln>
                <a:solidFill>
                  <a:srgbClr val="000000"/>
                </a:solidFill>
                <a:cs typeface="Segoe UI Semilight" panose="020B0402040204020203" pitchFamily="34" charset="0"/>
              </a:rPr>
              <a:t> </a:t>
            </a:r>
            <a:r>
              <a:rPr lang="en-US" altLang="ja-JP" sz="1600" b="1" dirty="0">
                <a:ln>
                  <a:solidFill>
                    <a:srgbClr val="FFFFFF">
                      <a:alpha val="0"/>
                    </a:srgbClr>
                  </a:solidFill>
                </a:ln>
                <a:solidFill>
                  <a:srgbClr val="000000"/>
                </a:solidFill>
                <a:cs typeface="Segoe UI Semilight" panose="020B0402040204020203" pitchFamily="34" charset="0"/>
              </a:rPr>
              <a:t>Discovery </a:t>
            </a:r>
            <a:r>
              <a:rPr lang="ja-JP" altLang="en-US" sz="1600" b="1" dirty="0">
                <a:ln>
                  <a:solidFill>
                    <a:srgbClr val="FFFFFF">
                      <a:alpha val="0"/>
                    </a:srgbClr>
                  </a:solidFill>
                </a:ln>
                <a:solidFill>
                  <a:srgbClr val="000000"/>
                </a:solidFill>
                <a:cs typeface="Segoe UI Semilight" panose="020B0402040204020203" pitchFamily="34" charset="0"/>
              </a:rPr>
              <a:t>を利用します！</a:t>
            </a:r>
            <a:endParaRPr lang="en-US" sz="1600" b="1" dirty="0">
              <a:ln>
                <a:solidFill>
                  <a:srgbClr val="FFFFFF">
                    <a:alpha val="0"/>
                  </a:srgbClr>
                </a:solidFill>
              </a:ln>
              <a:solidFill>
                <a:srgbClr val="000000"/>
              </a:solidFill>
            </a:endParaRPr>
          </a:p>
        </p:txBody>
      </p:sp>
      <p:pic>
        <p:nvPicPr>
          <p:cNvPr id="8" name="図 7"/>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993076" y="1442536"/>
            <a:ext cx="719958" cy="840125"/>
          </a:xfrm>
          <a:prstGeom prst="rect">
            <a:avLst/>
          </a:prstGeom>
        </p:spPr>
      </p:pic>
    </p:spTree>
    <p:extLst>
      <p:ext uri="{BB962C8B-B14F-4D97-AF65-F5344CB8AC3E}">
        <p14:creationId xmlns:p14="http://schemas.microsoft.com/office/powerpoint/2010/main" val="226648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円/楕円 7"/>
          <p:cNvSpPr/>
          <p:nvPr/>
        </p:nvSpPr>
        <p:spPr>
          <a:xfrm>
            <a:off x="328811" y="1848663"/>
            <a:ext cx="5704251" cy="4760168"/>
          </a:xfrm>
          <a:prstGeom prst="ellipse">
            <a:avLst/>
          </a:prstGeom>
          <a:solidFill>
            <a:schemeClr val="accent4">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円/楕円 8"/>
          <p:cNvSpPr/>
          <p:nvPr/>
        </p:nvSpPr>
        <p:spPr>
          <a:xfrm>
            <a:off x="5814430" y="1868777"/>
            <a:ext cx="6211337" cy="4760168"/>
          </a:xfrm>
          <a:prstGeom prst="ellipse">
            <a:avLst/>
          </a:prstGeom>
          <a:solidFill>
            <a:schemeClr val="accent2">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 name="タイトル 1"/>
          <p:cNvSpPr>
            <a:spLocks noGrp="1"/>
          </p:cNvSpPr>
          <p:nvPr>
            <p:ph type="title"/>
          </p:nvPr>
        </p:nvSpPr>
        <p:spPr/>
        <p:txBody>
          <a:bodyPr/>
          <a:lstStyle/>
          <a:p>
            <a:r>
              <a:rPr kumimoji="1" lang="ja-JP" altLang="en-US" dirty="0"/>
              <a:t>企業向け </a:t>
            </a:r>
            <a:r>
              <a:rPr kumimoji="1" lang="en-US" altLang="ja-JP" dirty="0"/>
              <a:t>or </a:t>
            </a:r>
            <a:r>
              <a:rPr kumimoji="1" lang="ja-JP" altLang="en-US" dirty="0"/>
              <a:t>コンシューマー向け</a:t>
            </a:r>
          </a:p>
        </p:txBody>
      </p:sp>
      <p:pic>
        <p:nvPicPr>
          <p:cNvPr id="4" name="図 3"/>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2601512" y="2415937"/>
            <a:ext cx="1188654" cy="1194751"/>
          </a:xfrm>
          <a:prstGeom prst="rect">
            <a:avLst/>
          </a:prstGeom>
        </p:spPr>
      </p:pic>
      <p:pic>
        <p:nvPicPr>
          <p:cNvPr id="5" name="図 4"/>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933813" y="3770499"/>
            <a:ext cx="1188654" cy="1194751"/>
          </a:xfrm>
          <a:prstGeom prst="rect">
            <a:avLst/>
          </a:prstGeom>
        </p:spPr>
      </p:pic>
      <p:pic>
        <p:nvPicPr>
          <p:cNvPr id="6" name="図 5"/>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2475718" y="4932453"/>
            <a:ext cx="1188654" cy="1194751"/>
          </a:xfrm>
          <a:prstGeom prst="rect">
            <a:avLst/>
          </a:prstGeom>
        </p:spPr>
      </p:pic>
      <p:pic>
        <p:nvPicPr>
          <p:cNvPr id="7" name="図 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996034" y="3537197"/>
            <a:ext cx="1835540" cy="1288926"/>
          </a:xfrm>
          <a:prstGeom prst="rect">
            <a:avLst/>
          </a:prstGeom>
        </p:spPr>
      </p:pic>
      <p:sp>
        <p:nvSpPr>
          <p:cNvPr id="10" name="テキスト ボックス 9"/>
          <p:cNvSpPr txBox="1"/>
          <p:nvPr/>
        </p:nvSpPr>
        <p:spPr>
          <a:xfrm>
            <a:off x="2312461" y="1230822"/>
            <a:ext cx="3108371" cy="594566"/>
          </a:xfrm>
          <a:prstGeom prst="rect">
            <a:avLst/>
          </a:prstGeom>
          <a:noFill/>
        </p:spPr>
        <p:txBody>
          <a:bodyPr wrap="square" rtlCol="0">
            <a:spAutoFit/>
          </a:bodyPr>
          <a:lstStyle/>
          <a:p>
            <a:r>
              <a:rPr lang="en-US" altLang="ja-JP" sz="3200" b="1" dirty="0">
                <a:cs typeface="Segoe UI Light" panose="020B0502040204020203" pitchFamily="34" charset="0"/>
              </a:rPr>
              <a:t>for Enterprise</a:t>
            </a:r>
            <a:endParaRPr lang="ja-JP" altLang="en-US" sz="3200" b="1" dirty="0">
              <a:cs typeface="Segoe UI Light" panose="020B0502040204020203" pitchFamily="34" charset="0"/>
            </a:endParaRPr>
          </a:p>
        </p:txBody>
      </p:sp>
      <p:sp>
        <p:nvSpPr>
          <p:cNvPr id="11" name="テキスト ボックス 10"/>
          <p:cNvSpPr txBox="1"/>
          <p:nvPr/>
        </p:nvSpPr>
        <p:spPr>
          <a:xfrm>
            <a:off x="7440323" y="1230822"/>
            <a:ext cx="3108371" cy="594566"/>
          </a:xfrm>
          <a:prstGeom prst="rect">
            <a:avLst/>
          </a:prstGeom>
          <a:noFill/>
        </p:spPr>
        <p:txBody>
          <a:bodyPr wrap="square" rtlCol="0">
            <a:spAutoFit/>
          </a:bodyPr>
          <a:lstStyle/>
          <a:p>
            <a:r>
              <a:rPr lang="en-US" altLang="ja-JP" sz="3200" b="1" dirty="0">
                <a:cs typeface="Segoe UI Light" panose="020B0502040204020203" pitchFamily="34" charset="0"/>
              </a:rPr>
              <a:t>for Consumer</a:t>
            </a:r>
            <a:endParaRPr lang="ja-JP" altLang="en-US" sz="3200" b="1" dirty="0">
              <a:cs typeface="Segoe UI Light" panose="020B0502040204020203" pitchFamily="34" charset="0"/>
            </a:endParaRPr>
          </a:p>
        </p:txBody>
      </p:sp>
      <p:sp>
        <p:nvSpPr>
          <p:cNvPr id="12" name="テキスト ボックス 11"/>
          <p:cNvSpPr txBox="1"/>
          <p:nvPr/>
        </p:nvSpPr>
        <p:spPr>
          <a:xfrm>
            <a:off x="2203147" y="2023719"/>
            <a:ext cx="3015874" cy="469010"/>
          </a:xfrm>
          <a:prstGeom prst="rect">
            <a:avLst/>
          </a:prstGeom>
          <a:noFill/>
        </p:spPr>
        <p:txBody>
          <a:bodyPr wrap="square" rtlCol="0">
            <a:spAutoFit/>
          </a:bodyPr>
          <a:lstStyle/>
          <a:p>
            <a:r>
              <a:rPr lang="en-US" altLang="ja-JP" sz="2400" dirty="0"/>
              <a:t>Azure AD </a:t>
            </a:r>
            <a:r>
              <a:rPr lang="ja-JP" altLang="en-US" sz="2400" dirty="0"/>
              <a:t>テナント</a:t>
            </a:r>
          </a:p>
        </p:txBody>
      </p:sp>
      <p:pic>
        <p:nvPicPr>
          <p:cNvPr id="13" name="図 12"/>
          <p:cNvPicPr>
            <a:picLocks noChangeAspect="1"/>
          </p:cNvPicPr>
          <p:nvPr/>
        </p:nvPicPr>
        <p:blipFill rotWithShape="1">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5913803" y="3537196"/>
            <a:ext cx="901203" cy="1288926"/>
          </a:xfrm>
          <a:prstGeom prst="rect">
            <a:avLst/>
          </a:prstGeom>
        </p:spPr>
      </p:pic>
      <p:cxnSp>
        <p:nvCxnSpPr>
          <p:cNvPr id="15" name="直線矢印コネクタ 14"/>
          <p:cNvCxnSpPr/>
          <p:nvPr/>
        </p:nvCxnSpPr>
        <p:spPr>
          <a:xfrm>
            <a:off x="3766321" y="3273455"/>
            <a:ext cx="1200131" cy="729452"/>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5" idx="3"/>
          </p:cNvCxnSpPr>
          <p:nvPr/>
        </p:nvCxnSpPr>
        <p:spPr>
          <a:xfrm flipV="1">
            <a:off x="2122467" y="4200646"/>
            <a:ext cx="2818534" cy="16723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541799" y="4450828"/>
            <a:ext cx="1381504" cy="889318"/>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テキスト ボックス 27"/>
          <p:cNvSpPr txBox="1"/>
          <p:nvPr/>
        </p:nvSpPr>
        <p:spPr>
          <a:xfrm>
            <a:off x="2238391" y="3170050"/>
            <a:ext cx="709534" cy="469010"/>
          </a:xfrm>
          <a:prstGeom prst="rect">
            <a:avLst/>
          </a:prstGeom>
          <a:noFill/>
        </p:spPr>
        <p:txBody>
          <a:bodyPr wrap="square" rtlCol="0">
            <a:spAutoFit/>
          </a:bodyPr>
          <a:lstStyle/>
          <a:p>
            <a:r>
              <a:rPr lang="en-US" altLang="ja-JP" sz="2400" dirty="0"/>
              <a:t>A</a:t>
            </a:r>
            <a:r>
              <a:rPr lang="ja-JP" altLang="en-US" sz="2400" dirty="0"/>
              <a:t>社</a:t>
            </a:r>
          </a:p>
        </p:txBody>
      </p:sp>
      <p:sp>
        <p:nvSpPr>
          <p:cNvPr id="29" name="テキスト ボックス 28"/>
          <p:cNvSpPr txBox="1"/>
          <p:nvPr/>
        </p:nvSpPr>
        <p:spPr>
          <a:xfrm>
            <a:off x="1557173" y="3563054"/>
            <a:ext cx="709534" cy="469010"/>
          </a:xfrm>
          <a:prstGeom prst="rect">
            <a:avLst/>
          </a:prstGeom>
          <a:noFill/>
        </p:spPr>
        <p:txBody>
          <a:bodyPr wrap="square" rtlCol="0">
            <a:spAutoFit/>
          </a:bodyPr>
          <a:lstStyle/>
          <a:p>
            <a:r>
              <a:rPr lang="en-US" altLang="ja-JP" sz="2400" dirty="0"/>
              <a:t>B</a:t>
            </a:r>
            <a:r>
              <a:rPr lang="ja-JP" altLang="en-US" sz="2400" dirty="0"/>
              <a:t>社</a:t>
            </a:r>
          </a:p>
        </p:txBody>
      </p:sp>
      <p:sp>
        <p:nvSpPr>
          <p:cNvPr id="30" name="テキスト ボックス 29"/>
          <p:cNvSpPr txBox="1"/>
          <p:nvPr/>
        </p:nvSpPr>
        <p:spPr>
          <a:xfrm>
            <a:off x="2054294" y="5105642"/>
            <a:ext cx="709534" cy="469010"/>
          </a:xfrm>
          <a:prstGeom prst="rect">
            <a:avLst/>
          </a:prstGeom>
          <a:noFill/>
        </p:spPr>
        <p:txBody>
          <a:bodyPr wrap="square" rtlCol="0">
            <a:spAutoFit/>
          </a:bodyPr>
          <a:lstStyle/>
          <a:p>
            <a:r>
              <a:rPr lang="en-US" altLang="ja-JP" sz="2400" dirty="0"/>
              <a:t>C</a:t>
            </a:r>
            <a:r>
              <a:rPr lang="ja-JP" altLang="en-US" sz="2400" dirty="0"/>
              <a:t>社</a:t>
            </a:r>
          </a:p>
        </p:txBody>
      </p:sp>
      <p:sp>
        <p:nvSpPr>
          <p:cNvPr id="31" name="テキスト ボックス 30"/>
          <p:cNvSpPr txBox="1"/>
          <p:nvPr/>
        </p:nvSpPr>
        <p:spPr>
          <a:xfrm>
            <a:off x="6803281" y="2864261"/>
            <a:ext cx="5151895" cy="2306320"/>
          </a:xfrm>
          <a:prstGeom prst="rect">
            <a:avLst/>
          </a:prstGeom>
          <a:noFill/>
        </p:spPr>
        <p:txBody>
          <a:bodyPr wrap="square" rtlCol="0">
            <a:spAutoFit/>
          </a:bodyPr>
          <a:lstStyle/>
          <a:p>
            <a:pPr marL="285695" indent="-285695">
              <a:buFont typeface="Arial" panose="020B0604020202020204" pitchFamily="34" charset="0"/>
              <a:buChar char="•"/>
            </a:pPr>
            <a:r>
              <a:rPr lang="en-US" altLang="ja-JP" sz="2400" dirty="0"/>
              <a:t>Azure</a:t>
            </a:r>
            <a:r>
              <a:rPr lang="ja-JP" altLang="en-US" sz="2400" dirty="0"/>
              <a:t> </a:t>
            </a:r>
            <a:r>
              <a:rPr lang="en-US" altLang="ja-JP" sz="2400" dirty="0"/>
              <a:t>AD</a:t>
            </a:r>
            <a:r>
              <a:rPr lang="ja-JP" altLang="en-US" sz="2400" dirty="0"/>
              <a:t> 企業向けテナントを</a:t>
            </a:r>
            <a:br>
              <a:rPr lang="en-US" altLang="ja-JP" sz="2400" dirty="0"/>
            </a:br>
            <a:r>
              <a:rPr lang="ja-JP" altLang="en-US" sz="2400" dirty="0"/>
              <a:t>コンシューマ向けに使用する</a:t>
            </a:r>
            <a:r>
              <a:rPr lang="en-US" altLang="ja-JP" sz="2400" dirty="0"/>
              <a:t>?</a:t>
            </a:r>
          </a:p>
          <a:p>
            <a:pPr marL="285695" indent="-285695">
              <a:buFont typeface="Arial" panose="020B0604020202020204" pitchFamily="34" charset="0"/>
              <a:buChar char="•"/>
            </a:pPr>
            <a:endParaRPr lang="en-US" altLang="ja-JP" sz="2400" dirty="0"/>
          </a:p>
          <a:p>
            <a:pPr marL="285695" indent="-285695">
              <a:buFont typeface="Arial" panose="020B0604020202020204" pitchFamily="34" charset="0"/>
              <a:buChar char="•"/>
            </a:pPr>
            <a:r>
              <a:rPr lang="ja-JP" altLang="en-US" sz="2400" dirty="0"/>
              <a:t>独自のデータベースで管理する</a:t>
            </a:r>
            <a:r>
              <a:rPr lang="en-US" altLang="ja-JP" sz="2400" dirty="0"/>
              <a:t>?</a:t>
            </a:r>
          </a:p>
          <a:p>
            <a:pPr marL="285695" indent="-285695">
              <a:buFont typeface="Arial" panose="020B0604020202020204" pitchFamily="34" charset="0"/>
              <a:buChar char="•"/>
            </a:pPr>
            <a:endParaRPr lang="en-US" altLang="ja-JP" sz="2400" dirty="0"/>
          </a:p>
          <a:p>
            <a:pPr marL="285695" indent="-285695">
              <a:buFont typeface="Arial" panose="020B0604020202020204" pitchFamily="34" charset="0"/>
              <a:buChar char="•"/>
            </a:pPr>
            <a:r>
              <a:rPr lang="ja-JP" altLang="en-US" sz="2400" dirty="0"/>
              <a:t>独自にコンシューマー</a:t>
            </a:r>
            <a:r>
              <a:rPr lang="en-US" altLang="ja-JP" sz="2400" dirty="0" err="1"/>
              <a:t>IdP</a:t>
            </a:r>
            <a:r>
              <a:rPr lang="ja-JP" altLang="en-US" sz="2400" dirty="0"/>
              <a:t>に対応させる</a:t>
            </a:r>
            <a:r>
              <a:rPr lang="en-US" altLang="ja-JP" sz="2400" dirty="0"/>
              <a:t>?</a:t>
            </a:r>
            <a:endParaRPr lang="ja-JP" altLang="en-US" sz="2400" dirty="0"/>
          </a:p>
        </p:txBody>
      </p:sp>
    </p:spTree>
    <p:extLst>
      <p:ext uri="{BB962C8B-B14F-4D97-AF65-F5344CB8AC3E}">
        <p14:creationId xmlns:p14="http://schemas.microsoft.com/office/powerpoint/2010/main" val="264234827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Azure</a:t>
            </a:r>
            <a:r>
              <a:rPr lang="ja-JP" altLang="en-US" sz="4000" dirty="0"/>
              <a:t> </a:t>
            </a:r>
            <a:r>
              <a:rPr lang="en-US" altLang="ja-JP" sz="4000" dirty="0"/>
              <a:t>AD</a:t>
            </a:r>
            <a:r>
              <a:rPr lang="ja-JP" altLang="en-US" sz="4000" dirty="0"/>
              <a:t> </a:t>
            </a:r>
            <a:r>
              <a:rPr lang="en-US" altLang="ja-JP" sz="4000" dirty="0"/>
              <a:t>B2B</a:t>
            </a:r>
            <a:endParaRPr lang="ja-JP" altLang="en-US" sz="4000" dirty="0"/>
          </a:p>
        </p:txBody>
      </p:sp>
      <p:sp>
        <p:nvSpPr>
          <p:cNvPr id="5" name="テキスト プレースホルダー 4"/>
          <p:cNvSpPr>
            <a:spLocks noGrp="1"/>
          </p:cNvSpPr>
          <p:nvPr>
            <p:ph sz="quarter" idx="10"/>
          </p:nvPr>
        </p:nvSpPr>
        <p:spPr/>
        <p:txBody>
          <a:bodyPr/>
          <a:lstStyle/>
          <a:p>
            <a:r>
              <a:rPr lang="ja-JP" altLang="en-US" dirty="0"/>
              <a:t>異なる</a:t>
            </a:r>
            <a:r>
              <a:rPr lang="en-US" altLang="ja-JP" dirty="0"/>
              <a:t>Azure AD </a:t>
            </a:r>
            <a:r>
              <a:rPr lang="ja-JP" altLang="en-US" dirty="0"/>
              <a:t>テナント間で </a:t>
            </a:r>
            <a:r>
              <a:rPr lang="en-US" altLang="ja-JP" dirty="0"/>
              <a:t>Identity Federation</a:t>
            </a:r>
          </a:p>
          <a:p>
            <a:r>
              <a:rPr lang="en-US" altLang="ja-JP" dirty="0"/>
              <a:t>Azure AD </a:t>
            </a:r>
            <a:r>
              <a:rPr lang="ja-JP" altLang="en-US" dirty="0"/>
              <a:t>のすべてのエディションで利用可能</a:t>
            </a:r>
          </a:p>
        </p:txBody>
      </p:sp>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7600" y="2813378"/>
            <a:ext cx="1165288" cy="1171264"/>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8663" y="2679384"/>
            <a:ext cx="1165288" cy="1171264"/>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2300" y="3106124"/>
            <a:ext cx="1140954" cy="1140954"/>
          </a:xfrm>
          <a:prstGeom prst="rect">
            <a:avLst/>
          </a:prstGeom>
        </p:spPr>
      </p:pic>
      <p:cxnSp>
        <p:nvCxnSpPr>
          <p:cNvPr id="9" name="直線コネクタ 8"/>
          <p:cNvCxnSpPr>
            <a:endCxn id="8" idx="1"/>
          </p:cNvCxnSpPr>
          <p:nvPr/>
        </p:nvCxnSpPr>
        <p:spPr>
          <a:xfrm>
            <a:off x="8183952" y="3368535"/>
            <a:ext cx="2138349" cy="30806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a:off x="8099630" y="3015062"/>
            <a:ext cx="1534515" cy="35347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3"/>
          <p:cNvPicPr>
            <a:picLocks noChangeAspect="1" noChangeArrowheads="1"/>
          </p:cNvPicPr>
          <p:nvPr/>
        </p:nvPicPr>
        <p:blipFill>
          <a:blip r:embed="rId6" cstate="print">
            <a:biLevel thresh="50000"/>
            <a:extLst>
              <a:ext uri="{28A0092B-C50C-407E-A947-70E740481C1C}">
                <a14:useLocalDpi xmlns:a14="http://schemas.microsoft.com/office/drawing/2010/main" val="0"/>
              </a:ext>
            </a:extLst>
          </a:blip>
          <a:stretch>
            <a:fillRect/>
          </a:stretch>
        </p:blipFill>
        <p:spPr bwMode="black">
          <a:xfrm>
            <a:off x="3046257" y="3557797"/>
            <a:ext cx="327250" cy="494680"/>
          </a:xfrm>
          <a:prstGeom prst="rect">
            <a:avLst/>
          </a:prstGeom>
          <a:blipFill dpi="0" rotWithShape="1">
            <a:blip r:embed="rId7" cstate="print">
              <a:alphaModFix amt="95000"/>
              <a:biLevel thresh="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sp>
        <p:nvSpPr>
          <p:cNvPr id="3" name="テキスト ボックス 2"/>
          <p:cNvSpPr txBox="1"/>
          <p:nvPr/>
        </p:nvSpPr>
        <p:spPr>
          <a:xfrm>
            <a:off x="3316752" y="222184"/>
            <a:ext cx="1666004" cy="352491"/>
          </a:xfrm>
          <a:prstGeom prst="rect">
            <a:avLst/>
          </a:prstGeom>
          <a:noFill/>
        </p:spPr>
        <p:txBody>
          <a:bodyPr wrap="none" lIns="71989" tIns="71989" rIns="0" bIns="0" rtlCol="0" anchor="t">
            <a:noAutofit/>
          </a:bodyPr>
          <a:lstStyle/>
          <a:p>
            <a:pPr>
              <a:lnSpc>
                <a:spcPct val="90000"/>
              </a:lnSpc>
              <a:spcAft>
                <a:spcPts val="600"/>
              </a:spcAft>
            </a:pPr>
            <a:r>
              <a:rPr lang="en-US" altLang="ja-JP" sz="2800" dirty="0">
                <a:solidFill>
                  <a:srgbClr val="FF0000"/>
                </a:solidFill>
              </a:rPr>
              <a:t>Preview</a:t>
            </a:r>
            <a:endParaRPr lang="ja-JP" altLang="en-US" sz="2800" dirty="0">
              <a:solidFill>
                <a:srgbClr val="FF0000"/>
              </a:solidFill>
            </a:endParaRPr>
          </a:p>
        </p:txBody>
      </p:sp>
      <p:pic>
        <p:nvPicPr>
          <p:cNvPr id="16" name="Picture 3"/>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black">
          <a:xfrm>
            <a:off x="7209282" y="3731124"/>
            <a:ext cx="327250" cy="494680"/>
          </a:xfrm>
          <a:prstGeom prst="rect">
            <a:avLst/>
          </a:prstGeom>
          <a:blipFill dpi="0" rotWithShape="1">
            <a:blip r:embed="rId7" cstate="print">
              <a:alphaModFix amt="9500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cxnSp>
        <p:nvCxnSpPr>
          <p:cNvPr id="22" name="直線矢印コネクタ 21"/>
          <p:cNvCxnSpPr/>
          <p:nvPr/>
        </p:nvCxnSpPr>
        <p:spPr>
          <a:xfrm flipH="1">
            <a:off x="3046257" y="3106124"/>
            <a:ext cx="3972407" cy="0"/>
          </a:xfrm>
          <a:prstGeom prst="straightConnector1">
            <a:avLst/>
          </a:prstGeom>
          <a:ln>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3480377" y="3676601"/>
            <a:ext cx="2808636" cy="0"/>
          </a:xfrm>
          <a:prstGeom prst="straightConnector1">
            <a:avLst/>
          </a:prstGeom>
          <a:ln>
            <a:solidFill>
              <a:schemeClr val="bg1">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6341065" y="3467840"/>
            <a:ext cx="1012785" cy="417523"/>
          </a:xfrm>
          <a:prstGeom prst="rect">
            <a:avLst/>
          </a:prstGeom>
          <a:noFill/>
        </p:spPr>
        <p:txBody>
          <a:bodyPr wrap="square" lIns="71989" tIns="71989" rIns="0" bIns="0" rtlCol="0" anchor="t">
            <a:noAutofit/>
          </a:bodyPr>
          <a:lstStyle/>
          <a:p>
            <a:pPr>
              <a:lnSpc>
                <a:spcPct val="90000"/>
              </a:lnSpc>
              <a:spcAft>
                <a:spcPts val="600"/>
              </a:spcAft>
            </a:pPr>
            <a:r>
              <a:rPr lang="ja-JP" altLang="en-US" dirty="0"/>
              <a:t>①招待</a:t>
            </a:r>
          </a:p>
        </p:txBody>
      </p:sp>
      <p:cxnSp>
        <p:nvCxnSpPr>
          <p:cNvPr id="31" name="直線矢印コネクタ 30"/>
          <p:cNvCxnSpPr/>
          <p:nvPr/>
        </p:nvCxnSpPr>
        <p:spPr>
          <a:xfrm>
            <a:off x="4400647" y="3885362"/>
            <a:ext cx="2808636" cy="0"/>
          </a:xfrm>
          <a:prstGeom prst="straightConnector1">
            <a:avLst/>
          </a:prstGeom>
          <a:ln>
            <a:solidFill>
              <a:schemeClr val="bg1">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3527878" y="3749325"/>
            <a:ext cx="1012785" cy="417523"/>
          </a:xfrm>
          <a:prstGeom prst="rect">
            <a:avLst/>
          </a:prstGeom>
          <a:noFill/>
        </p:spPr>
        <p:txBody>
          <a:bodyPr wrap="square" lIns="71989" tIns="71989" rIns="0" bIns="0" rtlCol="0" anchor="t">
            <a:noAutofit/>
          </a:bodyPr>
          <a:lstStyle/>
          <a:p>
            <a:pPr>
              <a:lnSpc>
                <a:spcPct val="90000"/>
              </a:lnSpc>
              <a:spcAft>
                <a:spcPts val="600"/>
              </a:spcAft>
            </a:pPr>
            <a:r>
              <a:rPr lang="ja-JP" altLang="en-US" dirty="0"/>
              <a:t>②承諾</a:t>
            </a:r>
          </a:p>
        </p:txBody>
      </p:sp>
      <p:sp>
        <p:nvSpPr>
          <p:cNvPr id="33" name="テキスト ボックス 32"/>
          <p:cNvSpPr txBox="1"/>
          <p:nvPr/>
        </p:nvSpPr>
        <p:spPr>
          <a:xfrm>
            <a:off x="6596093" y="4182276"/>
            <a:ext cx="2354462" cy="623170"/>
          </a:xfrm>
          <a:prstGeom prst="rect">
            <a:avLst/>
          </a:prstGeom>
          <a:noFill/>
        </p:spPr>
        <p:txBody>
          <a:bodyPr wrap="square" lIns="71989" tIns="71989" rIns="0" bIns="0" rtlCol="0" anchor="t">
            <a:noAutofit/>
          </a:bodyPr>
          <a:lstStyle/>
          <a:p>
            <a:pPr>
              <a:lnSpc>
                <a:spcPct val="90000"/>
              </a:lnSpc>
              <a:spcAft>
                <a:spcPts val="600"/>
              </a:spcAft>
            </a:pPr>
            <a:r>
              <a:rPr lang="ja-JP" altLang="en-US" dirty="0"/>
              <a:t>③ </a:t>
            </a:r>
            <a:r>
              <a:rPr lang="en-US" altLang="ja-JP" dirty="0"/>
              <a:t>Federated</a:t>
            </a:r>
            <a:r>
              <a:rPr lang="ja-JP" altLang="en-US" dirty="0"/>
              <a:t> </a:t>
            </a:r>
            <a:r>
              <a:rPr lang="en-US" altLang="ja-JP" dirty="0"/>
              <a:t>Identity</a:t>
            </a:r>
            <a:r>
              <a:rPr lang="ja-JP" altLang="en-US" dirty="0"/>
              <a:t> が作成される</a:t>
            </a:r>
          </a:p>
        </p:txBody>
      </p:sp>
      <p:sp>
        <p:nvSpPr>
          <p:cNvPr id="34" name="フリーフォーム 33"/>
          <p:cNvSpPr/>
          <p:nvPr/>
        </p:nvSpPr>
        <p:spPr>
          <a:xfrm flipV="1">
            <a:off x="7536533" y="3973515"/>
            <a:ext cx="2785767" cy="118189"/>
          </a:xfrm>
          <a:custGeom>
            <a:avLst/>
            <a:gdLst>
              <a:gd name="connsiteX0" fmla="*/ 0 w 3281680"/>
              <a:gd name="connsiteY0" fmla="*/ 508078 h 508078"/>
              <a:gd name="connsiteX1" fmla="*/ 1483360 w 3281680"/>
              <a:gd name="connsiteY1" fmla="*/ 78 h 508078"/>
              <a:gd name="connsiteX2" fmla="*/ 3281680 w 3281680"/>
              <a:gd name="connsiteY2" fmla="*/ 477598 h 508078"/>
            </a:gdLst>
            <a:ahLst/>
            <a:cxnLst>
              <a:cxn ang="0">
                <a:pos x="connsiteX0" y="connsiteY0"/>
              </a:cxn>
              <a:cxn ang="0">
                <a:pos x="connsiteX1" y="connsiteY1"/>
              </a:cxn>
              <a:cxn ang="0">
                <a:pos x="connsiteX2" y="connsiteY2"/>
              </a:cxn>
            </a:cxnLst>
            <a:rect l="l" t="t" r="r" b="b"/>
            <a:pathLst>
              <a:path w="3281680" h="508078">
                <a:moveTo>
                  <a:pt x="0" y="508078"/>
                </a:moveTo>
                <a:cubicBezTo>
                  <a:pt x="468206" y="256618"/>
                  <a:pt x="936413" y="5158"/>
                  <a:pt x="1483360" y="78"/>
                </a:cubicBezTo>
                <a:cubicBezTo>
                  <a:pt x="2030307" y="-5002"/>
                  <a:pt x="2655993" y="236298"/>
                  <a:pt x="3281680" y="477598"/>
                </a:cubicBezTo>
              </a:path>
            </a:pathLst>
          </a:custGeom>
          <a:noFill/>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6" name="テキスト ボックス 35"/>
          <p:cNvSpPr txBox="1"/>
          <p:nvPr/>
        </p:nvSpPr>
        <p:spPr>
          <a:xfrm>
            <a:off x="9253127" y="4068574"/>
            <a:ext cx="1562333" cy="406313"/>
          </a:xfrm>
          <a:prstGeom prst="rect">
            <a:avLst/>
          </a:prstGeom>
          <a:noFill/>
        </p:spPr>
        <p:txBody>
          <a:bodyPr wrap="square" lIns="71989" tIns="71989" rIns="0" bIns="0" rtlCol="0" anchor="t">
            <a:noAutofit/>
          </a:bodyPr>
          <a:lstStyle/>
          <a:p>
            <a:pPr>
              <a:lnSpc>
                <a:spcPct val="90000"/>
              </a:lnSpc>
              <a:spcAft>
                <a:spcPts val="600"/>
              </a:spcAft>
            </a:pPr>
            <a:r>
              <a:rPr lang="ja-JP" altLang="en-US" dirty="0"/>
              <a:t>④ アクセス</a:t>
            </a:r>
          </a:p>
        </p:txBody>
      </p:sp>
      <p:pic>
        <p:nvPicPr>
          <p:cNvPr id="37" name="図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53766" y="5826568"/>
            <a:ext cx="920278" cy="920278"/>
          </a:xfrm>
          <a:prstGeom prst="rect">
            <a:avLst/>
          </a:prstGeom>
        </p:spPr>
      </p:pic>
      <p:sp>
        <p:nvSpPr>
          <p:cNvPr id="41" name="角丸四角形 40"/>
          <p:cNvSpPr/>
          <p:nvPr/>
        </p:nvSpPr>
        <p:spPr>
          <a:xfrm>
            <a:off x="1362112" y="2597000"/>
            <a:ext cx="3178551" cy="3947907"/>
          </a:xfrm>
          <a:prstGeom prst="roundRect">
            <a:avLst>
              <a:gd name="adj" fmla="val 5481"/>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42" name="角丸四角形 41"/>
          <p:cNvSpPr/>
          <p:nvPr/>
        </p:nvSpPr>
        <p:spPr>
          <a:xfrm>
            <a:off x="6421225" y="2597000"/>
            <a:ext cx="5288278" cy="2495233"/>
          </a:xfrm>
          <a:prstGeom prst="roundRect">
            <a:avLst>
              <a:gd name="adj" fmla="val 6152"/>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44" name="正方形/長方形 43"/>
          <p:cNvSpPr/>
          <p:nvPr/>
        </p:nvSpPr>
        <p:spPr>
          <a:xfrm>
            <a:off x="4400646" y="4664599"/>
            <a:ext cx="314884" cy="1505363"/>
          </a:xfrm>
          <a:prstGeom prst="rect">
            <a:avLst/>
          </a:prstGeom>
          <a:solidFill>
            <a:schemeClr val="bg1"/>
          </a:solid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cxnSp>
        <p:nvCxnSpPr>
          <p:cNvPr id="39" name="直線矢印コネクタ 38"/>
          <p:cNvCxnSpPr>
            <a:stCxn id="37" idx="0"/>
          </p:cNvCxnSpPr>
          <p:nvPr/>
        </p:nvCxnSpPr>
        <p:spPr>
          <a:xfrm flipH="1" flipV="1">
            <a:off x="3480378" y="4122467"/>
            <a:ext cx="2133528" cy="1704101"/>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729719" y="5393736"/>
            <a:ext cx="1603725" cy="314280"/>
          </a:xfrm>
          <a:prstGeom prst="rect">
            <a:avLst/>
          </a:prstGeom>
          <a:noFill/>
        </p:spPr>
        <p:txBody>
          <a:bodyPr wrap="square" lIns="71989" tIns="71989" rIns="0" bIns="0" rtlCol="0" anchor="t">
            <a:noAutofit/>
          </a:bodyPr>
          <a:lstStyle/>
          <a:p>
            <a:pPr>
              <a:lnSpc>
                <a:spcPct val="90000"/>
              </a:lnSpc>
              <a:spcAft>
                <a:spcPts val="600"/>
              </a:spcAft>
            </a:pPr>
            <a:r>
              <a:rPr lang="ja-JP" altLang="en-US" dirty="0"/>
              <a:t>認証は自社の</a:t>
            </a:r>
            <a:endParaRPr lang="en-US" altLang="ja-JP" dirty="0"/>
          </a:p>
          <a:p>
            <a:pPr>
              <a:lnSpc>
                <a:spcPct val="90000"/>
              </a:lnSpc>
              <a:spcAft>
                <a:spcPts val="600"/>
              </a:spcAft>
            </a:pPr>
            <a:r>
              <a:rPr lang="ja-JP" altLang="en-US" dirty="0"/>
              <a:t>ディレクトリ</a:t>
            </a:r>
          </a:p>
        </p:txBody>
      </p:sp>
      <p:sp>
        <p:nvSpPr>
          <p:cNvPr id="45" name="フリーフォーム 44"/>
          <p:cNvSpPr/>
          <p:nvPr/>
        </p:nvSpPr>
        <p:spPr>
          <a:xfrm rot="20399636" flipV="1">
            <a:off x="7541830" y="3529241"/>
            <a:ext cx="2161021" cy="215458"/>
          </a:xfrm>
          <a:custGeom>
            <a:avLst/>
            <a:gdLst>
              <a:gd name="connsiteX0" fmla="*/ 0 w 3281680"/>
              <a:gd name="connsiteY0" fmla="*/ 508078 h 508078"/>
              <a:gd name="connsiteX1" fmla="*/ 1483360 w 3281680"/>
              <a:gd name="connsiteY1" fmla="*/ 78 h 508078"/>
              <a:gd name="connsiteX2" fmla="*/ 3281680 w 3281680"/>
              <a:gd name="connsiteY2" fmla="*/ 477598 h 508078"/>
            </a:gdLst>
            <a:ahLst/>
            <a:cxnLst>
              <a:cxn ang="0">
                <a:pos x="connsiteX0" y="connsiteY0"/>
              </a:cxn>
              <a:cxn ang="0">
                <a:pos x="connsiteX1" y="connsiteY1"/>
              </a:cxn>
              <a:cxn ang="0">
                <a:pos x="connsiteX2" y="connsiteY2"/>
              </a:cxn>
            </a:cxnLst>
            <a:rect l="l" t="t" r="r" b="b"/>
            <a:pathLst>
              <a:path w="3281680" h="508078">
                <a:moveTo>
                  <a:pt x="0" y="508078"/>
                </a:moveTo>
                <a:cubicBezTo>
                  <a:pt x="468206" y="256618"/>
                  <a:pt x="936413" y="5158"/>
                  <a:pt x="1483360" y="78"/>
                </a:cubicBezTo>
                <a:cubicBezTo>
                  <a:pt x="2030307" y="-5002"/>
                  <a:pt x="2655993" y="236298"/>
                  <a:pt x="3281680" y="477598"/>
                </a:cubicBezTo>
              </a:path>
            </a:pathLst>
          </a:custGeom>
          <a:noFill/>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pic>
        <p:nvPicPr>
          <p:cNvPr id="43" name="図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35644" y="2555077"/>
            <a:ext cx="1193019" cy="837745"/>
          </a:xfrm>
          <a:prstGeom prst="rect">
            <a:avLst/>
          </a:prstGeom>
        </p:spPr>
      </p:pic>
      <p:sp>
        <p:nvSpPr>
          <p:cNvPr id="29" name="正方形/長方形 28"/>
          <p:cNvSpPr/>
          <p:nvPr>
            <p:custDataLst>
              <p:tags r:id="rId1"/>
            </p:custDataLst>
          </p:nvPr>
        </p:nvSpPr>
        <p:spPr bwMode="auto">
          <a:xfrm rot="2704267">
            <a:off x="9333524" y="675305"/>
            <a:ext cx="3850173" cy="60385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961" dirty="0">
                <a:gradFill flip="none" rotWithShape="1">
                  <a:gsLst>
                    <a:gs pos="0">
                      <a:srgbClr val="FFFFFF"/>
                    </a:gs>
                    <a:gs pos="100000">
                      <a:srgbClr val="FFFFFF"/>
                    </a:gs>
                  </a:gsLst>
                  <a:lin ang="5400000" scaled="0"/>
                  <a:tileRect/>
                </a:gradFill>
                <a:cs typeface="Segoe UI" pitchFamily="34" charset="0"/>
              </a:rPr>
              <a:t>Public Preview</a:t>
            </a:r>
            <a:endParaRPr lang="ja-JP" altLang="en-US" sz="1961" dirty="0" err="1">
              <a:gradFill flip="none" rotWithShape="1">
                <a:gsLst>
                  <a:gs pos="0">
                    <a:srgbClr val="FFFFFF"/>
                  </a:gs>
                  <a:gs pos="100000">
                    <a:srgbClr val="FFFFFF"/>
                  </a:gs>
                </a:gsLst>
                <a:lin ang="5400000" scaled="0"/>
                <a:tileRect/>
              </a:gradFill>
              <a:cs typeface="Segoe UI" pitchFamily="34" charset="0"/>
            </a:endParaRPr>
          </a:p>
        </p:txBody>
      </p:sp>
    </p:spTree>
    <p:extLst>
      <p:ext uri="{BB962C8B-B14F-4D97-AF65-F5344CB8AC3E}">
        <p14:creationId xmlns:p14="http://schemas.microsoft.com/office/powerpoint/2010/main" val="104041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sz="4000" dirty="0"/>
              <a:t>Azure</a:t>
            </a:r>
            <a:r>
              <a:rPr lang="ja-JP" altLang="en-US" sz="4000" dirty="0"/>
              <a:t> </a:t>
            </a:r>
            <a:r>
              <a:rPr lang="en-US" altLang="ja-JP" sz="4000" dirty="0"/>
              <a:t>AD</a:t>
            </a:r>
            <a:r>
              <a:rPr lang="ja-JP" altLang="en-US" sz="4000" dirty="0"/>
              <a:t> </a:t>
            </a:r>
            <a:r>
              <a:rPr lang="en-US" altLang="ja-JP" sz="4000" dirty="0"/>
              <a:t>B2B</a:t>
            </a:r>
            <a:endParaRPr lang="ja-JP" altLang="en-US" sz="4000" dirty="0"/>
          </a:p>
        </p:txBody>
      </p:sp>
      <p:sp>
        <p:nvSpPr>
          <p:cNvPr id="7" name="テキスト プレースホルダー 6"/>
          <p:cNvSpPr>
            <a:spLocks noGrp="1"/>
          </p:cNvSpPr>
          <p:nvPr>
            <p:ph sz="quarter" idx="10"/>
          </p:nvPr>
        </p:nvSpPr>
        <p:spPr/>
        <p:txBody>
          <a:bodyPr/>
          <a:lstStyle/>
          <a:p>
            <a:r>
              <a:rPr lang="ja-JP" altLang="en-US" dirty="0"/>
              <a:t>オンプレミス</a:t>
            </a:r>
            <a:r>
              <a:rPr lang="en-US" altLang="ja-JP" dirty="0"/>
              <a:t>AD </a:t>
            </a:r>
            <a:r>
              <a:rPr lang="ja-JP" altLang="en-US" dirty="0" err="1"/>
              <a:t>での</a:t>
            </a:r>
            <a:r>
              <a:rPr lang="ja-JP" altLang="en-US" dirty="0"/>
              <a:t>認証も可能</a:t>
            </a:r>
          </a:p>
        </p:txBody>
      </p:sp>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7600" y="2338830"/>
            <a:ext cx="1165288" cy="1171264"/>
          </a:xfrm>
          <a:prstGeom prst="rect">
            <a:avLst/>
          </a:prstGeom>
        </p:spPr>
      </p:pic>
      <p:sp>
        <p:nvSpPr>
          <p:cNvPr id="5" name="フリーフォーム 4"/>
          <p:cNvSpPr/>
          <p:nvPr/>
        </p:nvSpPr>
        <p:spPr bwMode="gray">
          <a:xfrm>
            <a:off x="2017599" y="4706056"/>
            <a:ext cx="1147657" cy="989358"/>
          </a:xfrm>
          <a:custGeom>
            <a:avLst/>
            <a:gdLst>
              <a:gd name="connsiteX0" fmla="*/ 3031405 w 5220579"/>
              <a:gd name="connsiteY0" fmla="*/ 3995485 h 4500501"/>
              <a:gd name="connsiteX1" fmla="*/ 2944801 w 5220579"/>
              <a:gd name="connsiteY1" fmla="*/ 4172113 h 4500501"/>
              <a:gd name="connsiteX2" fmla="*/ 2944801 w 5220579"/>
              <a:gd name="connsiteY2" fmla="*/ 4204610 h 4500501"/>
              <a:gd name="connsiteX3" fmla="*/ 3794527 w 5220579"/>
              <a:gd name="connsiteY3" fmla="*/ 4204610 h 4500501"/>
              <a:gd name="connsiteX4" fmla="*/ 3794527 w 5220579"/>
              <a:gd name="connsiteY4" fmla="*/ 4172113 h 4500501"/>
              <a:gd name="connsiteX5" fmla="*/ 3707923 w 5220579"/>
              <a:gd name="connsiteY5" fmla="*/ 3995485 h 4500501"/>
              <a:gd name="connsiteX6" fmla="*/ 3905181 w 5220579"/>
              <a:gd name="connsiteY6" fmla="*/ 3994289 h 4500501"/>
              <a:gd name="connsiteX7" fmla="*/ 3818577 w 5220579"/>
              <a:gd name="connsiteY7" fmla="*/ 4170917 h 4500501"/>
              <a:gd name="connsiteX8" fmla="*/ 3818577 w 5220579"/>
              <a:gd name="connsiteY8" fmla="*/ 4203414 h 4500501"/>
              <a:gd name="connsiteX9" fmla="*/ 4668303 w 5220579"/>
              <a:gd name="connsiteY9" fmla="*/ 4203414 h 4500501"/>
              <a:gd name="connsiteX10" fmla="*/ 4668303 w 5220579"/>
              <a:gd name="connsiteY10" fmla="*/ 4170917 h 4500501"/>
              <a:gd name="connsiteX11" fmla="*/ 4581699 w 5220579"/>
              <a:gd name="connsiteY11" fmla="*/ 3994289 h 4500501"/>
              <a:gd name="connsiteX12" fmla="*/ 862802 w 5220579"/>
              <a:gd name="connsiteY12" fmla="*/ 3603226 h 4500501"/>
              <a:gd name="connsiteX13" fmla="*/ 942765 w 5220579"/>
              <a:gd name="connsiteY13" fmla="*/ 3632114 h 4500501"/>
              <a:gd name="connsiteX14" fmla="*/ 1144213 w 5220579"/>
              <a:gd name="connsiteY14" fmla="*/ 3688709 h 4500501"/>
              <a:gd name="connsiteX15" fmla="*/ 1072852 w 5220579"/>
              <a:gd name="connsiteY15" fmla="*/ 3811940 h 4500501"/>
              <a:gd name="connsiteX16" fmla="*/ 892083 w 5220579"/>
              <a:gd name="connsiteY16" fmla="*/ 3634595 h 4500501"/>
              <a:gd name="connsiteX17" fmla="*/ 860199 w 5220579"/>
              <a:gd name="connsiteY17" fmla="*/ 3607724 h 4500501"/>
              <a:gd name="connsiteX18" fmla="*/ 3051494 w 5220579"/>
              <a:gd name="connsiteY18" fmla="*/ 3569412 h 4500501"/>
              <a:gd name="connsiteX19" fmla="*/ 3051494 w 5220579"/>
              <a:gd name="connsiteY19" fmla="*/ 3951594 h 4500501"/>
              <a:gd name="connsiteX20" fmla="*/ 3676697 w 5220579"/>
              <a:gd name="connsiteY20" fmla="*/ 3951594 h 4500501"/>
              <a:gd name="connsiteX21" fmla="*/ 3676697 w 5220579"/>
              <a:gd name="connsiteY21" fmla="*/ 3569412 h 4500501"/>
              <a:gd name="connsiteX22" fmla="*/ 3925270 w 5220579"/>
              <a:gd name="connsiteY22" fmla="*/ 3568216 h 4500501"/>
              <a:gd name="connsiteX23" fmla="*/ 3925270 w 5220579"/>
              <a:gd name="connsiteY23" fmla="*/ 3950398 h 4500501"/>
              <a:gd name="connsiteX24" fmla="*/ 4550473 w 5220579"/>
              <a:gd name="connsiteY24" fmla="*/ 3950398 h 4500501"/>
              <a:gd name="connsiteX25" fmla="*/ 4550473 w 5220579"/>
              <a:gd name="connsiteY25" fmla="*/ 3568216 h 4500501"/>
              <a:gd name="connsiteX26" fmla="*/ 794361 w 5220579"/>
              <a:gd name="connsiteY26" fmla="*/ 3397837 h 4500501"/>
              <a:gd name="connsiteX27" fmla="*/ 654766 w 5220579"/>
              <a:gd name="connsiteY27" fmla="*/ 3638906 h 4500501"/>
              <a:gd name="connsiteX28" fmla="*/ 1171054 w 5220579"/>
              <a:gd name="connsiteY28" fmla="*/ 4234550 h 4500501"/>
              <a:gd name="connsiteX29" fmla="*/ 1292679 w 5220579"/>
              <a:gd name="connsiteY29" fmla="*/ 4024515 h 4500501"/>
              <a:gd name="connsiteX30" fmla="*/ 1191654 w 5220579"/>
              <a:gd name="connsiteY30" fmla="*/ 3925177 h 4500501"/>
              <a:gd name="connsiteX31" fmla="*/ 1303120 w 5220579"/>
              <a:gd name="connsiteY31" fmla="*/ 3732683 h 4500501"/>
              <a:gd name="connsiteX32" fmla="*/ 1438263 w 5220579"/>
              <a:gd name="connsiteY32" fmla="*/ 3773104 h 4500501"/>
              <a:gd name="connsiteX33" fmla="*/ 1560406 w 5220579"/>
              <a:gd name="connsiteY33" fmla="*/ 3562172 h 4500501"/>
              <a:gd name="connsiteX34" fmla="*/ 2043084 w 5220579"/>
              <a:gd name="connsiteY34" fmla="*/ 3109148 h 4500501"/>
              <a:gd name="connsiteX35" fmla="*/ 1809058 w 5220579"/>
              <a:gd name="connsiteY35" fmla="*/ 3343174 h 4500501"/>
              <a:gd name="connsiteX36" fmla="*/ 1951991 w 5220579"/>
              <a:gd name="connsiteY36" fmla="*/ 3558809 h 4500501"/>
              <a:gd name="connsiteX37" fmla="*/ 1988455 w 5220579"/>
              <a:gd name="connsiteY37" fmla="*/ 3570128 h 4500501"/>
              <a:gd name="connsiteX38" fmla="*/ 1981518 w 5220579"/>
              <a:gd name="connsiteY38" fmla="*/ 3570958 h 4500501"/>
              <a:gd name="connsiteX39" fmla="*/ 1764195 w 5220579"/>
              <a:gd name="connsiteY39" fmla="*/ 3887447 h 4500501"/>
              <a:gd name="connsiteX40" fmla="*/ 1764195 w 5220579"/>
              <a:gd name="connsiteY40" fmla="*/ 4210499 h 4500501"/>
              <a:gd name="connsiteX41" fmla="*/ 2308545 w 5220579"/>
              <a:gd name="connsiteY41" fmla="*/ 4210499 h 4500501"/>
              <a:gd name="connsiteX42" fmla="*/ 2308545 w 5220579"/>
              <a:gd name="connsiteY42" fmla="*/ 3887447 h 4500501"/>
              <a:gd name="connsiteX43" fmla="*/ 2142313 w 5220579"/>
              <a:gd name="connsiteY43" fmla="*/ 3589782 h 4500501"/>
              <a:gd name="connsiteX44" fmla="*/ 2092968 w 5220579"/>
              <a:gd name="connsiteY44" fmla="*/ 3571602 h 4500501"/>
              <a:gd name="connsiteX45" fmla="*/ 2134178 w 5220579"/>
              <a:gd name="connsiteY45" fmla="*/ 3558809 h 4500501"/>
              <a:gd name="connsiteX46" fmla="*/ 2277110 w 5220579"/>
              <a:gd name="connsiteY46" fmla="*/ 3343174 h 4500501"/>
              <a:gd name="connsiteX47" fmla="*/ 2043084 w 5220579"/>
              <a:gd name="connsiteY47" fmla="*/ 3109148 h 4500501"/>
              <a:gd name="connsiteX48" fmla="*/ 2639037 w 5220579"/>
              <a:gd name="connsiteY48" fmla="*/ 3108654 h 4500501"/>
              <a:gd name="connsiteX49" fmla="*/ 2405011 w 5220579"/>
              <a:gd name="connsiteY49" fmla="*/ 3342680 h 4500501"/>
              <a:gd name="connsiteX50" fmla="*/ 2547944 w 5220579"/>
              <a:gd name="connsiteY50" fmla="*/ 3558315 h 4500501"/>
              <a:gd name="connsiteX51" fmla="*/ 2584408 w 5220579"/>
              <a:gd name="connsiteY51" fmla="*/ 3569634 h 4500501"/>
              <a:gd name="connsiteX52" fmla="*/ 2577470 w 5220579"/>
              <a:gd name="connsiteY52" fmla="*/ 3570464 h 4500501"/>
              <a:gd name="connsiteX53" fmla="*/ 2360148 w 5220579"/>
              <a:gd name="connsiteY53" fmla="*/ 3886953 h 4500501"/>
              <a:gd name="connsiteX54" fmla="*/ 2360148 w 5220579"/>
              <a:gd name="connsiteY54" fmla="*/ 4210005 h 4500501"/>
              <a:gd name="connsiteX55" fmla="*/ 2904498 w 5220579"/>
              <a:gd name="connsiteY55" fmla="*/ 4210005 h 4500501"/>
              <a:gd name="connsiteX56" fmla="*/ 2904498 w 5220579"/>
              <a:gd name="connsiteY56" fmla="*/ 3886953 h 4500501"/>
              <a:gd name="connsiteX57" fmla="*/ 2738266 w 5220579"/>
              <a:gd name="connsiteY57" fmla="*/ 3589288 h 4500501"/>
              <a:gd name="connsiteX58" fmla="*/ 2688921 w 5220579"/>
              <a:gd name="connsiteY58" fmla="*/ 3571107 h 4500501"/>
              <a:gd name="connsiteX59" fmla="*/ 2730131 w 5220579"/>
              <a:gd name="connsiteY59" fmla="*/ 3558315 h 4500501"/>
              <a:gd name="connsiteX60" fmla="*/ 2873063 w 5220579"/>
              <a:gd name="connsiteY60" fmla="*/ 3342680 h 4500501"/>
              <a:gd name="connsiteX61" fmla="*/ 2639037 w 5220579"/>
              <a:gd name="connsiteY61" fmla="*/ 3108654 h 4500501"/>
              <a:gd name="connsiteX62" fmla="*/ 1411892 w 5220579"/>
              <a:gd name="connsiteY62" fmla="*/ 2864497 h 4500501"/>
              <a:gd name="connsiteX63" fmla="*/ 1507962 w 5220579"/>
              <a:gd name="connsiteY63" fmla="*/ 2894605 h 4500501"/>
              <a:gd name="connsiteX64" fmla="*/ 1612726 w 5220579"/>
              <a:gd name="connsiteY64" fmla="*/ 3010822 h 4500501"/>
              <a:gd name="connsiteX65" fmla="*/ 1596166 w 5220579"/>
              <a:gd name="connsiteY65" fmla="*/ 3149872 h 4500501"/>
              <a:gd name="connsiteX66" fmla="*/ 1564652 w 5220579"/>
              <a:gd name="connsiteY66" fmla="*/ 3204292 h 4500501"/>
              <a:gd name="connsiteX67" fmla="*/ 1223742 w 5220579"/>
              <a:gd name="connsiteY67" fmla="*/ 3006880 h 4500501"/>
              <a:gd name="connsiteX68" fmla="*/ 1252651 w 5220579"/>
              <a:gd name="connsiteY68" fmla="*/ 2956957 h 4500501"/>
              <a:gd name="connsiteX69" fmla="*/ 1321782 w 5220579"/>
              <a:gd name="connsiteY69" fmla="*/ 2885285 h 4500501"/>
              <a:gd name="connsiteX70" fmla="*/ 1411892 w 5220579"/>
              <a:gd name="connsiteY70" fmla="*/ 2864497 h 4500501"/>
              <a:gd name="connsiteX71" fmla="*/ 1423392 w 5220579"/>
              <a:gd name="connsiteY71" fmla="*/ 2623765 h 4500501"/>
              <a:gd name="connsiteX72" fmla="*/ 1373013 w 5220579"/>
              <a:gd name="connsiteY72" fmla="*/ 2627935 h 4500501"/>
              <a:gd name="connsiteX73" fmla="*/ 1113917 w 5220579"/>
              <a:gd name="connsiteY73" fmla="*/ 2845994 h 4500501"/>
              <a:gd name="connsiteX74" fmla="*/ 959218 w 5220579"/>
              <a:gd name="connsiteY74" fmla="*/ 3113146 h 4500501"/>
              <a:gd name="connsiteX75" fmla="*/ 1604160 w 5220579"/>
              <a:gd name="connsiteY75" fmla="*/ 3486612 h 4500501"/>
              <a:gd name="connsiteX76" fmla="*/ 1762245 w 5220579"/>
              <a:gd name="connsiteY76" fmla="*/ 3213613 h 4500501"/>
              <a:gd name="connsiteX77" fmla="*/ 1823410 w 5220579"/>
              <a:gd name="connsiteY77" fmla="*/ 3013611 h 4500501"/>
              <a:gd name="connsiteX78" fmla="*/ 1775253 w 5220579"/>
              <a:gd name="connsiteY78" fmla="*/ 2828679 h 4500501"/>
              <a:gd name="connsiteX79" fmla="*/ 1625704 w 5220579"/>
              <a:gd name="connsiteY79" fmla="*/ 2687127 h 4500501"/>
              <a:gd name="connsiteX80" fmla="*/ 1475825 w 5220579"/>
              <a:gd name="connsiteY80" fmla="*/ 2628788 h 4500501"/>
              <a:gd name="connsiteX81" fmla="*/ 1423392 w 5220579"/>
              <a:gd name="connsiteY81" fmla="*/ 2623765 h 4500501"/>
              <a:gd name="connsiteX82" fmla="*/ 1961934 w 5220579"/>
              <a:gd name="connsiteY82" fmla="*/ 1914621 h 4500501"/>
              <a:gd name="connsiteX83" fmla="*/ 2058006 w 5220579"/>
              <a:gd name="connsiteY83" fmla="*/ 1944729 h 4500501"/>
              <a:gd name="connsiteX84" fmla="*/ 2162769 w 5220579"/>
              <a:gd name="connsiteY84" fmla="*/ 2060946 h 4500501"/>
              <a:gd name="connsiteX85" fmla="*/ 2146210 w 5220579"/>
              <a:gd name="connsiteY85" fmla="*/ 2199996 h 4500501"/>
              <a:gd name="connsiteX86" fmla="*/ 2114696 w 5220579"/>
              <a:gd name="connsiteY86" fmla="*/ 2254416 h 4500501"/>
              <a:gd name="connsiteX87" fmla="*/ 1773784 w 5220579"/>
              <a:gd name="connsiteY87" fmla="*/ 2057005 h 4500501"/>
              <a:gd name="connsiteX88" fmla="*/ 1802693 w 5220579"/>
              <a:gd name="connsiteY88" fmla="*/ 2007083 h 4500501"/>
              <a:gd name="connsiteX89" fmla="*/ 1871824 w 5220579"/>
              <a:gd name="connsiteY89" fmla="*/ 1935409 h 4500501"/>
              <a:gd name="connsiteX90" fmla="*/ 1961934 w 5220579"/>
              <a:gd name="connsiteY90" fmla="*/ 1914621 h 4500501"/>
              <a:gd name="connsiteX91" fmla="*/ 1973434 w 5220579"/>
              <a:gd name="connsiteY91" fmla="*/ 1673891 h 4500501"/>
              <a:gd name="connsiteX92" fmla="*/ 1923055 w 5220579"/>
              <a:gd name="connsiteY92" fmla="*/ 1678059 h 4500501"/>
              <a:gd name="connsiteX93" fmla="*/ 1663959 w 5220579"/>
              <a:gd name="connsiteY93" fmla="*/ 1896118 h 4500501"/>
              <a:gd name="connsiteX94" fmla="*/ 1509260 w 5220579"/>
              <a:gd name="connsiteY94" fmla="*/ 2163270 h 4500501"/>
              <a:gd name="connsiteX95" fmla="*/ 2154203 w 5220579"/>
              <a:gd name="connsiteY95" fmla="*/ 2536738 h 4500501"/>
              <a:gd name="connsiteX96" fmla="*/ 2312288 w 5220579"/>
              <a:gd name="connsiteY96" fmla="*/ 2263738 h 4500501"/>
              <a:gd name="connsiteX97" fmla="*/ 2373453 w 5220579"/>
              <a:gd name="connsiteY97" fmla="*/ 2063736 h 4500501"/>
              <a:gd name="connsiteX98" fmla="*/ 2325296 w 5220579"/>
              <a:gd name="connsiteY98" fmla="*/ 1878803 h 4500501"/>
              <a:gd name="connsiteX99" fmla="*/ 2175747 w 5220579"/>
              <a:gd name="connsiteY99" fmla="*/ 1737252 h 4500501"/>
              <a:gd name="connsiteX100" fmla="*/ 2025868 w 5220579"/>
              <a:gd name="connsiteY100" fmla="*/ 1678914 h 4500501"/>
              <a:gd name="connsiteX101" fmla="*/ 1973434 w 5220579"/>
              <a:gd name="connsiteY101" fmla="*/ 1673891 h 4500501"/>
              <a:gd name="connsiteX102" fmla="*/ 2171169 w 5220579"/>
              <a:gd name="connsiteY102" fmla="*/ 1052363 h 4500501"/>
              <a:gd name="connsiteX103" fmla="*/ 2118245 w 5220579"/>
              <a:gd name="connsiteY103" fmla="*/ 1108496 h 4500501"/>
              <a:gd name="connsiteX104" fmla="*/ 2081678 w 5220579"/>
              <a:gd name="connsiteY104" fmla="*/ 1156086 h 4500501"/>
              <a:gd name="connsiteX105" fmla="*/ 2043039 w 5220579"/>
              <a:gd name="connsiteY105" fmla="*/ 1216589 h 4500501"/>
              <a:gd name="connsiteX106" fmla="*/ 1988608 w 5220579"/>
              <a:gd name="connsiteY106" fmla="*/ 1439709 h 4500501"/>
              <a:gd name="connsiteX107" fmla="*/ 2097001 w 5220579"/>
              <a:gd name="connsiteY107" fmla="*/ 1597364 h 4500501"/>
              <a:gd name="connsiteX108" fmla="*/ 2380505 w 5220579"/>
              <a:gd name="connsiteY108" fmla="*/ 1553738 h 4500501"/>
              <a:gd name="connsiteX109" fmla="*/ 2446994 w 5220579"/>
              <a:gd name="connsiteY109" fmla="*/ 1504257 h 4500501"/>
              <a:gd name="connsiteX110" fmla="*/ 2484622 w 5220579"/>
              <a:gd name="connsiteY110" fmla="*/ 1490614 h 4500501"/>
              <a:gd name="connsiteX111" fmla="*/ 2517360 w 5220579"/>
              <a:gd name="connsiteY111" fmla="*/ 1497860 h 4500501"/>
              <a:gd name="connsiteX112" fmla="*/ 2540710 w 5220579"/>
              <a:gd name="connsiteY112" fmla="*/ 1534802 h 4500501"/>
              <a:gd name="connsiteX113" fmla="*/ 2523531 w 5220579"/>
              <a:gd name="connsiteY113" fmla="*/ 1590916 h 4500501"/>
              <a:gd name="connsiteX114" fmla="*/ 2452447 w 5220579"/>
              <a:gd name="connsiteY114" fmla="*/ 1671668 h 4500501"/>
              <a:gd name="connsiteX115" fmla="*/ 2352722 w 5220579"/>
              <a:gd name="connsiteY115" fmla="*/ 1733432 h 4500501"/>
              <a:gd name="connsiteX116" fmla="*/ 2529474 w 5220579"/>
              <a:gd name="connsiteY116" fmla="*/ 1835784 h 4500501"/>
              <a:gd name="connsiteX117" fmla="*/ 2670955 w 5220579"/>
              <a:gd name="connsiteY117" fmla="*/ 1670280 h 4500501"/>
              <a:gd name="connsiteX118" fmla="*/ 2734033 w 5220579"/>
              <a:gd name="connsiteY118" fmla="*/ 1507420 h 4500501"/>
              <a:gd name="connsiteX119" fmla="*/ 2718836 w 5220579"/>
              <a:gd name="connsiteY119" fmla="*/ 1369800 h 4500501"/>
              <a:gd name="connsiteX120" fmla="*/ 2626772 w 5220579"/>
              <a:gd name="connsiteY120" fmla="*/ 1270545 h 4500501"/>
              <a:gd name="connsiteX121" fmla="*/ 2488445 w 5220579"/>
              <a:gd name="connsiteY121" fmla="*/ 1245996 h 4500501"/>
              <a:gd name="connsiteX122" fmla="*/ 2317676 w 5220579"/>
              <a:gd name="connsiteY122" fmla="*/ 1336585 h 4500501"/>
              <a:gd name="connsiteX123" fmla="*/ 2244595 w 5220579"/>
              <a:gd name="connsiteY123" fmla="*/ 1383450 h 4500501"/>
              <a:gd name="connsiteX124" fmla="*/ 2201843 w 5220579"/>
              <a:gd name="connsiteY124" fmla="*/ 1380014 h 4500501"/>
              <a:gd name="connsiteX125" fmla="*/ 2180020 w 5220579"/>
              <a:gd name="connsiteY125" fmla="*/ 1340952 h 4500501"/>
              <a:gd name="connsiteX126" fmla="*/ 2198088 w 5220579"/>
              <a:gd name="connsiteY126" fmla="*/ 1281749 h 4500501"/>
              <a:gd name="connsiteX127" fmla="*/ 2335329 w 5220579"/>
              <a:gd name="connsiteY127" fmla="*/ 1147421 h 4500501"/>
              <a:gd name="connsiteX128" fmla="*/ 2610289 w 5220579"/>
              <a:gd name="connsiteY128" fmla="*/ 0 h 4500501"/>
              <a:gd name="connsiteX129" fmla="*/ 5220579 w 5220579"/>
              <a:gd name="connsiteY129" fmla="*/ 4500501 h 4500501"/>
              <a:gd name="connsiteX130" fmla="*/ 0 w 5220579"/>
              <a:gd name="connsiteY130" fmla="*/ 4500501 h 45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220579" h="4500501">
                <a:moveTo>
                  <a:pt x="3031405" y="3995485"/>
                </a:moveTo>
                <a:lnTo>
                  <a:pt x="2944801" y="4172113"/>
                </a:lnTo>
                <a:lnTo>
                  <a:pt x="2944801" y="4204610"/>
                </a:lnTo>
                <a:lnTo>
                  <a:pt x="3794527" y="4204610"/>
                </a:lnTo>
                <a:lnTo>
                  <a:pt x="3794527" y="4172113"/>
                </a:lnTo>
                <a:lnTo>
                  <a:pt x="3707923" y="3995485"/>
                </a:lnTo>
                <a:close/>
                <a:moveTo>
                  <a:pt x="3905181" y="3994289"/>
                </a:moveTo>
                <a:lnTo>
                  <a:pt x="3818577" y="4170917"/>
                </a:lnTo>
                <a:lnTo>
                  <a:pt x="3818577" y="4203414"/>
                </a:lnTo>
                <a:lnTo>
                  <a:pt x="4668303" y="4203414"/>
                </a:lnTo>
                <a:lnTo>
                  <a:pt x="4668303" y="4170917"/>
                </a:lnTo>
                <a:lnTo>
                  <a:pt x="4581699" y="3994289"/>
                </a:lnTo>
                <a:close/>
                <a:moveTo>
                  <a:pt x="862802" y="3603226"/>
                </a:moveTo>
                <a:cubicBezTo>
                  <a:pt x="886679" y="3613849"/>
                  <a:pt x="913334" y="3623478"/>
                  <a:pt x="942765" y="3632114"/>
                </a:cubicBezTo>
                <a:lnTo>
                  <a:pt x="1144213" y="3688709"/>
                </a:lnTo>
                <a:lnTo>
                  <a:pt x="1072852" y="3811940"/>
                </a:lnTo>
                <a:cubicBezTo>
                  <a:pt x="966746" y="3706858"/>
                  <a:pt x="906489" y="3647742"/>
                  <a:pt x="892083" y="3634595"/>
                </a:cubicBezTo>
                <a:cubicBezTo>
                  <a:pt x="877675" y="3621447"/>
                  <a:pt x="867047" y="3612490"/>
                  <a:pt x="860199" y="3607724"/>
                </a:cubicBezTo>
                <a:close/>
                <a:moveTo>
                  <a:pt x="3051494" y="3569412"/>
                </a:moveTo>
                <a:lnTo>
                  <a:pt x="3051494" y="3951594"/>
                </a:lnTo>
                <a:lnTo>
                  <a:pt x="3676697" y="3951594"/>
                </a:lnTo>
                <a:lnTo>
                  <a:pt x="3676697" y="3569412"/>
                </a:lnTo>
                <a:close/>
                <a:moveTo>
                  <a:pt x="3925270" y="3568216"/>
                </a:moveTo>
                <a:lnTo>
                  <a:pt x="3925270" y="3950398"/>
                </a:lnTo>
                <a:lnTo>
                  <a:pt x="4550473" y="3950398"/>
                </a:lnTo>
                <a:lnTo>
                  <a:pt x="4550473" y="3568216"/>
                </a:lnTo>
                <a:close/>
                <a:moveTo>
                  <a:pt x="794361" y="3397837"/>
                </a:moveTo>
                <a:lnTo>
                  <a:pt x="654766" y="3638906"/>
                </a:lnTo>
                <a:lnTo>
                  <a:pt x="1171054" y="4234550"/>
                </a:lnTo>
                <a:lnTo>
                  <a:pt x="1292679" y="4024515"/>
                </a:lnTo>
                <a:lnTo>
                  <a:pt x="1191654" y="3925177"/>
                </a:lnTo>
                <a:lnTo>
                  <a:pt x="1303120" y="3732683"/>
                </a:lnTo>
                <a:lnTo>
                  <a:pt x="1438263" y="3773104"/>
                </a:lnTo>
                <a:lnTo>
                  <a:pt x="1560406" y="3562172"/>
                </a:lnTo>
                <a:close/>
                <a:moveTo>
                  <a:pt x="2043084" y="3109148"/>
                </a:moveTo>
                <a:cubicBezTo>
                  <a:pt x="1913835" y="3109148"/>
                  <a:pt x="1809058" y="3213925"/>
                  <a:pt x="1809058" y="3343174"/>
                </a:cubicBezTo>
                <a:cubicBezTo>
                  <a:pt x="1809058" y="3440111"/>
                  <a:pt x="1867995" y="3523282"/>
                  <a:pt x="1951991" y="3558809"/>
                </a:cubicBezTo>
                <a:lnTo>
                  <a:pt x="1988455" y="3570128"/>
                </a:lnTo>
                <a:lnTo>
                  <a:pt x="1981518" y="3570958"/>
                </a:lnTo>
                <a:cubicBezTo>
                  <a:pt x="1857492" y="3601082"/>
                  <a:pt x="1764195" y="3731332"/>
                  <a:pt x="1764195" y="3887447"/>
                </a:cubicBezTo>
                <a:lnTo>
                  <a:pt x="1764195" y="4210499"/>
                </a:lnTo>
                <a:lnTo>
                  <a:pt x="2308545" y="4210499"/>
                </a:lnTo>
                <a:lnTo>
                  <a:pt x="2308545" y="3887447"/>
                </a:lnTo>
                <a:cubicBezTo>
                  <a:pt x="2308545" y="3753635"/>
                  <a:pt x="2240001" y="3638824"/>
                  <a:pt x="2142313" y="3589782"/>
                </a:cubicBezTo>
                <a:lnTo>
                  <a:pt x="2092968" y="3571602"/>
                </a:lnTo>
                <a:lnTo>
                  <a:pt x="2134178" y="3558809"/>
                </a:lnTo>
                <a:cubicBezTo>
                  <a:pt x="2218173" y="3523282"/>
                  <a:pt x="2277110" y="3440111"/>
                  <a:pt x="2277110" y="3343174"/>
                </a:cubicBezTo>
                <a:cubicBezTo>
                  <a:pt x="2277110" y="3213925"/>
                  <a:pt x="2172333" y="3109148"/>
                  <a:pt x="2043084" y="3109148"/>
                </a:cubicBezTo>
                <a:close/>
                <a:moveTo>
                  <a:pt x="2639037" y="3108654"/>
                </a:moveTo>
                <a:cubicBezTo>
                  <a:pt x="2509788" y="3108654"/>
                  <a:pt x="2405011" y="3213431"/>
                  <a:pt x="2405011" y="3342680"/>
                </a:cubicBezTo>
                <a:cubicBezTo>
                  <a:pt x="2405011" y="3439617"/>
                  <a:pt x="2463948" y="3522788"/>
                  <a:pt x="2547944" y="3558315"/>
                </a:cubicBezTo>
                <a:lnTo>
                  <a:pt x="2584408" y="3569634"/>
                </a:lnTo>
                <a:lnTo>
                  <a:pt x="2577470" y="3570464"/>
                </a:lnTo>
                <a:cubicBezTo>
                  <a:pt x="2453445" y="3600588"/>
                  <a:pt x="2360148" y="3730838"/>
                  <a:pt x="2360148" y="3886953"/>
                </a:cubicBezTo>
                <a:lnTo>
                  <a:pt x="2360148" y="4210005"/>
                </a:lnTo>
                <a:lnTo>
                  <a:pt x="2904498" y="4210005"/>
                </a:lnTo>
                <a:lnTo>
                  <a:pt x="2904498" y="3886953"/>
                </a:lnTo>
                <a:cubicBezTo>
                  <a:pt x="2904498" y="3753140"/>
                  <a:pt x="2835954" y="3638330"/>
                  <a:pt x="2738266" y="3589288"/>
                </a:cubicBezTo>
                <a:lnTo>
                  <a:pt x="2688921" y="3571107"/>
                </a:lnTo>
                <a:lnTo>
                  <a:pt x="2730131" y="3558315"/>
                </a:lnTo>
                <a:cubicBezTo>
                  <a:pt x="2814126" y="3522788"/>
                  <a:pt x="2873063" y="3439617"/>
                  <a:pt x="2873063" y="3342680"/>
                </a:cubicBezTo>
                <a:cubicBezTo>
                  <a:pt x="2873063" y="3213431"/>
                  <a:pt x="2768286" y="3108654"/>
                  <a:pt x="2639037" y="3108654"/>
                </a:cubicBezTo>
                <a:close/>
                <a:moveTo>
                  <a:pt x="1411892" y="2864497"/>
                </a:moveTo>
                <a:cubicBezTo>
                  <a:pt x="1444456" y="2866339"/>
                  <a:pt x="1476480" y="2876375"/>
                  <a:pt x="1507962" y="2894605"/>
                </a:cubicBezTo>
                <a:cubicBezTo>
                  <a:pt x="1561932" y="2925857"/>
                  <a:pt x="1596853" y="2964596"/>
                  <a:pt x="1612726" y="3010822"/>
                </a:cubicBezTo>
                <a:cubicBezTo>
                  <a:pt x="1628597" y="3057048"/>
                  <a:pt x="1623078" y="3103398"/>
                  <a:pt x="1596166" y="3149872"/>
                </a:cubicBezTo>
                <a:lnTo>
                  <a:pt x="1564652" y="3204292"/>
                </a:lnTo>
                <a:lnTo>
                  <a:pt x="1223742" y="3006880"/>
                </a:lnTo>
                <a:lnTo>
                  <a:pt x="1252651" y="2956957"/>
                </a:lnTo>
                <a:cubicBezTo>
                  <a:pt x="1271228" y="2924876"/>
                  <a:pt x="1294273" y="2900985"/>
                  <a:pt x="1321782" y="2885285"/>
                </a:cubicBezTo>
                <a:cubicBezTo>
                  <a:pt x="1349290" y="2869584"/>
                  <a:pt x="1379327" y="2862654"/>
                  <a:pt x="1411892" y="2864497"/>
                </a:cubicBezTo>
                <a:close/>
                <a:moveTo>
                  <a:pt x="1423392" y="2623765"/>
                </a:moveTo>
                <a:cubicBezTo>
                  <a:pt x="1406256" y="2623623"/>
                  <a:pt x="1389463" y="2625013"/>
                  <a:pt x="1373013" y="2627935"/>
                </a:cubicBezTo>
                <a:cubicBezTo>
                  <a:pt x="1274312" y="2645465"/>
                  <a:pt x="1187947" y="2718152"/>
                  <a:pt x="1113917" y="2845994"/>
                </a:cubicBezTo>
                <a:lnTo>
                  <a:pt x="959218" y="3113146"/>
                </a:lnTo>
                <a:lnTo>
                  <a:pt x="1604160" y="3486612"/>
                </a:lnTo>
                <a:lnTo>
                  <a:pt x="1762245" y="3213613"/>
                </a:lnTo>
                <a:cubicBezTo>
                  <a:pt x="1800790" y="3147051"/>
                  <a:pt x="1821178" y="3080382"/>
                  <a:pt x="1823410" y="3013611"/>
                </a:cubicBezTo>
                <a:cubicBezTo>
                  <a:pt x="1825641" y="2946839"/>
                  <a:pt x="1809588" y="2885194"/>
                  <a:pt x="1775253" y="2828679"/>
                </a:cubicBezTo>
                <a:cubicBezTo>
                  <a:pt x="1740917" y="2772161"/>
                  <a:pt x="1691068" y="2724977"/>
                  <a:pt x="1625704" y="2687127"/>
                </a:cubicBezTo>
                <a:cubicBezTo>
                  <a:pt x="1573307" y="2656786"/>
                  <a:pt x="1523348" y="2637340"/>
                  <a:pt x="1475825" y="2628788"/>
                </a:cubicBezTo>
                <a:cubicBezTo>
                  <a:pt x="1458004" y="2625582"/>
                  <a:pt x="1440526" y="2623907"/>
                  <a:pt x="1423392" y="2623765"/>
                </a:cubicBezTo>
                <a:close/>
                <a:moveTo>
                  <a:pt x="1961934" y="1914621"/>
                </a:moveTo>
                <a:cubicBezTo>
                  <a:pt x="1994499" y="1916463"/>
                  <a:pt x="2026523" y="1926499"/>
                  <a:pt x="2058006" y="1944729"/>
                </a:cubicBezTo>
                <a:cubicBezTo>
                  <a:pt x="2111975" y="1975981"/>
                  <a:pt x="2146896" y="2014720"/>
                  <a:pt x="2162769" y="2060946"/>
                </a:cubicBezTo>
                <a:cubicBezTo>
                  <a:pt x="2178640" y="2107172"/>
                  <a:pt x="2173121" y="2153522"/>
                  <a:pt x="2146210" y="2199996"/>
                </a:cubicBezTo>
                <a:lnTo>
                  <a:pt x="2114696" y="2254416"/>
                </a:lnTo>
                <a:lnTo>
                  <a:pt x="1773784" y="2057005"/>
                </a:lnTo>
                <a:lnTo>
                  <a:pt x="1802693" y="2007083"/>
                </a:lnTo>
                <a:cubicBezTo>
                  <a:pt x="1821271" y="1975000"/>
                  <a:pt x="1844315" y="1951109"/>
                  <a:pt x="1871824" y="1935409"/>
                </a:cubicBezTo>
                <a:cubicBezTo>
                  <a:pt x="1899332" y="1919708"/>
                  <a:pt x="1929369" y="1912780"/>
                  <a:pt x="1961934" y="1914621"/>
                </a:cubicBezTo>
                <a:close/>
                <a:moveTo>
                  <a:pt x="1973434" y="1673891"/>
                </a:moveTo>
                <a:cubicBezTo>
                  <a:pt x="1956298" y="1673748"/>
                  <a:pt x="1939506" y="1675137"/>
                  <a:pt x="1923055" y="1678059"/>
                </a:cubicBezTo>
                <a:cubicBezTo>
                  <a:pt x="1824354" y="1695590"/>
                  <a:pt x="1737989" y="1768276"/>
                  <a:pt x="1663959" y="1896118"/>
                </a:cubicBezTo>
                <a:lnTo>
                  <a:pt x="1509260" y="2163270"/>
                </a:lnTo>
                <a:lnTo>
                  <a:pt x="2154203" y="2536738"/>
                </a:lnTo>
                <a:lnTo>
                  <a:pt x="2312288" y="2263738"/>
                </a:lnTo>
                <a:cubicBezTo>
                  <a:pt x="2350833" y="2197174"/>
                  <a:pt x="2371222" y="2130508"/>
                  <a:pt x="2373453" y="2063736"/>
                </a:cubicBezTo>
                <a:cubicBezTo>
                  <a:pt x="2375684" y="1996963"/>
                  <a:pt x="2359632" y="1935320"/>
                  <a:pt x="2325296" y="1878803"/>
                </a:cubicBezTo>
                <a:cubicBezTo>
                  <a:pt x="2290960" y="1822285"/>
                  <a:pt x="2241111" y="1775103"/>
                  <a:pt x="2175747" y="1737252"/>
                </a:cubicBezTo>
                <a:cubicBezTo>
                  <a:pt x="2123351" y="1706912"/>
                  <a:pt x="2073392" y="1687464"/>
                  <a:pt x="2025868" y="1678914"/>
                </a:cubicBezTo>
                <a:cubicBezTo>
                  <a:pt x="2008048" y="1675708"/>
                  <a:pt x="1990569" y="1674033"/>
                  <a:pt x="1973434" y="1673891"/>
                </a:cubicBezTo>
                <a:close/>
                <a:moveTo>
                  <a:pt x="2171169" y="1052363"/>
                </a:moveTo>
                <a:cubicBezTo>
                  <a:pt x="2147526" y="1075906"/>
                  <a:pt x="2129884" y="1094617"/>
                  <a:pt x="2118245" y="1108496"/>
                </a:cubicBezTo>
                <a:cubicBezTo>
                  <a:pt x="2106605" y="1122376"/>
                  <a:pt x="2094416" y="1138238"/>
                  <a:pt x="2081678" y="1156086"/>
                </a:cubicBezTo>
                <a:cubicBezTo>
                  <a:pt x="2068941" y="1173934"/>
                  <a:pt x="2056061" y="1194102"/>
                  <a:pt x="2043039" y="1216589"/>
                </a:cubicBezTo>
                <a:cubicBezTo>
                  <a:pt x="1996855" y="1296344"/>
                  <a:pt x="1978712" y="1370718"/>
                  <a:pt x="1988608" y="1439709"/>
                </a:cubicBezTo>
                <a:cubicBezTo>
                  <a:pt x="1998505" y="1508698"/>
                  <a:pt x="2034637" y="1561251"/>
                  <a:pt x="2097001" y="1597364"/>
                </a:cubicBezTo>
                <a:cubicBezTo>
                  <a:pt x="2186052" y="1648931"/>
                  <a:pt x="2280554" y="1634389"/>
                  <a:pt x="2380505" y="1553738"/>
                </a:cubicBezTo>
                <a:cubicBezTo>
                  <a:pt x="2411076" y="1528601"/>
                  <a:pt x="2433240" y="1512108"/>
                  <a:pt x="2446994" y="1504257"/>
                </a:cubicBezTo>
                <a:cubicBezTo>
                  <a:pt x="2460749" y="1496407"/>
                  <a:pt x="2473291" y="1491859"/>
                  <a:pt x="2484622" y="1490614"/>
                </a:cubicBezTo>
                <a:cubicBezTo>
                  <a:pt x="2495954" y="1489367"/>
                  <a:pt x="2506867" y="1491784"/>
                  <a:pt x="2517360" y="1497860"/>
                </a:cubicBezTo>
                <a:cubicBezTo>
                  <a:pt x="2532053" y="1506368"/>
                  <a:pt x="2539837" y="1518681"/>
                  <a:pt x="2540710" y="1534802"/>
                </a:cubicBezTo>
                <a:cubicBezTo>
                  <a:pt x="2541585" y="1550923"/>
                  <a:pt x="2535858" y="1569629"/>
                  <a:pt x="2523531" y="1590916"/>
                </a:cubicBezTo>
                <a:cubicBezTo>
                  <a:pt x="2507211" y="1619101"/>
                  <a:pt x="2483515" y="1646019"/>
                  <a:pt x="2452447" y="1671668"/>
                </a:cubicBezTo>
                <a:cubicBezTo>
                  <a:pt x="2421380" y="1697319"/>
                  <a:pt x="2388137" y="1717906"/>
                  <a:pt x="2352722" y="1733432"/>
                </a:cubicBezTo>
                <a:lnTo>
                  <a:pt x="2529474" y="1835784"/>
                </a:lnTo>
                <a:cubicBezTo>
                  <a:pt x="2584729" y="1792910"/>
                  <a:pt x="2631889" y="1737743"/>
                  <a:pt x="2670955" y="1670280"/>
                </a:cubicBezTo>
                <a:cubicBezTo>
                  <a:pt x="2704639" y="1612113"/>
                  <a:pt x="2725665" y="1557826"/>
                  <a:pt x="2734033" y="1507420"/>
                </a:cubicBezTo>
                <a:cubicBezTo>
                  <a:pt x="2742402" y="1457014"/>
                  <a:pt x="2737337" y="1411140"/>
                  <a:pt x="2718836" y="1369800"/>
                </a:cubicBezTo>
                <a:cubicBezTo>
                  <a:pt x="2700337" y="1328457"/>
                  <a:pt x="2669649" y="1295372"/>
                  <a:pt x="2626772" y="1270545"/>
                </a:cubicBezTo>
                <a:cubicBezTo>
                  <a:pt x="2582697" y="1245022"/>
                  <a:pt x="2536588" y="1236838"/>
                  <a:pt x="2488445" y="1245996"/>
                </a:cubicBezTo>
                <a:cubicBezTo>
                  <a:pt x="2440301" y="1255152"/>
                  <a:pt x="2383379" y="1285350"/>
                  <a:pt x="2317676" y="1336585"/>
                </a:cubicBezTo>
                <a:cubicBezTo>
                  <a:pt x="2283964" y="1362307"/>
                  <a:pt x="2259603" y="1377927"/>
                  <a:pt x="2244595" y="1383450"/>
                </a:cubicBezTo>
                <a:cubicBezTo>
                  <a:pt x="2229586" y="1388973"/>
                  <a:pt x="2215335" y="1387827"/>
                  <a:pt x="2201843" y="1380014"/>
                </a:cubicBezTo>
                <a:cubicBezTo>
                  <a:pt x="2187751" y="1371855"/>
                  <a:pt x="2180477" y="1358833"/>
                  <a:pt x="2180020" y="1340952"/>
                </a:cubicBezTo>
                <a:cubicBezTo>
                  <a:pt x="2179564" y="1323072"/>
                  <a:pt x="2185586" y="1303337"/>
                  <a:pt x="2198088" y="1281749"/>
                </a:cubicBezTo>
                <a:cubicBezTo>
                  <a:pt x="2228472" y="1229278"/>
                  <a:pt x="2274219" y="1184503"/>
                  <a:pt x="2335329" y="1147421"/>
                </a:cubicBezTo>
                <a:close/>
                <a:moveTo>
                  <a:pt x="2610289" y="0"/>
                </a:moveTo>
                <a:lnTo>
                  <a:pt x="5220579" y="4500501"/>
                </a:lnTo>
                <a:lnTo>
                  <a:pt x="0" y="4500501"/>
                </a:lnTo>
                <a:close/>
              </a:path>
            </a:pathLst>
          </a:cu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ja-JP" altLang="en-US" sz="2400" dirty="0" err="1">
              <a:solidFill>
                <a:srgbClr val="FFFFFF"/>
              </a:solidFill>
              <a:ea typeface="Segoe UI" pitchFamily="34" charset="0"/>
              <a:cs typeface="Segoe UI" pitchFamily="34" charset="0"/>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8663" y="2204836"/>
            <a:ext cx="1165288" cy="1171264"/>
          </a:xfrm>
          <a:prstGeom prst="rect">
            <a:avLst/>
          </a:prstGeom>
        </p:spPr>
      </p:pic>
      <p:pic>
        <p:nvPicPr>
          <p:cNvPr id="8" name="図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22300" y="2631576"/>
            <a:ext cx="1140954" cy="1140954"/>
          </a:xfrm>
          <a:prstGeom prst="rect">
            <a:avLst/>
          </a:prstGeom>
        </p:spPr>
      </p:pic>
      <p:cxnSp>
        <p:nvCxnSpPr>
          <p:cNvPr id="9" name="直線コネクタ 8"/>
          <p:cNvCxnSpPr>
            <a:endCxn id="8" idx="1"/>
          </p:cNvCxnSpPr>
          <p:nvPr/>
        </p:nvCxnSpPr>
        <p:spPr>
          <a:xfrm>
            <a:off x="8183952" y="2893986"/>
            <a:ext cx="2138349" cy="308068"/>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4144" y="2122451"/>
            <a:ext cx="1181314" cy="836126"/>
          </a:xfrm>
          <a:prstGeom prst="rect">
            <a:avLst/>
          </a:prstGeom>
        </p:spPr>
      </p:pic>
      <p:cxnSp>
        <p:nvCxnSpPr>
          <p:cNvPr id="11" name="直線コネクタ 10"/>
          <p:cNvCxnSpPr>
            <a:stCxn id="10" idx="1"/>
          </p:cNvCxnSpPr>
          <p:nvPr/>
        </p:nvCxnSpPr>
        <p:spPr>
          <a:xfrm flipH="1">
            <a:off x="8099630" y="2540514"/>
            <a:ext cx="1534515" cy="353472"/>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3"/>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tretch>
            <a:fillRect/>
          </a:stretch>
        </p:blipFill>
        <p:spPr bwMode="black">
          <a:xfrm>
            <a:off x="3046257" y="3083248"/>
            <a:ext cx="327250" cy="494680"/>
          </a:xfrm>
          <a:prstGeom prst="rect">
            <a:avLst/>
          </a:prstGeom>
          <a:blipFill dpi="0" rotWithShape="1">
            <a:blip r:embed="rId8" cstate="print">
              <a:alphaModFix amt="95000"/>
              <a:biLevel thresh="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sp>
        <p:nvSpPr>
          <p:cNvPr id="3" name="テキスト ボックス 2"/>
          <p:cNvSpPr txBox="1"/>
          <p:nvPr/>
        </p:nvSpPr>
        <p:spPr>
          <a:xfrm>
            <a:off x="3316752" y="222184"/>
            <a:ext cx="1666004" cy="352491"/>
          </a:xfrm>
          <a:prstGeom prst="rect">
            <a:avLst/>
          </a:prstGeom>
          <a:noFill/>
        </p:spPr>
        <p:txBody>
          <a:bodyPr wrap="none" lIns="71989" tIns="71989" rIns="0" bIns="0" rtlCol="0" anchor="t">
            <a:noAutofit/>
          </a:bodyPr>
          <a:lstStyle/>
          <a:p>
            <a:pPr>
              <a:lnSpc>
                <a:spcPct val="90000"/>
              </a:lnSpc>
              <a:spcAft>
                <a:spcPts val="600"/>
              </a:spcAft>
            </a:pPr>
            <a:r>
              <a:rPr lang="en-US" altLang="ja-JP" sz="2800" dirty="0">
                <a:solidFill>
                  <a:srgbClr val="FF0000"/>
                </a:solidFill>
              </a:rPr>
              <a:t>Preview</a:t>
            </a:r>
            <a:endParaRPr lang="ja-JP" altLang="en-US" sz="2800" dirty="0">
              <a:solidFill>
                <a:srgbClr val="FF0000"/>
              </a:solidFill>
            </a:endParaRPr>
          </a:p>
        </p:txBody>
      </p:sp>
      <p:cxnSp>
        <p:nvCxnSpPr>
          <p:cNvPr id="15" name="直線矢印コネクタ 14"/>
          <p:cNvCxnSpPr>
            <a:stCxn id="4" idx="2"/>
            <a:endCxn id="5" idx="128"/>
          </p:cNvCxnSpPr>
          <p:nvPr/>
        </p:nvCxnSpPr>
        <p:spPr>
          <a:xfrm flipH="1">
            <a:off x="2591429" y="3510095"/>
            <a:ext cx="8816" cy="1195961"/>
          </a:xfrm>
          <a:prstGeom prst="straightConnector1">
            <a:avLst/>
          </a:prstGeom>
          <a:ln>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pic>
        <p:nvPicPr>
          <p:cNvPr id="16" name="Picture 3"/>
          <p:cNvPicPr>
            <a:picLocks noChangeAspect="1" noChangeArrowheads="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black">
          <a:xfrm>
            <a:off x="7209282" y="3256576"/>
            <a:ext cx="327250" cy="494680"/>
          </a:xfrm>
          <a:prstGeom prst="rect">
            <a:avLst/>
          </a:prstGeom>
          <a:blipFill dpi="0" rotWithShape="1">
            <a:blip r:embed="rId8" cstate="print">
              <a:alphaModFix amt="9500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pic>
        <p:nvPicPr>
          <p:cNvPr id="20" name="Picture 3"/>
          <p:cNvPicPr>
            <a:picLocks noChangeAspect="1" noChangeArrowheads="1"/>
          </p:cNvPicPr>
          <p:nvPr/>
        </p:nvPicPr>
        <p:blipFill>
          <a:blip r:embed="rId7" cstate="print">
            <a:biLevel thresh="50000"/>
            <a:extLst>
              <a:ext uri="{28A0092B-C50C-407E-A947-70E740481C1C}">
                <a14:useLocalDpi xmlns:a14="http://schemas.microsoft.com/office/drawing/2010/main" val="0"/>
              </a:ext>
            </a:extLst>
          </a:blip>
          <a:stretch>
            <a:fillRect/>
          </a:stretch>
        </p:blipFill>
        <p:spPr bwMode="black">
          <a:xfrm>
            <a:off x="3153128" y="5200734"/>
            <a:ext cx="327250" cy="494680"/>
          </a:xfrm>
          <a:prstGeom prst="rect">
            <a:avLst/>
          </a:prstGeom>
          <a:blipFill dpi="0" rotWithShape="1">
            <a:blip r:embed="rId8" cstate="print">
              <a:alphaModFix amt="95000"/>
              <a:biLevel thresh="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sp>
        <p:nvSpPr>
          <p:cNvPr id="21" name="フリーフォーム 20"/>
          <p:cNvSpPr/>
          <p:nvPr/>
        </p:nvSpPr>
        <p:spPr>
          <a:xfrm rot="16200000" flipV="1">
            <a:off x="2733364" y="4272138"/>
            <a:ext cx="1839006" cy="314915"/>
          </a:xfrm>
          <a:custGeom>
            <a:avLst/>
            <a:gdLst>
              <a:gd name="connsiteX0" fmla="*/ 0 w 3281680"/>
              <a:gd name="connsiteY0" fmla="*/ 508078 h 508078"/>
              <a:gd name="connsiteX1" fmla="*/ 1483360 w 3281680"/>
              <a:gd name="connsiteY1" fmla="*/ 78 h 508078"/>
              <a:gd name="connsiteX2" fmla="*/ 3281680 w 3281680"/>
              <a:gd name="connsiteY2" fmla="*/ 477598 h 508078"/>
            </a:gdLst>
            <a:ahLst/>
            <a:cxnLst>
              <a:cxn ang="0">
                <a:pos x="connsiteX0" y="connsiteY0"/>
              </a:cxn>
              <a:cxn ang="0">
                <a:pos x="connsiteX1" y="connsiteY1"/>
              </a:cxn>
              <a:cxn ang="0">
                <a:pos x="connsiteX2" y="connsiteY2"/>
              </a:cxn>
            </a:cxnLst>
            <a:rect l="l" t="t" r="r" b="b"/>
            <a:pathLst>
              <a:path w="3281680" h="508078">
                <a:moveTo>
                  <a:pt x="0" y="508078"/>
                </a:moveTo>
                <a:cubicBezTo>
                  <a:pt x="468206" y="256618"/>
                  <a:pt x="936413" y="5158"/>
                  <a:pt x="1483360" y="78"/>
                </a:cubicBezTo>
                <a:cubicBezTo>
                  <a:pt x="2030307" y="-5002"/>
                  <a:pt x="2655993" y="236298"/>
                  <a:pt x="3281680" y="477598"/>
                </a:cubicBezTo>
              </a:path>
            </a:pathLst>
          </a:custGeom>
          <a:noFill/>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cxnSp>
        <p:nvCxnSpPr>
          <p:cNvPr id="22" name="直線矢印コネクタ 21"/>
          <p:cNvCxnSpPr/>
          <p:nvPr/>
        </p:nvCxnSpPr>
        <p:spPr>
          <a:xfrm flipH="1">
            <a:off x="3046257" y="2631576"/>
            <a:ext cx="3972407" cy="0"/>
          </a:xfrm>
          <a:prstGeom prst="straightConnector1">
            <a:avLst/>
          </a:prstGeom>
          <a:ln>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2701232" y="4017917"/>
            <a:ext cx="869486" cy="402984"/>
          </a:xfrm>
          <a:prstGeom prst="rect">
            <a:avLst/>
          </a:prstGeom>
          <a:noFill/>
        </p:spPr>
        <p:txBody>
          <a:bodyPr wrap="square" lIns="71989" tIns="71989" rIns="0" bIns="0" rtlCol="0" anchor="t">
            <a:noAutofit/>
          </a:bodyPr>
          <a:lstStyle/>
          <a:p>
            <a:pPr>
              <a:lnSpc>
                <a:spcPct val="90000"/>
              </a:lnSpc>
              <a:spcAft>
                <a:spcPts val="600"/>
              </a:spcAft>
            </a:pPr>
            <a:r>
              <a:rPr lang="en-US" altLang="ja-JP" sz="2400" dirty="0"/>
              <a:t>Sync</a:t>
            </a:r>
            <a:endParaRPr lang="ja-JP" altLang="en-US" sz="2400" dirty="0"/>
          </a:p>
        </p:txBody>
      </p:sp>
      <p:cxnSp>
        <p:nvCxnSpPr>
          <p:cNvPr id="28" name="直線矢印コネクタ 27"/>
          <p:cNvCxnSpPr/>
          <p:nvPr/>
        </p:nvCxnSpPr>
        <p:spPr>
          <a:xfrm flipH="1">
            <a:off x="3480377" y="3202053"/>
            <a:ext cx="2808636" cy="0"/>
          </a:xfrm>
          <a:prstGeom prst="straightConnector1">
            <a:avLst/>
          </a:prstGeom>
          <a:ln>
            <a:solidFill>
              <a:schemeClr val="bg1">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p:cNvSpPr txBox="1"/>
          <p:nvPr/>
        </p:nvSpPr>
        <p:spPr>
          <a:xfrm>
            <a:off x="6341065" y="2993291"/>
            <a:ext cx="1012785" cy="417523"/>
          </a:xfrm>
          <a:prstGeom prst="rect">
            <a:avLst/>
          </a:prstGeom>
          <a:noFill/>
        </p:spPr>
        <p:txBody>
          <a:bodyPr wrap="square" lIns="71989" tIns="71989" rIns="0" bIns="0" rtlCol="0" anchor="t">
            <a:noAutofit/>
          </a:bodyPr>
          <a:lstStyle/>
          <a:p>
            <a:pPr>
              <a:lnSpc>
                <a:spcPct val="90000"/>
              </a:lnSpc>
              <a:spcAft>
                <a:spcPts val="600"/>
              </a:spcAft>
            </a:pPr>
            <a:r>
              <a:rPr lang="ja-JP" altLang="en-US" dirty="0"/>
              <a:t>①招待</a:t>
            </a:r>
          </a:p>
        </p:txBody>
      </p:sp>
      <p:cxnSp>
        <p:nvCxnSpPr>
          <p:cNvPr id="31" name="直線矢印コネクタ 30"/>
          <p:cNvCxnSpPr/>
          <p:nvPr/>
        </p:nvCxnSpPr>
        <p:spPr>
          <a:xfrm>
            <a:off x="4400647" y="3410814"/>
            <a:ext cx="2808636" cy="0"/>
          </a:xfrm>
          <a:prstGeom prst="straightConnector1">
            <a:avLst/>
          </a:prstGeom>
          <a:ln>
            <a:solidFill>
              <a:schemeClr val="bg1">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3527878" y="3274777"/>
            <a:ext cx="1012785" cy="417523"/>
          </a:xfrm>
          <a:prstGeom prst="rect">
            <a:avLst/>
          </a:prstGeom>
          <a:noFill/>
        </p:spPr>
        <p:txBody>
          <a:bodyPr wrap="square" lIns="71989" tIns="71989" rIns="0" bIns="0" rtlCol="0" anchor="t">
            <a:noAutofit/>
          </a:bodyPr>
          <a:lstStyle/>
          <a:p>
            <a:pPr>
              <a:lnSpc>
                <a:spcPct val="90000"/>
              </a:lnSpc>
              <a:spcAft>
                <a:spcPts val="600"/>
              </a:spcAft>
            </a:pPr>
            <a:r>
              <a:rPr lang="ja-JP" altLang="en-US" dirty="0"/>
              <a:t>②承諾</a:t>
            </a:r>
          </a:p>
        </p:txBody>
      </p:sp>
      <p:sp>
        <p:nvSpPr>
          <p:cNvPr id="33" name="テキスト ボックス 32"/>
          <p:cNvSpPr txBox="1"/>
          <p:nvPr/>
        </p:nvSpPr>
        <p:spPr>
          <a:xfrm>
            <a:off x="6596093" y="3707728"/>
            <a:ext cx="2354462" cy="623170"/>
          </a:xfrm>
          <a:prstGeom prst="rect">
            <a:avLst/>
          </a:prstGeom>
          <a:noFill/>
        </p:spPr>
        <p:txBody>
          <a:bodyPr wrap="square" lIns="71989" tIns="71989" rIns="0" bIns="0" rtlCol="0" anchor="t">
            <a:noAutofit/>
          </a:bodyPr>
          <a:lstStyle/>
          <a:p>
            <a:pPr>
              <a:lnSpc>
                <a:spcPct val="90000"/>
              </a:lnSpc>
              <a:spcAft>
                <a:spcPts val="600"/>
              </a:spcAft>
            </a:pPr>
            <a:r>
              <a:rPr lang="ja-JP" altLang="en-US" dirty="0"/>
              <a:t>③ </a:t>
            </a:r>
            <a:r>
              <a:rPr lang="en-US" altLang="ja-JP" dirty="0"/>
              <a:t>Federated</a:t>
            </a:r>
            <a:r>
              <a:rPr lang="ja-JP" altLang="en-US" dirty="0"/>
              <a:t> </a:t>
            </a:r>
            <a:r>
              <a:rPr lang="en-US" altLang="ja-JP" dirty="0"/>
              <a:t>Identity</a:t>
            </a:r>
            <a:r>
              <a:rPr lang="ja-JP" altLang="en-US" dirty="0"/>
              <a:t> が作成される</a:t>
            </a:r>
          </a:p>
        </p:txBody>
      </p:sp>
      <p:sp>
        <p:nvSpPr>
          <p:cNvPr id="34" name="フリーフォーム 33"/>
          <p:cNvSpPr/>
          <p:nvPr/>
        </p:nvSpPr>
        <p:spPr>
          <a:xfrm flipV="1">
            <a:off x="7536533" y="3498967"/>
            <a:ext cx="2785767" cy="118189"/>
          </a:xfrm>
          <a:custGeom>
            <a:avLst/>
            <a:gdLst>
              <a:gd name="connsiteX0" fmla="*/ 0 w 3281680"/>
              <a:gd name="connsiteY0" fmla="*/ 508078 h 508078"/>
              <a:gd name="connsiteX1" fmla="*/ 1483360 w 3281680"/>
              <a:gd name="connsiteY1" fmla="*/ 78 h 508078"/>
              <a:gd name="connsiteX2" fmla="*/ 3281680 w 3281680"/>
              <a:gd name="connsiteY2" fmla="*/ 477598 h 508078"/>
            </a:gdLst>
            <a:ahLst/>
            <a:cxnLst>
              <a:cxn ang="0">
                <a:pos x="connsiteX0" y="connsiteY0"/>
              </a:cxn>
              <a:cxn ang="0">
                <a:pos x="connsiteX1" y="connsiteY1"/>
              </a:cxn>
              <a:cxn ang="0">
                <a:pos x="connsiteX2" y="connsiteY2"/>
              </a:cxn>
            </a:cxnLst>
            <a:rect l="l" t="t" r="r" b="b"/>
            <a:pathLst>
              <a:path w="3281680" h="508078">
                <a:moveTo>
                  <a:pt x="0" y="508078"/>
                </a:moveTo>
                <a:cubicBezTo>
                  <a:pt x="468206" y="256618"/>
                  <a:pt x="936413" y="5158"/>
                  <a:pt x="1483360" y="78"/>
                </a:cubicBezTo>
                <a:cubicBezTo>
                  <a:pt x="2030307" y="-5002"/>
                  <a:pt x="2655993" y="236298"/>
                  <a:pt x="3281680" y="477598"/>
                </a:cubicBezTo>
              </a:path>
            </a:pathLst>
          </a:custGeom>
          <a:noFill/>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pic>
        <p:nvPicPr>
          <p:cNvPr id="35" name="図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00362" y="4000339"/>
            <a:ext cx="501258" cy="501258"/>
          </a:xfrm>
          <a:prstGeom prst="rect">
            <a:avLst/>
          </a:prstGeom>
        </p:spPr>
      </p:pic>
      <p:sp>
        <p:nvSpPr>
          <p:cNvPr id="36" name="テキスト ボックス 35"/>
          <p:cNvSpPr txBox="1"/>
          <p:nvPr/>
        </p:nvSpPr>
        <p:spPr>
          <a:xfrm>
            <a:off x="9253127" y="3594026"/>
            <a:ext cx="1562333" cy="406313"/>
          </a:xfrm>
          <a:prstGeom prst="rect">
            <a:avLst/>
          </a:prstGeom>
          <a:noFill/>
        </p:spPr>
        <p:txBody>
          <a:bodyPr wrap="square" lIns="71989" tIns="71989" rIns="0" bIns="0" rtlCol="0" anchor="t">
            <a:noAutofit/>
          </a:bodyPr>
          <a:lstStyle/>
          <a:p>
            <a:pPr>
              <a:lnSpc>
                <a:spcPct val="90000"/>
              </a:lnSpc>
              <a:spcAft>
                <a:spcPts val="600"/>
              </a:spcAft>
            </a:pPr>
            <a:r>
              <a:rPr lang="ja-JP" altLang="en-US" dirty="0"/>
              <a:t>④ アクセス</a:t>
            </a:r>
          </a:p>
        </p:txBody>
      </p:sp>
      <p:pic>
        <p:nvPicPr>
          <p:cNvPr id="37" name="図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96151" y="4987934"/>
            <a:ext cx="920278" cy="920278"/>
          </a:xfrm>
          <a:prstGeom prst="rect">
            <a:avLst/>
          </a:prstGeom>
        </p:spPr>
      </p:pic>
      <p:sp>
        <p:nvSpPr>
          <p:cNvPr id="41" name="角丸四角形 40"/>
          <p:cNvSpPr/>
          <p:nvPr/>
        </p:nvSpPr>
        <p:spPr>
          <a:xfrm>
            <a:off x="1362112" y="2122452"/>
            <a:ext cx="3178551" cy="3947907"/>
          </a:xfrm>
          <a:prstGeom prst="roundRect">
            <a:avLst>
              <a:gd name="adj" fmla="val 5481"/>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42" name="角丸四角形 41"/>
          <p:cNvSpPr/>
          <p:nvPr/>
        </p:nvSpPr>
        <p:spPr>
          <a:xfrm>
            <a:off x="6421225" y="2122451"/>
            <a:ext cx="5288278" cy="2495233"/>
          </a:xfrm>
          <a:prstGeom prst="roundRect">
            <a:avLst>
              <a:gd name="adj" fmla="val 6152"/>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44" name="正方形/長方形 43"/>
          <p:cNvSpPr/>
          <p:nvPr/>
        </p:nvSpPr>
        <p:spPr>
          <a:xfrm>
            <a:off x="4400646" y="4617684"/>
            <a:ext cx="252838" cy="1077730"/>
          </a:xfrm>
          <a:prstGeom prst="rect">
            <a:avLst/>
          </a:prstGeom>
          <a:solidFill>
            <a:schemeClr val="bg1"/>
          </a:solidFill>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cxnSp>
        <p:nvCxnSpPr>
          <p:cNvPr id="39" name="直線矢印コネクタ 38"/>
          <p:cNvCxnSpPr/>
          <p:nvPr/>
        </p:nvCxnSpPr>
        <p:spPr>
          <a:xfrm flipH="1">
            <a:off x="3587745" y="5448073"/>
            <a:ext cx="1626662" cy="0"/>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3649534" y="4765080"/>
            <a:ext cx="1764097" cy="314280"/>
          </a:xfrm>
          <a:prstGeom prst="rect">
            <a:avLst/>
          </a:prstGeom>
          <a:noFill/>
        </p:spPr>
        <p:txBody>
          <a:bodyPr wrap="square" lIns="71989" tIns="71989" rIns="0" bIns="0" rtlCol="0" anchor="t">
            <a:noAutofit/>
          </a:bodyPr>
          <a:lstStyle/>
          <a:p>
            <a:pPr>
              <a:lnSpc>
                <a:spcPct val="90000"/>
              </a:lnSpc>
              <a:spcAft>
                <a:spcPts val="600"/>
              </a:spcAft>
            </a:pPr>
            <a:r>
              <a:rPr lang="ja-JP" altLang="en-US" dirty="0"/>
              <a:t>認証は自社のオンプレミス</a:t>
            </a:r>
            <a:r>
              <a:rPr lang="en-US" altLang="ja-JP" dirty="0"/>
              <a:t>AD</a:t>
            </a:r>
            <a:endParaRPr lang="ja-JP" altLang="en-US" dirty="0"/>
          </a:p>
        </p:txBody>
      </p:sp>
      <p:sp>
        <p:nvSpPr>
          <p:cNvPr id="45" name="フリーフォーム 44"/>
          <p:cNvSpPr/>
          <p:nvPr/>
        </p:nvSpPr>
        <p:spPr>
          <a:xfrm rot="20399636" flipV="1">
            <a:off x="7541830" y="3054692"/>
            <a:ext cx="2161021" cy="215458"/>
          </a:xfrm>
          <a:custGeom>
            <a:avLst/>
            <a:gdLst>
              <a:gd name="connsiteX0" fmla="*/ 0 w 3281680"/>
              <a:gd name="connsiteY0" fmla="*/ 508078 h 508078"/>
              <a:gd name="connsiteX1" fmla="*/ 1483360 w 3281680"/>
              <a:gd name="connsiteY1" fmla="*/ 78 h 508078"/>
              <a:gd name="connsiteX2" fmla="*/ 3281680 w 3281680"/>
              <a:gd name="connsiteY2" fmla="*/ 477598 h 508078"/>
            </a:gdLst>
            <a:ahLst/>
            <a:cxnLst>
              <a:cxn ang="0">
                <a:pos x="connsiteX0" y="connsiteY0"/>
              </a:cxn>
              <a:cxn ang="0">
                <a:pos x="connsiteX1" y="connsiteY1"/>
              </a:cxn>
              <a:cxn ang="0">
                <a:pos x="connsiteX2" y="connsiteY2"/>
              </a:cxn>
            </a:cxnLst>
            <a:rect l="l" t="t" r="r" b="b"/>
            <a:pathLst>
              <a:path w="3281680" h="508078">
                <a:moveTo>
                  <a:pt x="0" y="508078"/>
                </a:moveTo>
                <a:cubicBezTo>
                  <a:pt x="468206" y="256618"/>
                  <a:pt x="936413" y="5158"/>
                  <a:pt x="1483360" y="78"/>
                </a:cubicBezTo>
                <a:cubicBezTo>
                  <a:pt x="2030307" y="-5002"/>
                  <a:pt x="2655993" y="236298"/>
                  <a:pt x="3281680" y="477598"/>
                </a:cubicBezTo>
              </a:path>
            </a:pathLst>
          </a:custGeom>
          <a:noFill/>
          <a:ln w="190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38" name="正方形/長方形 37"/>
          <p:cNvSpPr/>
          <p:nvPr>
            <p:custDataLst>
              <p:tags r:id="rId1"/>
            </p:custDataLst>
          </p:nvPr>
        </p:nvSpPr>
        <p:spPr bwMode="auto">
          <a:xfrm rot="2704267">
            <a:off x="9333524" y="675305"/>
            <a:ext cx="3850173" cy="60385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961" dirty="0">
                <a:gradFill flip="none" rotWithShape="1">
                  <a:gsLst>
                    <a:gs pos="0">
                      <a:srgbClr val="FFFFFF"/>
                    </a:gs>
                    <a:gs pos="100000">
                      <a:srgbClr val="FFFFFF"/>
                    </a:gs>
                  </a:gsLst>
                  <a:lin ang="5400000" scaled="0"/>
                  <a:tileRect/>
                </a:gradFill>
                <a:cs typeface="Segoe UI" pitchFamily="34" charset="0"/>
              </a:rPr>
              <a:t>Public Preview</a:t>
            </a:r>
            <a:endParaRPr lang="ja-JP" altLang="en-US" sz="1961" dirty="0" err="1">
              <a:gradFill flip="none" rotWithShape="1">
                <a:gsLst>
                  <a:gs pos="0">
                    <a:srgbClr val="FFFFFF"/>
                  </a:gs>
                  <a:gs pos="100000">
                    <a:srgbClr val="FFFFFF"/>
                  </a:gs>
                </a:gsLst>
                <a:lin ang="5400000" scaled="0"/>
                <a:tileRect/>
              </a:gradFill>
              <a:cs typeface="Segoe UI" pitchFamily="34" charset="0"/>
            </a:endParaRPr>
          </a:p>
        </p:txBody>
      </p:sp>
    </p:spTree>
    <p:extLst>
      <p:ext uri="{BB962C8B-B14F-4D97-AF65-F5344CB8AC3E}">
        <p14:creationId xmlns:p14="http://schemas.microsoft.com/office/powerpoint/2010/main" val="82921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サポートへの問い合わせ</a:t>
            </a:r>
          </a:p>
        </p:txBody>
      </p:sp>
      <p:sp>
        <p:nvSpPr>
          <p:cNvPr id="3" name="Rectangle 46"/>
          <p:cNvSpPr/>
          <p:nvPr/>
        </p:nvSpPr>
        <p:spPr bwMode="auto">
          <a:xfrm>
            <a:off x="191344" y="1263576"/>
            <a:ext cx="11828908" cy="576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コア数クォータの増加、利用可能リージョンの拡大等</a:t>
            </a:r>
            <a:endParaRPr lang="en-US" sz="2800" kern="0" dirty="0">
              <a:gradFill>
                <a:gsLst>
                  <a:gs pos="0">
                    <a:srgbClr val="FFFFFF"/>
                  </a:gs>
                  <a:gs pos="100000">
                    <a:srgbClr val="FFFFFF"/>
                  </a:gs>
                </a:gsLst>
                <a:lin ang="5400000" scaled="0"/>
              </a:gradFill>
              <a:cs typeface="Segoe UI" pitchFamily="34" charset="0"/>
            </a:endParaRP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6857" y="2924944"/>
            <a:ext cx="5036042" cy="3622944"/>
          </a:xfrm>
          <a:prstGeom prst="rect">
            <a:avLst/>
          </a:prstGeom>
          <a:ln>
            <a:solidFill>
              <a:schemeClr val="tx1"/>
            </a:solidFill>
          </a:ln>
        </p:spPr>
      </p:pic>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3" y="3501008"/>
            <a:ext cx="4256821" cy="3346036"/>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457" y="1865069"/>
            <a:ext cx="2112695" cy="2762205"/>
          </a:xfrm>
          <a:prstGeom prst="rect">
            <a:avLst/>
          </a:prstGeom>
          <a:ln>
            <a:solidFill>
              <a:schemeClr val="tx1"/>
            </a:solidFill>
          </a:ln>
        </p:spPr>
      </p:pic>
      <p:sp>
        <p:nvSpPr>
          <p:cNvPr id="9" name="角丸四角形 8"/>
          <p:cNvSpPr/>
          <p:nvPr/>
        </p:nvSpPr>
        <p:spPr>
          <a:xfrm>
            <a:off x="4849227" y="3179504"/>
            <a:ext cx="1678821" cy="180020"/>
          </a:xfrm>
          <a:prstGeom prst="roundRect">
            <a:avLst/>
          </a:prstGeom>
          <a:noFill/>
          <a:ln w="38100">
            <a:solidFill>
              <a:srgbClr val="FF0000"/>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sp>
        <p:nvSpPr>
          <p:cNvPr id="10" name="角丸四角形 9"/>
          <p:cNvSpPr/>
          <p:nvPr/>
        </p:nvSpPr>
        <p:spPr>
          <a:xfrm>
            <a:off x="3417797" y="5013175"/>
            <a:ext cx="950012" cy="905467"/>
          </a:xfrm>
          <a:prstGeom prst="roundRect">
            <a:avLst>
              <a:gd name="adj" fmla="val 7918"/>
            </a:avLst>
          </a:prstGeom>
          <a:noFill/>
          <a:ln w="38100">
            <a:solidFill>
              <a:srgbClr val="FF0000"/>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sp>
        <p:nvSpPr>
          <p:cNvPr id="11" name="角丸四角形 10"/>
          <p:cNvSpPr/>
          <p:nvPr/>
        </p:nvSpPr>
        <p:spPr>
          <a:xfrm>
            <a:off x="7709219" y="4509120"/>
            <a:ext cx="1368152" cy="648072"/>
          </a:xfrm>
          <a:prstGeom prst="roundRect">
            <a:avLst>
              <a:gd name="adj" fmla="val 7918"/>
            </a:avLst>
          </a:prstGeom>
          <a:noFill/>
          <a:ln w="38100">
            <a:solidFill>
              <a:srgbClr val="FF0000"/>
            </a:solid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cxnSp>
        <p:nvCxnSpPr>
          <p:cNvPr id="13" name="直線矢印コネクタ 12"/>
          <p:cNvCxnSpPr>
            <a:stCxn id="9" idx="3"/>
            <a:endCxn id="11" idx="1"/>
          </p:cNvCxnSpPr>
          <p:nvPr/>
        </p:nvCxnSpPr>
        <p:spPr>
          <a:xfrm>
            <a:off x="6528048" y="3269514"/>
            <a:ext cx="1181171" cy="1563642"/>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10" idx="3"/>
          </p:cNvCxnSpPr>
          <p:nvPr/>
        </p:nvCxnSpPr>
        <p:spPr>
          <a:xfrm flipV="1">
            <a:off x="4367809" y="5020956"/>
            <a:ext cx="3341410" cy="444953"/>
          </a:xfrm>
          <a:prstGeom prst="straightConnector1">
            <a:avLst/>
          </a:prstGeom>
          <a:ln w="381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正方形/長方形 27"/>
          <p:cNvSpPr/>
          <p:nvPr/>
        </p:nvSpPr>
        <p:spPr bwMode="auto">
          <a:xfrm>
            <a:off x="1715041" y="2051554"/>
            <a:ext cx="2837416" cy="372971"/>
          </a:xfrm>
          <a:prstGeom prst="rect">
            <a:avLst/>
          </a:prstGeom>
          <a:solidFill>
            <a:srgbClr val="D4E7F8"/>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lnSpc>
                <a:spcPct val="110000"/>
              </a:lnSpc>
              <a:spcBef>
                <a:spcPct val="0"/>
              </a:spcBef>
              <a:spcAft>
                <a:spcPct val="0"/>
              </a:spcAft>
            </a:pPr>
            <a:r>
              <a:rPr kumimoji="1" lang="ja-JP" altLang="en-US" dirty="0">
                <a:solidFill>
                  <a:srgbClr val="002060"/>
                </a:solidFill>
              </a:rPr>
              <a:t>クラシックポータルから</a:t>
            </a:r>
            <a:endParaRPr kumimoji="1" lang="en-US" altLang="ja-JP" dirty="0">
              <a:solidFill>
                <a:srgbClr val="002060"/>
              </a:solidFill>
            </a:endParaRPr>
          </a:p>
        </p:txBody>
      </p:sp>
      <p:sp>
        <p:nvSpPr>
          <p:cNvPr id="29" name="正方形/長方形 28"/>
          <p:cNvSpPr/>
          <p:nvPr/>
        </p:nvSpPr>
        <p:spPr bwMode="auto">
          <a:xfrm>
            <a:off x="191344" y="3128037"/>
            <a:ext cx="2837416" cy="372971"/>
          </a:xfrm>
          <a:prstGeom prst="rect">
            <a:avLst/>
          </a:prstGeom>
          <a:solidFill>
            <a:srgbClr val="D4E7F8"/>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defTabSz="914099" fontAlgn="base">
              <a:lnSpc>
                <a:spcPct val="110000"/>
              </a:lnSpc>
              <a:spcBef>
                <a:spcPct val="0"/>
              </a:spcBef>
              <a:spcAft>
                <a:spcPct val="0"/>
              </a:spcAft>
            </a:pPr>
            <a:r>
              <a:rPr kumimoji="1" lang="ja-JP" altLang="en-US" dirty="0">
                <a:solidFill>
                  <a:srgbClr val="002060"/>
                </a:solidFill>
              </a:rPr>
              <a:t>新しいポータルから</a:t>
            </a:r>
            <a:endParaRPr kumimoji="1" lang="en-US" altLang="ja-JP" dirty="0">
              <a:solidFill>
                <a:srgbClr val="002060"/>
              </a:solidFill>
            </a:endParaRPr>
          </a:p>
        </p:txBody>
      </p:sp>
      <p:sp>
        <p:nvSpPr>
          <p:cNvPr id="30" name="正方形/長方形 29"/>
          <p:cNvSpPr/>
          <p:nvPr/>
        </p:nvSpPr>
        <p:spPr bwMode="auto">
          <a:xfrm>
            <a:off x="6906857" y="2541492"/>
            <a:ext cx="5036042" cy="372971"/>
          </a:xfrm>
          <a:prstGeom prst="rect">
            <a:avLst/>
          </a:prstGeom>
          <a:solidFill>
            <a:srgbClr val="D4E7F8"/>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lnSpc>
                <a:spcPct val="110000"/>
              </a:lnSpc>
              <a:spcBef>
                <a:spcPct val="0"/>
              </a:spcBef>
              <a:spcAft>
                <a:spcPct val="0"/>
              </a:spcAft>
            </a:pPr>
            <a:r>
              <a:rPr kumimoji="1" lang="ja-JP" altLang="en-US" dirty="0">
                <a:solidFill>
                  <a:srgbClr val="002060"/>
                </a:solidFill>
              </a:rPr>
              <a:t>サポート リクエスト作成は新ポータルのみ</a:t>
            </a:r>
            <a:endParaRPr kumimoji="1" lang="en-US" altLang="ja-JP" dirty="0">
              <a:solidFill>
                <a:srgbClr val="002060"/>
              </a:solidFill>
            </a:endParaRPr>
          </a:p>
        </p:txBody>
      </p:sp>
    </p:spTree>
    <p:extLst>
      <p:ext uri="{BB962C8B-B14F-4D97-AF65-F5344CB8AC3E}">
        <p14:creationId xmlns:p14="http://schemas.microsoft.com/office/powerpoint/2010/main" val="190313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図 84"/>
          <p:cNvPicPr>
            <a:picLocks noChangeAspect="1"/>
          </p:cNvPicPr>
          <p:nvPr/>
        </p:nvPicPr>
        <p:blipFill>
          <a:blip r:embed="rId2" cstate="email">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66" y="-2849"/>
            <a:ext cx="12197423" cy="6851526"/>
          </a:xfrm>
          <a:prstGeom prst="rect">
            <a:avLst/>
          </a:prstGeom>
        </p:spPr>
      </p:pic>
      <p:sp>
        <p:nvSpPr>
          <p:cNvPr id="2" name="タイトル 1"/>
          <p:cNvSpPr>
            <a:spLocks noGrp="1"/>
          </p:cNvSpPr>
          <p:nvPr>
            <p:ph type="title"/>
          </p:nvPr>
        </p:nvSpPr>
        <p:spPr/>
        <p:txBody>
          <a:bodyPr>
            <a:normAutofit/>
          </a:bodyPr>
          <a:lstStyle/>
          <a:p>
            <a:r>
              <a:rPr lang="ja-JP" altLang="en-US" sz="4000" dirty="0">
                <a:solidFill>
                  <a:schemeClr val="bg1"/>
                </a:solidFill>
                <a:latin typeface="+mj-ea"/>
                <a:cs typeface="Segoe UI Light" panose="020B0502040204020203" pitchFamily="34" charset="0"/>
              </a:rPr>
              <a:t>世界中のユーザーを利用者にしたい</a:t>
            </a:r>
            <a:endParaRPr lang="ja-JP" altLang="en-US" sz="4000" dirty="0">
              <a:solidFill>
                <a:schemeClr val="bg1"/>
              </a:solidFill>
              <a:latin typeface="+mj-ea"/>
            </a:endParaRPr>
          </a:p>
        </p:txBody>
      </p:sp>
      <p:pic>
        <p:nvPicPr>
          <p:cNvPr id="7" name="cloud" descr="C:\DVD_Art_Sept-2-2010\Artwork_Imagery\Icons - Illustrations\_ XML ICONS\Internet cloud w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0428" y="854440"/>
            <a:ext cx="1761875" cy="846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cloud" descr="C:\DVD_Art_Sept-2-2010\Artwork_Imagery\Icons - Illustrations\_ XML ICONS\Internet cloud 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731" y="1097294"/>
            <a:ext cx="5133247" cy="139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pplication" descr="C:\DVD_Art_Sept-2-2010\Artwork_Imagery\Icons - Illustrations\_ VIRTUALIZATION ICONS\Application Virtual We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5056" y="1721094"/>
            <a:ext cx="652370" cy="771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loud" descr="C:\DVD_Art_Sept-2-2010\Artwork_Imagery\Icons - Illustrations\_ XML ICONS\Internet cloud we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3538" y="1665539"/>
            <a:ext cx="1317438" cy="6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cloud" descr="C:\DVD_Art_Sept-2-2010\Artwork_Imagery\Icons - Illustrations\_ XML ICONS\Internet cloud we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7649" y="1351260"/>
            <a:ext cx="455547" cy="261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cloud" descr="C:\DVD_Art_Sept-2-2010\Artwork_Imagery\Icons - Illustrations\_ XML ICONS\Internet cloud we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627689" y="1371893"/>
            <a:ext cx="815859" cy="468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Yahoo" descr="C:\Users\vittorib\Pictures\Yahoo.png"/>
          <p:cNvPicPr>
            <a:picLocks noChangeAspect="1" noChangeArrowheads="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5209" y="4481060"/>
            <a:ext cx="762357" cy="454177"/>
          </a:xfrm>
          <a:prstGeom prst="rect">
            <a:avLst/>
          </a:prstGeom>
          <a:noFill/>
          <a:effectLst>
            <a:glow rad="127000">
              <a:schemeClr val="accent1">
                <a:lumMod val="50000"/>
                <a:alpha val="56000"/>
              </a:schemeClr>
            </a:glow>
          </a:effectLst>
          <a:extLst>
            <a:ext uri="{909E8E84-426E-40DD-AFC4-6F175D3DCCD1}">
              <a14:hiddenFill xmlns:a14="http://schemas.microsoft.com/office/drawing/2010/main">
                <a:solidFill>
                  <a:srgbClr val="FFFFFF"/>
                </a:solidFill>
              </a14:hiddenFill>
            </a:ext>
          </a:extLst>
        </p:spPr>
      </p:pic>
      <p:pic>
        <p:nvPicPr>
          <p:cNvPr id="20" name="Facebook" descr="facebook_logo.png facebook logo image by der-x-id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37931" y="5488446"/>
            <a:ext cx="506851" cy="514842"/>
          </a:xfrm>
          <a:prstGeom prst="rect">
            <a:avLst/>
          </a:prstGeom>
          <a:noFill/>
          <a:effectLst>
            <a:glow rad="127000">
              <a:schemeClr val="tx1">
                <a:alpha val="40000"/>
              </a:schemeClr>
            </a:glow>
          </a:effectLst>
          <a:extLst>
            <a:ext uri="{909E8E84-426E-40DD-AFC4-6F175D3DCCD1}">
              <a14:hiddenFill xmlns:a14="http://schemas.microsoft.com/office/drawing/2010/main">
                <a:solidFill>
                  <a:srgbClr val="FFFFFF"/>
                </a:solidFill>
              </a14:hiddenFill>
            </a:ext>
          </a:extLst>
        </p:spPr>
      </p:pic>
      <p:grpSp>
        <p:nvGrpSpPr>
          <p:cNvPr id="21" name="crowd facebook"/>
          <p:cNvGrpSpPr>
            <a:grpSpLocks/>
          </p:cNvGrpSpPr>
          <p:nvPr/>
        </p:nvGrpSpPr>
        <p:grpSpPr bwMode="auto">
          <a:xfrm>
            <a:off x="1646871" y="5021039"/>
            <a:ext cx="746019" cy="604751"/>
            <a:chOff x="379412" y="5207461"/>
            <a:chExt cx="1013563" cy="888539"/>
          </a:xfrm>
        </p:grpSpPr>
        <p:pic>
          <p:nvPicPr>
            <p:cNvPr id="22" name="Picture 9" descr="C:\DVD_Art_Sept-2-2010\Artwork_Imagery\Icons - Illustrations\_ REAL VISTA STYLE\people icons friends buddies user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836612" y="5207461"/>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descr="C:\DVD_Art_Sept-2-2010\Artwork_Imagery\Icons - Illustrations\_ REAL VISTA STYLE\people icons friends buddies user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55612" y="53110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9" descr="C:\DVD_Art_Sept-2-2010\Artwork_Imagery\Icons - Illustrations\_ REAL VISTA STYLE\people icons friends buddies user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8366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9" descr="C:\DVD_Art_Sept-2-2010\Artwork_Imagery\Icons - Illustrations\_ REAL VISTA STYLE\people icons friends buddies user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3794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crowd facebook"/>
          <p:cNvGrpSpPr>
            <a:grpSpLocks/>
          </p:cNvGrpSpPr>
          <p:nvPr/>
        </p:nvGrpSpPr>
        <p:grpSpPr bwMode="auto">
          <a:xfrm>
            <a:off x="2724630" y="5621029"/>
            <a:ext cx="747607" cy="604751"/>
            <a:chOff x="379412" y="5207461"/>
            <a:chExt cx="1013563" cy="888539"/>
          </a:xfrm>
        </p:grpSpPr>
        <p:pic>
          <p:nvPicPr>
            <p:cNvPr id="32" name="Picture 9" descr="C:\DVD_Art_Sept-2-2010\Artwork_Imagery\Icons - Illustrations\_ REAL VISTA STYLE\people icons friends buddies user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836612" y="5207461"/>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9" descr="C:\DVD_Art_Sept-2-2010\Artwork_Imagery\Icons - Illustrations\_ REAL VISTA STYLE\people icons friends buddies user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455612" y="53110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9" descr="C:\DVD_Art_Sept-2-2010\Artwork_Imagery\Icons - Illustrations\_ REAL VISTA STYLE\people icons friends buddies user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8366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9" descr="C:\DVD_Art_Sept-2-2010\Artwork_Imagery\Icons - Illustrations\_ REAL VISTA STYLE\people icons friends buddies user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flipH="1">
              <a:off x="3794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crowd google"/>
          <p:cNvGrpSpPr>
            <a:grpSpLocks/>
          </p:cNvGrpSpPr>
          <p:nvPr/>
        </p:nvGrpSpPr>
        <p:grpSpPr bwMode="auto">
          <a:xfrm flipH="1">
            <a:off x="9856255" y="4673425"/>
            <a:ext cx="677765" cy="549197"/>
            <a:chOff x="379412" y="5207461"/>
            <a:chExt cx="1013563" cy="888539"/>
          </a:xfrm>
        </p:grpSpPr>
        <p:pic>
          <p:nvPicPr>
            <p:cNvPr id="37" name="Picture 9" descr="C:\DVD_Art_Sept-2-2010\Artwork_Imagery\Icons - Illustrations\_ REAL VISTA STYLE\people icons friends buddies user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36612" y="5207461"/>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9" descr="C:\DVD_Art_Sept-2-2010\Artwork_Imagery\Icons - Illustrations\_ REAL VISTA STYLE\people icons friends buddies user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55612" y="53110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9" descr="C:\DVD_Art_Sept-2-2010\Artwork_Imagery\Icons - Illustrations\_ REAL VISTA STYLE\people icons friends buddies user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366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9" descr="C:\DVD_Art_Sept-2-2010\Artwork_Imagery\Icons - Illustrations\_ REAL VISTA STYLE\people icons friends buddies user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3794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 name="Picture 4" descr="C:\Program Files\Clips\Parts\active directory_s.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181714" y="4527394"/>
            <a:ext cx="484119" cy="477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 descr="C:\DVD_Art_Sept-2-2010\Artwork_Imagery\Icons - Illustrations\_ REAL VISTA STYLE\people icons friends buddies users.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443616" y="4782948"/>
            <a:ext cx="371422" cy="37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 descr="C:\Program Files\Clips\Parts\active directory_s.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21430" y="4436920"/>
            <a:ext cx="399993" cy="393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 descr="C:\DVD_Art_Sept-2-2010\Artwork_Imagery\Icons - Illustrations\_ REAL VISTA STYLE\people icons friends buddies users.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296032" y="4686121"/>
            <a:ext cx="307931" cy="312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フリーフォーム 50"/>
          <p:cNvSpPr/>
          <p:nvPr/>
        </p:nvSpPr>
        <p:spPr>
          <a:xfrm>
            <a:off x="3640489" y="2209975"/>
            <a:ext cx="1958697" cy="3134868"/>
          </a:xfrm>
          <a:custGeom>
            <a:avLst/>
            <a:gdLst>
              <a:gd name="connsiteX0" fmla="*/ 0 w 2486025"/>
              <a:gd name="connsiteY0" fmla="*/ 1857375 h 1857375"/>
              <a:gd name="connsiteX1" fmla="*/ 638175 w 2486025"/>
              <a:gd name="connsiteY1" fmla="*/ 485775 h 1857375"/>
              <a:gd name="connsiteX2" fmla="*/ 2486025 w 2486025"/>
              <a:gd name="connsiteY2" fmla="*/ 0 h 1857375"/>
              <a:gd name="connsiteX0" fmla="*/ 0 w 2486025"/>
              <a:gd name="connsiteY0" fmla="*/ 1857375 h 1857375"/>
              <a:gd name="connsiteX1" fmla="*/ 421975 w 2486025"/>
              <a:gd name="connsiteY1" fmla="*/ 614923 h 1857375"/>
              <a:gd name="connsiteX2" fmla="*/ 2486025 w 2486025"/>
              <a:gd name="connsiteY2" fmla="*/ 0 h 1857375"/>
              <a:gd name="connsiteX0" fmla="*/ 0 w 2486025"/>
              <a:gd name="connsiteY0" fmla="*/ 1857375 h 1857375"/>
              <a:gd name="connsiteX1" fmla="*/ 421975 w 2486025"/>
              <a:gd name="connsiteY1" fmla="*/ 614923 h 1857375"/>
              <a:gd name="connsiteX2" fmla="*/ 2486025 w 2486025"/>
              <a:gd name="connsiteY2" fmla="*/ 0 h 1857375"/>
              <a:gd name="connsiteX0" fmla="*/ 0 w 2498036"/>
              <a:gd name="connsiteY0" fmla="*/ 2123741 h 2123741"/>
              <a:gd name="connsiteX1" fmla="*/ 433986 w 2498036"/>
              <a:gd name="connsiteY1" fmla="*/ 614923 h 2123741"/>
              <a:gd name="connsiteX2" fmla="*/ 2498036 w 2498036"/>
              <a:gd name="connsiteY2" fmla="*/ 0 h 2123741"/>
              <a:gd name="connsiteX0" fmla="*/ 0 w 2498036"/>
              <a:gd name="connsiteY0" fmla="*/ 2123741 h 2123741"/>
              <a:gd name="connsiteX1" fmla="*/ 433986 w 2498036"/>
              <a:gd name="connsiteY1" fmla="*/ 614923 h 2123741"/>
              <a:gd name="connsiteX2" fmla="*/ 2498036 w 2498036"/>
              <a:gd name="connsiteY2" fmla="*/ 0 h 2123741"/>
            </a:gdLst>
            <a:ahLst/>
            <a:cxnLst>
              <a:cxn ang="0">
                <a:pos x="connsiteX0" y="connsiteY0"/>
              </a:cxn>
              <a:cxn ang="0">
                <a:pos x="connsiteX1" y="connsiteY1"/>
              </a:cxn>
              <a:cxn ang="0">
                <a:pos x="connsiteX2" y="connsiteY2"/>
              </a:cxn>
            </a:cxnLst>
            <a:rect l="l" t="t" r="r" b="b"/>
            <a:pathLst>
              <a:path w="2498036" h="2123741">
                <a:moveTo>
                  <a:pt x="0" y="2123741"/>
                </a:moveTo>
                <a:cubicBezTo>
                  <a:pt x="27841" y="1568507"/>
                  <a:pt x="17647" y="968880"/>
                  <a:pt x="433986" y="614923"/>
                </a:cubicBezTo>
                <a:cubicBezTo>
                  <a:pt x="850325" y="260966"/>
                  <a:pt x="1781280" y="88106"/>
                  <a:pt x="2498036" y="0"/>
                </a:cubicBezTo>
              </a:path>
            </a:pathLst>
          </a:cu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52" name="フリーフォーム 51"/>
          <p:cNvSpPr/>
          <p:nvPr/>
        </p:nvSpPr>
        <p:spPr>
          <a:xfrm flipH="1">
            <a:off x="6242031" y="2133784"/>
            <a:ext cx="2542814" cy="3258676"/>
          </a:xfrm>
          <a:custGeom>
            <a:avLst/>
            <a:gdLst>
              <a:gd name="connsiteX0" fmla="*/ 0 w 2486025"/>
              <a:gd name="connsiteY0" fmla="*/ 1857375 h 1857375"/>
              <a:gd name="connsiteX1" fmla="*/ 638175 w 2486025"/>
              <a:gd name="connsiteY1" fmla="*/ 485775 h 1857375"/>
              <a:gd name="connsiteX2" fmla="*/ 2486025 w 2486025"/>
              <a:gd name="connsiteY2" fmla="*/ 0 h 1857375"/>
              <a:gd name="connsiteX0" fmla="*/ 0 w 2486025"/>
              <a:gd name="connsiteY0" fmla="*/ 1857375 h 1857375"/>
              <a:gd name="connsiteX1" fmla="*/ 421975 w 2486025"/>
              <a:gd name="connsiteY1" fmla="*/ 614923 h 1857375"/>
              <a:gd name="connsiteX2" fmla="*/ 2486025 w 2486025"/>
              <a:gd name="connsiteY2" fmla="*/ 0 h 1857375"/>
              <a:gd name="connsiteX0" fmla="*/ 0 w 2486025"/>
              <a:gd name="connsiteY0" fmla="*/ 1857375 h 1857375"/>
              <a:gd name="connsiteX1" fmla="*/ 421975 w 2486025"/>
              <a:gd name="connsiteY1" fmla="*/ 614923 h 1857375"/>
              <a:gd name="connsiteX2" fmla="*/ 2486025 w 2486025"/>
              <a:gd name="connsiteY2" fmla="*/ 0 h 1857375"/>
              <a:gd name="connsiteX0" fmla="*/ 0 w 2498036"/>
              <a:gd name="connsiteY0" fmla="*/ 2123741 h 2123741"/>
              <a:gd name="connsiteX1" fmla="*/ 433986 w 2498036"/>
              <a:gd name="connsiteY1" fmla="*/ 614923 h 2123741"/>
              <a:gd name="connsiteX2" fmla="*/ 2498036 w 2498036"/>
              <a:gd name="connsiteY2" fmla="*/ 0 h 2123741"/>
              <a:gd name="connsiteX0" fmla="*/ 0 w 2498036"/>
              <a:gd name="connsiteY0" fmla="*/ 2123741 h 2123741"/>
              <a:gd name="connsiteX1" fmla="*/ 433986 w 2498036"/>
              <a:gd name="connsiteY1" fmla="*/ 614923 h 2123741"/>
              <a:gd name="connsiteX2" fmla="*/ 2498036 w 2498036"/>
              <a:gd name="connsiteY2" fmla="*/ 0 h 2123741"/>
            </a:gdLst>
            <a:ahLst/>
            <a:cxnLst>
              <a:cxn ang="0">
                <a:pos x="connsiteX0" y="connsiteY0"/>
              </a:cxn>
              <a:cxn ang="0">
                <a:pos x="connsiteX1" y="connsiteY1"/>
              </a:cxn>
              <a:cxn ang="0">
                <a:pos x="connsiteX2" y="connsiteY2"/>
              </a:cxn>
            </a:cxnLst>
            <a:rect l="l" t="t" r="r" b="b"/>
            <a:pathLst>
              <a:path w="2498036" h="2123741">
                <a:moveTo>
                  <a:pt x="0" y="2123741"/>
                </a:moveTo>
                <a:cubicBezTo>
                  <a:pt x="27841" y="1568507"/>
                  <a:pt x="17647" y="968880"/>
                  <a:pt x="433986" y="614923"/>
                </a:cubicBezTo>
                <a:cubicBezTo>
                  <a:pt x="850325" y="260966"/>
                  <a:pt x="1781280" y="88106"/>
                  <a:pt x="2498036" y="0"/>
                </a:cubicBezTo>
              </a:path>
            </a:pathLst>
          </a:cu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53" name="フリーフォーム 52"/>
          <p:cNvSpPr/>
          <p:nvPr/>
        </p:nvSpPr>
        <p:spPr>
          <a:xfrm flipH="1">
            <a:off x="6311869" y="2087753"/>
            <a:ext cx="3238041" cy="2272978"/>
          </a:xfrm>
          <a:custGeom>
            <a:avLst/>
            <a:gdLst>
              <a:gd name="connsiteX0" fmla="*/ 0 w 2486025"/>
              <a:gd name="connsiteY0" fmla="*/ 1857375 h 1857375"/>
              <a:gd name="connsiteX1" fmla="*/ 638175 w 2486025"/>
              <a:gd name="connsiteY1" fmla="*/ 485775 h 1857375"/>
              <a:gd name="connsiteX2" fmla="*/ 2486025 w 2486025"/>
              <a:gd name="connsiteY2" fmla="*/ 0 h 1857375"/>
              <a:gd name="connsiteX0" fmla="*/ 0 w 2486025"/>
              <a:gd name="connsiteY0" fmla="*/ 1857375 h 1857375"/>
              <a:gd name="connsiteX1" fmla="*/ 421975 w 2486025"/>
              <a:gd name="connsiteY1" fmla="*/ 614923 h 1857375"/>
              <a:gd name="connsiteX2" fmla="*/ 2486025 w 2486025"/>
              <a:gd name="connsiteY2" fmla="*/ 0 h 1857375"/>
              <a:gd name="connsiteX0" fmla="*/ 0 w 2486025"/>
              <a:gd name="connsiteY0" fmla="*/ 1857375 h 1857375"/>
              <a:gd name="connsiteX1" fmla="*/ 421975 w 2486025"/>
              <a:gd name="connsiteY1" fmla="*/ 614923 h 1857375"/>
              <a:gd name="connsiteX2" fmla="*/ 2486025 w 2486025"/>
              <a:gd name="connsiteY2" fmla="*/ 0 h 1857375"/>
              <a:gd name="connsiteX0" fmla="*/ 0 w 2498036"/>
              <a:gd name="connsiteY0" fmla="*/ 2123741 h 2123741"/>
              <a:gd name="connsiteX1" fmla="*/ 433986 w 2498036"/>
              <a:gd name="connsiteY1" fmla="*/ 614923 h 2123741"/>
              <a:gd name="connsiteX2" fmla="*/ 2498036 w 2498036"/>
              <a:gd name="connsiteY2" fmla="*/ 0 h 2123741"/>
              <a:gd name="connsiteX0" fmla="*/ 0 w 2498036"/>
              <a:gd name="connsiteY0" fmla="*/ 2123741 h 2123741"/>
              <a:gd name="connsiteX1" fmla="*/ 433986 w 2498036"/>
              <a:gd name="connsiteY1" fmla="*/ 614923 h 2123741"/>
              <a:gd name="connsiteX2" fmla="*/ 2498036 w 2498036"/>
              <a:gd name="connsiteY2" fmla="*/ 0 h 2123741"/>
              <a:gd name="connsiteX0" fmla="*/ 0 w 2498036"/>
              <a:gd name="connsiteY0" fmla="*/ 2123741 h 2123741"/>
              <a:gd name="connsiteX1" fmla="*/ 690744 w 2498036"/>
              <a:gd name="connsiteY1" fmla="*/ 402172 h 2123741"/>
              <a:gd name="connsiteX2" fmla="*/ 2498036 w 2498036"/>
              <a:gd name="connsiteY2" fmla="*/ 0 h 2123741"/>
              <a:gd name="connsiteX0" fmla="*/ 0 w 2498036"/>
              <a:gd name="connsiteY0" fmla="*/ 2123741 h 2123741"/>
              <a:gd name="connsiteX1" fmla="*/ 690744 w 2498036"/>
              <a:gd name="connsiteY1" fmla="*/ 402172 h 2123741"/>
              <a:gd name="connsiteX2" fmla="*/ 2498036 w 2498036"/>
              <a:gd name="connsiteY2" fmla="*/ 0 h 2123741"/>
              <a:gd name="connsiteX0" fmla="*/ 0 w 2498036"/>
              <a:gd name="connsiteY0" fmla="*/ 2123741 h 2123741"/>
              <a:gd name="connsiteX1" fmla="*/ 621350 w 2498036"/>
              <a:gd name="connsiteY1" fmla="*/ 519185 h 2123741"/>
              <a:gd name="connsiteX2" fmla="*/ 2498036 w 2498036"/>
              <a:gd name="connsiteY2" fmla="*/ 0 h 2123741"/>
              <a:gd name="connsiteX0" fmla="*/ 0 w 2498036"/>
              <a:gd name="connsiteY0" fmla="*/ 2123741 h 2123741"/>
              <a:gd name="connsiteX1" fmla="*/ 621350 w 2498036"/>
              <a:gd name="connsiteY1" fmla="*/ 519185 h 2123741"/>
              <a:gd name="connsiteX2" fmla="*/ 2498036 w 2498036"/>
              <a:gd name="connsiteY2" fmla="*/ 0 h 2123741"/>
              <a:gd name="connsiteX0" fmla="*/ 0 w 2498036"/>
              <a:gd name="connsiteY0" fmla="*/ 2123741 h 2123741"/>
              <a:gd name="connsiteX1" fmla="*/ 635228 w 2498036"/>
              <a:gd name="connsiteY1" fmla="*/ 636199 h 2123741"/>
              <a:gd name="connsiteX2" fmla="*/ 2498036 w 2498036"/>
              <a:gd name="connsiteY2" fmla="*/ 0 h 2123741"/>
              <a:gd name="connsiteX0" fmla="*/ 0 w 2498036"/>
              <a:gd name="connsiteY0" fmla="*/ 2123741 h 2123741"/>
              <a:gd name="connsiteX1" fmla="*/ 635228 w 2498036"/>
              <a:gd name="connsiteY1" fmla="*/ 636199 h 2123741"/>
              <a:gd name="connsiteX2" fmla="*/ 2498036 w 2498036"/>
              <a:gd name="connsiteY2" fmla="*/ 0 h 2123741"/>
            </a:gdLst>
            <a:ahLst/>
            <a:cxnLst>
              <a:cxn ang="0">
                <a:pos x="connsiteX0" y="connsiteY0"/>
              </a:cxn>
              <a:cxn ang="0">
                <a:pos x="connsiteX1" y="connsiteY1"/>
              </a:cxn>
              <a:cxn ang="0">
                <a:pos x="connsiteX2" y="connsiteY2"/>
              </a:cxn>
            </a:cxnLst>
            <a:rect l="l" t="t" r="r" b="b"/>
            <a:pathLst>
              <a:path w="2498036" h="2123741">
                <a:moveTo>
                  <a:pt x="0" y="2123741"/>
                </a:moveTo>
                <a:cubicBezTo>
                  <a:pt x="41720" y="1504682"/>
                  <a:pt x="59283" y="1266734"/>
                  <a:pt x="635228" y="636199"/>
                </a:cubicBezTo>
                <a:cubicBezTo>
                  <a:pt x="1211173" y="5664"/>
                  <a:pt x="1781280" y="88106"/>
                  <a:pt x="2498036" y="0"/>
                </a:cubicBezTo>
              </a:path>
            </a:pathLst>
          </a:cu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cxnSp>
        <p:nvCxnSpPr>
          <p:cNvPr id="54" name="直線矢印コネクタ 53"/>
          <p:cNvCxnSpPr>
            <a:stCxn id="47" idx="0"/>
          </p:cNvCxnSpPr>
          <p:nvPr/>
        </p:nvCxnSpPr>
        <p:spPr>
          <a:xfrm flipV="1">
            <a:off x="4321429" y="2286164"/>
            <a:ext cx="1463467" cy="2150758"/>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5645217" y="2362354"/>
            <a:ext cx="231740" cy="2858084"/>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flipH="1" flipV="1">
            <a:off x="6059495" y="2362352"/>
            <a:ext cx="257139" cy="2209486"/>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H="1" flipV="1">
            <a:off x="6157905" y="2286163"/>
            <a:ext cx="1079347" cy="2626940"/>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p:nvPr/>
        </p:nvCxnSpPr>
        <p:spPr>
          <a:xfrm flipH="1" flipV="1">
            <a:off x="6259490" y="2209975"/>
            <a:ext cx="1593624" cy="2257104"/>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pic>
        <p:nvPicPr>
          <p:cNvPr id="59" name="cloud" descr="C:\DVD_Art_Sept-2-2010\Artwork_Imagery\Icons - Illustrations\_ XML ICONS\Internet cloud we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3538" y="1665539"/>
            <a:ext cx="1317438" cy="620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フリーフォーム 60"/>
          <p:cNvSpPr/>
          <p:nvPr/>
        </p:nvSpPr>
        <p:spPr>
          <a:xfrm>
            <a:off x="2642091" y="2087753"/>
            <a:ext cx="2938046" cy="2613092"/>
          </a:xfrm>
          <a:custGeom>
            <a:avLst/>
            <a:gdLst>
              <a:gd name="connsiteX0" fmla="*/ 0 w 2486025"/>
              <a:gd name="connsiteY0" fmla="*/ 1857375 h 1857375"/>
              <a:gd name="connsiteX1" fmla="*/ 638175 w 2486025"/>
              <a:gd name="connsiteY1" fmla="*/ 485775 h 1857375"/>
              <a:gd name="connsiteX2" fmla="*/ 2486025 w 2486025"/>
              <a:gd name="connsiteY2" fmla="*/ 0 h 1857375"/>
            </a:gdLst>
            <a:ahLst/>
            <a:cxnLst>
              <a:cxn ang="0">
                <a:pos x="connsiteX0" y="connsiteY0"/>
              </a:cxn>
              <a:cxn ang="0">
                <a:pos x="connsiteX1" y="connsiteY1"/>
              </a:cxn>
              <a:cxn ang="0">
                <a:pos x="connsiteX2" y="connsiteY2"/>
              </a:cxn>
            </a:cxnLst>
            <a:rect l="l" t="t" r="r" b="b"/>
            <a:pathLst>
              <a:path w="2486025" h="1857375">
                <a:moveTo>
                  <a:pt x="0" y="1857375"/>
                </a:moveTo>
                <a:cubicBezTo>
                  <a:pt x="111919" y="1326356"/>
                  <a:pt x="223838" y="795337"/>
                  <a:pt x="638175" y="485775"/>
                </a:cubicBezTo>
                <a:cubicBezTo>
                  <a:pt x="1052513" y="176212"/>
                  <a:pt x="1769269" y="88106"/>
                  <a:pt x="2486025" y="0"/>
                </a:cubicBezTo>
              </a:path>
            </a:pathLst>
          </a:cu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sp>
        <p:nvSpPr>
          <p:cNvPr id="67" name="フリーフォーム 66"/>
          <p:cNvSpPr/>
          <p:nvPr/>
        </p:nvSpPr>
        <p:spPr>
          <a:xfrm>
            <a:off x="2475428" y="1975058"/>
            <a:ext cx="2938045" cy="1776161"/>
          </a:xfrm>
          <a:custGeom>
            <a:avLst/>
            <a:gdLst>
              <a:gd name="connsiteX0" fmla="*/ 0 w 2486025"/>
              <a:gd name="connsiteY0" fmla="*/ 1857375 h 1857375"/>
              <a:gd name="connsiteX1" fmla="*/ 638175 w 2486025"/>
              <a:gd name="connsiteY1" fmla="*/ 485775 h 1857375"/>
              <a:gd name="connsiteX2" fmla="*/ 2486025 w 2486025"/>
              <a:gd name="connsiteY2" fmla="*/ 0 h 1857375"/>
            </a:gdLst>
            <a:ahLst/>
            <a:cxnLst>
              <a:cxn ang="0">
                <a:pos x="connsiteX0" y="connsiteY0"/>
              </a:cxn>
              <a:cxn ang="0">
                <a:pos x="connsiteX1" y="connsiteY1"/>
              </a:cxn>
              <a:cxn ang="0">
                <a:pos x="connsiteX2" y="connsiteY2"/>
              </a:cxn>
            </a:cxnLst>
            <a:rect l="l" t="t" r="r" b="b"/>
            <a:pathLst>
              <a:path w="2486025" h="1857375">
                <a:moveTo>
                  <a:pt x="0" y="1857375"/>
                </a:moveTo>
                <a:cubicBezTo>
                  <a:pt x="111919" y="1326356"/>
                  <a:pt x="223838" y="795337"/>
                  <a:pt x="638175" y="485775"/>
                </a:cubicBezTo>
                <a:cubicBezTo>
                  <a:pt x="1052513" y="176212"/>
                  <a:pt x="1769269" y="88106"/>
                  <a:pt x="2486025" y="0"/>
                </a:cubicBezTo>
              </a:path>
            </a:pathLst>
          </a:custGeom>
          <a:ln w="28575">
            <a:solidFill>
              <a:srgbClr val="FFFF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ja-JP" altLang="en-US"/>
          </a:p>
        </p:txBody>
      </p:sp>
      <p:pic>
        <p:nvPicPr>
          <p:cNvPr id="69" name="図 6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54965" y="4814180"/>
            <a:ext cx="475300" cy="475300"/>
          </a:xfrm>
          <a:prstGeom prst="rect">
            <a:avLst/>
          </a:prstGeom>
        </p:spPr>
      </p:pic>
      <p:pic>
        <p:nvPicPr>
          <p:cNvPr id="70" name="図 6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23696" y="3666408"/>
            <a:ext cx="621787" cy="621787"/>
          </a:xfrm>
          <a:prstGeom prst="rect">
            <a:avLst/>
          </a:prstGeom>
        </p:spPr>
      </p:pic>
      <p:pic>
        <p:nvPicPr>
          <p:cNvPr id="71" name="図 7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586341" y="5361561"/>
            <a:ext cx="565260" cy="565260"/>
          </a:xfrm>
          <a:prstGeom prst="rect">
            <a:avLst/>
          </a:prstGeom>
        </p:spPr>
      </p:pic>
      <p:pic>
        <p:nvPicPr>
          <p:cNvPr id="72" name="図 71"/>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819224" y="4743585"/>
            <a:ext cx="1566281" cy="300944"/>
          </a:xfrm>
          <a:prstGeom prst="rect">
            <a:avLst/>
          </a:prstGeom>
        </p:spPr>
      </p:pic>
      <p:grpSp>
        <p:nvGrpSpPr>
          <p:cNvPr id="62" name="crowd facebook"/>
          <p:cNvGrpSpPr>
            <a:grpSpLocks/>
          </p:cNvGrpSpPr>
          <p:nvPr/>
        </p:nvGrpSpPr>
        <p:grpSpPr bwMode="auto">
          <a:xfrm>
            <a:off x="1573855" y="3933754"/>
            <a:ext cx="541261" cy="450786"/>
            <a:chOff x="379412" y="5207461"/>
            <a:chExt cx="1013563" cy="888539"/>
          </a:xfrm>
        </p:grpSpPr>
        <p:pic>
          <p:nvPicPr>
            <p:cNvPr id="63" name="Picture 9" descr="C:\DVD_Art_Sept-2-2010\Artwork_Imagery\Icons - Illustrations\_ REAL VISTA STYLE\people icons friends buddies users.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836612" y="5207461"/>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9" descr="C:\DVD_Art_Sept-2-2010\Artwork_Imagery\Icons - Illustrations\_ REAL VISTA STYLE\people icons friends buddies users.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455612" y="53110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9" descr="C:\DVD_Art_Sept-2-2010\Artwork_Imagery\Icons - Illustrations\_ REAL VISTA STYLE\people icons friends buddies users.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8366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9" descr="C:\DVD_Art_Sept-2-2010\Artwork_Imagery\Icons - Illustrations\_ REAL VISTA STYLE\people icons friends buddies users.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flipH="1">
              <a:off x="3794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crowd google"/>
          <p:cNvGrpSpPr>
            <a:grpSpLocks/>
          </p:cNvGrpSpPr>
          <p:nvPr/>
        </p:nvGrpSpPr>
        <p:grpSpPr bwMode="auto">
          <a:xfrm flipH="1">
            <a:off x="9245155" y="5601981"/>
            <a:ext cx="676179" cy="547609"/>
            <a:chOff x="379412" y="5207461"/>
            <a:chExt cx="1013563" cy="888539"/>
          </a:xfrm>
        </p:grpSpPr>
        <p:pic>
          <p:nvPicPr>
            <p:cNvPr id="27" name="Picture 9" descr="C:\DVD_Art_Sept-2-2010\Artwork_Imagery\Icons - Illustrations\_ REAL VISTA STYLE\people icons friends buddies user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36612" y="5207461"/>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 descr="C:\DVD_Art_Sept-2-2010\Artwork_Imagery\Icons - Illustrations\_ REAL VISTA STYLE\people icons friends buddies user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55612" y="53110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9" descr="C:\DVD_Art_Sept-2-2010\Artwork_Imagery\Icons - Illustrations\_ REAL VISTA STYLE\people icons friends buddies user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8366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9" descr="C:\DVD_Art_Sept-2-2010\Artwork_Imagery\Icons - Illustrations\_ REAL VISTA STYLE\people icons friends buddies users.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379412" y="5539637"/>
              <a:ext cx="556363" cy="55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4" name="Picture 9" descr="C:\DVD_Art_Sept-2-2010\Artwork_Imagery\Icons - Illustrations\_ REAL VISTA STYLE\people icons friends buddies users.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340635" y="5121990"/>
            <a:ext cx="373009" cy="37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テキスト ボックス 78"/>
          <p:cNvSpPr txBox="1"/>
          <p:nvPr/>
        </p:nvSpPr>
        <p:spPr>
          <a:xfrm>
            <a:off x="4919218" y="5216767"/>
            <a:ext cx="1565383" cy="521358"/>
          </a:xfrm>
          <a:prstGeom prst="rect">
            <a:avLst/>
          </a:prstGeom>
          <a:solidFill>
            <a:schemeClr val="accent2"/>
          </a:solidFill>
        </p:spPr>
        <p:txBody>
          <a:bodyPr wrap="square" rtlCol="0">
            <a:spAutoFit/>
          </a:bodyPr>
          <a:lstStyle/>
          <a:p>
            <a:r>
              <a:rPr lang="en-US" altLang="ja-JP" sz="2800" dirty="0"/>
              <a:t>Amazon</a:t>
            </a:r>
            <a:endParaRPr lang="ja-JP" altLang="en-US" sz="2800" dirty="0"/>
          </a:p>
        </p:txBody>
      </p:sp>
      <p:pic>
        <p:nvPicPr>
          <p:cNvPr id="46" name="Picture 9" descr="C:\DVD_Art_Sept-2-2010\Artwork_Imagery\Icons - Illustrations\_ REAL VISTA STYLE\people icons friends buddies user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09757" y="5556427"/>
            <a:ext cx="499477" cy="5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図 87"/>
          <p:cNvPicPr>
            <a:picLocks noChangeAspect="1"/>
          </p:cNvPicPr>
          <p:nvPr/>
        </p:nvPicPr>
        <p:blipFill rotWithShape="1">
          <a:blip r:embed="rId23" cstate="print">
            <a:extLst>
              <a:ext uri="{28A0092B-C50C-407E-A947-70E740481C1C}">
                <a14:useLocalDpi xmlns:a14="http://schemas.microsoft.com/office/drawing/2010/main" val="0"/>
              </a:ext>
            </a:extLst>
          </a:blip>
          <a:srcRect l="22829" t="17487" r="22664" b="30492"/>
          <a:stretch/>
        </p:blipFill>
        <p:spPr>
          <a:xfrm>
            <a:off x="7676432" y="4307583"/>
            <a:ext cx="566057" cy="571157"/>
          </a:xfrm>
          <a:prstGeom prst="rect">
            <a:avLst/>
          </a:prstGeom>
        </p:spPr>
      </p:pic>
      <p:pic>
        <p:nvPicPr>
          <p:cNvPr id="50" name="Picture 9" descr="C:\DVD_Art_Sept-2-2010\Artwork_Imagery\Icons - Illustrations\_ REAL VISTA STYLE\people icons friends buddies users.pn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89620" y="4773423"/>
            <a:ext cx="253964" cy="25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テキスト ボックス 88"/>
          <p:cNvSpPr txBox="1"/>
          <p:nvPr/>
        </p:nvSpPr>
        <p:spPr>
          <a:xfrm>
            <a:off x="757609" y="993504"/>
            <a:ext cx="10512632" cy="531737"/>
          </a:xfrm>
          <a:prstGeom prst="rect">
            <a:avLst/>
          </a:prstGeom>
          <a:solidFill>
            <a:schemeClr val="tx1">
              <a:alpha val="38000"/>
            </a:schemeClr>
          </a:solidFill>
        </p:spPr>
        <p:txBody>
          <a:bodyPr wrap="square" rtlCol="0">
            <a:spAutoFit/>
          </a:bodyPr>
          <a:lstStyle/>
          <a:p>
            <a:r>
              <a:rPr lang="ja-JP" altLang="en-US" sz="2800" dirty="0">
                <a:solidFill>
                  <a:schemeClr val="bg1"/>
                </a:solidFill>
              </a:rPr>
              <a:t>同様の行動習慣を持つユーザーを“こっち”に取り込みたい</a:t>
            </a:r>
          </a:p>
        </p:txBody>
      </p:sp>
    </p:spTree>
    <p:extLst>
      <p:ext uri="{BB962C8B-B14F-4D97-AF65-F5344CB8AC3E}">
        <p14:creationId xmlns:p14="http://schemas.microsoft.com/office/powerpoint/2010/main" val="377089223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図 97"/>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98619" y="5461273"/>
            <a:ext cx="1016293" cy="714823"/>
          </a:xfrm>
          <a:prstGeom prst="rect">
            <a:avLst/>
          </a:prstGeom>
        </p:spPr>
      </p:pic>
      <p:pic>
        <p:nvPicPr>
          <p:cNvPr id="97" name="図 96"/>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71976" y="4269735"/>
            <a:ext cx="1016293" cy="714823"/>
          </a:xfrm>
          <a:prstGeom prst="rect">
            <a:avLst/>
          </a:prstGeom>
        </p:spPr>
      </p:pic>
      <p:pic>
        <p:nvPicPr>
          <p:cNvPr id="25" name="図 2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5170" y="4793940"/>
            <a:ext cx="1016293" cy="714823"/>
          </a:xfrm>
          <a:prstGeom prst="rect">
            <a:avLst/>
          </a:prstGeom>
        </p:spPr>
      </p:pic>
      <p:pic>
        <p:nvPicPr>
          <p:cNvPr id="24" name="図 23"/>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5170" y="3735617"/>
            <a:ext cx="1016293" cy="714823"/>
          </a:xfrm>
          <a:prstGeom prst="rect">
            <a:avLst/>
          </a:prstGeom>
        </p:spPr>
      </p:pic>
      <p:pic>
        <p:nvPicPr>
          <p:cNvPr id="23" name="図 2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5171" y="2863212"/>
            <a:ext cx="1016293" cy="714823"/>
          </a:xfrm>
          <a:prstGeom prst="rect">
            <a:avLst/>
          </a:prstGeom>
        </p:spPr>
      </p:pic>
      <p:pic>
        <p:nvPicPr>
          <p:cNvPr id="13" name="図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3174" y="3483427"/>
            <a:ext cx="1117922" cy="786307"/>
          </a:xfrm>
          <a:prstGeom prst="rect">
            <a:avLst/>
          </a:prstGeom>
        </p:spPr>
      </p:pic>
      <p:pic>
        <p:nvPicPr>
          <p:cNvPr id="12" name="図 11"/>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5171" y="1852513"/>
            <a:ext cx="1016293" cy="714823"/>
          </a:xfrm>
          <a:prstGeom prst="rect">
            <a:avLst/>
          </a:prstGeom>
        </p:spPr>
      </p:pic>
      <p:sp>
        <p:nvSpPr>
          <p:cNvPr id="2" name="タイトル 1"/>
          <p:cNvSpPr>
            <a:spLocks noGrp="1"/>
          </p:cNvSpPr>
          <p:nvPr>
            <p:ph type="title"/>
          </p:nvPr>
        </p:nvSpPr>
        <p:spPr/>
        <p:txBody>
          <a:bodyPr>
            <a:normAutofit/>
          </a:bodyPr>
          <a:lstStyle/>
          <a:p>
            <a:r>
              <a:rPr kumimoji="1" lang="ja-JP" altLang="en-US" dirty="0">
                <a:latin typeface="Segoe UI Light" panose="020B0502040204020203" pitchFamily="34" charset="0"/>
                <a:cs typeface="Segoe UI Light" panose="020B0502040204020203" pitchFamily="34" charset="0"/>
              </a:rPr>
              <a:t>ソリューション ：</a:t>
            </a:r>
            <a:r>
              <a:rPr kumimoji="1" lang="en-US" altLang="ja-JP" dirty="0">
                <a:latin typeface="Segoe UI Light" panose="020B0502040204020203" pitchFamily="34" charset="0"/>
                <a:cs typeface="Segoe UI Light" panose="020B0502040204020203" pitchFamily="34" charset="0"/>
              </a:rPr>
              <a:t>“BaaS”</a:t>
            </a:r>
            <a:r>
              <a:rPr kumimoji="1" lang="ja-JP" altLang="en-US" dirty="0">
                <a:latin typeface="Segoe UI Light" panose="020B0502040204020203" pitchFamily="34" charset="0"/>
                <a:cs typeface="Segoe UI Light" panose="020B0502040204020203" pitchFamily="34" charset="0"/>
              </a:rPr>
              <a:t> </a:t>
            </a:r>
            <a:r>
              <a:rPr kumimoji="1" lang="en-US" altLang="ja-JP" dirty="0">
                <a:latin typeface="Segoe UI Light" panose="020B0502040204020203" pitchFamily="34" charset="0"/>
                <a:cs typeface="Segoe UI Light" panose="020B0502040204020203" pitchFamily="34" charset="0"/>
              </a:rPr>
              <a:t>or “</a:t>
            </a:r>
            <a:r>
              <a:rPr kumimoji="1" lang="en-US" altLang="ja-JP" dirty="0" err="1">
                <a:latin typeface="Segoe UI Light" panose="020B0502040204020203" pitchFamily="34" charset="0"/>
                <a:cs typeface="Segoe UI Light" panose="020B0502040204020203" pitchFamily="34" charset="0"/>
              </a:rPr>
              <a:t>IDaaS</a:t>
            </a:r>
            <a:r>
              <a:rPr kumimoji="1" lang="en-US" altLang="ja-JP" dirty="0">
                <a:latin typeface="Segoe UI Light" panose="020B0502040204020203" pitchFamily="34" charset="0"/>
                <a:cs typeface="Segoe UI Light" panose="020B0502040204020203" pitchFamily="34" charset="0"/>
              </a:rPr>
              <a:t> for B2C”</a:t>
            </a:r>
            <a:endParaRPr kumimoji="1" lang="ja-JP" altLang="en-US" dirty="0">
              <a:latin typeface="Segoe UI Light" panose="020B0502040204020203" pitchFamily="34" charset="0"/>
              <a:cs typeface="Segoe UI Light" panose="020B0502040204020203" pitchFamily="34" charset="0"/>
            </a:endParaRPr>
          </a:p>
        </p:txBody>
      </p:sp>
      <p:pic>
        <p:nvPicPr>
          <p:cNvPr id="3" name="図 2"/>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5741573" y="5869922"/>
            <a:ext cx="709254" cy="709254"/>
          </a:xfrm>
          <a:prstGeom prst="rect">
            <a:avLst/>
          </a:prstGeom>
        </p:spPr>
      </p:pic>
      <p:pic>
        <p:nvPicPr>
          <p:cNvPr id="6" name="図 5"/>
          <p:cNvPicPr>
            <a:picLocks noChangeAspect="1"/>
          </p:cNvPicPr>
          <p:nvPr/>
        </p:nvPicPr>
        <p:blipFill rotWithShape="1">
          <a:blip r:embed="rId5" cstate="print">
            <a:extLst>
              <a:ext uri="{28A0092B-C50C-407E-A947-70E740481C1C}">
                <a14:useLocalDpi xmlns:a14="http://schemas.microsoft.com/office/drawing/2010/main" val="0"/>
              </a:ext>
            </a:extLst>
          </a:blip>
          <a:srcRect t="16935" b="16795"/>
          <a:stretch/>
        </p:blipFill>
        <p:spPr>
          <a:xfrm>
            <a:off x="4354406" y="5966990"/>
            <a:ext cx="954278" cy="632401"/>
          </a:xfrm>
          <a:prstGeom prst="rect">
            <a:avLst/>
          </a:prstGeom>
        </p:spPr>
      </p:pic>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745" y="1378310"/>
            <a:ext cx="982359" cy="987397"/>
          </a:xfrm>
          <a:prstGeom prst="rect">
            <a:avLst/>
          </a:prstGeom>
        </p:spPr>
      </p:pic>
      <p:pic>
        <p:nvPicPr>
          <p:cNvPr id="17" name="図 16"/>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2969802" y="3232568"/>
            <a:ext cx="492780" cy="783138"/>
          </a:xfrm>
          <a:prstGeom prst="rect">
            <a:avLst/>
          </a:prstGeom>
        </p:spPr>
      </p:pic>
      <p:pic>
        <p:nvPicPr>
          <p:cNvPr id="19" name="図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1611" y="2655021"/>
            <a:ext cx="696684" cy="696684"/>
          </a:xfrm>
          <a:prstGeom prst="rect">
            <a:avLst/>
          </a:prstGeom>
        </p:spPr>
      </p:pic>
      <p:pic>
        <p:nvPicPr>
          <p:cNvPr id="21" name="図 20"/>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94635" y="3751357"/>
            <a:ext cx="1670636" cy="320995"/>
          </a:xfrm>
          <a:prstGeom prst="rect">
            <a:avLst/>
          </a:prstGeom>
        </p:spPr>
      </p:pic>
      <p:pic>
        <p:nvPicPr>
          <p:cNvPr id="22" name="図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9777" y="4605042"/>
            <a:ext cx="607845" cy="607845"/>
          </a:xfrm>
          <a:prstGeom prst="rect">
            <a:avLst/>
          </a:prstGeom>
        </p:spPr>
      </p:pic>
      <p:pic>
        <p:nvPicPr>
          <p:cNvPr id="26" name="図 25"/>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15170" y="5744136"/>
            <a:ext cx="1016293" cy="714823"/>
          </a:xfrm>
          <a:prstGeom prst="rect">
            <a:avLst/>
          </a:prstGeom>
        </p:spPr>
      </p:pic>
      <p:pic>
        <p:nvPicPr>
          <p:cNvPr id="20" name="図 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80143" y="5564778"/>
            <a:ext cx="611318" cy="611318"/>
          </a:xfrm>
          <a:prstGeom prst="rect">
            <a:avLst/>
          </a:prstGeom>
        </p:spPr>
      </p:pic>
      <p:cxnSp>
        <p:nvCxnSpPr>
          <p:cNvPr id="28" name="直線矢印コネクタ 27"/>
          <p:cNvCxnSpPr>
            <a:stCxn id="12" idx="3"/>
            <a:endCxn id="13" idx="1"/>
          </p:cNvCxnSpPr>
          <p:nvPr/>
        </p:nvCxnSpPr>
        <p:spPr>
          <a:xfrm>
            <a:off x="1931464" y="2209926"/>
            <a:ext cx="1021710" cy="1666655"/>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23" idx="3"/>
            <a:endCxn id="13" idx="1"/>
          </p:cNvCxnSpPr>
          <p:nvPr/>
        </p:nvCxnSpPr>
        <p:spPr>
          <a:xfrm>
            <a:off x="1931464" y="3220624"/>
            <a:ext cx="1021710" cy="655958"/>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21" idx="3"/>
            <a:endCxn id="13" idx="1"/>
          </p:cNvCxnSpPr>
          <p:nvPr/>
        </p:nvCxnSpPr>
        <p:spPr>
          <a:xfrm flipV="1">
            <a:off x="2065270" y="3876581"/>
            <a:ext cx="887902" cy="35274"/>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stCxn id="25" idx="3"/>
            <a:endCxn id="13" idx="1"/>
          </p:cNvCxnSpPr>
          <p:nvPr/>
        </p:nvCxnSpPr>
        <p:spPr>
          <a:xfrm flipV="1">
            <a:off x="1931462" y="3876581"/>
            <a:ext cx="1021712" cy="1274770"/>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stCxn id="26" idx="3"/>
            <a:endCxn id="13" idx="1"/>
          </p:cNvCxnSpPr>
          <p:nvPr/>
        </p:nvCxnSpPr>
        <p:spPr>
          <a:xfrm flipV="1">
            <a:off x="1931462" y="3876580"/>
            <a:ext cx="1021712" cy="222496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41" name="図 40"/>
          <p:cNvPicPr>
            <a:picLocks noChangeAspect="1"/>
          </p:cNvPicPr>
          <p:nvPr/>
        </p:nvPicPr>
        <p:blipFill rotWithShape="1">
          <a:blip r:embed="rId12" cstate="print">
            <a:extLst>
              <a:ext uri="{28A0092B-C50C-407E-A947-70E740481C1C}">
                <a14:useLocalDpi xmlns:a14="http://schemas.microsoft.com/office/drawing/2010/main" val="0"/>
              </a:ext>
            </a:extLst>
          </a:blip>
          <a:srcRect t="13808" b="13780"/>
          <a:stretch/>
        </p:blipFill>
        <p:spPr>
          <a:xfrm>
            <a:off x="5051307" y="4991903"/>
            <a:ext cx="1062771" cy="769578"/>
          </a:xfrm>
          <a:prstGeom prst="rect">
            <a:avLst/>
          </a:prstGeom>
        </p:spPr>
      </p:pic>
      <p:sp>
        <p:nvSpPr>
          <p:cNvPr id="42" name="テキスト ボックス 41"/>
          <p:cNvSpPr txBox="1"/>
          <p:nvPr/>
        </p:nvSpPr>
        <p:spPr>
          <a:xfrm>
            <a:off x="2476216" y="1314037"/>
            <a:ext cx="3637863" cy="1661757"/>
          </a:xfrm>
          <a:prstGeom prst="rect">
            <a:avLst/>
          </a:prstGeom>
          <a:noFill/>
        </p:spPr>
        <p:txBody>
          <a:bodyPr wrap="square" rtlCol="0">
            <a:spAutoFit/>
          </a:bodyPr>
          <a:lstStyle/>
          <a:p>
            <a:r>
              <a:rPr lang="en-US" altLang="ja-JP" sz="2000" b="1" dirty="0" err="1">
                <a:cs typeface="Segoe UI Light" panose="020B0502040204020203" pitchFamily="34" charset="0"/>
              </a:rPr>
              <a:t>BaaS</a:t>
            </a:r>
            <a:r>
              <a:rPr lang="en-US" altLang="ja-JP" sz="2000" b="1" dirty="0">
                <a:cs typeface="Segoe UI Light" panose="020B0502040204020203" pitchFamily="34" charset="0"/>
              </a:rPr>
              <a:t>(Azure Mobile Service)</a:t>
            </a:r>
          </a:p>
          <a:p>
            <a:pPr marL="179354" indent="-179354">
              <a:buFont typeface="Arial" panose="020B0604020202020204" pitchFamily="34" charset="0"/>
              <a:buChar char="•"/>
            </a:pPr>
            <a:r>
              <a:rPr lang="en-US" altLang="ja-JP" sz="2000" dirty="0">
                <a:cs typeface="Segoe UI Light" panose="020B0502040204020203" pitchFamily="34" charset="0"/>
              </a:rPr>
              <a:t>Push Notification</a:t>
            </a:r>
          </a:p>
          <a:p>
            <a:pPr marL="179354" indent="-179354">
              <a:buFont typeface="Arial" panose="020B0604020202020204" pitchFamily="34" charset="0"/>
              <a:buChar char="•"/>
            </a:pPr>
            <a:r>
              <a:rPr lang="en-US" altLang="ja-JP" sz="2000" dirty="0">
                <a:cs typeface="Segoe UI Light" panose="020B0502040204020203" pitchFamily="34" charset="0"/>
              </a:rPr>
              <a:t>Auto Scaling</a:t>
            </a:r>
          </a:p>
          <a:p>
            <a:pPr marL="179354" indent="-179354">
              <a:buFont typeface="Arial" panose="020B0604020202020204" pitchFamily="34" charset="0"/>
              <a:buChar char="•"/>
            </a:pPr>
            <a:r>
              <a:rPr lang="en-US" altLang="ja-JP" sz="2000" dirty="0">
                <a:cs typeface="Segoe UI Light" panose="020B0502040204020203" pitchFamily="34" charset="0"/>
              </a:rPr>
              <a:t>Offline Sync</a:t>
            </a:r>
          </a:p>
          <a:p>
            <a:pPr marL="179354" indent="-179354">
              <a:buFont typeface="Arial" panose="020B0604020202020204" pitchFamily="34" charset="0"/>
              <a:buChar char="•"/>
            </a:pPr>
            <a:r>
              <a:rPr lang="en-US" altLang="ja-JP" sz="2000" dirty="0">
                <a:cs typeface="Segoe UI Light" panose="020B0502040204020203" pitchFamily="34" charset="0"/>
              </a:rPr>
              <a:t>SSO</a:t>
            </a:r>
            <a:endParaRPr lang="ja-JP" altLang="en-US" sz="2000" dirty="0">
              <a:cs typeface="Segoe UI Light" panose="020B0502040204020203" pitchFamily="34" charset="0"/>
            </a:endParaRPr>
          </a:p>
        </p:txBody>
      </p:sp>
      <p:cxnSp>
        <p:nvCxnSpPr>
          <p:cNvPr id="44" name="カギ線コネクタ 43"/>
          <p:cNvCxnSpPr>
            <a:stCxn id="41" idx="0"/>
            <a:endCxn id="13" idx="3"/>
          </p:cNvCxnSpPr>
          <p:nvPr/>
        </p:nvCxnSpPr>
        <p:spPr>
          <a:xfrm rot="16200000" flipV="1">
            <a:off x="4269234" y="3678443"/>
            <a:ext cx="1115321" cy="151159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図 51"/>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439463" y="3501568"/>
            <a:ext cx="539018" cy="539018"/>
          </a:xfrm>
          <a:prstGeom prst="rect">
            <a:avLst/>
          </a:prstGeom>
        </p:spPr>
      </p:pic>
      <p:cxnSp>
        <p:nvCxnSpPr>
          <p:cNvPr id="54" name="直線矢印コネクタ 53"/>
          <p:cNvCxnSpPr/>
          <p:nvPr/>
        </p:nvCxnSpPr>
        <p:spPr>
          <a:xfrm>
            <a:off x="3689993" y="4231414"/>
            <a:ext cx="1314759" cy="7221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テキスト ボックス 54"/>
          <p:cNvSpPr txBox="1"/>
          <p:nvPr/>
        </p:nvSpPr>
        <p:spPr>
          <a:xfrm rot="1740651">
            <a:off x="3783815" y="4428218"/>
            <a:ext cx="685704" cy="374793"/>
          </a:xfrm>
          <a:prstGeom prst="rect">
            <a:avLst/>
          </a:prstGeom>
          <a:noFill/>
        </p:spPr>
        <p:txBody>
          <a:bodyPr wrap="square" rtlCol="0">
            <a:spAutoFit/>
          </a:bodyPr>
          <a:lstStyle/>
          <a:p>
            <a:r>
              <a:rPr lang="en-US" altLang="ja-JP" dirty="0">
                <a:cs typeface="Segoe UI Light" panose="020B0502040204020203" pitchFamily="34" charset="0"/>
              </a:rPr>
              <a:t>Push</a:t>
            </a:r>
            <a:endParaRPr lang="ja-JP" altLang="en-US" dirty="0">
              <a:cs typeface="Segoe UI Light" panose="020B0502040204020203" pitchFamily="34" charset="0"/>
            </a:endParaRPr>
          </a:p>
        </p:txBody>
      </p:sp>
      <p:pic>
        <p:nvPicPr>
          <p:cNvPr id="65" name="図 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91414" y="5878175"/>
            <a:ext cx="426697" cy="701001"/>
          </a:xfrm>
          <a:prstGeom prst="rect">
            <a:avLst/>
          </a:prstGeom>
        </p:spPr>
      </p:pic>
      <p:pic>
        <p:nvPicPr>
          <p:cNvPr id="68" name="図 6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74290" y="5869923"/>
            <a:ext cx="426697" cy="701001"/>
          </a:xfrm>
          <a:prstGeom prst="rect">
            <a:avLst/>
          </a:prstGeom>
        </p:spPr>
      </p:pic>
      <p:pic>
        <p:nvPicPr>
          <p:cNvPr id="78" name="図 77"/>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7478102" y="3280748"/>
            <a:ext cx="1423890" cy="1191663"/>
          </a:xfrm>
          <a:prstGeom prst="rect">
            <a:avLst/>
          </a:prstGeom>
        </p:spPr>
      </p:pic>
      <p:cxnSp>
        <p:nvCxnSpPr>
          <p:cNvPr id="79" name="カギ線コネクタ 78"/>
          <p:cNvCxnSpPr>
            <a:stCxn id="41" idx="0"/>
            <a:endCxn id="78" idx="1"/>
          </p:cNvCxnSpPr>
          <p:nvPr/>
        </p:nvCxnSpPr>
        <p:spPr>
          <a:xfrm rot="5400000" flipH="1" flipV="1">
            <a:off x="5972737" y="3486537"/>
            <a:ext cx="1115322" cy="189540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テキスト ボックス 89"/>
          <p:cNvSpPr txBox="1"/>
          <p:nvPr/>
        </p:nvSpPr>
        <p:spPr>
          <a:xfrm>
            <a:off x="10355264" y="4251862"/>
            <a:ext cx="1367245" cy="542076"/>
          </a:xfrm>
          <a:prstGeom prst="rect">
            <a:avLst/>
          </a:prstGeom>
          <a:noFill/>
        </p:spPr>
        <p:txBody>
          <a:bodyPr wrap="square" rtlCol="0">
            <a:noAutofit/>
          </a:bodyPr>
          <a:lstStyle/>
          <a:p>
            <a:r>
              <a:rPr lang="en-US" altLang="ja-JP" sz="2000" b="1" dirty="0">
                <a:cs typeface="Segoe UI Black" panose="020B0A02040204020203" pitchFamily="34" charset="0"/>
              </a:rPr>
              <a:t>Amazon</a:t>
            </a:r>
            <a:endParaRPr lang="ja-JP" altLang="en-US" sz="2000" b="1" dirty="0">
              <a:cs typeface="Segoe UI Black" panose="020B0A02040204020203" pitchFamily="34" charset="0"/>
            </a:endParaRPr>
          </a:p>
        </p:txBody>
      </p:sp>
      <p:pic>
        <p:nvPicPr>
          <p:cNvPr id="91" name="図 90"/>
          <p:cNvPicPr>
            <a:picLocks noChangeAspect="1"/>
          </p:cNvPicPr>
          <p:nvPr/>
        </p:nvPicPr>
        <p:blipFill rotWithShape="1">
          <a:blip r:embed="rId17" cstate="print">
            <a:extLst>
              <a:ext uri="{28A0092B-C50C-407E-A947-70E740481C1C}">
                <a14:useLocalDpi xmlns:a14="http://schemas.microsoft.com/office/drawing/2010/main" val="0"/>
              </a:ext>
            </a:extLst>
          </a:blip>
          <a:srcRect l="22829" t="17487" r="22664" b="30492"/>
          <a:stretch/>
        </p:blipFill>
        <p:spPr>
          <a:xfrm>
            <a:off x="10502844" y="5222845"/>
            <a:ext cx="712542" cy="718961"/>
          </a:xfrm>
          <a:prstGeom prst="rect">
            <a:avLst/>
          </a:prstGeom>
        </p:spPr>
      </p:pic>
      <p:pic>
        <p:nvPicPr>
          <p:cNvPr id="93" name="図 92"/>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00313" y="2148388"/>
            <a:ext cx="1016293" cy="714823"/>
          </a:xfrm>
          <a:prstGeom prst="rect">
            <a:avLst/>
          </a:prstGeom>
        </p:spPr>
      </p:pic>
      <p:pic>
        <p:nvPicPr>
          <p:cNvPr id="94" name="図 9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70447" y="1947755"/>
            <a:ext cx="607845" cy="607845"/>
          </a:xfrm>
          <a:prstGeom prst="rect">
            <a:avLst/>
          </a:prstGeom>
        </p:spPr>
      </p:pic>
      <p:pic>
        <p:nvPicPr>
          <p:cNvPr id="95" name="図 94"/>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00313" y="3098584"/>
            <a:ext cx="1016293" cy="714823"/>
          </a:xfrm>
          <a:prstGeom prst="rect">
            <a:avLst/>
          </a:prstGeom>
        </p:spPr>
      </p:pic>
      <p:sp>
        <p:nvSpPr>
          <p:cNvPr id="99" name="テキスト ボックス 98"/>
          <p:cNvSpPr txBox="1"/>
          <p:nvPr/>
        </p:nvSpPr>
        <p:spPr>
          <a:xfrm>
            <a:off x="7950179" y="4428487"/>
            <a:ext cx="1332147" cy="374793"/>
          </a:xfrm>
          <a:prstGeom prst="rect">
            <a:avLst/>
          </a:prstGeom>
          <a:noFill/>
        </p:spPr>
        <p:txBody>
          <a:bodyPr wrap="square" rtlCol="0">
            <a:spAutoFit/>
          </a:bodyPr>
          <a:lstStyle/>
          <a:p>
            <a:r>
              <a:rPr lang="en-US" altLang="ja-JP" b="1" dirty="0">
                <a:solidFill>
                  <a:srgbClr val="FF0000"/>
                </a:solidFill>
              </a:rPr>
              <a:t>Preview</a:t>
            </a:r>
            <a:endParaRPr lang="ja-JP" altLang="en-US" b="1" dirty="0">
              <a:solidFill>
                <a:srgbClr val="FF0000"/>
              </a:solidFill>
            </a:endParaRPr>
          </a:p>
        </p:txBody>
      </p:sp>
      <p:cxnSp>
        <p:nvCxnSpPr>
          <p:cNvPr id="100" name="直線矢印コネクタ 99"/>
          <p:cNvCxnSpPr>
            <a:stCxn id="93" idx="1"/>
            <a:endCxn id="78" idx="3"/>
          </p:cNvCxnSpPr>
          <p:nvPr/>
        </p:nvCxnSpPr>
        <p:spPr>
          <a:xfrm flipH="1">
            <a:off x="8901992" y="2505799"/>
            <a:ext cx="1298321" cy="1370781"/>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直線矢印コネクタ 102"/>
          <p:cNvCxnSpPr>
            <a:stCxn id="95" idx="1"/>
            <a:endCxn id="78" idx="3"/>
          </p:cNvCxnSpPr>
          <p:nvPr/>
        </p:nvCxnSpPr>
        <p:spPr>
          <a:xfrm flipH="1">
            <a:off x="8901992" y="3455995"/>
            <a:ext cx="1298321" cy="420584"/>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線矢印コネクタ 105"/>
          <p:cNvCxnSpPr>
            <a:stCxn id="97" idx="1"/>
            <a:endCxn id="78" idx="3"/>
          </p:cNvCxnSpPr>
          <p:nvPr/>
        </p:nvCxnSpPr>
        <p:spPr>
          <a:xfrm flipH="1" flipV="1">
            <a:off x="8901992" y="3876580"/>
            <a:ext cx="1369984" cy="750567"/>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直線矢印コネクタ 111"/>
          <p:cNvCxnSpPr>
            <a:stCxn id="98" idx="1"/>
            <a:endCxn id="78" idx="3"/>
          </p:cNvCxnSpPr>
          <p:nvPr/>
        </p:nvCxnSpPr>
        <p:spPr>
          <a:xfrm flipH="1" flipV="1">
            <a:off x="8901993" y="3876579"/>
            <a:ext cx="1396627" cy="1942105"/>
          </a:xfrm>
          <a:prstGeom prst="straightConnector1">
            <a:avLst/>
          </a:prstGeom>
          <a:ln>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テキスト ボックス 116"/>
          <p:cNvSpPr txBox="1"/>
          <p:nvPr/>
        </p:nvSpPr>
        <p:spPr>
          <a:xfrm>
            <a:off x="6880791" y="1241325"/>
            <a:ext cx="3927382" cy="1975646"/>
          </a:xfrm>
          <a:prstGeom prst="rect">
            <a:avLst/>
          </a:prstGeom>
          <a:noFill/>
        </p:spPr>
        <p:txBody>
          <a:bodyPr wrap="square" rtlCol="0">
            <a:spAutoFit/>
          </a:bodyPr>
          <a:lstStyle/>
          <a:p>
            <a:r>
              <a:rPr lang="en-US" altLang="ja-JP" sz="2000" b="1" dirty="0" err="1">
                <a:cs typeface="Segoe UI Light" panose="020B0502040204020203" pitchFamily="34" charset="0"/>
              </a:rPr>
              <a:t>IDaaS</a:t>
            </a:r>
            <a:r>
              <a:rPr lang="en-US" altLang="ja-JP" sz="2000" b="1" dirty="0">
                <a:cs typeface="Segoe UI Light" panose="020B0502040204020203" pitchFamily="34" charset="0"/>
              </a:rPr>
              <a:t> for B2C(Azure AD B2C)</a:t>
            </a:r>
          </a:p>
          <a:p>
            <a:pPr marL="342834" indent="-342834">
              <a:buFont typeface="Arial" panose="020B0604020202020204" pitchFamily="34" charset="0"/>
              <a:buChar char="•"/>
            </a:pPr>
            <a:r>
              <a:rPr lang="en-US" altLang="ja-JP" sz="2000" dirty="0">
                <a:cs typeface="Segoe UI Light" panose="020B0502040204020203" pitchFamily="34" charset="0"/>
              </a:rPr>
              <a:t>Import User</a:t>
            </a:r>
          </a:p>
          <a:p>
            <a:pPr marL="342834" indent="-342834">
              <a:buFont typeface="Arial" panose="020B0604020202020204" pitchFamily="34" charset="0"/>
              <a:buChar char="•"/>
            </a:pPr>
            <a:r>
              <a:rPr lang="en-US" altLang="ja-JP" sz="2000" dirty="0">
                <a:cs typeface="Segoe UI Light" panose="020B0502040204020203" pitchFamily="34" charset="0"/>
              </a:rPr>
              <a:t>Signup/Sign-in Policy</a:t>
            </a:r>
          </a:p>
          <a:p>
            <a:pPr marL="342834" indent="-342834">
              <a:buFont typeface="Arial" panose="020B0604020202020204" pitchFamily="34" charset="0"/>
              <a:buChar char="•"/>
            </a:pPr>
            <a:r>
              <a:rPr lang="en-US" altLang="ja-JP" sz="2000" dirty="0">
                <a:cs typeface="Segoe UI Light" panose="020B0502040204020203" pitchFamily="34" charset="0"/>
              </a:rPr>
              <a:t>Customize Sign-in Page</a:t>
            </a:r>
          </a:p>
          <a:p>
            <a:pPr marL="342834" indent="-342834">
              <a:buFont typeface="Arial" panose="020B0604020202020204" pitchFamily="34" charset="0"/>
              <a:buChar char="•"/>
            </a:pPr>
            <a:r>
              <a:rPr lang="en-US" altLang="ja-JP" sz="2000" dirty="0">
                <a:cs typeface="Segoe UI Light" panose="020B0502040204020203" pitchFamily="34" charset="0"/>
              </a:rPr>
              <a:t>Multi-factor </a:t>
            </a:r>
            <a:r>
              <a:rPr lang="en-US" altLang="ja-JP" sz="2000" dirty="0" err="1">
                <a:cs typeface="Segoe UI Light" panose="020B0502040204020203" pitchFamily="34" charset="0"/>
              </a:rPr>
              <a:t>AuthN</a:t>
            </a:r>
            <a:endParaRPr lang="en-US" altLang="ja-JP" sz="2000" dirty="0">
              <a:cs typeface="Segoe UI Light" panose="020B0502040204020203" pitchFamily="34" charset="0"/>
            </a:endParaRPr>
          </a:p>
          <a:p>
            <a:pPr marL="342834" indent="-342834">
              <a:buFont typeface="Arial" panose="020B0604020202020204" pitchFamily="34" charset="0"/>
              <a:buChar char="•"/>
            </a:pPr>
            <a:r>
              <a:rPr lang="en-US" altLang="ja-JP" sz="2000" dirty="0">
                <a:cs typeface="Segoe UI Light" panose="020B0502040204020203" pitchFamily="34" charset="0"/>
              </a:rPr>
              <a:t>Self-service</a:t>
            </a:r>
          </a:p>
        </p:txBody>
      </p:sp>
      <p:pic>
        <p:nvPicPr>
          <p:cNvPr id="118" name="図 1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10314" y="2620468"/>
            <a:ext cx="1332522" cy="935704"/>
          </a:xfrm>
          <a:prstGeom prst="rect">
            <a:avLst/>
          </a:prstGeom>
        </p:spPr>
      </p:pic>
      <p:pic>
        <p:nvPicPr>
          <p:cNvPr id="119" name="図 1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873769" y="4105631"/>
            <a:ext cx="1353237" cy="798532"/>
          </a:xfrm>
          <a:prstGeom prst="rect">
            <a:avLst/>
          </a:prstGeom>
        </p:spPr>
      </p:pic>
      <p:cxnSp>
        <p:nvCxnSpPr>
          <p:cNvPr id="121" name="直線矢印コネクタ 120"/>
          <p:cNvCxnSpPr>
            <a:stCxn id="118" idx="3"/>
            <a:endCxn id="78" idx="1"/>
          </p:cNvCxnSpPr>
          <p:nvPr/>
        </p:nvCxnSpPr>
        <p:spPr>
          <a:xfrm>
            <a:off x="6542836" y="3088322"/>
            <a:ext cx="935266" cy="7882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線矢印コネクタ 124"/>
          <p:cNvCxnSpPr>
            <a:stCxn id="119" idx="3"/>
            <a:endCxn id="78" idx="1"/>
          </p:cNvCxnSpPr>
          <p:nvPr/>
        </p:nvCxnSpPr>
        <p:spPr>
          <a:xfrm flipV="1">
            <a:off x="7227006" y="3876581"/>
            <a:ext cx="251096" cy="628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線矢印コネクタ 127"/>
          <p:cNvCxnSpPr/>
          <p:nvPr/>
        </p:nvCxnSpPr>
        <p:spPr>
          <a:xfrm>
            <a:off x="5910564" y="3407747"/>
            <a:ext cx="15267" cy="98289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線矢印コネクタ 132"/>
          <p:cNvCxnSpPr/>
          <p:nvPr/>
        </p:nvCxnSpPr>
        <p:spPr>
          <a:xfrm flipH="1" flipV="1">
            <a:off x="5919565" y="4584186"/>
            <a:ext cx="5957" cy="40721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6" name="テキスト ボックス 135"/>
          <p:cNvSpPr txBox="1"/>
          <p:nvPr/>
        </p:nvSpPr>
        <p:spPr>
          <a:xfrm>
            <a:off x="6100510" y="5376692"/>
            <a:ext cx="1718363" cy="374793"/>
          </a:xfrm>
          <a:prstGeom prst="rect">
            <a:avLst/>
          </a:prstGeom>
          <a:noFill/>
        </p:spPr>
        <p:txBody>
          <a:bodyPr wrap="square" rtlCol="0">
            <a:spAutoFit/>
          </a:bodyPr>
          <a:lstStyle/>
          <a:p>
            <a:r>
              <a:rPr lang="en-US" altLang="ja-JP" dirty="0"/>
              <a:t>mobile apps</a:t>
            </a:r>
            <a:endParaRPr lang="ja-JP" altLang="en-US" dirty="0"/>
          </a:p>
        </p:txBody>
      </p:sp>
      <p:sp>
        <p:nvSpPr>
          <p:cNvPr id="4" name="円弧 3"/>
          <p:cNvSpPr/>
          <p:nvPr/>
        </p:nvSpPr>
        <p:spPr>
          <a:xfrm flipV="1">
            <a:off x="10382973" y="4353061"/>
            <a:ext cx="1141195" cy="357411"/>
          </a:xfrm>
          <a:prstGeom prst="arc">
            <a:avLst>
              <a:gd name="adj1" fmla="val 11362072"/>
              <a:gd name="adj2" fmla="val 21307379"/>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56" name="テキスト ボックス 55"/>
          <p:cNvSpPr txBox="1"/>
          <p:nvPr/>
        </p:nvSpPr>
        <p:spPr>
          <a:xfrm>
            <a:off x="10264921" y="3078271"/>
            <a:ext cx="1763382" cy="542076"/>
          </a:xfrm>
          <a:prstGeom prst="rect">
            <a:avLst/>
          </a:prstGeom>
          <a:noFill/>
        </p:spPr>
        <p:txBody>
          <a:bodyPr wrap="square" rtlCol="0">
            <a:noAutofit/>
          </a:bodyPr>
          <a:lstStyle/>
          <a:p>
            <a:r>
              <a:rPr lang="en-US" altLang="ja-JP" sz="2800" b="1" dirty="0">
                <a:cs typeface="Segoe UI Light" panose="020B0502040204020203" pitchFamily="34" charset="0"/>
              </a:rPr>
              <a:t>Google+</a:t>
            </a:r>
            <a:endParaRPr lang="ja-JP" altLang="en-US" sz="2800" b="1" dirty="0">
              <a:cs typeface="Segoe UI Light" panose="020B0502040204020203" pitchFamily="34" charset="0"/>
            </a:endParaRPr>
          </a:p>
        </p:txBody>
      </p:sp>
      <p:sp>
        <p:nvSpPr>
          <p:cNvPr id="57" name="正方形/長方形 56"/>
          <p:cNvSpPr/>
          <p:nvPr>
            <p:custDataLst>
              <p:tags r:id="rId1"/>
            </p:custDataLst>
          </p:nvPr>
        </p:nvSpPr>
        <p:spPr bwMode="auto">
          <a:xfrm rot="2704267">
            <a:off x="9333524" y="675305"/>
            <a:ext cx="3850173" cy="60385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961" dirty="0">
                <a:gradFill flip="none" rotWithShape="1">
                  <a:gsLst>
                    <a:gs pos="0">
                      <a:srgbClr val="FFFFFF"/>
                    </a:gs>
                    <a:gs pos="100000">
                      <a:srgbClr val="FFFFFF"/>
                    </a:gs>
                  </a:gsLst>
                  <a:lin ang="5400000" scaled="0"/>
                  <a:tileRect/>
                </a:gradFill>
                <a:cs typeface="Segoe UI" pitchFamily="34" charset="0"/>
              </a:rPr>
              <a:t>Public Preview</a:t>
            </a:r>
            <a:endParaRPr lang="ja-JP" altLang="en-US" sz="1961" dirty="0" err="1">
              <a:gradFill flip="none" rotWithShape="1">
                <a:gsLst>
                  <a:gs pos="0">
                    <a:srgbClr val="FFFFFF"/>
                  </a:gs>
                  <a:gs pos="100000">
                    <a:srgbClr val="FFFFFF"/>
                  </a:gs>
                </a:gsLst>
                <a:lin ang="5400000" scaled="0"/>
                <a:tileRect/>
              </a:gradFill>
              <a:cs typeface="Segoe UI" pitchFamily="34" charset="0"/>
            </a:endParaRPr>
          </a:p>
        </p:txBody>
      </p:sp>
    </p:spTree>
    <p:extLst>
      <p:ext uri="{BB962C8B-B14F-4D97-AF65-F5344CB8AC3E}">
        <p14:creationId xmlns:p14="http://schemas.microsoft.com/office/powerpoint/2010/main" val="104560218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図 43"/>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Photocopy/>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593387" y="2607901"/>
            <a:ext cx="4648076" cy="3269291"/>
          </a:xfrm>
          <a:prstGeom prst="rect">
            <a:avLst/>
          </a:prstGeom>
          <a:effectLst>
            <a:outerShdw blurRad="50800" dist="38100" dir="2700000" algn="tl" rotWithShape="0">
              <a:prstClr val="black">
                <a:alpha val="40000"/>
              </a:prstClr>
            </a:outerShdw>
          </a:effectLst>
        </p:spPr>
      </p:pic>
      <p:sp>
        <p:nvSpPr>
          <p:cNvPr id="2" name="タイトル 1"/>
          <p:cNvSpPr>
            <a:spLocks noGrp="1"/>
          </p:cNvSpPr>
          <p:nvPr>
            <p:ph type="title"/>
          </p:nvPr>
        </p:nvSpPr>
        <p:spPr/>
        <p:txBody>
          <a:bodyPr/>
          <a:lstStyle/>
          <a:p>
            <a:r>
              <a:rPr lang="en-US" altLang="ja-JP" sz="4400" dirty="0"/>
              <a:t>Azure</a:t>
            </a:r>
            <a:r>
              <a:rPr lang="ja-JP" altLang="en-US" sz="4400" dirty="0"/>
              <a:t> </a:t>
            </a:r>
            <a:r>
              <a:rPr lang="en-US" altLang="ja-JP" sz="4400" dirty="0"/>
              <a:t>AD</a:t>
            </a:r>
            <a:r>
              <a:rPr lang="ja-JP" altLang="en-US" sz="4400" dirty="0"/>
              <a:t> </a:t>
            </a:r>
            <a:r>
              <a:rPr lang="en-US" altLang="ja-JP" sz="4400" dirty="0"/>
              <a:t>Domain</a:t>
            </a:r>
            <a:r>
              <a:rPr lang="ja-JP" altLang="en-US" sz="4400" dirty="0"/>
              <a:t> </a:t>
            </a:r>
            <a:r>
              <a:rPr lang="en-US" altLang="ja-JP" sz="4400" dirty="0"/>
              <a:t>Services</a:t>
            </a:r>
            <a:r>
              <a:rPr lang="ja-JP" altLang="en-US" sz="4400" dirty="0"/>
              <a:t> </a:t>
            </a:r>
            <a:r>
              <a:rPr lang="en-US" altLang="ja-JP" sz="3200" dirty="0">
                <a:solidFill>
                  <a:srgbClr val="FF0000"/>
                </a:solidFill>
              </a:rPr>
              <a:t>preview</a:t>
            </a:r>
            <a:endParaRPr lang="ja-JP" altLang="en-US" sz="3200" dirty="0">
              <a:solidFill>
                <a:srgbClr val="FF0000"/>
              </a:solidFill>
            </a:endParaRPr>
          </a:p>
        </p:txBody>
      </p:sp>
      <p:sp>
        <p:nvSpPr>
          <p:cNvPr id="4" name="テキスト ボックス 3"/>
          <p:cNvSpPr txBox="1"/>
          <p:nvPr/>
        </p:nvSpPr>
        <p:spPr>
          <a:xfrm>
            <a:off x="305623" y="1013714"/>
            <a:ext cx="11221579" cy="1643391"/>
          </a:xfrm>
          <a:prstGeom prst="rect">
            <a:avLst/>
          </a:prstGeom>
          <a:noFill/>
        </p:spPr>
        <p:txBody>
          <a:bodyPr wrap="square" lIns="71989" tIns="71989" rIns="0" bIns="0" rtlCol="0" anchor="t">
            <a:noAutofit/>
          </a:bodyPr>
          <a:lstStyle/>
          <a:p>
            <a:pPr marL="285695" indent="-285695">
              <a:lnSpc>
                <a:spcPct val="90000"/>
              </a:lnSpc>
              <a:spcAft>
                <a:spcPts val="600"/>
              </a:spcAft>
              <a:buFont typeface="Arial" panose="020B0604020202020204" pitchFamily="34" charset="0"/>
              <a:buChar char="•"/>
            </a:pPr>
            <a:r>
              <a:rPr lang="en-US" altLang="ja-JP" sz="2400" dirty="0"/>
              <a:t>Azure Active Directory </a:t>
            </a:r>
            <a:r>
              <a:rPr lang="ja-JP" altLang="en-US" sz="2400" dirty="0"/>
              <a:t>をドメインコントローラーとして使用する機能</a:t>
            </a:r>
            <a:endParaRPr lang="en-US" altLang="ja-JP" sz="2400" dirty="0"/>
          </a:p>
          <a:p>
            <a:pPr marL="742808" lvl="1" indent="-285695">
              <a:lnSpc>
                <a:spcPct val="90000"/>
              </a:lnSpc>
              <a:spcAft>
                <a:spcPts val="600"/>
              </a:spcAft>
              <a:buFont typeface="Arial" panose="020B0604020202020204" pitchFamily="34" charset="0"/>
              <a:buChar char="•"/>
            </a:pPr>
            <a:r>
              <a:rPr lang="ja-JP" altLang="en-US" sz="2400" dirty="0"/>
              <a:t>正確には、</a:t>
            </a:r>
            <a:r>
              <a:rPr lang="en-US" altLang="ja-JP" sz="2400" dirty="0"/>
              <a:t>Azure</a:t>
            </a:r>
            <a:r>
              <a:rPr lang="ja-JP" altLang="en-US" sz="2400" dirty="0"/>
              <a:t> </a:t>
            </a:r>
            <a:r>
              <a:rPr lang="en-US" altLang="ja-JP" sz="2400" dirty="0"/>
              <a:t>AD</a:t>
            </a:r>
            <a:r>
              <a:rPr lang="ja-JP" altLang="en-US" sz="2400" dirty="0"/>
              <a:t> テナントと同期するドメインコントローラーを </a:t>
            </a:r>
            <a:br>
              <a:rPr lang="en-US" altLang="ja-JP" sz="2400" dirty="0"/>
            </a:br>
            <a:r>
              <a:rPr lang="en-US" altLang="ja-JP" sz="2400" dirty="0"/>
              <a:t>Azure</a:t>
            </a:r>
            <a:r>
              <a:rPr lang="ja-JP" altLang="en-US" sz="2400" dirty="0"/>
              <a:t> </a:t>
            </a:r>
            <a:r>
              <a:rPr lang="en-US" altLang="ja-JP" sz="2400" dirty="0"/>
              <a:t>VNET</a:t>
            </a:r>
            <a:r>
              <a:rPr lang="ja-JP" altLang="en-US" sz="2400" dirty="0"/>
              <a:t> 上に自動展開するサービス</a:t>
            </a:r>
            <a:endParaRPr lang="en-US" altLang="ja-JP" sz="2400" dirty="0"/>
          </a:p>
          <a:p>
            <a:pPr marL="742808" lvl="1" indent="-285695">
              <a:lnSpc>
                <a:spcPct val="90000"/>
              </a:lnSpc>
              <a:spcAft>
                <a:spcPts val="600"/>
              </a:spcAft>
              <a:buFont typeface="Arial" panose="020B0604020202020204" pitchFamily="34" charset="0"/>
              <a:buChar char="•"/>
            </a:pPr>
            <a:r>
              <a:rPr lang="ja-JP" altLang="en-US" sz="2400" dirty="0"/>
              <a:t>既定で </a:t>
            </a:r>
            <a:r>
              <a:rPr lang="en-US" altLang="ja-JP" sz="2400" dirty="0"/>
              <a:t>2</a:t>
            </a:r>
            <a:r>
              <a:rPr lang="ja-JP" altLang="en-US" sz="2400" dirty="0"/>
              <a:t> 台のドメインコントローラーが展開される</a:t>
            </a:r>
            <a:endParaRPr lang="en-US" altLang="ja-JP" sz="2400" dirty="0"/>
          </a:p>
        </p:txBody>
      </p:sp>
      <p:pic>
        <p:nvPicPr>
          <p:cNvPr id="5" name="図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09962" y="3334146"/>
            <a:ext cx="1621081" cy="1621081"/>
          </a:xfrm>
          <a:prstGeom prst="rect">
            <a:avLst/>
          </a:prstGeom>
        </p:spPr>
      </p:pic>
      <p:cxnSp>
        <p:nvCxnSpPr>
          <p:cNvPr id="6" name="直線コネクタ 5"/>
          <p:cNvCxnSpPr/>
          <p:nvPr/>
        </p:nvCxnSpPr>
        <p:spPr>
          <a:xfrm flipH="1">
            <a:off x="6576220" y="3717386"/>
            <a:ext cx="933045" cy="0"/>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H="1">
            <a:off x="6576220" y="4057839"/>
            <a:ext cx="933045" cy="0"/>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6576219" y="4455874"/>
            <a:ext cx="917396" cy="0"/>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6576221" y="4856010"/>
            <a:ext cx="917395" cy="0"/>
          </a:xfrm>
          <a:prstGeom prst="line">
            <a:avLst/>
          </a:prstGeom>
          <a:ln w="28575">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flipV="1">
            <a:off x="5572187" y="4955226"/>
            <a:ext cx="783570" cy="6752"/>
          </a:xfrm>
          <a:prstGeom prst="line">
            <a:avLst/>
          </a:prstGeom>
          <a:ln w="12700">
            <a:solidFill>
              <a:schemeClr val="bg2"/>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937265" y="5428143"/>
            <a:ext cx="1921410" cy="468972"/>
          </a:xfrm>
          <a:prstGeom prst="rect">
            <a:avLst/>
          </a:prstGeom>
          <a:noFill/>
        </p:spPr>
        <p:txBody>
          <a:bodyPr wrap="square" rtlCol="0">
            <a:spAutoFit/>
          </a:bodyPr>
          <a:lstStyle/>
          <a:p>
            <a:pPr defTabSz="913874">
              <a:defRPr/>
            </a:pPr>
            <a:r>
              <a:rPr lang="en-US" altLang="ja-JP" sz="2400" dirty="0">
                <a:solidFill>
                  <a:prstClr val="black"/>
                </a:solidFill>
                <a:cs typeface="Segoe UI Light" panose="020B0502040204020203" pitchFamily="34" charset="0"/>
              </a:rPr>
              <a:t>Azure</a:t>
            </a:r>
            <a:r>
              <a:rPr lang="ja-JP" altLang="en-US" sz="2400" dirty="0">
                <a:solidFill>
                  <a:prstClr val="black"/>
                </a:solidFill>
                <a:cs typeface="Segoe UI Light" panose="020B0502040204020203" pitchFamily="34" charset="0"/>
              </a:rPr>
              <a:t> </a:t>
            </a:r>
            <a:r>
              <a:rPr lang="en-US" altLang="ja-JP" sz="2400" dirty="0">
                <a:solidFill>
                  <a:prstClr val="black"/>
                </a:solidFill>
                <a:cs typeface="Segoe UI Light" panose="020B0502040204020203" pitchFamily="34" charset="0"/>
              </a:rPr>
              <a:t>VNET</a:t>
            </a:r>
            <a:endParaRPr lang="ja-JP" altLang="en-US" sz="2400" dirty="0">
              <a:solidFill>
                <a:prstClr val="black"/>
              </a:solidFill>
              <a:cs typeface="Segoe UI Light" panose="020B0502040204020203" pitchFamily="34" charset="0"/>
            </a:endParaRPr>
          </a:p>
        </p:txBody>
      </p:sp>
      <p:cxnSp>
        <p:nvCxnSpPr>
          <p:cNvPr id="27" name="直線コネクタ 26"/>
          <p:cNvCxnSpPr/>
          <p:nvPr/>
        </p:nvCxnSpPr>
        <p:spPr>
          <a:xfrm>
            <a:off x="1365425" y="5428142"/>
            <a:ext cx="6672244" cy="0"/>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bwMode="gray">
          <a:xfrm>
            <a:off x="4144291" y="3555044"/>
            <a:ext cx="2381404" cy="1489244"/>
          </a:xfrm>
          <a:prstGeom prst="rect">
            <a:avLst/>
          </a:prstGeom>
          <a:solidFill>
            <a:schemeClr val="tx2">
              <a:lumMod val="20000"/>
              <a:lumOff val="80000"/>
            </a:schemeClr>
          </a:solidFill>
        </p:spPr>
        <p:txBody>
          <a:bodyPr wrap="square" lIns="0" tIns="0" rIns="0" bIns="0" rtlCol="0">
            <a:noAutofit/>
          </a:bodyPr>
          <a:lstStyle/>
          <a:p>
            <a:pPr algn="r" defTabSz="913874">
              <a:defRPr/>
            </a:pPr>
            <a:r>
              <a:rPr lang="en-US" altLang="ja-JP" sz="2400" dirty="0">
                <a:solidFill>
                  <a:prstClr val="black"/>
                </a:solidFill>
                <a:cs typeface="Segoe UI Light" panose="020B0502040204020203" pitchFamily="34" charset="0"/>
              </a:rPr>
              <a:t>Kerberos</a:t>
            </a:r>
          </a:p>
          <a:p>
            <a:pPr algn="r" defTabSz="913874">
              <a:defRPr/>
            </a:pPr>
            <a:r>
              <a:rPr lang="en-US" altLang="ja-JP" sz="2400" dirty="0" err="1">
                <a:solidFill>
                  <a:prstClr val="black"/>
                </a:solidFill>
                <a:cs typeface="Segoe UI Light" panose="020B0502040204020203" pitchFamily="34" charset="0"/>
              </a:rPr>
              <a:t>ldap</a:t>
            </a:r>
            <a:endParaRPr lang="en-US" altLang="ja-JP" sz="2400" dirty="0">
              <a:solidFill>
                <a:prstClr val="black"/>
              </a:solidFill>
              <a:cs typeface="Segoe UI Light" panose="020B0502040204020203" pitchFamily="34" charset="0"/>
            </a:endParaRPr>
          </a:p>
          <a:p>
            <a:pPr algn="r" defTabSz="913874">
              <a:defRPr/>
            </a:pPr>
            <a:r>
              <a:rPr lang="en-US" altLang="ja-JP" sz="2400" dirty="0">
                <a:solidFill>
                  <a:prstClr val="black"/>
                </a:solidFill>
                <a:cs typeface="Segoe UI Light" panose="020B0502040204020203" pitchFamily="34" charset="0"/>
              </a:rPr>
              <a:t>NTLM</a:t>
            </a:r>
          </a:p>
          <a:p>
            <a:pPr algn="r" defTabSz="913874">
              <a:defRPr/>
            </a:pPr>
            <a:r>
              <a:rPr lang="en-US" altLang="ja-JP" sz="2400" dirty="0">
                <a:solidFill>
                  <a:prstClr val="black"/>
                </a:solidFill>
                <a:cs typeface="Segoe UI Light" panose="020B0502040204020203" pitchFamily="34" charset="0"/>
              </a:rPr>
              <a:t>Group Policy</a:t>
            </a:r>
            <a:endParaRPr lang="ja-JP" altLang="en-US" sz="2400" dirty="0">
              <a:solidFill>
                <a:prstClr val="black"/>
              </a:solidFill>
              <a:cs typeface="Segoe UI Light" panose="020B0502040204020203" pitchFamily="34" charset="0"/>
            </a:endParaRPr>
          </a:p>
        </p:txBody>
      </p:sp>
      <p:cxnSp>
        <p:nvCxnSpPr>
          <p:cNvPr id="47" name="直線コネクタ 46"/>
          <p:cNvCxnSpPr/>
          <p:nvPr/>
        </p:nvCxnSpPr>
        <p:spPr>
          <a:xfrm flipV="1">
            <a:off x="7539740" y="4856011"/>
            <a:ext cx="0" cy="572133"/>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図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7113" y="3579072"/>
            <a:ext cx="1475206" cy="1443818"/>
          </a:xfrm>
          <a:prstGeom prst="rect">
            <a:avLst/>
          </a:prstGeom>
        </p:spPr>
      </p:pic>
      <p:cxnSp>
        <p:nvCxnSpPr>
          <p:cNvPr id="49" name="直線コネクタ 48"/>
          <p:cNvCxnSpPr/>
          <p:nvPr/>
        </p:nvCxnSpPr>
        <p:spPr>
          <a:xfrm flipV="1">
            <a:off x="2183455" y="5022025"/>
            <a:ext cx="0" cy="383855"/>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744420" y="2976890"/>
            <a:ext cx="2300589" cy="519778"/>
          </a:xfrm>
          <a:prstGeom prst="rect">
            <a:avLst/>
          </a:prstGeom>
          <a:noFill/>
        </p:spPr>
        <p:txBody>
          <a:bodyPr wrap="square" lIns="71989" tIns="71989" rIns="0" bIns="0" rtlCol="0" anchor="t">
            <a:noAutofit/>
          </a:bodyPr>
          <a:lstStyle/>
          <a:p>
            <a:pPr algn="ctr">
              <a:lnSpc>
                <a:spcPct val="90000"/>
              </a:lnSpc>
              <a:spcAft>
                <a:spcPts val="600"/>
              </a:spcAft>
            </a:pPr>
            <a:r>
              <a:rPr lang="en-US" altLang="ja-JP" sz="2800" dirty="0"/>
              <a:t>File</a:t>
            </a:r>
            <a:r>
              <a:rPr lang="ja-JP" altLang="en-US" sz="2800" dirty="0"/>
              <a:t> </a:t>
            </a:r>
            <a:r>
              <a:rPr lang="en-US" altLang="ja-JP" sz="2800" dirty="0"/>
              <a:t>Server</a:t>
            </a:r>
            <a:endParaRPr lang="ja-JP" altLang="en-US" sz="2800" dirty="0"/>
          </a:p>
        </p:txBody>
      </p:sp>
      <p:cxnSp>
        <p:nvCxnSpPr>
          <p:cNvPr id="52" name="直線矢印コネクタ 51"/>
          <p:cNvCxnSpPr>
            <a:stCxn id="48" idx="3"/>
            <a:endCxn id="31" idx="1"/>
          </p:cNvCxnSpPr>
          <p:nvPr/>
        </p:nvCxnSpPr>
        <p:spPr>
          <a:xfrm flipV="1">
            <a:off x="2632317" y="4299668"/>
            <a:ext cx="1511974" cy="1315"/>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2627623" y="3595483"/>
            <a:ext cx="1518080" cy="340454"/>
          </a:xfrm>
          <a:prstGeom prst="rect">
            <a:avLst/>
          </a:prstGeom>
          <a:noFill/>
        </p:spPr>
        <p:txBody>
          <a:bodyPr wrap="square" lIns="71989" tIns="71989" rIns="0" bIns="0" rtlCol="0" anchor="t">
            <a:noAutofit/>
          </a:bodyPr>
          <a:lstStyle/>
          <a:p>
            <a:pPr>
              <a:lnSpc>
                <a:spcPct val="90000"/>
              </a:lnSpc>
              <a:spcAft>
                <a:spcPts val="600"/>
              </a:spcAft>
            </a:pPr>
            <a:r>
              <a:rPr lang="ja-JP" altLang="en-US" dirty="0"/>
              <a:t>認証</a:t>
            </a:r>
            <a:r>
              <a:rPr lang="en-US" altLang="ja-JP" dirty="0"/>
              <a:t>,</a:t>
            </a:r>
          </a:p>
          <a:p>
            <a:pPr>
              <a:lnSpc>
                <a:spcPct val="90000"/>
              </a:lnSpc>
              <a:spcAft>
                <a:spcPts val="600"/>
              </a:spcAft>
            </a:pPr>
            <a:r>
              <a:rPr lang="ja-JP" altLang="en-US" dirty="0"/>
              <a:t>アクセス制御</a:t>
            </a:r>
          </a:p>
        </p:txBody>
      </p:sp>
      <p:cxnSp>
        <p:nvCxnSpPr>
          <p:cNvPr id="57" name="直線矢印コネクタ 56"/>
          <p:cNvCxnSpPr>
            <a:stCxn id="5" idx="1"/>
          </p:cNvCxnSpPr>
          <p:nvPr/>
        </p:nvCxnSpPr>
        <p:spPr>
          <a:xfrm flipH="1">
            <a:off x="8037669" y="4144687"/>
            <a:ext cx="972293" cy="493"/>
          </a:xfrm>
          <a:prstGeom prst="straightConnector1">
            <a:avLst/>
          </a:prstGeom>
          <a:ln>
            <a:solidFill>
              <a:schemeClr val="tx1"/>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8030667" y="3422628"/>
            <a:ext cx="1463376" cy="577416"/>
          </a:xfrm>
          <a:prstGeom prst="rect">
            <a:avLst/>
          </a:prstGeom>
          <a:noFill/>
        </p:spPr>
        <p:txBody>
          <a:bodyPr wrap="square" lIns="71989" tIns="71989" rIns="0" bIns="0" rtlCol="0" anchor="t">
            <a:noAutofit/>
          </a:bodyPr>
          <a:lstStyle/>
          <a:p>
            <a:pPr>
              <a:lnSpc>
                <a:spcPct val="90000"/>
              </a:lnSpc>
              <a:spcAft>
                <a:spcPts val="600"/>
              </a:spcAft>
            </a:pPr>
            <a:r>
              <a:rPr lang="en-US" altLang="ja-JP" dirty="0"/>
              <a:t>ID/Password </a:t>
            </a:r>
            <a:r>
              <a:rPr lang="ja-JP" altLang="en-US" dirty="0"/>
              <a:t>同期</a:t>
            </a:r>
          </a:p>
        </p:txBody>
      </p:sp>
      <p:pic>
        <p:nvPicPr>
          <p:cNvPr id="29" name="図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65270" y="3620955"/>
            <a:ext cx="1334271" cy="1334271"/>
          </a:xfrm>
          <a:prstGeom prst="rect">
            <a:avLst/>
          </a:prstGeom>
        </p:spPr>
      </p:pic>
      <p:sp>
        <p:nvSpPr>
          <p:cNvPr id="23" name="正方形/長方形 22"/>
          <p:cNvSpPr/>
          <p:nvPr>
            <p:custDataLst>
              <p:tags r:id="rId1"/>
            </p:custDataLst>
          </p:nvPr>
        </p:nvSpPr>
        <p:spPr bwMode="auto">
          <a:xfrm rot="2704267">
            <a:off x="9333524" y="675305"/>
            <a:ext cx="3850173" cy="60385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961" dirty="0">
                <a:gradFill flip="none" rotWithShape="1">
                  <a:gsLst>
                    <a:gs pos="0">
                      <a:srgbClr val="FFFFFF"/>
                    </a:gs>
                    <a:gs pos="100000">
                      <a:srgbClr val="FFFFFF"/>
                    </a:gs>
                  </a:gsLst>
                  <a:lin ang="5400000" scaled="0"/>
                  <a:tileRect/>
                </a:gradFill>
                <a:cs typeface="Segoe UI" pitchFamily="34" charset="0"/>
              </a:rPr>
              <a:t>Public Preview</a:t>
            </a:r>
            <a:endParaRPr lang="ja-JP" altLang="en-US" sz="1961" dirty="0" err="1">
              <a:gradFill flip="none" rotWithShape="1">
                <a:gsLst>
                  <a:gs pos="0">
                    <a:srgbClr val="FFFFFF"/>
                  </a:gs>
                  <a:gs pos="100000">
                    <a:srgbClr val="FFFFFF"/>
                  </a:gs>
                </a:gsLst>
                <a:lin ang="5400000" scaled="0"/>
                <a:tileRect/>
              </a:gradFill>
              <a:cs typeface="Segoe UI" pitchFamily="34" charset="0"/>
            </a:endParaRPr>
          </a:p>
        </p:txBody>
      </p:sp>
    </p:spTree>
    <p:extLst>
      <p:ext uri="{BB962C8B-B14F-4D97-AF65-F5344CB8AC3E}">
        <p14:creationId xmlns:p14="http://schemas.microsoft.com/office/powerpoint/2010/main" val="162835301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AAD DS </a:t>
            </a:r>
            <a:r>
              <a:rPr lang="ja-JP" altLang="en-US" dirty="0"/>
              <a:t>の管理</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sz="quarter" idx="10"/>
          </p:nvPr>
        </p:nvSpPr>
        <p:spPr>
          <a:prstGeom prst="rect">
            <a:avLst/>
          </a:prstGeom>
        </p:spPr>
        <p:txBody>
          <a:bodyPr>
            <a:normAutofit fontScale="92500" lnSpcReduction="20000"/>
          </a:bodyPr>
          <a:lstStyle/>
          <a:p>
            <a:r>
              <a:rPr lang="ja-JP" altLang="en-US" sz="1866" dirty="0"/>
              <a:t>管理者権限</a:t>
            </a:r>
            <a:endParaRPr lang="en-US" altLang="ja-JP" sz="1866" dirty="0"/>
          </a:p>
          <a:p>
            <a:pPr lvl="1"/>
            <a:r>
              <a:rPr lang="en-US" altLang="ja-JP" sz="1600" dirty="0"/>
              <a:t>Domain Admins </a:t>
            </a:r>
            <a:r>
              <a:rPr lang="ja-JP" altLang="en-US" sz="1600" dirty="0"/>
              <a:t>や </a:t>
            </a:r>
            <a:r>
              <a:rPr lang="en-US" altLang="ja-JP" sz="1600" dirty="0"/>
              <a:t>Enterprise Admins </a:t>
            </a:r>
            <a:r>
              <a:rPr lang="ja-JP" altLang="en-US" sz="1600" dirty="0"/>
              <a:t>といったグループの利用はできない</a:t>
            </a:r>
            <a:endParaRPr lang="en-US" altLang="ja-JP" sz="1600" dirty="0"/>
          </a:p>
          <a:p>
            <a:pPr lvl="2"/>
            <a:r>
              <a:rPr lang="en-US" altLang="ja-JP" sz="1467" dirty="0">
                <a:solidFill>
                  <a:srgbClr val="FF0000"/>
                </a:solidFill>
              </a:rPr>
              <a:t>Azure AD </a:t>
            </a:r>
            <a:r>
              <a:rPr lang="ja-JP" altLang="en-US" sz="1467" dirty="0">
                <a:solidFill>
                  <a:srgbClr val="FF0000"/>
                </a:solidFill>
              </a:rPr>
              <a:t>によって管理される</a:t>
            </a:r>
            <a:r>
              <a:rPr lang="ja-JP" altLang="en-US" sz="1467" dirty="0"/>
              <a:t>という考え方による</a:t>
            </a:r>
            <a:endParaRPr lang="en-US" altLang="ja-JP" sz="1467" dirty="0"/>
          </a:p>
          <a:p>
            <a:pPr lvl="1"/>
            <a:r>
              <a:rPr lang="ja-JP" altLang="en-US" sz="1600" dirty="0"/>
              <a:t>管理グループ </a:t>
            </a:r>
            <a:r>
              <a:rPr lang="en-US" altLang="ja-JP" sz="1600" dirty="0"/>
              <a:t>(AAD DC Administrators) </a:t>
            </a:r>
            <a:r>
              <a:rPr lang="ja-JP" altLang="en-US" sz="1600" dirty="0"/>
              <a:t>グループの利用</a:t>
            </a:r>
            <a:endParaRPr lang="en-US" altLang="ja-JP" sz="1600" dirty="0"/>
          </a:p>
          <a:p>
            <a:pPr lvl="2"/>
            <a:r>
              <a:rPr lang="ja-JP" altLang="en-US" sz="1467" dirty="0"/>
              <a:t>ドメインに参加しているコンピューターでは上記グループに参加しているユーザーを利用</a:t>
            </a:r>
            <a:endParaRPr lang="en-US" altLang="ja-JP" sz="1467" dirty="0"/>
          </a:p>
          <a:p>
            <a:pPr lvl="3"/>
            <a:r>
              <a:rPr lang="ja-JP" altLang="en-US" sz="1400" dirty="0"/>
              <a:t>リモート デスクトップ アクセスの権限も保有</a:t>
            </a:r>
            <a:endParaRPr lang="en-US" altLang="ja-JP" sz="1400" dirty="0"/>
          </a:p>
          <a:p>
            <a:r>
              <a:rPr lang="en-US" altLang="ja-JP" sz="1866" dirty="0"/>
              <a:t>OU </a:t>
            </a:r>
            <a:r>
              <a:rPr lang="ja-JP" altLang="en-US" sz="1866" dirty="0"/>
              <a:t>の利用</a:t>
            </a:r>
            <a:endParaRPr lang="en-US" altLang="ja-JP" sz="1866" dirty="0"/>
          </a:p>
          <a:p>
            <a:pPr lvl="1"/>
            <a:r>
              <a:rPr lang="en-US" altLang="ja-JP" sz="1600" dirty="0">
                <a:solidFill>
                  <a:srgbClr val="FF0000"/>
                </a:solidFill>
              </a:rPr>
              <a:t>OU </a:t>
            </a:r>
            <a:r>
              <a:rPr lang="ja-JP" altLang="en-US" sz="1600" dirty="0">
                <a:solidFill>
                  <a:srgbClr val="FF0000"/>
                </a:solidFill>
              </a:rPr>
              <a:t>の新規作成はできない</a:t>
            </a:r>
            <a:endParaRPr lang="en-US" altLang="ja-JP" sz="1600" dirty="0">
              <a:solidFill>
                <a:srgbClr val="FF0000"/>
              </a:solidFill>
            </a:endParaRPr>
          </a:p>
          <a:p>
            <a:pPr lvl="2"/>
            <a:r>
              <a:rPr lang="ja-JP" altLang="en-US" sz="1467" dirty="0"/>
              <a:t>フラットな構成を利用 </a:t>
            </a:r>
            <a:r>
              <a:rPr lang="en-US" altLang="ja-JP" sz="1467" dirty="0"/>
              <a:t>(</a:t>
            </a:r>
            <a:r>
              <a:rPr lang="ja-JP" altLang="en-US" sz="1467" dirty="0"/>
              <a:t>階層構造は不可</a:t>
            </a:r>
            <a:r>
              <a:rPr lang="en-US" altLang="ja-JP" sz="1467" dirty="0"/>
              <a:t>)</a:t>
            </a:r>
          </a:p>
          <a:p>
            <a:pPr lvl="2"/>
            <a:r>
              <a:rPr lang="ja-JP" altLang="en-US" sz="1467" dirty="0"/>
              <a:t>既定で用意されている </a:t>
            </a:r>
            <a:r>
              <a:rPr lang="en-US" altLang="ja-JP" sz="1467" dirty="0"/>
              <a:t>OU </a:t>
            </a:r>
            <a:r>
              <a:rPr lang="ja-JP" altLang="en-US" sz="1467" dirty="0"/>
              <a:t>を利用する</a:t>
            </a:r>
            <a:endParaRPr lang="en-US" altLang="ja-JP" sz="1467" dirty="0"/>
          </a:p>
          <a:p>
            <a:pPr lvl="3"/>
            <a:r>
              <a:rPr lang="en-US" altLang="ja-JP" sz="1400" dirty="0"/>
              <a:t>AADDC Users</a:t>
            </a:r>
          </a:p>
          <a:p>
            <a:pPr lvl="3"/>
            <a:r>
              <a:rPr lang="en-US" altLang="ja-JP" sz="1400" dirty="0"/>
              <a:t>AADDC Computers</a:t>
            </a:r>
          </a:p>
          <a:p>
            <a:r>
              <a:rPr lang="en-US" altLang="ja-JP" sz="1866" dirty="0"/>
              <a:t>AD </a:t>
            </a:r>
            <a:r>
              <a:rPr lang="ja-JP" altLang="en-US" sz="1866" dirty="0"/>
              <a:t>スキーマの拡張</a:t>
            </a:r>
            <a:endParaRPr lang="en-US" altLang="ja-JP" sz="1866" dirty="0"/>
          </a:p>
          <a:p>
            <a:pPr lvl="1"/>
            <a:r>
              <a:rPr lang="en-US" altLang="ja-JP" sz="1600" dirty="0">
                <a:solidFill>
                  <a:srgbClr val="FF0000"/>
                </a:solidFill>
              </a:rPr>
              <a:t>AD </a:t>
            </a:r>
            <a:r>
              <a:rPr lang="ja-JP" altLang="en-US" sz="1600" dirty="0">
                <a:solidFill>
                  <a:srgbClr val="FF0000"/>
                </a:solidFill>
              </a:rPr>
              <a:t>スキーマの拡張は不可</a:t>
            </a:r>
            <a:endParaRPr lang="en-US" altLang="ja-JP" sz="1600" dirty="0">
              <a:solidFill>
                <a:srgbClr val="FF0000"/>
              </a:solidFill>
            </a:endParaRPr>
          </a:p>
          <a:p>
            <a:r>
              <a:rPr lang="ja-JP" altLang="en-US" sz="1866" dirty="0"/>
              <a:t>データの書き込み制限</a:t>
            </a:r>
            <a:endParaRPr lang="en-US" altLang="ja-JP" sz="1866" dirty="0"/>
          </a:p>
          <a:p>
            <a:pPr lvl="1"/>
            <a:r>
              <a:rPr lang="ja-JP" altLang="en-US" sz="1600" dirty="0">
                <a:solidFill>
                  <a:srgbClr val="FF0000"/>
                </a:solidFill>
              </a:rPr>
              <a:t>ディレクトリ データに関しては読み取り専用</a:t>
            </a:r>
            <a:endParaRPr lang="en-US" altLang="ja-JP" sz="1600" dirty="0">
              <a:solidFill>
                <a:srgbClr val="FF0000"/>
              </a:solidFill>
            </a:endParaRPr>
          </a:p>
          <a:p>
            <a:pPr lvl="1"/>
            <a:r>
              <a:rPr lang="ja-JP" altLang="en-US" sz="1600" dirty="0"/>
              <a:t>変更は </a:t>
            </a:r>
            <a:r>
              <a:rPr lang="en-US" altLang="ja-JP" sz="1600" dirty="0"/>
              <a:t>Azure AD </a:t>
            </a:r>
            <a:r>
              <a:rPr lang="ja-JP" altLang="en-US" sz="1600" dirty="0"/>
              <a:t>で実施</a:t>
            </a:r>
            <a:endParaRPr lang="en-US" altLang="ja-JP" sz="1600" dirty="0"/>
          </a:p>
          <a:p>
            <a:r>
              <a:rPr lang="ja-JP" altLang="en-US" sz="1866" dirty="0"/>
              <a:t>可用性</a:t>
            </a:r>
            <a:endParaRPr lang="en-US" altLang="ja-JP" sz="1866" dirty="0"/>
          </a:p>
          <a:p>
            <a:pPr lvl="1"/>
            <a:r>
              <a:rPr lang="en-US" altLang="ja-JP" sz="1600" dirty="0"/>
              <a:t>AAD DS </a:t>
            </a:r>
            <a:r>
              <a:rPr lang="ja-JP" altLang="en-US" sz="1600" dirty="0"/>
              <a:t>は </a:t>
            </a:r>
            <a:r>
              <a:rPr lang="en-US" altLang="ja-JP" sz="1600" dirty="0"/>
              <a:t>2 </a:t>
            </a:r>
            <a:r>
              <a:rPr lang="ja-JP" altLang="en-US" sz="1600" dirty="0"/>
              <a:t>台の構成で冗長化 </a:t>
            </a:r>
            <a:r>
              <a:rPr lang="en-US" altLang="ja-JP" sz="1600" dirty="0"/>
              <a:t>– </a:t>
            </a:r>
            <a:r>
              <a:rPr lang="ja-JP" altLang="en-US" sz="1600" dirty="0"/>
              <a:t>レプリケーション構成</a:t>
            </a:r>
            <a:endParaRPr lang="en-US" altLang="ja-JP" sz="1333" dirty="0"/>
          </a:p>
        </p:txBody>
      </p:sp>
      <p:sp>
        <p:nvSpPr>
          <p:cNvPr id="4" name="正方形/長方形 3"/>
          <p:cNvSpPr/>
          <p:nvPr>
            <p:custDataLst>
              <p:tags r:id="rId1"/>
            </p:custDataLst>
          </p:nvPr>
        </p:nvSpPr>
        <p:spPr bwMode="auto">
          <a:xfrm rot="2704267">
            <a:off x="9333524" y="675305"/>
            <a:ext cx="3850173" cy="60385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961" dirty="0">
                <a:gradFill flip="none" rotWithShape="1">
                  <a:gsLst>
                    <a:gs pos="0">
                      <a:srgbClr val="FFFFFF"/>
                    </a:gs>
                    <a:gs pos="100000">
                      <a:srgbClr val="FFFFFF"/>
                    </a:gs>
                  </a:gsLst>
                  <a:lin ang="5400000" scaled="0"/>
                  <a:tileRect/>
                </a:gradFill>
                <a:cs typeface="Segoe UI" pitchFamily="34" charset="0"/>
              </a:rPr>
              <a:t>Public Preview</a:t>
            </a:r>
            <a:endParaRPr lang="ja-JP" altLang="en-US" sz="1961" dirty="0" err="1">
              <a:gradFill flip="none" rotWithShape="1">
                <a:gsLst>
                  <a:gs pos="0">
                    <a:srgbClr val="FFFFFF"/>
                  </a:gs>
                  <a:gs pos="100000">
                    <a:srgbClr val="FFFFFF"/>
                  </a:gs>
                </a:gsLst>
                <a:lin ang="5400000" scaled="0"/>
                <a:tileRect/>
              </a:gradFill>
              <a:cs typeface="Segoe UI" pitchFamily="34" charset="0"/>
            </a:endParaRPr>
          </a:p>
        </p:txBody>
      </p:sp>
    </p:spTree>
    <p:extLst>
      <p:ext uri="{BB962C8B-B14F-4D97-AF65-F5344CB8AC3E}">
        <p14:creationId xmlns:p14="http://schemas.microsoft.com/office/powerpoint/2010/main" val="203569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4582" y="2670254"/>
            <a:ext cx="6119466" cy="3702758"/>
          </a:xfrm>
          <a:prstGeom prst="rect">
            <a:avLst/>
          </a:prstGeom>
          <a:ln w="0">
            <a:solidFill>
              <a:schemeClr val="tx1"/>
            </a:solidFill>
          </a:ln>
          <a:effectLst>
            <a:outerShdw blurRad="50800" dist="38100" dir="8100000" algn="tr" rotWithShape="0">
              <a:prstClr val="black">
                <a:alpha val="40000"/>
              </a:prstClr>
            </a:outerShdw>
          </a:effectLst>
        </p:spPr>
      </p:pic>
      <p:sp>
        <p:nvSpPr>
          <p:cNvPr id="2" name="タイトル 1"/>
          <p:cNvSpPr>
            <a:spLocks noGrp="1"/>
          </p:cNvSpPr>
          <p:nvPr>
            <p:ph type="title"/>
          </p:nvPr>
        </p:nvSpPr>
        <p:spPr/>
        <p:txBody>
          <a:bodyPr/>
          <a:lstStyle/>
          <a:p>
            <a:r>
              <a:rPr lang="ja-JP" altLang="en-US" dirty="0"/>
              <a:t>グループ ポリシー</a:t>
            </a:r>
            <a:endParaRPr kumimoji="1" lang="ja-JP" altLang="en-US" dirty="0">
              <a:latin typeface="游ゴシック" panose="020B0400000000000000" pitchFamily="50" charset="-128"/>
              <a:ea typeface="游ゴシック" panose="020B0400000000000000" pitchFamily="50" charset="-128"/>
            </a:endParaRPr>
          </a:p>
        </p:txBody>
      </p:sp>
      <p:sp>
        <p:nvSpPr>
          <p:cNvPr id="3" name="コンテンツ プレースホルダー 2"/>
          <p:cNvSpPr>
            <a:spLocks noGrp="1"/>
          </p:cNvSpPr>
          <p:nvPr>
            <p:ph sz="quarter" idx="10"/>
          </p:nvPr>
        </p:nvSpPr>
        <p:spPr>
          <a:prstGeom prst="rect">
            <a:avLst/>
          </a:prstGeom>
        </p:spPr>
        <p:txBody>
          <a:bodyPr/>
          <a:lstStyle/>
          <a:p>
            <a:r>
              <a:rPr lang="ja-JP" altLang="en-US" sz="1866" dirty="0"/>
              <a:t>グループ ポリシーの利用</a:t>
            </a:r>
            <a:endParaRPr lang="en-US" altLang="ja-JP" sz="1866" dirty="0"/>
          </a:p>
          <a:p>
            <a:pPr lvl="1"/>
            <a:r>
              <a:rPr lang="ja-JP" altLang="en-US" sz="1600" dirty="0"/>
              <a:t>ユーザーおよびコンピューターに対して </a:t>
            </a:r>
            <a:r>
              <a:rPr lang="en-US" altLang="ja-JP" sz="1600" dirty="0"/>
              <a:t>AAD DS </a:t>
            </a:r>
            <a:r>
              <a:rPr lang="ja-JP" altLang="en-US" sz="1600" dirty="0"/>
              <a:t>に</a:t>
            </a:r>
            <a:r>
              <a:rPr lang="ja-JP" altLang="en-US" sz="1600" dirty="0">
                <a:solidFill>
                  <a:srgbClr val="FF0000"/>
                </a:solidFill>
              </a:rPr>
              <a:t>既定で用意されたものを利用</a:t>
            </a:r>
            <a:endParaRPr lang="en-US" altLang="ja-JP" sz="1600" dirty="0">
              <a:solidFill>
                <a:srgbClr val="FF0000"/>
              </a:solidFill>
            </a:endParaRPr>
          </a:p>
          <a:p>
            <a:pPr lvl="2"/>
            <a:r>
              <a:rPr lang="ja-JP" altLang="en-US" sz="1467" dirty="0"/>
              <a:t>設定の変更が可能なメニューのみがアクティブになる</a:t>
            </a:r>
            <a:endParaRPr lang="en-US" altLang="ja-JP" sz="1467" dirty="0"/>
          </a:p>
          <a:p>
            <a:pPr lvl="2"/>
            <a:r>
              <a:rPr lang="en-US" altLang="ja-JP" sz="1467" dirty="0"/>
              <a:t>AADDC Computers GPO</a:t>
            </a:r>
            <a:r>
              <a:rPr lang="ja-JP" altLang="en-US" sz="1467" dirty="0" err="1"/>
              <a:t>、</a:t>
            </a:r>
            <a:r>
              <a:rPr lang="en-US" altLang="ja-JP" sz="1467" dirty="0"/>
              <a:t>AADDC Users GPO </a:t>
            </a:r>
            <a:r>
              <a:rPr lang="ja-JP" altLang="en-US" sz="1467" dirty="0"/>
              <a:t>という </a:t>
            </a:r>
            <a:r>
              <a:rPr lang="en-US" altLang="ja-JP" sz="1467" dirty="0"/>
              <a:t>2 </a:t>
            </a:r>
            <a:r>
              <a:rPr lang="ja-JP" altLang="en-US" sz="1467" dirty="0"/>
              <a:t>つの </a:t>
            </a:r>
            <a:r>
              <a:rPr lang="en-US" altLang="ja-JP" sz="1467" dirty="0"/>
              <a:t>GPO </a:t>
            </a:r>
            <a:r>
              <a:rPr lang="ja-JP" altLang="en-US" sz="1467" dirty="0"/>
              <a:t>が既定で用意される</a:t>
            </a:r>
            <a:endParaRPr lang="en-US" altLang="ja-JP" sz="1467" dirty="0"/>
          </a:p>
          <a:p>
            <a:pPr lvl="3"/>
            <a:r>
              <a:rPr lang="ja-JP" altLang="en-US" sz="1400" dirty="0">
                <a:solidFill>
                  <a:srgbClr val="FF0000"/>
                </a:solidFill>
              </a:rPr>
              <a:t>カスタムの </a:t>
            </a:r>
            <a:r>
              <a:rPr lang="en-US" altLang="ja-JP" sz="1400" dirty="0">
                <a:solidFill>
                  <a:srgbClr val="FF0000"/>
                </a:solidFill>
              </a:rPr>
              <a:t>GPO </a:t>
            </a:r>
            <a:r>
              <a:rPr lang="ja-JP" altLang="en-US" sz="1400" dirty="0">
                <a:solidFill>
                  <a:srgbClr val="FF0000"/>
                </a:solidFill>
              </a:rPr>
              <a:t>を作成することはできない</a:t>
            </a:r>
            <a:endParaRPr lang="en-US" altLang="ja-JP" sz="1400" dirty="0">
              <a:solidFill>
                <a:srgbClr val="FF0000"/>
              </a:solidFill>
            </a:endParaRPr>
          </a:p>
          <a:p>
            <a:pPr lvl="3"/>
            <a:r>
              <a:rPr lang="en-US" altLang="ja-JP" sz="1400" dirty="0"/>
              <a:t>Default Domain Policy </a:t>
            </a:r>
            <a:r>
              <a:rPr lang="ja-JP" altLang="en-US" sz="1400" dirty="0"/>
              <a:t>の編集不可 </a:t>
            </a:r>
            <a:endParaRPr lang="en-US" altLang="ja-JP" sz="1400" dirty="0"/>
          </a:p>
          <a:p>
            <a:pPr lvl="2"/>
            <a:r>
              <a:rPr lang="ja-JP" altLang="en-US" sz="1467" dirty="0"/>
              <a:t>ポリシーの適用対象の制御はできない</a:t>
            </a:r>
            <a:endParaRPr lang="en-US" altLang="ja-JP" sz="1467" dirty="0"/>
          </a:p>
          <a:p>
            <a:pPr lvl="3"/>
            <a:r>
              <a:rPr lang="en-US" altLang="ja-JP" sz="1400" dirty="0"/>
              <a:t>OU </a:t>
            </a:r>
            <a:r>
              <a:rPr lang="ja-JP" altLang="en-US" sz="1400" dirty="0"/>
              <a:t>単位での適用、</a:t>
            </a:r>
            <a:br>
              <a:rPr lang="en-US" altLang="ja-JP" sz="1400" dirty="0"/>
            </a:br>
            <a:r>
              <a:rPr lang="ja-JP" altLang="en-US" sz="1400" dirty="0"/>
              <a:t>セキュリティ </a:t>
            </a:r>
            <a:r>
              <a:rPr lang="en-US" altLang="ja-JP" sz="1400" dirty="0"/>
              <a:t>/ WMI </a:t>
            </a:r>
            <a:r>
              <a:rPr lang="ja-JP" altLang="en-US" sz="1400" dirty="0"/>
              <a:t>フィルターなどの処理を</a:t>
            </a:r>
            <a:br>
              <a:rPr lang="en-US" altLang="ja-JP" sz="1400" dirty="0"/>
            </a:br>
            <a:r>
              <a:rPr lang="ja-JP" altLang="en-US" sz="1400" dirty="0"/>
              <a:t>実行することはできない</a:t>
            </a:r>
            <a:endParaRPr lang="en-US" altLang="ja-JP" sz="1400" dirty="0"/>
          </a:p>
          <a:p>
            <a:pPr lvl="2"/>
            <a:endParaRPr lang="ja-JP" altLang="en-US" sz="1333" dirty="0"/>
          </a:p>
        </p:txBody>
      </p:sp>
      <p:sp>
        <p:nvSpPr>
          <p:cNvPr id="25" name="テキスト ボックス 24"/>
          <p:cNvSpPr txBox="1"/>
          <p:nvPr/>
        </p:nvSpPr>
        <p:spPr>
          <a:xfrm>
            <a:off x="2889844" y="5829144"/>
            <a:ext cx="2784737" cy="543867"/>
          </a:xfrm>
          <a:prstGeom prst="rect">
            <a:avLst/>
          </a:prstGeom>
          <a:noFill/>
        </p:spPr>
        <p:txBody>
          <a:bodyPr wrap="none" rtlCol="0">
            <a:spAutoFit/>
          </a:bodyPr>
          <a:lstStyle/>
          <a:p>
            <a:r>
              <a:rPr lang="en-US" altLang="ja-JP" sz="1467" dirty="0"/>
              <a:t>AAD DS – </a:t>
            </a:r>
            <a:r>
              <a:rPr lang="ja-JP" altLang="en-US" sz="1467" dirty="0"/>
              <a:t>グループ ポリシーの管理</a:t>
            </a:r>
            <a:endParaRPr lang="en-US" altLang="ja-JP" sz="1467" dirty="0"/>
          </a:p>
          <a:p>
            <a:r>
              <a:rPr lang="ja-JP" altLang="en-US" sz="1467" dirty="0"/>
              <a:t>管理コンソール</a:t>
            </a:r>
          </a:p>
        </p:txBody>
      </p:sp>
      <p:sp>
        <p:nvSpPr>
          <p:cNvPr id="6" name="正方形/長方形 5"/>
          <p:cNvSpPr/>
          <p:nvPr>
            <p:custDataLst>
              <p:tags r:id="rId1"/>
            </p:custDataLst>
          </p:nvPr>
        </p:nvSpPr>
        <p:spPr bwMode="auto">
          <a:xfrm rot="2704267">
            <a:off x="9333524" y="675305"/>
            <a:ext cx="3850173" cy="60385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961" dirty="0">
                <a:gradFill flip="none" rotWithShape="1">
                  <a:gsLst>
                    <a:gs pos="0">
                      <a:srgbClr val="FFFFFF"/>
                    </a:gs>
                    <a:gs pos="100000">
                      <a:srgbClr val="FFFFFF"/>
                    </a:gs>
                  </a:gsLst>
                  <a:lin ang="5400000" scaled="0"/>
                  <a:tileRect/>
                </a:gradFill>
                <a:cs typeface="Segoe UI" pitchFamily="34" charset="0"/>
              </a:rPr>
              <a:t>Public Preview</a:t>
            </a:r>
            <a:endParaRPr lang="ja-JP" altLang="en-US" sz="1961" dirty="0" err="1">
              <a:gradFill flip="none" rotWithShape="1">
                <a:gsLst>
                  <a:gs pos="0">
                    <a:srgbClr val="FFFFFF"/>
                  </a:gs>
                  <a:gs pos="100000">
                    <a:srgbClr val="FFFFFF"/>
                  </a:gs>
                </a:gsLst>
                <a:lin ang="5400000" scaled="0"/>
                <a:tileRect/>
              </a:gradFill>
              <a:cs typeface="Segoe UI" pitchFamily="34" charset="0"/>
            </a:endParaRPr>
          </a:p>
        </p:txBody>
      </p:sp>
    </p:spTree>
    <p:extLst>
      <p:ext uri="{BB962C8B-B14F-4D97-AF65-F5344CB8AC3E}">
        <p14:creationId xmlns:p14="http://schemas.microsoft.com/office/powerpoint/2010/main" val="38212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Azure</a:t>
            </a:r>
            <a:r>
              <a:rPr lang="ja-JP" altLang="en-US" sz="4000" dirty="0"/>
              <a:t> </a:t>
            </a:r>
            <a:r>
              <a:rPr lang="en-US" altLang="ja-JP" sz="4000" dirty="0"/>
              <a:t>AD</a:t>
            </a:r>
            <a:r>
              <a:rPr lang="ja-JP" altLang="en-US" sz="4000" dirty="0"/>
              <a:t> </a:t>
            </a:r>
            <a:r>
              <a:rPr lang="en-US" altLang="ja-JP" sz="4000" dirty="0"/>
              <a:t>Domain</a:t>
            </a:r>
            <a:r>
              <a:rPr lang="ja-JP" altLang="en-US" sz="4000" dirty="0"/>
              <a:t> </a:t>
            </a:r>
            <a:r>
              <a:rPr lang="en-US" altLang="ja-JP" sz="4000" dirty="0"/>
              <a:t>Service</a:t>
            </a:r>
            <a:r>
              <a:rPr lang="ja-JP" altLang="en-US" sz="4000" dirty="0"/>
              <a:t> </a:t>
            </a:r>
            <a:r>
              <a:rPr lang="en-US" altLang="ja-JP" sz="2400" b="1" dirty="0">
                <a:solidFill>
                  <a:srgbClr val="FF0000"/>
                </a:solidFill>
              </a:rPr>
              <a:t>Preview</a:t>
            </a:r>
            <a:r>
              <a:rPr lang="ja-JP" altLang="en-US" sz="4000" dirty="0"/>
              <a:t> の</a:t>
            </a:r>
            <a:r>
              <a:rPr lang="ja-JP" altLang="en-US" sz="4000" dirty="0">
                <a:solidFill>
                  <a:srgbClr val="FF0000"/>
                </a:solidFill>
              </a:rPr>
              <a:t>難点</a:t>
            </a:r>
          </a:p>
        </p:txBody>
      </p:sp>
      <p:sp>
        <p:nvSpPr>
          <p:cNvPr id="4" name="テキスト ボックス 3"/>
          <p:cNvSpPr txBox="1"/>
          <p:nvPr/>
        </p:nvSpPr>
        <p:spPr>
          <a:xfrm>
            <a:off x="505366" y="1173410"/>
            <a:ext cx="11103305" cy="1198456"/>
          </a:xfrm>
          <a:prstGeom prst="rect">
            <a:avLst/>
          </a:prstGeom>
          <a:noFill/>
        </p:spPr>
        <p:txBody>
          <a:bodyPr wrap="square" lIns="71989" tIns="71989" rIns="0" bIns="0" rtlCol="0" anchor="t">
            <a:noAutofit/>
          </a:bodyPr>
          <a:lstStyle/>
          <a:p>
            <a:pPr marL="285695" indent="-285695">
              <a:lnSpc>
                <a:spcPct val="90000"/>
              </a:lnSpc>
              <a:spcAft>
                <a:spcPts val="600"/>
              </a:spcAft>
              <a:buFont typeface="Arial" panose="020B0604020202020204" pitchFamily="34" charset="0"/>
              <a:buChar char="•"/>
            </a:pPr>
            <a:r>
              <a:rPr lang="ja-JP" altLang="en-US" sz="2400" dirty="0"/>
              <a:t>既存ドメインと統合できない</a:t>
            </a:r>
            <a:endParaRPr lang="en-US" altLang="ja-JP" sz="2400" dirty="0"/>
          </a:p>
          <a:p>
            <a:pPr marL="742808" lvl="1" indent="-285695">
              <a:lnSpc>
                <a:spcPct val="90000"/>
              </a:lnSpc>
              <a:spcAft>
                <a:spcPts val="600"/>
              </a:spcAft>
              <a:buFont typeface="Arial" panose="020B0604020202020204" pitchFamily="34" charset="0"/>
              <a:buChar char="•"/>
            </a:pPr>
            <a:r>
              <a:rPr lang="en-US" altLang="ja-JP" sz="2400" dirty="0"/>
              <a:t>Azure</a:t>
            </a:r>
            <a:r>
              <a:rPr lang="ja-JP" altLang="en-US" sz="2400" dirty="0"/>
              <a:t> </a:t>
            </a:r>
            <a:r>
              <a:rPr lang="en-US" altLang="ja-JP" sz="2400" dirty="0"/>
              <a:t>AD</a:t>
            </a:r>
            <a:r>
              <a:rPr lang="ja-JP" altLang="en-US" sz="2400" dirty="0"/>
              <a:t> </a:t>
            </a:r>
            <a:r>
              <a:rPr lang="en-US" altLang="ja-JP" sz="2400" dirty="0"/>
              <a:t>Domain</a:t>
            </a:r>
            <a:r>
              <a:rPr lang="ja-JP" altLang="en-US" sz="2400" dirty="0"/>
              <a:t> </a:t>
            </a:r>
            <a:r>
              <a:rPr lang="en-US" altLang="ja-JP" sz="2400" dirty="0"/>
              <a:t>Service</a:t>
            </a:r>
            <a:r>
              <a:rPr lang="ja-JP" altLang="en-US" sz="2400" dirty="0"/>
              <a:t> に新規ドメインコントローラーを追加することもできない</a:t>
            </a:r>
            <a:endParaRPr lang="en-US" altLang="ja-JP" sz="2400" dirty="0"/>
          </a:p>
          <a:p>
            <a:pPr marL="742808" lvl="1" indent="-285695">
              <a:lnSpc>
                <a:spcPct val="90000"/>
              </a:lnSpc>
              <a:spcAft>
                <a:spcPts val="600"/>
              </a:spcAft>
              <a:buFont typeface="Arial" panose="020B0604020202020204" pitchFamily="34" charset="0"/>
              <a:buChar char="•"/>
            </a:pPr>
            <a:r>
              <a:rPr lang="ja-JP" altLang="en-US" sz="2400" dirty="0"/>
              <a:t>既存</a:t>
            </a:r>
            <a:r>
              <a:rPr lang="en-US" altLang="ja-JP" sz="2400" dirty="0"/>
              <a:t>AD</a:t>
            </a:r>
            <a:r>
              <a:rPr lang="ja-JP" altLang="en-US" sz="2400" dirty="0"/>
              <a:t>ドメインとの</a:t>
            </a:r>
            <a:r>
              <a:rPr lang="ja-JP" altLang="en-US" sz="2400" dirty="0">
                <a:solidFill>
                  <a:srgbClr val="FF0000"/>
                </a:solidFill>
              </a:rPr>
              <a:t>認証分離</a:t>
            </a:r>
          </a:p>
        </p:txBody>
      </p:sp>
      <p:pic>
        <p:nvPicPr>
          <p:cNvPr id="45" name="図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0578" y="3253729"/>
            <a:ext cx="6261099" cy="2007808"/>
          </a:xfrm>
          <a:prstGeom prst="rect">
            <a:avLst/>
          </a:prstGeom>
        </p:spPr>
      </p:pic>
      <p:cxnSp>
        <p:nvCxnSpPr>
          <p:cNvPr id="47" name="直線コネクタ 46"/>
          <p:cNvCxnSpPr/>
          <p:nvPr/>
        </p:nvCxnSpPr>
        <p:spPr>
          <a:xfrm>
            <a:off x="6868051" y="2489333"/>
            <a:ext cx="0" cy="4689027"/>
          </a:xfrm>
          <a:prstGeom prst="line">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a:off x="4043971" y="4890749"/>
            <a:ext cx="0" cy="1485085"/>
          </a:xfrm>
          <a:prstGeom prst="line">
            <a:avLst/>
          </a:prstGeom>
          <a:ln>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2012260" y="6375834"/>
            <a:ext cx="3707874" cy="0"/>
          </a:xfrm>
          <a:prstGeom prst="line">
            <a:avLst/>
          </a:prstGeom>
          <a:ln w="28575">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テキスト ボックス 53"/>
          <p:cNvSpPr txBox="1"/>
          <p:nvPr/>
        </p:nvSpPr>
        <p:spPr>
          <a:xfrm>
            <a:off x="4094766" y="2932365"/>
            <a:ext cx="2722493" cy="436818"/>
          </a:xfrm>
          <a:prstGeom prst="rect">
            <a:avLst/>
          </a:prstGeom>
          <a:noFill/>
        </p:spPr>
        <p:txBody>
          <a:bodyPr wrap="square" lIns="71989" tIns="71989" rIns="0" bIns="0" rtlCol="0" anchor="t">
            <a:noAutofit/>
          </a:bodyPr>
          <a:lstStyle/>
          <a:p>
            <a:pPr>
              <a:lnSpc>
                <a:spcPct val="90000"/>
              </a:lnSpc>
              <a:spcAft>
                <a:spcPts val="600"/>
              </a:spcAft>
            </a:pPr>
            <a:r>
              <a:rPr lang="en-US" altLang="ja-JP" dirty="0">
                <a:solidFill>
                  <a:srgbClr val="FF0000"/>
                </a:solidFill>
              </a:rPr>
              <a:t>AAD</a:t>
            </a:r>
            <a:r>
              <a:rPr lang="ja-JP" altLang="en-US" dirty="0">
                <a:solidFill>
                  <a:srgbClr val="FF0000"/>
                </a:solidFill>
              </a:rPr>
              <a:t> </a:t>
            </a:r>
            <a:r>
              <a:rPr lang="en-US" altLang="ja-JP" dirty="0">
                <a:solidFill>
                  <a:srgbClr val="FF0000"/>
                </a:solidFill>
              </a:rPr>
              <a:t>DS</a:t>
            </a:r>
            <a:r>
              <a:rPr lang="ja-JP" altLang="en-US" dirty="0">
                <a:solidFill>
                  <a:srgbClr val="FF0000"/>
                </a:solidFill>
              </a:rPr>
              <a:t> ドメインの世界</a:t>
            </a:r>
          </a:p>
        </p:txBody>
      </p:sp>
      <p:sp>
        <p:nvSpPr>
          <p:cNvPr id="55" name="テキスト ボックス 54"/>
          <p:cNvSpPr txBox="1"/>
          <p:nvPr/>
        </p:nvSpPr>
        <p:spPr>
          <a:xfrm>
            <a:off x="6969637" y="2932365"/>
            <a:ext cx="2722493" cy="436818"/>
          </a:xfrm>
          <a:prstGeom prst="rect">
            <a:avLst/>
          </a:prstGeom>
          <a:noFill/>
        </p:spPr>
        <p:txBody>
          <a:bodyPr wrap="square" lIns="71989" tIns="71989" rIns="0" bIns="0" rtlCol="0" anchor="t">
            <a:noAutofit/>
          </a:bodyPr>
          <a:lstStyle/>
          <a:p>
            <a:pPr>
              <a:lnSpc>
                <a:spcPct val="90000"/>
              </a:lnSpc>
              <a:spcAft>
                <a:spcPts val="600"/>
              </a:spcAft>
            </a:pPr>
            <a:r>
              <a:rPr lang="en-US" altLang="ja-JP" dirty="0">
                <a:solidFill>
                  <a:srgbClr val="FF0000"/>
                </a:solidFill>
              </a:rPr>
              <a:t>AAD</a:t>
            </a:r>
            <a:r>
              <a:rPr lang="ja-JP" altLang="en-US" dirty="0">
                <a:solidFill>
                  <a:srgbClr val="FF0000"/>
                </a:solidFill>
              </a:rPr>
              <a:t> の世界</a:t>
            </a:r>
          </a:p>
        </p:txBody>
      </p:sp>
      <p:pic>
        <p:nvPicPr>
          <p:cNvPr id="56" name="図 55"/>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9681972" y="5725686"/>
            <a:ext cx="1170367" cy="1011881"/>
          </a:xfrm>
          <a:prstGeom prst="rect">
            <a:avLst/>
          </a:prstGeom>
        </p:spPr>
      </p:pic>
      <p:pic>
        <p:nvPicPr>
          <p:cNvPr id="57" name="図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4213" y="5684084"/>
            <a:ext cx="999689" cy="1011881"/>
          </a:xfrm>
          <a:prstGeom prst="rect">
            <a:avLst/>
          </a:prstGeom>
        </p:spPr>
      </p:pic>
      <p:cxnSp>
        <p:nvCxnSpPr>
          <p:cNvPr id="59" name="直線コネクタ 58"/>
          <p:cNvCxnSpPr/>
          <p:nvPr/>
        </p:nvCxnSpPr>
        <p:spPr>
          <a:xfrm>
            <a:off x="7672230" y="4476184"/>
            <a:ext cx="1247850" cy="1290137"/>
          </a:xfrm>
          <a:prstGeom prst="line">
            <a:avLst/>
          </a:prstGeom>
          <a:ln>
            <a:solidFill>
              <a:srgbClr val="FF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8219139" y="4890749"/>
            <a:ext cx="1324762" cy="370787"/>
          </a:xfrm>
          <a:prstGeom prst="rect">
            <a:avLst/>
          </a:prstGeom>
          <a:noFill/>
        </p:spPr>
        <p:txBody>
          <a:bodyPr wrap="square" lIns="71989" tIns="71989" rIns="0" bIns="0" rtlCol="0" anchor="t">
            <a:noAutofit/>
          </a:bodyPr>
          <a:lstStyle/>
          <a:p>
            <a:pPr>
              <a:lnSpc>
                <a:spcPct val="90000"/>
              </a:lnSpc>
              <a:spcAft>
                <a:spcPts val="600"/>
              </a:spcAft>
            </a:pPr>
            <a:r>
              <a:rPr lang="en-US" altLang="ja-JP" dirty="0"/>
              <a:t>Federation</a:t>
            </a:r>
            <a:endParaRPr lang="ja-JP" altLang="en-US" dirty="0"/>
          </a:p>
        </p:txBody>
      </p:sp>
      <p:sp>
        <p:nvSpPr>
          <p:cNvPr id="62" name="フリーフォーム 61"/>
          <p:cNvSpPr/>
          <p:nvPr/>
        </p:nvSpPr>
        <p:spPr>
          <a:xfrm>
            <a:off x="8036285" y="4191744"/>
            <a:ext cx="2204407" cy="1442516"/>
          </a:xfrm>
          <a:custGeom>
            <a:avLst/>
            <a:gdLst>
              <a:gd name="connsiteX0" fmla="*/ 2204720 w 2204720"/>
              <a:gd name="connsiteY0" fmla="*/ 1442720 h 1442720"/>
              <a:gd name="connsiteX1" fmla="*/ 1513840 w 2204720"/>
              <a:gd name="connsiteY1" fmla="*/ 477520 h 1442720"/>
              <a:gd name="connsiteX2" fmla="*/ 0 w 2204720"/>
              <a:gd name="connsiteY2" fmla="*/ 0 h 1442720"/>
            </a:gdLst>
            <a:ahLst/>
            <a:cxnLst>
              <a:cxn ang="0">
                <a:pos x="connsiteX0" y="connsiteY0"/>
              </a:cxn>
              <a:cxn ang="0">
                <a:pos x="connsiteX1" y="connsiteY1"/>
              </a:cxn>
              <a:cxn ang="0">
                <a:pos x="connsiteX2" y="connsiteY2"/>
              </a:cxn>
            </a:cxnLst>
            <a:rect l="l" t="t" r="r" b="b"/>
            <a:pathLst>
              <a:path w="2204720" h="1442720">
                <a:moveTo>
                  <a:pt x="2204720" y="1442720"/>
                </a:moveTo>
                <a:cubicBezTo>
                  <a:pt x="2043006" y="1080346"/>
                  <a:pt x="1881293" y="717973"/>
                  <a:pt x="1513840" y="477520"/>
                </a:cubicBezTo>
                <a:cubicBezTo>
                  <a:pt x="1146387" y="237067"/>
                  <a:pt x="573193" y="118533"/>
                  <a:pt x="0" y="0"/>
                </a:cubicBezTo>
              </a:path>
            </a:pathLst>
          </a:custGeom>
          <a:noFill/>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p>
        </p:txBody>
      </p:sp>
      <p:sp>
        <p:nvSpPr>
          <p:cNvPr id="63" name="テキスト ボックス 62"/>
          <p:cNvSpPr txBox="1"/>
          <p:nvPr/>
        </p:nvSpPr>
        <p:spPr>
          <a:xfrm>
            <a:off x="8544212" y="3640122"/>
            <a:ext cx="2711083" cy="320138"/>
          </a:xfrm>
          <a:prstGeom prst="rect">
            <a:avLst/>
          </a:prstGeom>
          <a:noFill/>
        </p:spPr>
        <p:txBody>
          <a:bodyPr wrap="square" lIns="71989" tIns="71989" rIns="0" bIns="0" rtlCol="0" anchor="t">
            <a:noAutofit/>
          </a:bodyPr>
          <a:lstStyle/>
          <a:p>
            <a:pPr>
              <a:lnSpc>
                <a:spcPct val="90000"/>
              </a:lnSpc>
              <a:spcAft>
                <a:spcPts val="600"/>
              </a:spcAft>
            </a:pPr>
            <a:r>
              <a:rPr lang="en-US" altLang="ja-JP" dirty="0"/>
              <a:t>ID</a:t>
            </a:r>
            <a:r>
              <a:rPr lang="ja-JP" altLang="en-US" dirty="0"/>
              <a:t> </a:t>
            </a:r>
            <a:r>
              <a:rPr lang="en-US" altLang="ja-JP" dirty="0"/>
              <a:t>&amp;</a:t>
            </a:r>
          </a:p>
          <a:p>
            <a:pPr>
              <a:lnSpc>
                <a:spcPct val="90000"/>
              </a:lnSpc>
              <a:spcAft>
                <a:spcPts val="600"/>
              </a:spcAft>
            </a:pPr>
            <a:r>
              <a:rPr lang="ja-JP" altLang="en-US" dirty="0"/>
              <a:t>パスワードハッシュ同期</a:t>
            </a:r>
          </a:p>
        </p:txBody>
      </p:sp>
      <p:sp>
        <p:nvSpPr>
          <p:cNvPr id="64" name="テキスト ボックス 63"/>
          <p:cNvSpPr txBox="1"/>
          <p:nvPr/>
        </p:nvSpPr>
        <p:spPr>
          <a:xfrm>
            <a:off x="2205272" y="6431842"/>
            <a:ext cx="2052029" cy="239830"/>
          </a:xfrm>
          <a:prstGeom prst="rect">
            <a:avLst/>
          </a:prstGeom>
          <a:noFill/>
        </p:spPr>
        <p:txBody>
          <a:bodyPr wrap="square" lIns="71989" tIns="71989" rIns="0" bIns="0" rtlCol="0" anchor="t">
            <a:noAutofit/>
          </a:bodyPr>
          <a:lstStyle/>
          <a:p>
            <a:pPr>
              <a:lnSpc>
                <a:spcPct val="90000"/>
              </a:lnSpc>
              <a:spcAft>
                <a:spcPts val="600"/>
              </a:spcAft>
            </a:pPr>
            <a:r>
              <a:rPr lang="ja-JP" altLang="en-US"/>
              <a:t>オンプレミス</a:t>
            </a:r>
            <a:endParaRPr lang="ja-JP" altLang="en-US" dirty="0"/>
          </a:p>
        </p:txBody>
      </p:sp>
      <p:sp>
        <p:nvSpPr>
          <p:cNvPr id="17" name="正方形/長方形 16"/>
          <p:cNvSpPr/>
          <p:nvPr>
            <p:custDataLst>
              <p:tags r:id="rId1"/>
            </p:custDataLst>
          </p:nvPr>
        </p:nvSpPr>
        <p:spPr bwMode="auto">
          <a:xfrm rot="2704267">
            <a:off x="9333524" y="675305"/>
            <a:ext cx="3850173" cy="60385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961" dirty="0">
                <a:gradFill flip="none" rotWithShape="1">
                  <a:gsLst>
                    <a:gs pos="0">
                      <a:srgbClr val="FFFFFF"/>
                    </a:gs>
                    <a:gs pos="100000">
                      <a:srgbClr val="FFFFFF"/>
                    </a:gs>
                  </a:gsLst>
                  <a:lin ang="5400000" scaled="0"/>
                  <a:tileRect/>
                </a:gradFill>
                <a:cs typeface="Segoe UI" pitchFamily="34" charset="0"/>
              </a:rPr>
              <a:t>Public Preview</a:t>
            </a:r>
            <a:endParaRPr lang="ja-JP" altLang="en-US" sz="1961" dirty="0" err="1">
              <a:gradFill flip="none" rotWithShape="1">
                <a:gsLst>
                  <a:gs pos="0">
                    <a:srgbClr val="FFFFFF"/>
                  </a:gs>
                  <a:gs pos="100000">
                    <a:srgbClr val="FFFFFF"/>
                  </a:gs>
                </a:gsLst>
                <a:lin ang="5400000" scaled="0"/>
                <a:tileRect/>
              </a:gradFill>
              <a:cs typeface="Segoe UI" pitchFamily="34" charset="0"/>
            </a:endParaRPr>
          </a:p>
        </p:txBody>
      </p:sp>
    </p:spTree>
    <p:extLst>
      <p:ext uri="{BB962C8B-B14F-4D97-AF65-F5344CB8AC3E}">
        <p14:creationId xmlns:p14="http://schemas.microsoft.com/office/powerpoint/2010/main" val="8466341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線コネクタ 43"/>
          <p:cNvCxnSpPr/>
          <p:nvPr/>
        </p:nvCxnSpPr>
        <p:spPr>
          <a:xfrm>
            <a:off x="4668486" y="2154737"/>
            <a:ext cx="487392" cy="565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タイトル 1"/>
          <p:cNvSpPr>
            <a:spLocks noGrp="1"/>
          </p:cNvSpPr>
          <p:nvPr>
            <p:ph type="title"/>
          </p:nvPr>
        </p:nvSpPr>
        <p:spPr/>
        <p:txBody>
          <a:bodyPr>
            <a:normAutofit/>
          </a:bodyPr>
          <a:lstStyle/>
          <a:p>
            <a:r>
              <a:rPr kumimoji="1" lang="en-US" altLang="ja-JP" dirty="0"/>
              <a:t>Azure</a:t>
            </a:r>
            <a:r>
              <a:rPr kumimoji="1" lang="ja-JP" altLang="en-US" dirty="0"/>
              <a:t> </a:t>
            </a:r>
            <a:r>
              <a:rPr kumimoji="1" lang="en-US" altLang="ja-JP" dirty="0"/>
              <a:t>AD</a:t>
            </a:r>
            <a:r>
              <a:rPr kumimoji="1" lang="ja-JP" altLang="en-US" dirty="0"/>
              <a:t> の利用形態</a:t>
            </a:r>
          </a:p>
        </p:txBody>
      </p:sp>
      <p:sp>
        <p:nvSpPr>
          <p:cNvPr id="3" name="テキスト ボックス 2"/>
          <p:cNvSpPr txBox="1"/>
          <p:nvPr/>
        </p:nvSpPr>
        <p:spPr>
          <a:xfrm>
            <a:off x="629490" y="1037007"/>
            <a:ext cx="2664139" cy="468972"/>
          </a:xfrm>
          <a:prstGeom prst="rect">
            <a:avLst/>
          </a:prstGeom>
          <a:noFill/>
        </p:spPr>
        <p:txBody>
          <a:bodyPr wrap="square" rtlCol="0">
            <a:spAutoFit/>
          </a:bodyPr>
          <a:lstStyle/>
          <a:p>
            <a:pPr algn="ctr"/>
            <a:r>
              <a:rPr lang="ja-JP" altLang="en-US" sz="2400" dirty="0"/>
              <a:t>企業内</a:t>
            </a:r>
          </a:p>
        </p:txBody>
      </p:sp>
      <p:sp>
        <p:nvSpPr>
          <p:cNvPr id="4" name="テキスト ボックス 3"/>
          <p:cNvSpPr txBox="1"/>
          <p:nvPr/>
        </p:nvSpPr>
        <p:spPr>
          <a:xfrm>
            <a:off x="4623626" y="1037008"/>
            <a:ext cx="2732873" cy="468972"/>
          </a:xfrm>
          <a:prstGeom prst="rect">
            <a:avLst/>
          </a:prstGeom>
          <a:noFill/>
        </p:spPr>
        <p:txBody>
          <a:bodyPr wrap="square" rtlCol="0">
            <a:spAutoFit/>
          </a:bodyPr>
          <a:lstStyle/>
          <a:p>
            <a:pPr algn="ctr"/>
            <a:r>
              <a:rPr lang="ja-JP" altLang="en-US" sz="2400" dirty="0"/>
              <a:t>企業間（</a:t>
            </a:r>
            <a:r>
              <a:rPr lang="en-US" altLang="ja-JP" sz="2400" dirty="0"/>
              <a:t>B2B</a:t>
            </a:r>
            <a:r>
              <a:rPr lang="ja-JP" altLang="en-US" sz="2400" dirty="0"/>
              <a:t>）</a:t>
            </a:r>
          </a:p>
        </p:txBody>
      </p:sp>
      <p:sp>
        <p:nvSpPr>
          <p:cNvPr id="5" name="テキスト ボックス 4"/>
          <p:cNvSpPr txBox="1"/>
          <p:nvPr/>
        </p:nvSpPr>
        <p:spPr>
          <a:xfrm>
            <a:off x="8134418" y="968644"/>
            <a:ext cx="4028091" cy="468972"/>
          </a:xfrm>
          <a:prstGeom prst="rect">
            <a:avLst/>
          </a:prstGeom>
          <a:noFill/>
        </p:spPr>
        <p:txBody>
          <a:bodyPr wrap="square" rtlCol="0">
            <a:spAutoFit/>
          </a:bodyPr>
          <a:lstStyle/>
          <a:p>
            <a:r>
              <a:rPr lang="ja-JP" altLang="en-US" sz="2400" dirty="0"/>
              <a:t>コンシューマー（</a:t>
            </a:r>
            <a:r>
              <a:rPr lang="en-US" altLang="ja-JP" sz="2400" dirty="0"/>
              <a:t>B2C</a:t>
            </a:r>
            <a:r>
              <a:rPr lang="ja-JP" altLang="en-US" sz="2400" dirty="0"/>
              <a:t>）</a:t>
            </a:r>
          </a:p>
        </p:txBody>
      </p:sp>
      <p:pic>
        <p:nvPicPr>
          <p:cNvPr id="6" name="図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532" y="2483459"/>
            <a:ext cx="1188654" cy="1194751"/>
          </a:xfrm>
          <a:prstGeom prst="rect">
            <a:avLst/>
          </a:prstGeom>
        </p:spPr>
      </p:pic>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3626" y="2483459"/>
            <a:ext cx="1188654" cy="1194751"/>
          </a:xfrm>
          <a:prstGeom prst="rect">
            <a:avLst/>
          </a:prstGeom>
        </p:spPr>
      </p:pic>
      <p:pic>
        <p:nvPicPr>
          <p:cNvPr id="8" name="図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9512" y="2483459"/>
            <a:ext cx="1188654" cy="1194751"/>
          </a:xfrm>
          <a:prstGeom prst="rect">
            <a:avLst/>
          </a:prstGeom>
        </p:spPr>
      </p:pic>
      <p:cxnSp>
        <p:nvCxnSpPr>
          <p:cNvPr id="12" name="直線矢印コネクタ 11"/>
          <p:cNvCxnSpPr>
            <a:stCxn id="6" idx="2"/>
          </p:cNvCxnSpPr>
          <p:nvPr/>
        </p:nvCxnSpPr>
        <p:spPr>
          <a:xfrm>
            <a:off x="1530859" y="3678210"/>
            <a:ext cx="0" cy="128192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 name="フリーフォーム 12"/>
          <p:cNvSpPr/>
          <p:nvPr/>
        </p:nvSpPr>
        <p:spPr bwMode="gray">
          <a:xfrm>
            <a:off x="198791" y="4989222"/>
            <a:ext cx="933748" cy="804956"/>
          </a:xfrm>
          <a:custGeom>
            <a:avLst/>
            <a:gdLst>
              <a:gd name="connsiteX0" fmla="*/ 3031405 w 5220579"/>
              <a:gd name="connsiteY0" fmla="*/ 3995485 h 4500501"/>
              <a:gd name="connsiteX1" fmla="*/ 2944801 w 5220579"/>
              <a:gd name="connsiteY1" fmla="*/ 4172113 h 4500501"/>
              <a:gd name="connsiteX2" fmla="*/ 2944801 w 5220579"/>
              <a:gd name="connsiteY2" fmla="*/ 4204610 h 4500501"/>
              <a:gd name="connsiteX3" fmla="*/ 3794527 w 5220579"/>
              <a:gd name="connsiteY3" fmla="*/ 4204610 h 4500501"/>
              <a:gd name="connsiteX4" fmla="*/ 3794527 w 5220579"/>
              <a:gd name="connsiteY4" fmla="*/ 4172113 h 4500501"/>
              <a:gd name="connsiteX5" fmla="*/ 3707923 w 5220579"/>
              <a:gd name="connsiteY5" fmla="*/ 3995485 h 4500501"/>
              <a:gd name="connsiteX6" fmla="*/ 3905181 w 5220579"/>
              <a:gd name="connsiteY6" fmla="*/ 3994289 h 4500501"/>
              <a:gd name="connsiteX7" fmla="*/ 3818577 w 5220579"/>
              <a:gd name="connsiteY7" fmla="*/ 4170917 h 4500501"/>
              <a:gd name="connsiteX8" fmla="*/ 3818577 w 5220579"/>
              <a:gd name="connsiteY8" fmla="*/ 4203414 h 4500501"/>
              <a:gd name="connsiteX9" fmla="*/ 4668303 w 5220579"/>
              <a:gd name="connsiteY9" fmla="*/ 4203414 h 4500501"/>
              <a:gd name="connsiteX10" fmla="*/ 4668303 w 5220579"/>
              <a:gd name="connsiteY10" fmla="*/ 4170917 h 4500501"/>
              <a:gd name="connsiteX11" fmla="*/ 4581699 w 5220579"/>
              <a:gd name="connsiteY11" fmla="*/ 3994289 h 4500501"/>
              <a:gd name="connsiteX12" fmla="*/ 862802 w 5220579"/>
              <a:gd name="connsiteY12" fmla="*/ 3603226 h 4500501"/>
              <a:gd name="connsiteX13" fmla="*/ 942765 w 5220579"/>
              <a:gd name="connsiteY13" fmla="*/ 3632114 h 4500501"/>
              <a:gd name="connsiteX14" fmla="*/ 1144213 w 5220579"/>
              <a:gd name="connsiteY14" fmla="*/ 3688709 h 4500501"/>
              <a:gd name="connsiteX15" fmla="*/ 1072852 w 5220579"/>
              <a:gd name="connsiteY15" fmla="*/ 3811940 h 4500501"/>
              <a:gd name="connsiteX16" fmla="*/ 892083 w 5220579"/>
              <a:gd name="connsiteY16" fmla="*/ 3634595 h 4500501"/>
              <a:gd name="connsiteX17" fmla="*/ 860199 w 5220579"/>
              <a:gd name="connsiteY17" fmla="*/ 3607724 h 4500501"/>
              <a:gd name="connsiteX18" fmla="*/ 3051494 w 5220579"/>
              <a:gd name="connsiteY18" fmla="*/ 3569412 h 4500501"/>
              <a:gd name="connsiteX19" fmla="*/ 3051494 w 5220579"/>
              <a:gd name="connsiteY19" fmla="*/ 3951594 h 4500501"/>
              <a:gd name="connsiteX20" fmla="*/ 3676697 w 5220579"/>
              <a:gd name="connsiteY20" fmla="*/ 3951594 h 4500501"/>
              <a:gd name="connsiteX21" fmla="*/ 3676697 w 5220579"/>
              <a:gd name="connsiteY21" fmla="*/ 3569412 h 4500501"/>
              <a:gd name="connsiteX22" fmla="*/ 3925270 w 5220579"/>
              <a:gd name="connsiteY22" fmla="*/ 3568216 h 4500501"/>
              <a:gd name="connsiteX23" fmla="*/ 3925270 w 5220579"/>
              <a:gd name="connsiteY23" fmla="*/ 3950398 h 4500501"/>
              <a:gd name="connsiteX24" fmla="*/ 4550473 w 5220579"/>
              <a:gd name="connsiteY24" fmla="*/ 3950398 h 4500501"/>
              <a:gd name="connsiteX25" fmla="*/ 4550473 w 5220579"/>
              <a:gd name="connsiteY25" fmla="*/ 3568216 h 4500501"/>
              <a:gd name="connsiteX26" fmla="*/ 794361 w 5220579"/>
              <a:gd name="connsiteY26" fmla="*/ 3397837 h 4500501"/>
              <a:gd name="connsiteX27" fmla="*/ 654766 w 5220579"/>
              <a:gd name="connsiteY27" fmla="*/ 3638906 h 4500501"/>
              <a:gd name="connsiteX28" fmla="*/ 1171054 w 5220579"/>
              <a:gd name="connsiteY28" fmla="*/ 4234550 h 4500501"/>
              <a:gd name="connsiteX29" fmla="*/ 1292679 w 5220579"/>
              <a:gd name="connsiteY29" fmla="*/ 4024515 h 4500501"/>
              <a:gd name="connsiteX30" fmla="*/ 1191654 w 5220579"/>
              <a:gd name="connsiteY30" fmla="*/ 3925177 h 4500501"/>
              <a:gd name="connsiteX31" fmla="*/ 1303120 w 5220579"/>
              <a:gd name="connsiteY31" fmla="*/ 3732683 h 4500501"/>
              <a:gd name="connsiteX32" fmla="*/ 1438263 w 5220579"/>
              <a:gd name="connsiteY32" fmla="*/ 3773104 h 4500501"/>
              <a:gd name="connsiteX33" fmla="*/ 1560406 w 5220579"/>
              <a:gd name="connsiteY33" fmla="*/ 3562172 h 4500501"/>
              <a:gd name="connsiteX34" fmla="*/ 2043084 w 5220579"/>
              <a:gd name="connsiteY34" fmla="*/ 3109148 h 4500501"/>
              <a:gd name="connsiteX35" fmla="*/ 1809058 w 5220579"/>
              <a:gd name="connsiteY35" fmla="*/ 3343174 h 4500501"/>
              <a:gd name="connsiteX36" fmla="*/ 1951991 w 5220579"/>
              <a:gd name="connsiteY36" fmla="*/ 3558809 h 4500501"/>
              <a:gd name="connsiteX37" fmla="*/ 1988455 w 5220579"/>
              <a:gd name="connsiteY37" fmla="*/ 3570128 h 4500501"/>
              <a:gd name="connsiteX38" fmla="*/ 1981518 w 5220579"/>
              <a:gd name="connsiteY38" fmla="*/ 3570958 h 4500501"/>
              <a:gd name="connsiteX39" fmla="*/ 1764195 w 5220579"/>
              <a:gd name="connsiteY39" fmla="*/ 3887447 h 4500501"/>
              <a:gd name="connsiteX40" fmla="*/ 1764195 w 5220579"/>
              <a:gd name="connsiteY40" fmla="*/ 4210499 h 4500501"/>
              <a:gd name="connsiteX41" fmla="*/ 2308545 w 5220579"/>
              <a:gd name="connsiteY41" fmla="*/ 4210499 h 4500501"/>
              <a:gd name="connsiteX42" fmla="*/ 2308545 w 5220579"/>
              <a:gd name="connsiteY42" fmla="*/ 3887447 h 4500501"/>
              <a:gd name="connsiteX43" fmla="*/ 2142313 w 5220579"/>
              <a:gd name="connsiteY43" fmla="*/ 3589782 h 4500501"/>
              <a:gd name="connsiteX44" fmla="*/ 2092968 w 5220579"/>
              <a:gd name="connsiteY44" fmla="*/ 3571602 h 4500501"/>
              <a:gd name="connsiteX45" fmla="*/ 2134178 w 5220579"/>
              <a:gd name="connsiteY45" fmla="*/ 3558809 h 4500501"/>
              <a:gd name="connsiteX46" fmla="*/ 2277110 w 5220579"/>
              <a:gd name="connsiteY46" fmla="*/ 3343174 h 4500501"/>
              <a:gd name="connsiteX47" fmla="*/ 2043084 w 5220579"/>
              <a:gd name="connsiteY47" fmla="*/ 3109148 h 4500501"/>
              <a:gd name="connsiteX48" fmla="*/ 2639037 w 5220579"/>
              <a:gd name="connsiteY48" fmla="*/ 3108654 h 4500501"/>
              <a:gd name="connsiteX49" fmla="*/ 2405011 w 5220579"/>
              <a:gd name="connsiteY49" fmla="*/ 3342680 h 4500501"/>
              <a:gd name="connsiteX50" fmla="*/ 2547944 w 5220579"/>
              <a:gd name="connsiteY50" fmla="*/ 3558315 h 4500501"/>
              <a:gd name="connsiteX51" fmla="*/ 2584408 w 5220579"/>
              <a:gd name="connsiteY51" fmla="*/ 3569634 h 4500501"/>
              <a:gd name="connsiteX52" fmla="*/ 2577470 w 5220579"/>
              <a:gd name="connsiteY52" fmla="*/ 3570464 h 4500501"/>
              <a:gd name="connsiteX53" fmla="*/ 2360148 w 5220579"/>
              <a:gd name="connsiteY53" fmla="*/ 3886953 h 4500501"/>
              <a:gd name="connsiteX54" fmla="*/ 2360148 w 5220579"/>
              <a:gd name="connsiteY54" fmla="*/ 4210005 h 4500501"/>
              <a:gd name="connsiteX55" fmla="*/ 2904498 w 5220579"/>
              <a:gd name="connsiteY55" fmla="*/ 4210005 h 4500501"/>
              <a:gd name="connsiteX56" fmla="*/ 2904498 w 5220579"/>
              <a:gd name="connsiteY56" fmla="*/ 3886953 h 4500501"/>
              <a:gd name="connsiteX57" fmla="*/ 2738266 w 5220579"/>
              <a:gd name="connsiteY57" fmla="*/ 3589288 h 4500501"/>
              <a:gd name="connsiteX58" fmla="*/ 2688921 w 5220579"/>
              <a:gd name="connsiteY58" fmla="*/ 3571107 h 4500501"/>
              <a:gd name="connsiteX59" fmla="*/ 2730131 w 5220579"/>
              <a:gd name="connsiteY59" fmla="*/ 3558315 h 4500501"/>
              <a:gd name="connsiteX60" fmla="*/ 2873063 w 5220579"/>
              <a:gd name="connsiteY60" fmla="*/ 3342680 h 4500501"/>
              <a:gd name="connsiteX61" fmla="*/ 2639037 w 5220579"/>
              <a:gd name="connsiteY61" fmla="*/ 3108654 h 4500501"/>
              <a:gd name="connsiteX62" fmla="*/ 1411892 w 5220579"/>
              <a:gd name="connsiteY62" fmla="*/ 2864497 h 4500501"/>
              <a:gd name="connsiteX63" fmla="*/ 1507962 w 5220579"/>
              <a:gd name="connsiteY63" fmla="*/ 2894605 h 4500501"/>
              <a:gd name="connsiteX64" fmla="*/ 1612726 w 5220579"/>
              <a:gd name="connsiteY64" fmla="*/ 3010822 h 4500501"/>
              <a:gd name="connsiteX65" fmla="*/ 1596166 w 5220579"/>
              <a:gd name="connsiteY65" fmla="*/ 3149872 h 4500501"/>
              <a:gd name="connsiteX66" fmla="*/ 1564652 w 5220579"/>
              <a:gd name="connsiteY66" fmla="*/ 3204292 h 4500501"/>
              <a:gd name="connsiteX67" fmla="*/ 1223742 w 5220579"/>
              <a:gd name="connsiteY67" fmla="*/ 3006880 h 4500501"/>
              <a:gd name="connsiteX68" fmla="*/ 1252651 w 5220579"/>
              <a:gd name="connsiteY68" fmla="*/ 2956957 h 4500501"/>
              <a:gd name="connsiteX69" fmla="*/ 1321782 w 5220579"/>
              <a:gd name="connsiteY69" fmla="*/ 2885285 h 4500501"/>
              <a:gd name="connsiteX70" fmla="*/ 1411892 w 5220579"/>
              <a:gd name="connsiteY70" fmla="*/ 2864497 h 4500501"/>
              <a:gd name="connsiteX71" fmla="*/ 1423392 w 5220579"/>
              <a:gd name="connsiteY71" fmla="*/ 2623765 h 4500501"/>
              <a:gd name="connsiteX72" fmla="*/ 1373013 w 5220579"/>
              <a:gd name="connsiteY72" fmla="*/ 2627935 h 4500501"/>
              <a:gd name="connsiteX73" fmla="*/ 1113917 w 5220579"/>
              <a:gd name="connsiteY73" fmla="*/ 2845994 h 4500501"/>
              <a:gd name="connsiteX74" fmla="*/ 959218 w 5220579"/>
              <a:gd name="connsiteY74" fmla="*/ 3113146 h 4500501"/>
              <a:gd name="connsiteX75" fmla="*/ 1604160 w 5220579"/>
              <a:gd name="connsiteY75" fmla="*/ 3486612 h 4500501"/>
              <a:gd name="connsiteX76" fmla="*/ 1762245 w 5220579"/>
              <a:gd name="connsiteY76" fmla="*/ 3213613 h 4500501"/>
              <a:gd name="connsiteX77" fmla="*/ 1823410 w 5220579"/>
              <a:gd name="connsiteY77" fmla="*/ 3013611 h 4500501"/>
              <a:gd name="connsiteX78" fmla="*/ 1775253 w 5220579"/>
              <a:gd name="connsiteY78" fmla="*/ 2828679 h 4500501"/>
              <a:gd name="connsiteX79" fmla="*/ 1625704 w 5220579"/>
              <a:gd name="connsiteY79" fmla="*/ 2687127 h 4500501"/>
              <a:gd name="connsiteX80" fmla="*/ 1475825 w 5220579"/>
              <a:gd name="connsiteY80" fmla="*/ 2628788 h 4500501"/>
              <a:gd name="connsiteX81" fmla="*/ 1423392 w 5220579"/>
              <a:gd name="connsiteY81" fmla="*/ 2623765 h 4500501"/>
              <a:gd name="connsiteX82" fmla="*/ 1961934 w 5220579"/>
              <a:gd name="connsiteY82" fmla="*/ 1914621 h 4500501"/>
              <a:gd name="connsiteX83" fmla="*/ 2058006 w 5220579"/>
              <a:gd name="connsiteY83" fmla="*/ 1944729 h 4500501"/>
              <a:gd name="connsiteX84" fmla="*/ 2162769 w 5220579"/>
              <a:gd name="connsiteY84" fmla="*/ 2060946 h 4500501"/>
              <a:gd name="connsiteX85" fmla="*/ 2146210 w 5220579"/>
              <a:gd name="connsiteY85" fmla="*/ 2199996 h 4500501"/>
              <a:gd name="connsiteX86" fmla="*/ 2114696 w 5220579"/>
              <a:gd name="connsiteY86" fmla="*/ 2254416 h 4500501"/>
              <a:gd name="connsiteX87" fmla="*/ 1773784 w 5220579"/>
              <a:gd name="connsiteY87" fmla="*/ 2057005 h 4500501"/>
              <a:gd name="connsiteX88" fmla="*/ 1802693 w 5220579"/>
              <a:gd name="connsiteY88" fmla="*/ 2007083 h 4500501"/>
              <a:gd name="connsiteX89" fmla="*/ 1871824 w 5220579"/>
              <a:gd name="connsiteY89" fmla="*/ 1935409 h 4500501"/>
              <a:gd name="connsiteX90" fmla="*/ 1961934 w 5220579"/>
              <a:gd name="connsiteY90" fmla="*/ 1914621 h 4500501"/>
              <a:gd name="connsiteX91" fmla="*/ 1973434 w 5220579"/>
              <a:gd name="connsiteY91" fmla="*/ 1673891 h 4500501"/>
              <a:gd name="connsiteX92" fmla="*/ 1923055 w 5220579"/>
              <a:gd name="connsiteY92" fmla="*/ 1678059 h 4500501"/>
              <a:gd name="connsiteX93" fmla="*/ 1663959 w 5220579"/>
              <a:gd name="connsiteY93" fmla="*/ 1896118 h 4500501"/>
              <a:gd name="connsiteX94" fmla="*/ 1509260 w 5220579"/>
              <a:gd name="connsiteY94" fmla="*/ 2163270 h 4500501"/>
              <a:gd name="connsiteX95" fmla="*/ 2154203 w 5220579"/>
              <a:gd name="connsiteY95" fmla="*/ 2536738 h 4500501"/>
              <a:gd name="connsiteX96" fmla="*/ 2312288 w 5220579"/>
              <a:gd name="connsiteY96" fmla="*/ 2263738 h 4500501"/>
              <a:gd name="connsiteX97" fmla="*/ 2373453 w 5220579"/>
              <a:gd name="connsiteY97" fmla="*/ 2063736 h 4500501"/>
              <a:gd name="connsiteX98" fmla="*/ 2325296 w 5220579"/>
              <a:gd name="connsiteY98" fmla="*/ 1878803 h 4500501"/>
              <a:gd name="connsiteX99" fmla="*/ 2175747 w 5220579"/>
              <a:gd name="connsiteY99" fmla="*/ 1737252 h 4500501"/>
              <a:gd name="connsiteX100" fmla="*/ 2025868 w 5220579"/>
              <a:gd name="connsiteY100" fmla="*/ 1678914 h 4500501"/>
              <a:gd name="connsiteX101" fmla="*/ 1973434 w 5220579"/>
              <a:gd name="connsiteY101" fmla="*/ 1673891 h 4500501"/>
              <a:gd name="connsiteX102" fmla="*/ 2171169 w 5220579"/>
              <a:gd name="connsiteY102" fmla="*/ 1052363 h 4500501"/>
              <a:gd name="connsiteX103" fmla="*/ 2118245 w 5220579"/>
              <a:gd name="connsiteY103" fmla="*/ 1108496 h 4500501"/>
              <a:gd name="connsiteX104" fmla="*/ 2081678 w 5220579"/>
              <a:gd name="connsiteY104" fmla="*/ 1156086 h 4500501"/>
              <a:gd name="connsiteX105" fmla="*/ 2043039 w 5220579"/>
              <a:gd name="connsiteY105" fmla="*/ 1216589 h 4500501"/>
              <a:gd name="connsiteX106" fmla="*/ 1988608 w 5220579"/>
              <a:gd name="connsiteY106" fmla="*/ 1439709 h 4500501"/>
              <a:gd name="connsiteX107" fmla="*/ 2097001 w 5220579"/>
              <a:gd name="connsiteY107" fmla="*/ 1597364 h 4500501"/>
              <a:gd name="connsiteX108" fmla="*/ 2380505 w 5220579"/>
              <a:gd name="connsiteY108" fmla="*/ 1553738 h 4500501"/>
              <a:gd name="connsiteX109" fmla="*/ 2446994 w 5220579"/>
              <a:gd name="connsiteY109" fmla="*/ 1504257 h 4500501"/>
              <a:gd name="connsiteX110" fmla="*/ 2484622 w 5220579"/>
              <a:gd name="connsiteY110" fmla="*/ 1490614 h 4500501"/>
              <a:gd name="connsiteX111" fmla="*/ 2517360 w 5220579"/>
              <a:gd name="connsiteY111" fmla="*/ 1497860 h 4500501"/>
              <a:gd name="connsiteX112" fmla="*/ 2540710 w 5220579"/>
              <a:gd name="connsiteY112" fmla="*/ 1534802 h 4500501"/>
              <a:gd name="connsiteX113" fmla="*/ 2523531 w 5220579"/>
              <a:gd name="connsiteY113" fmla="*/ 1590916 h 4500501"/>
              <a:gd name="connsiteX114" fmla="*/ 2452447 w 5220579"/>
              <a:gd name="connsiteY114" fmla="*/ 1671668 h 4500501"/>
              <a:gd name="connsiteX115" fmla="*/ 2352722 w 5220579"/>
              <a:gd name="connsiteY115" fmla="*/ 1733432 h 4500501"/>
              <a:gd name="connsiteX116" fmla="*/ 2529474 w 5220579"/>
              <a:gd name="connsiteY116" fmla="*/ 1835784 h 4500501"/>
              <a:gd name="connsiteX117" fmla="*/ 2670955 w 5220579"/>
              <a:gd name="connsiteY117" fmla="*/ 1670280 h 4500501"/>
              <a:gd name="connsiteX118" fmla="*/ 2734033 w 5220579"/>
              <a:gd name="connsiteY118" fmla="*/ 1507420 h 4500501"/>
              <a:gd name="connsiteX119" fmla="*/ 2718836 w 5220579"/>
              <a:gd name="connsiteY119" fmla="*/ 1369800 h 4500501"/>
              <a:gd name="connsiteX120" fmla="*/ 2626772 w 5220579"/>
              <a:gd name="connsiteY120" fmla="*/ 1270545 h 4500501"/>
              <a:gd name="connsiteX121" fmla="*/ 2488445 w 5220579"/>
              <a:gd name="connsiteY121" fmla="*/ 1245996 h 4500501"/>
              <a:gd name="connsiteX122" fmla="*/ 2317676 w 5220579"/>
              <a:gd name="connsiteY122" fmla="*/ 1336585 h 4500501"/>
              <a:gd name="connsiteX123" fmla="*/ 2244595 w 5220579"/>
              <a:gd name="connsiteY123" fmla="*/ 1383450 h 4500501"/>
              <a:gd name="connsiteX124" fmla="*/ 2201843 w 5220579"/>
              <a:gd name="connsiteY124" fmla="*/ 1380014 h 4500501"/>
              <a:gd name="connsiteX125" fmla="*/ 2180020 w 5220579"/>
              <a:gd name="connsiteY125" fmla="*/ 1340952 h 4500501"/>
              <a:gd name="connsiteX126" fmla="*/ 2198088 w 5220579"/>
              <a:gd name="connsiteY126" fmla="*/ 1281749 h 4500501"/>
              <a:gd name="connsiteX127" fmla="*/ 2335329 w 5220579"/>
              <a:gd name="connsiteY127" fmla="*/ 1147421 h 4500501"/>
              <a:gd name="connsiteX128" fmla="*/ 2610289 w 5220579"/>
              <a:gd name="connsiteY128" fmla="*/ 0 h 4500501"/>
              <a:gd name="connsiteX129" fmla="*/ 5220579 w 5220579"/>
              <a:gd name="connsiteY129" fmla="*/ 4500501 h 4500501"/>
              <a:gd name="connsiteX130" fmla="*/ 0 w 5220579"/>
              <a:gd name="connsiteY130" fmla="*/ 4500501 h 45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220579" h="4500501">
                <a:moveTo>
                  <a:pt x="3031405" y="3995485"/>
                </a:moveTo>
                <a:lnTo>
                  <a:pt x="2944801" y="4172113"/>
                </a:lnTo>
                <a:lnTo>
                  <a:pt x="2944801" y="4204610"/>
                </a:lnTo>
                <a:lnTo>
                  <a:pt x="3794527" y="4204610"/>
                </a:lnTo>
                <a:lnTo>
                  <a:pt x="3794527" y="4172113"/>
                </a:lnTo>
                <a:lnTo>
                  <a:pt x="3707923" y="3995485"/>
                </a:lnTo>
                <a:close/>
                <a:moveTo>
                  <a:pt x="3905181" y="3994289"/>
                </a:moveTo>
                <a:lnTo>
                  <a:pt x="3818577" y="4170917"/>
                </a:lnTo>
                <a:lnTo>
                  <a:pt x="3818577" y="4203414"/>
                </a:lnTo>
                <a:lnTo>
                  <a:pt x="4668303" y="4203414"/>
                </a:lnTo>
                <a:lnTo>
                  <a:pt x="4668303" y="4170917"/>
                </a:lnTo>
                <a:lnTo>
                  <a:pt x="4581699" y="3994289"/>
                </a:lnTo>
                <a:close/>
                <a:moveTo>
                  <a:pt x="862802" y="3603226"/>
                </a:moveTo>
                <a:cubicBezTo>
                  <a:pt x="886679" y="3613849"/>
                  <a:pt x="913334" y="3623478"/>
                  <a:pt x="942765" y="3632114"/>
                </a:cubicBezTo>
                <a:lnTo>
                  <a:pt x="1144213" y="3688709"/>
                </a:lnTo>
                <a:lnTo>
                  <a:pt x="1072852" y="3811940"/>
                </a:lnTo>
                <a:cubicBezTo>
                  <a:pt x="966746" y="3706858"/>
                  <a:pt x="906489" y="3647742"/>
                  <a:pt x="892083" y="3634595"/>
                </a:cubicBezTo>
                <a:cubicBezTo>
                  <a:pt x="877675" y="3621447"/>
                  <a:pt x="867047" y="3612490"/>
                  <a:pt x="860199" y="3607724"/>
                </a:cubicBezTo>
                <a:close/>
                <a:moveTo>
                  <a:pt x="3051494" y="3569412"/>
                </a:moveTo>
                <a:lnTo>
                  <a:pt x="3051494" y="3951594"/>
                </a:lnTo>
                <a:lnTo>
                  <a:pt x="3676697" y="3951594"/>
                </a:lnTo>
                <a:lnTo>
                  <a:pt x="3676697" y="3569412"/>
                </a:lnTo>
                <a:close/>
                <a:moveTo>
                  <a:pt x="3925270" y="3568216"/>
                </a:moveTo>
                <a:lnTo>
                  <a:pt x="3925270" y="3950398"/>
                </a:lnTo>
                <a:lnTo>
                  <a:pt x="4550473" y="3950398"/>
                </a:lnTo>
                <a:lnTo>
                  <a:pt x="4550473" y="3568216"/>
                </a:lnTo>
                <a:close/>
                <a:moveTo>
                  <a:pt x="794361" y="3397837"/>
                </a:moveTo>
                <a:lnTo>
                  <a:pt x="654766" y="3638906"/>
                </a:lnTo>
                <a:lnTo>
                  <a:pt x="1171054" y="4234550"/>
                </a:lnTo>
                <a:lnTo>
                  <a:pt x="1292679" y="4024515"/>
                </a:lnTo>
                <a:lnTo>
                  <a:pt x="1191654" y="3925177"/>
                </a:lnTo>
                <a:lnTo>
                  <a:pt x="1303120" y="3732683"/>
                </a:lnTo>
                <a:lnTo>
                  <a:pt x="1438263" y="3773104"/>
                </a:lnTo>
                <a:lnTo>
                  <a:pt x="1560406" y="3562172"/>
                </a:lnTo>
                <a:close/>
                <a:moveTo>
                  <a:pt x="2043084" y="3109148"/>
                </a:moveTo>
                <a:cubicBezTo>
                  <a:pt x="1913835" y="3109148"/>
                  <a:pt x="1809058" y="3213925"/>
                  <a:pt x="1809058" y="3343174"/>
                </a:cubicBezTo>
                <a:cubicBezTo>
                  <a:pt x="1809058" y="3440111"/>
                  <a:pt x="1867995" y="3523282"/>
                  <a:pt x="1951991" y="3558809"/>
                </a:cubicBezTo>
                <a:lnTo>
                  <a:pt x="1988455" y="3570128"/>
                </a:lnTo>
                <a:lnTo>
                  <a:pt x="1981518" y="3570958"/>
                </a:lnTo>
                <a:cubicBezTo>
                  <a:pt x="1857492" y="3601082"/>
                  <a:pt x="1764195" y="3731332"/>
                  <a:pt x="1764195" y="3887447"/>
                </a:cubicBezTo>
                <a:lnTo>
                  <a:pt x="1764195" y="4210499"/>
                </a:lnTo>
                <a:lnTo>
                  <a:pt x="2308545" y="4210499"/>
                </a:lnTo>
                <a:lnTo>
                  <a:pt x="2308545" y="3887447"/>
                </a:lnTo>
                <a:cubicBezTo>
                  <a:pt x="2308545" y="3753635"/>
                  <a:pt x="2240001" y="3638824"/>
                  <a:pt x="2142313" y="3589782"/>
                </a:cubicBezTo>
                <a:lnTo>
                  <a:pt x="2092968" y="3571602"/>
                </a:lnTo>
                <a:lnTo>
                  <a:pt x="2134178" y="3558809"/>
                </a:lnTo>
                <a:cubicBezTo>
                  <a:pt x="2218173" y="3523282"/>
                  <a:pt x="2277110" y="3440111"/>
                  <a:pt x="2277110" y="3343174"/>
                </a:cubicBezTo>
                <a:cubicBezTo>
                  <a:pt x="2277110" y="3213925"/>
                  <a:pt x="2172333" y="3109148"/>
                  <a:pt x="2043084" y="3109148"/>
                </a:cubicBezTo>
                <a:close/>
                <a:moveTo>
                  <a:pt x="2639037" y="3108654"/>
                </a:moveTo>
                <a:cubicBezTo>
                  <a:pt x="2509788" y="3108654"/>
                  <a:pt x="2405011" y="3213431"/>
                  <a:pt x="2405011" y="3342680"/>
                </a:cubicBezTo>
                <a:cubicBezTo>
                  <a:pt x="2405011" y="3439617"/>
                  <a:pt x="2463948" y="3522788"/>
                  <a:pt x="2547944" y="3558315"/>
                </a:cubicBezTo>
                <a:lnTo>
                  <a:pt x="2584408" y="3569634"/>
                </a:lnTo>
                <a:lnTo>
                  <a:pt x="2577470" y="3570464"/>
                </a:lnTo>
                <a:cubicBezTo>
                  <a:pt x="2453445" y="3600588"/>
                  <a:pt x="2360148" y="3730838"/>
                  <a:pt x="2360148" y="3886953"/>
                </a:cubicBezTo>
                <a:lnTo>
                  <a:pt x="2360148" y="4210005"/>
                </a:lnTo>
                <a:lnTo>
                  <a:pt x="2904498" y="4210005"/>
                </a:lnTo>
                <a:lnTo>
                  <a:pt x="2904498" y="3886953"/>
                </a:lnTo>
                <a:cubicBezTo>
                  <a:pt x="2904498" y="3753140"/>
                  <a:pt x="2835954" y="3638330"/>
                  <a:pt x="2738266" y="3589288"/>
                </a:cubicBezTo>
                <a:lnTo>
                  <a:pt x="2688921" y="3571107"/>
                </a:lnTo>
                <a:lnTo>
                  <a:pt x="2730131" y="3558315"/>
                </a:lnTo>
                <a:cubicBezTo>
                  <a:pt x="2814126" y="3522788"/>
                  <a:pt x="2873063" y="3439617"/>
                  <a:pt x="2873063" y="3342680"/>
                </a:cubicBezTo>
                <a:cubicBezTo>
                  <a:pt x="2873063" y="3213431"/>
                  <a:pt x="2768286" y="3108654"/>
                  <a:pt x="2639037" y="3108654"/>
                </a:cubicBezTo>
                <a:close/>
                <a:moveTo>
                  <a:pt x="1411892" y="2864497"/>
                </a:moveTo>
                <a:cubicBezTo>
                  <a:pt x="1444456" y="2866339"/>
                  <a:pt x="1476480" y="2876375"/>
                  <a:pt x="1507962" y="2894605"/>
                </a:cubicBezTo>
                <a:cubicBezTo>
                  <a:pt x="1561932" y="2925857"/>
                  <a:pt x="1596853" y="2964596"/>
                  <a:pt x="1612726" y="3010822"/>
                </a:cubicBezTo>
                <a:cubicBezTo>
                  <a:pt x="1628597" y="3057048"/>
                  <a:pt x="1623078" y="3103398"/>
                  <a:pt x="1596166" y="3149872"/>
                </a:cubicBezTo>
                <a:lnTo>
                  <a:pt x="1564652" y="3204292"/>
                </a:lnTo>
                <a:lnTo>
                  <a:pt x="1223742" y="3006880"/>
                </a:lnTo>
                <a:lnTo>
                  <a:pt x="1252651" y="2956957"/>
                </a:lnTo>
                <a:cubicBezTo>
                  <a:pt x="1271228" y="2924876"/>
                  <a:pt x="1294273" y="2900985"/>
                  <a:pt x="1321782" y="2885285"/>
                </a:cubicBezTo>
                <a:cubicBezTo>
                  <a:pt x="1349290" y="2869584"/>
                  <a:pt x="1379327" y="2862654"/>
                  <a:pt x="1411892" y="2864497"/>
                </a:cubicBezTo>
                <a:close/>
                <a:moveTo>
                  <a:pt x="1423392" y="2623765"/>
                </a:moveTo>
                <a:cubicBezTo>
                  <a:pt x="1406256" y="2623623"/>
                  <a:pt x="1389463" y="2625013"/>
                  <a:pt x="1373013" y="2627935"/>
                </a:cubicBezTo>
                <a:cubicBezTo>
                  <a:pt x="1274312" y="2645465"/>
                  <a:pt x="1187947" y="2718152"/>
                  <a:pt x="1113917" y="2845994"/>
                </a:cubicBezTo>
                <a:lnTo>
                  <a:pt x="959218" y="3113146"/>
                </a:lnTo>
                <a:lnTo>
                  <a:pt x="1604160" y="3486612"/>
                </a:lnTo>
                <a:lnTo>
                  <a:pt x="1762245" y="3213613"/>
                </a:lnTo>
                <a:cubicBezTo>
                  <a:pt x="1800790" y="3147051"/>
                  <a:pt x="1821178" y="3080382"/>
                  <a:pt x="1823410" y="3013611"/>
                </a:cubicBezTo>
                <a:cubicBezTo>
                  <a:pt x="1825641" y="2946839"/>
                  <a:pt x="1809588" y="2885194"/>
                  <a:pt x="1775253" y="2828679"/>
                </a:cubicBezTo>
                <a:cubicBezTo>
                  <a:pt x="1740917" y="2772161"/>
                  <a:pt x="1691068" y="2724977"/>
                  <a:pt x="1625704" y="2687127"/>
                </a:cubicBezTo>
                <a:cubicBezTo>
                  <a:pt x="1573307" y="2656786"/>
                  <a:pt x="1523348" y="2637340"/>
                  <a:pt x="1475825" y="2628788"/>
                </a:cubicBezTo>
                <a:cubicBezTo>
                  <a:pt x="1458004" y="2625582"/>
                  <a:pt x="1440526" y="2623907"/>
                  <a:pt x="1423392" y="2623765"/>
                </a:cubicBezTo>
                <a:close/>
                <a:moveTo>
                  <a:pt x="1961934" y="1914621"/>
                </a:moveTo>
                <a:cubicBezTo>
                  <a:pt x="1994499" y="1916463"/>
                  <a:pt x="2026523" y="1926499"/>
                  <a:pt x="2058006" y="1944729"/>
                </a:cubicBezTo>
                <a:cubicBezTo>
                  <a:pt x="2111975" y="1975981"/>
                  <a:pt x="2146896" y="2014720"/>
                  <a:pt x="2162769" y="2060946"/>
                </a:cubicBezTo>
                <a:cubicBezTo>
                  <a:pt x="2178640" y="2107172"/>
                  <a:pt x="2173121" y="2153522"/>
                  <a:pt x="2146210" y="2199996"/>
                </a:cubicBezTo>
                <a:lnTo>
                  <a:pt x="2114696" y="2254416"/>
                </a:lnTo>
                <a:lnTo>
                  <a:pt x="1773784" y="2057005"/>
                </a:lnTo>
                <a:lnTo>
                  <a:pt x="1802693" y="2007083"/>
                </a:lnTo>
                <a:cubicBezTo>
                  <a:pt x="1821271" y="1975000"/>
                  <a:pt x="1844315" y="1951109"/>
                  <a:pt x="1871824" y="1935409"/>
                </a:cubicBezTo>
                <a:cubicBezTo>
                  <a:pt x="1899332" y="1919708"/>
                  <a:pt x="1929369" y="1912780"/>
                  <a:pt x="1961934" y="1914621"/>
                </a:cubicBezTo>
                <a:close/>
                <a:moveTo>
                  <a:pt x="1973434" y="1673891"/>
                </a:moveTo>
                <a:cubicBezTo>
                  <a:pt x="1956298" y="1673748"/>
                  <a:pt x="1939506" y="1675137"/>
                  <a:pt x="1923055" y="1678059"/>
                </a:cubicBezTo>
                <a:cubicBezTo>
                  <a:pt x="1824354" y="1695590"/>
                  <a:pt x="1737989" y="1768276"/>
                  <a:pt x="1663959" y="1896118"/>
                </a:cubicBezTo>
                <a:lnTo>
                  <a:pt x="1509260" y="2163270"/>
                </a:lnTo>
                <a:lnTo>
                  <a:pt x="2154203" y="2536738"/>
                </a:lnTo>
                <a:lnTo>
                  <a:pt x="2312288" y="2263738"/>
                </a:lnTo>
                <a:cubicBezTo>
                  <a:pt x="2350833" y="2197174"/>
                  <a:pt x="2371222" y="2130508"/>
                  <a:pt x="2373453" y="2063736"/>
                </a:cubicBezTo>
                <a:cubicBezTo>
                  <a:pt x="2375684" y="1996963"/>
                  <a:pt x="2359632" y="1935320"/>
                  <a:pt x="2325296" y="1878803"/>
                </a:cubicBezTo>
                <a:cubicBezTo>
                  <a:pt x="2290960" y="1822285"/>
                  <a:pt x="2241111" y="1775103"/>
                  <a:pt x="2175747" y="1737252"/>
                </a:cubicBezTo>
                <a:cubicBezTo>
                  <a:pt x="2123351" y="1706912"/>
                  <a:pt x="2073392" y="1687464"/>
                  <a:pt x="2025868" y="1678914"/>
                </a:cubicBezTo>
                <a:cubicBezTo>
                  <a:pt x="2008048" y="1675708"/>
                  <a:pt x="1990569" y="1674033"/>
                  <a:pt x="1973434" y="1673891"/>
                </a:cubicBezTo>
                <a:close/>
                <a:moveTo>
                  <a:pt x="2171169" y="1052363"/>
                </a:moveTo>
                <a:cubicBezTo>
                  <a:pt x="2147526" y="1075906"/>
                  <a:pt x="2129884" y="1094617"/>
                  <a:pt x="2118245" y="1108496"/>
                </a:cubicBezTo>
                <a:cubicBezTo>
                  <a:pt x="2106605" y="1122376"/>
                  <a:pt x="2094416" y="1138238"/>
                  <a:pt x="2081678" y="1156086"/>
                </a:cubicBezTo>
                <a:cubicBezTo>
                  <a:pt x="2068941" y="1173934"/>
                  <a:pt x="2056061" y="1194102"/>
                  <a:pt x="2043039" y="1216589"/>
                </a:cubicBezTo>
                <a:cubicBezTo>
                  <a:pt x="1996855" y="1296344"/>
                  <a:pt x="1978712" y="1370718"/>
                  <a:pt x="1988608" y="1439709"/>
                </a:cubicBezTo>
                <a:cubicBezTo>
                  <a:pt x="1998505" y="1508698"/>
                  <a:pt x="2034637" y="1561251"/>
                  <a:pt x="2097001" y="1597364"/>
                </a:cubicBezTo>
                <a:cubicBezTo>
                  <a:pt x="2186052" y="1648931"/>
                  <a:pt x="2280554" y="1634389"/>
                  <a:pt x="2380505" y="1553738"/>
                </a:cubicBezTo>
                <a:cubicBezTo>
                  <a:pt x="2411076" y="1528601"/>
                  <a:pt x="2433240" y="1512108"/>
                  <a:pt x="2446994" y="1504257"/>
                </a:cubicBezTo>
                <a:cubicBezTo>
                  <a:pt x="2460749" y="1496407"/>
                  <a:pt x="2473291" y="1491859"/>
                  <a:pt x="2484622" y="1490614"/>
                </a:cubicBezTo>
                <a:cubicBezTo>
                  <a:pt x="2495954" y="1489367"/>
                  <a:pt x="2506867" y="1491784"/>
                  <a:pt x="2517360" y="1497860"/>
                </a:cubicBezTo>
                <a:cubicBezTo>
                  <a:pt x="2532053" y="1506368"/>
                  <a:pt x="2539837" y="1518681"/>
                  <a:pt x="2540710" y="1534802"/>
                </a:cubicBezTo>
                <a:cubicBezTo>
                  <a:pt x="2541585" y="1550923"/>
                  <a:pt x="2535858" y="1569629"/>
                  <a:pt x="2523531" y="1590916"/>
                </a:cubicBezTo>
                <a:cubicBezTo>
                  <a:pt x="2507211" y="1619101"/>
                  <a:pt x="2483515" y="1646019"/>
                  <a:pt x="2452447" y="1671668"/>
                </a:cubicBezTo>
                <a:cubicBezTo>
                  <a:pt x="2421380" y="1697319"/>
                  <a:pt x="2388137" y="1717906"/>
                  <a:pt x="2352722" y="1733432"/>
                </a:cubicBezTo>
                <a:lnTo>
                  <a:pt x="2529474" y="1835784"/>
                </a:lnTo>
                <a:cubicBezTo>
                  <a:pt x="2584729" y="1792910"/>
                  <a:pt x="2631889" y="1737743"/>
                  <a:pt x="2670955" y="1670280"/>
                </a:cubicBezTo>
                <a:cubicBezTo>
                  <a:pt x="2704639" y="1612113"/>
                  <a:pt x="2725665" y="1557826"/>
                  <a:pt x="2734033" y="1507420"/>
                </a:cubicBezTo>
                <a:cubicBezTo>
                  <a:pt x="2742402" y="1457014"/>
                  <a:pt x="2737337" y="1411140"/>
                  <a:pt x="2718836" y="1369800"/>
                </a:cubicBezTo>
                <a:cubicBezTo>
                  <a:pt x="2700337" y="1328457"/>
                  <a:pt x="2669649" y="1295372"/>
                  <a:pt x="2626772" y="1270545"/>
                </a:cubicBezTo>
                <a:cubicBezTo>
                  <a:pt x="2582697" y="1245022"/>
                  <a:pt x="2536588" y="1236838"/>
                  <a:pt x="2488445" y="1245996"/>
                </a:cubicBezTo>
                <a:cubicBezTo>
                  <a:pt x="2440301" y="1255152"/>
                  <a:pt x="2383379" y="1285350"/>
                  <a:pt x="2317676" y="1336585"/>
                </a:cubicBezTo>
                <a:cubicBezTo>
                  <a:pt x="2283964" y="1362307"/>
                  <a:pt x="2259603" y="1377927"/>
                  <a:pt x="2244595" y="1383450"/>
                </a:cubicBezTo>
                <a:cubicBezTo>
                  <a:pt x="2229586" y="1388973"/>
                  <a:pt x="2215335" y="1387827"/>
                  <a:pt x="2201843" y="1380014"/>
                </a:cubicBezTo>
                <a:cubicBezTo>
                  <a:pt x="2187751" y="1371855"/>
                  <a:pt x="2180477" y="1358833"/>
                  <a:pt x="2180020" y="1340952"/>
                </a:cubicBezTo>
                <a:cubicBezTo>
                  <a:pt x="2179564" y="1323072"/>
                  <a:pt x="2185586" y="1303337"/>
                  <a:pt x="2198088" y="1281749"/>
                </a:cubicBezTo>
                <a:cubicBezTo>
                  <a:pt x="2228472" y="1229278"/>
                  <a:pt x="2274219" y="1184503"/>
                  <a:pt x="2335329" y="1147421"/>
                </a:cubicBezTo>
                <a:close/>
                <a:moveTo>
                  <a:pt x="2610289" y="0"/>
                </a:moveTo>
                <a:lnTo>
                  <a:pt x="5220579" y="4500501"/>
                </a:lnTo>
                <a:lnTo>
                  <a:pt x="0" y="45005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4" fontAlgn="base">
              <a:lnSpc>
                <a:spcPct val="90000"/>
              </a:lnSpc>
              <a:spcBef>
                <a:spcPct val="0"/>
              </a:spcBef>
              <a:spcAft>
                <a:spcPct val="0"/>
              </a:spcAft>
            </a:pPr>
            <a:endParaRPr lang="ja-JP" altLang="en-US" sz="2448" dirty="0" err="1">
              <a:solidFill>
                <a:schemeClr val="bg1"/>
              </a:solidFill>
              <a:cs typeface="Segoe UI" pitchFamily="34" charset="0"/>
            </a:endParaRPr>
          </a:p>
        </p:txBody>
      </p:sp>
      <p:sp>
        <p:nvSpPr>
          <p:cNvPr id="14" name="フリーフォーム 13"/>
          <p:cNvSpPr/>
          <p:nvPr/>
        </p:nvSpPr>
        <p:spPr bwMode="gray">
          <a:xfrm>
            <a:off x="1118686" y="4960129"/>
            <a:ext cx="824346" cy="834048"/>
          </a:xfrm>
          <a:custGeom>
            <a:avLst/>
            <a:gdLst/>
            <a:ahLst/>
            <a:cxnLst/>
            <a:rect l="l" t="t" r="r" b="b"/>
            <a:pathLst>
              <a:path w="3812939" h="3857810">
                <a:moveTo>
                  <a:pt x="617179" y="2340853"/>
                </a:moveTo>
                <a:cubicBezTo>
                  <a:pt x="632451" y="2347945"/>
                  <a:pt x="649523" y="2354425"/>
                  <a:pt x="668394" y="2360293"/>
                </a:cubicBezTo>
                <a:lnTo>
                  <a:pt x="797586" y="2398845"/>
                </a:lnTo>
                <a:lnTo>
                  <a:pt x="750335" y="2477495"/>
                </a:lnTo>
                <a:cubicBezTo>
                  <a:pt x="683068" y="2408695"/>
                  <a:pt x="644862" y="2369985"/>
                  <a:pt x="635717" y="2361366"/>
                </a:cubicBezTo>
                <a:cubicBezTo>
                  <a:pt x="626571" y="2352746"/>
                  <a:pt x="619817" y="2346866"/>
                  <a:pt x="615455" y="2343724"/>
                </a:cubicBezTo>
                <a:close/>
                <a:moveTo>
                  <a:pt x="575218" y="2207825"/>
                </a:moveTo>
                <a:lnTo>
                  <a:pt x="482784" y="2361680"/>
                </a:lnTo>
                <a:lnTo>
                  <a:pt x="809215" y="2750774"/>
                </a:lnTo>
                <a:lnTo>
                  <a:pt x="889749" y="2616724"/>
                </a:lnTo>
                <a:lnTo>
                  <a:pt x="825696" y="2551678"/>
                </a:lnTo>
                <a:lnTo>
                  <a:pt x="899505" y="2428824"/>
                </a:lnTo>
                <a:lnTo>
                  <a:pt x="986149" y="2456267"/>
                </a:lnTo>
                <a:lnTo>
                  <a:pt x="1067028" y="2321643"/>
                </a:lnTo>
                <a:close/>
                <a:moveTo>
                  <a:pt x="978589" y="1870634"/>
                </a:moveTo>
                <a:cubicBezTo>
                  <a:pt x="999549" y="1872159"/>
                  <a:pt x="1020076" y="1878957"/>
                  <a:pt x="1040169" y="1891028"/>
                </a:cubicBezTo>
                <a:cubicBezTo>
                  <a:pt x="1074614" y="1911722"/>
                  <a:pt x="1096710" y="1937042"/>
                  <a:pt x="1106456" y="1966987"/>
                </a:cubicBezTo>
                <a:cubicBezTo>
                  <a:pt x="1116201" y="1996932"/>
                  <a:pt x="1112164" y="2026735"/>
                  <a:pt x="1094344" y="2056396"/>
                </a:cubicBezTo>
                <a:lnTo>
                  <a:pt x="1073478" y="2091128"/>
                </a:lnTo>
                <a:lnTo>
                  <a:pt x="855898" y="1960411"/>
                </a:lnTo>
                <a:lnTo>
                  <a:pt x="875040" y="1928549"/>
                </a:lnTo>
                <a:cubicBezTo>
                  <a:pt x="887342" y="1908073"/>
                  <a:pt x="902435" y="1892921"/>
                  <a:pt x="920320" y="1883092"/>
                </a:cubicBezTo>
                <a:cubicBezTo>
                  <a:pt x="938205" y="1873262"/>
                  <a:pt x="957628" y="1869110"/>
                  <a:pt x="978589" y="1870634"/>
                </a:cubicBezTo>
                <a:close/>
                <a:moveTo>
                  <a:pt x="955997" y="1717829"/>
                </a:moveTo>
                <a:cubicBezTo>
                  <a:pt x="892228" y="1728099"/>
                  <a:pt x="835833" y="1774030"/>
                  <a:pt x="786814" y="1855622"/>
                </a:cubicBezTo>
                <a:lnTo>
                  <a:pt x="684379" y="2026126"/>
                </a:lnTo>
                <a:lnTo>
                  <a:pt x="1096000" y="2273420"/>
                </a:lnTo>
                <a:lnTo>
                  <a:pt x="1200677" y="2099184"/>
                </a:lnTo>
                <a:cubicBezTo>
                  <a:pt x="1226200" y="2056701"/>
                  <a:pt x="1240026" y="2013963"/>
                  <a:pt x="1242157" y="1970970"/>
                </a:cubicBezTo>
                <a:cubicBezTo>
                  <a:pt x="1244287" y="1927976"/>
                  <a:pt x="1234586" y="1888096"/>
                  <a:pt x="1213052" y="1851329"/>
                </a:cubicBezTo>
                <a:cubicBezTo>
                  <a:pt x="1191518" y="1814563"/>
                  <a:pt x="1159893" y="1783648"/>
                  <a:pt x="1118176" y="1758585"/>
                </a:cubicBezTo>
                <a:cubicBezTo>
                  <a:pt x="1084735" y="1738495"/>
                  <a:pt x="1052751" y="1725448"/>
                  <a:pt x="1022224" y="1719446"/>
                </a:cubicBezTo>
                <a:cubicBezTo>
                  <a:pt x="999329" y="1714945"/>
                  <a:pt x="977253" y="1714406"/>
                  <a:pt x="955997" y="1717829"/>
                </a:cubicBezTo>
                <a:close/>
                <a:moveTo>
                  <a:pt x="1207306" y="1155713"/>
                </a:moveTo>
                <a:lnTo>
                  <a:pt x="1052273" y="1413765"/>
                </a:lnTo>
                <a:lnTo>
                  <a:pt x="1463894" y="1661059"/>
                </a:lnTo>
                <a:lnTo>
                  <a:pt x="1538393" y="1537056"/>
                </a:lnTo>
                <a:lnTo>
                  <a:pt x="1394871" y="1450831"/>
                </a:lnTo>
                <a:lnTo>
                  <a:pt x="1468335" y="1328550"/>
                </a:lnTo>
                <a:lnTo>
                  <a:pt x="1371314" y="1270262"/>
                </a:lnTo>
                <a:lnTo>
                  <a:pt x="1297850" y="1392543"/>
                </a:lnTo>
                <a:lnTo>
                  <a:pt x="1223793" y="1348050"/>
                </a:lnTo>
                <a:lnTo>
                  <a:pt x="1304327" y="1214001"/>
                </a:lnTo>
                <a:close/>
                <a:moveTo>
                  <a:pt x="1906468" y="1027922"/>
                </a:moveTo>
                <a:lnTo>
                  <a:pt x="1101819" y="2453021"/>
                </a:lnTo>
                <a:lnTo>
                  <a:pt x="2711112" y="2453021"/>
                </a:lnTo>
                <a:close/>
                <a:moveTo>
                  <a:pt x="1411131" y="836603"/>
                </a:moveTo>
                <a:cubicBezTo>
                  <a:pt x="1395655" y="851526"/>
                  <a:pt x="1384096" y="863397"/>
                  <a:pt x="1376452" y="872218"/>
                </a:cubicBezTo>
                <a:cubicBezTo>
                  <a:pt x="1368809" y="881038"/>
                  <a:pt x="1360792" y="891132"/>
                  <a:pt x="1352401" y="902498"/>
                </a:cubicBezTo>
                <a:cubicBezTo>
                  <a:pt x="1344010" y="913864"/>
                  <a:pt x="1335503" y="926723"/>
                  <a:pt x="1326881" y="941075"/>
                </a:cubicBezTo>
                <a:cubicBezTo>
                  <a:pt x="1296300" y="991977"/>
                  <a:pt x="1283839" y="1039703"/>
                  <a:pt x="1289499" y="1084252"/>
                </a:cubicBezTo>
                <a:cubicBezTo>
                  <a:pt x="1295159" y="1128800"/>
                  <a:pt x="1317890" y="1163031"/>
                  <a:pt x="1357694" y="1186944"/>
                </a:cubicBezTo>
                <a:cubicBezTo>
                  <a:pt x="1414528" y="1221090"/>
                  <a:pt x="1475561" y="1212702"/>
                  <a:pt x="1540791" y="1161781"/>
                </a:cubicBezTo>
                <a:cubicBezTo>
                  <a:pt x="1560746" y="1145904"/>
                  <a:pt x="1575196" y="1135508"/>
                  <a:pt x="1584138" y="1130593"/>
                </a:cubicBezTo>
                <a:cubicBezTo>
                  <a:pt x="1593081" y="1125679"/>
                  <a:pt x="1601209" y="1122879"/>
                  <a:pt x="1608522" y="1122194"/>
                </a:cubicBezTo>
                <a:cubicBezTo>
                  <a:pt x="1615835" y="1121509"/>
                  <a:pt x="1622840" y="1123178"/>
                  <a:pt x="1629537" y="1127202"/>
                </a:cubicBezTo>
                <a:cubicBezTo>
                  <a:pt x="1638914" y="1132836"/>
                  <a:pt x="1643801" y="1140850"/>
                  <a:pt x="1644197" y="1151245"/>
                </a:cubicBezTo>
                <a:cubicBezTo>
                  <a:pt x="1644593" y="1161639"/>
                  <a:pt x="1640709" y="1173630"/>
                  <a:pt x="1632547" y="1187217"/>
                </a:cubicBezTo>
                <a:cubicBezTo>
                  <a:pt x="1621740" y="1205205"/>
                  <a:pt x="1606196" y="1222300"/>
                  <a:pt x="1585914" y="1238503"/>
                </a:cubicBezTo>
                <a:cubicBezTo>
                  <a:pt x="1565632" y="1254705"/>
                  <a:pt x="1544003" y="1267624"/>
                  <a:pt x="1521026" y="1277258"/>
                </a:cubicBezTo>
                <a:lnTo>
                  <a:pt x="1633834" y="1345031"/>
                </a:lnTo>
                <a:cubicBezTo>
                  <a:pt x="1669877" y="1317984"/>
                  <a:pt x="1700832" y="1282932"/>
                  <a:pt x="1726699" y="1239876"/>
                </a:cubicBezTo>
                <a:cubicBezTo>
                  <a:pt x="1749003" y="1202751"/>
                  <a:pt x="1763112" y="1167996"/>
                  <a:pt x="1769027" y="1135609"/>
                </a:cubicBezTo>
                <a:cubicBezTo>
                  <a:pt x="1774941" y="1103223"/>
                  <a:pt x="1772154" y="1073617"/>
                  <a:pt x="1760664" y="1046791"/>
                </a:cubicBezTo>
                <a:cubicBezTo>
                  <a:pt x="1749175" y="1019966"/>
                  <a:pt x="1729748" y="998333"/>
                  <a:pt x="1702383" y="981892"/>
                </a:cubicBezTo>
                <a:cubicBezTo>
                  <a:pt x="1674253" y="964992"/>
                  <a:pt x="1644632" y="959242"/>
                  <a:pt x="1613522" y="964641"/>
                </a:cubicBezTo>
                <a:cubicBezTo>
                  <a:pt x="1582412" y="970041"/>
                  <a:pt x="1545427" y="988904"/>
                  <a:pt x="1502566" y="1021231"/>
                </a:cubicBezTo>
                <a:cubicBezTo>
                  <a:pt x="1480581" y="1037452"/>
                  <a:pt x="1464725" y="1047263"/>
                  <a:pt x="1454999" y="1050665"/>
                </a:cubicBezTo>
                <a:cubicBezTo>
                  <a:pt x="1445272" y="1054067"/>
                  <a:pt x="1436103" y="1053181"/>
                  <a:pt x="1427492" y="1048007"/>
                </a:cubicBezTo>
                <a:cubicBezTo>
                  <a:pt x="1418498" y="1042604"/>
                  <a:pt x="1413947" y="1034140"/>
                  <a:pt x="1413838" y="1022616"/>
                </a:cubicBezTo>
                <a:cubicBezTo>
                  <a:pt x="1413730" y="1011092"/>
                  <a:pt x="1417815" y="998441"/>
                  <a:pt x="1426092" y="984663"/>
                </a:cubicBezTo>
                <a:cubicBezTo>
                  <a:pt x="1446212" y="951174"/>
                  <a:pt x="1476148" y="922803"/>
                  <a:pt x="1515902" y="899548"/>
                </a:cubicBezTo>
                <a:close/>
                <a:moveTo>
                  <a:pt x="1906472" y="0"/>
                </a:moveTo>
                <a:lnTo>
                  <a:pt x="2383248" y="742463"/>
                </a:lnTo>
                <a:lnTo>
                  <a:pt x="3654581" y="742463"/>
                </a:lnTo>
                <a:lnTo>
                  <a:pt x="3654581" y="1431773"/>
                </a:lnTo>
                <a:lnTo>
                  <a:pt x="2825877" y="1431773"/>
                </a:lnTo>
                <a:lnTo>
                  <a:pt x="3812939" y="2968901"/>
                </a:lnTo>
                <a:lnTo>
                  <a:pt x="2227820" y="2968901"/>
                </a:lnTo>
                <a:lnTo>
                  <a:pt x="2227820" y="3857810"/>
                </a:lnTo>
                <a:lnTo>
                  <a:pt x="1556783" y="3857810"/>
                </a:lnTo>
                <a:lnTo>
                  <a:pt x="1556783" y="2968901"/>
                </a:lnTo>
                <a:lnTo>
                  <a:pt x="0" y="2968901"/>
                </a:lnTo>
                <a:lnTo>
                  <a:pt x="950860" y="1488149"/>
                </a:lnTo>
                <a:lnTo>
                  <a:pt x="82341" y="1488149"/>
                </a:lnTo>
                <a:lnTo>
                  <a:pt x="82341" y="798839"/>
                </a:lnTo>
                <a:lnTo>
                  <a:pt x="1393500" y="798839"/>
                </a:ln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21553"/>
            <a:endParaRPr lang="ja-JP" altLang="en-US" sz="2447">
              <a:solidFill>
                <a:schemeClr val="bg1"/>
              </a:solidFill>
            </a:endParaRPr>
          </a:p>
        </p:txBody>
      </p:sp>
      <p:sp>
        <p:nvSpPr>
          <p:cNvPr id="17" name="フリーフォーム 16"/>
          <p:cNvSpPr/>
          <p:nvPr/>
        </p:nvSpPr>
        <p:spPr>
          <a:xfrm>
            <a:off x="656756" y="3468752"/>
            <a:ext cx="536637" cy="1520470"/>
          </a:xfrm>
          <a:custGeom>
            <a:avLst/>
            <a:gdLst>
              <a:gd name="connsiteX0" fmla="*/ 0 w 536713"/>
              <a:gd name="connsiteY0" fmla="*/ 1520686 h 1520686"/>
              <a:gd name="connsiteX1" fmla="*/ 178904 w 536713"/>
              <a:gd name="connsiteY1" fmla="*/ 377686 h 1520686"/>
              <a:gd name="connsiteX2" fmla="*/ 536713 w 536713"/>
              <a:gd name="connsiteY2" fmla="*/ 0 h 1520686"/>
            </a:gdLst>
            <a:ahLst/>
            <a:cxnLst>
              <a:cxn ang="0">
                <a:pos x="connsiteX0" y="connsiteY0"/>
              </a:cxn>
              <a:cxn ang="0">
                <a:pos x="connsiteX1" y="connsiteY1"/>
              </a:cxn>
              <a:cxn ang="0">
                <a:pos x="connsiteX2" y="connsiteY2"/>
              </a:cxn>
            </a:cxnLst>
            <a:rect l="l" t="t" r="r" b="b"/>
            <a:pathLst>
              <a:path w="536713" h="1520686">
                <a:moveTo>
                  <a:pt x="0" y="1520686"/>
                </a:moveTo>
                <a:cubicBezTo>
                  <a:pt x="44726" y="1075910"/>
                  <a:pt x="89452" y="631134"/>
                  <a:pt x="178904" y="377686"/>
                </a:cubicBezTo>
                <a:cubicBezTo>
                  <a:pt x="268356" y="124238"/>
                  <a:pt x="402534" y="62119"/>
                  <a:pt x="536713"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16" name="図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8248" y="4035113"/>
            <a:ext cx="397273" cy="397273"/>
          </a:xfrm>
          <a:prstGeom prst="rect">
            <a:avLst/>
          </a:prstGeom>
        </p:spPr>
      </p:pic>
      <p:cxnSp>
        <p:nvCxnSpPr>
          <p:cNvPr id="18" name="直線矢印コネクタ 17"/>
          <p:cNvCxnSpPr/>
          <p:nvPr/>
        </p:nvCxnSpPr>
        <p:spPr>
          <a:xfrm>
            <a:off x="5219074" y="3707302"/>
            <a:ext cx="0" cy="128192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フリーフォーム 18"/>
          <p:cNvSpPr/>
          <p:nvPr/>
        </p:nvSpPr>
        <p:spPr bwMode="gray">
          <a:xfrm>
            <a:off x="3887006" y="5018314"/>
            <a:ext cx="933748" cy="804956"/>
          </a:xfrm>
          <a:custGeom>
            <a:avLst/>
            <a:gdLst>
              <a:gd name="connsiteX0" fmla="*/ 3031405 w 5220579"/>
              <a:gd name="connsiteY0" fmla="*/ 3995485 h 4500501"/>
              <a:gd name="connsiteX1" fmla="*/ 2944801 w 5220579"/>
              <a:gd name="connsiteY1" fmla="*/ 4172113 h 4500501"/>
              <a:gd name="connsiteX2" fmla="*/ 2944801 w 5220579"/>
              <a:gd name="connsiteY2" fmla="*/ 4204610 h 4500501"/>
              <a:gd name="connsiteX3" fmla="*/ 3794527 w 5220579"/>
              <a:gd name="connsiteY3" fmla="*/ 4204610 h 4500501"/>
              <a:gd name="connsiteX4" fmla="*/ 3794527 w 5220579"/>
              <a:gd name="connsiteY4" fmla="*/ 4172113 h 4500501"/>
              <a:gd name="connsiteX5" fmla="*/ 3707923 w 5220579"/>
              <a:gd name="connsiteY5" fmla="*/ 3995485 h 4500501"/>
              <a:gd name="connsiteX6" fmla="*/ 3905181 w 5220579"/>
              <a:gd name="connsiteY6" fmla="*/ 3994289 h 4500501"/>
              <a:gd name="connsiteX7" fmla="*/ 3818577 w 5220579"/>
              <a:gd name="connsiteY7" fmla="*/ 4170917 h 4500501"/>
              <a:gd name="connsiteX8" fmla="*/ 3818577 w 5220579"/>
              <a:gd name="connsiteY8" fmla="*/ 4203414 h 4500501"/>
              <a:gd name="connsiteX9" fmla="*/ 4668303 w 5220579"/>
              <a:gd name="connsiteY9" fmla="*/ 4203414 h 4500501"/>
              <a:gd name="connsiteX10" fmla="*/ 4668303 w 5220579"/>
              <a:gd name="connsiteY10" fmla="*/ 4170917 h 4500501"/>
              <a:gd name="connsiteX11" fmla="*/ 4581699 w 5220579"/>
              <a:gd name="connsiteY11" fmla="*/ 3994289 h 4500501"/>
              <a:gd name="connsiteX12" fmla="*/ 862802 w 5220579"/>
              <a:gd name="connsiteY12" fmla="*/ 3603226 h 4500501"/>
              <a:gd name="connsiteX13" fmla="*/ 942765 w 5220579"/>
              <a:gd name="connsiteY13" fmla="*/ 3632114 h 4500501"/>
              <a:gd name="connsiteX14" fmla="*/ 1144213 w 5220579"/>
              <a:gd name="connsiteY14" fmla="*/ 3688709 h 4500501"/>
              <a:gd name="connsiteX15" fmla="*/ 1072852 w 5220579"/>
              <a:gd name="connsiteY15" fmla="*/ 3811940 h 4500501"/>
              <a:gd name="connsiteX16" fmla="*/ 892083 w 5220579"/>
              <a:gd name="connsiteY16" fmla="*/ 3634595 h 4500501"/>
              <a:gd name="connsiteX17" fmla="*/ 860199 w 5220579"/>
              <a:gd name="connsiteY17" fmla="*/ 3607724 h 4500501"/>
              <a:gd name="connsiteX18" fmla="*/ 3051494 w 5220579"/>
              <a:gd name="connsiteY18" fmla="*/ 3569412 h 4500501"/>
              <a:gd name="connsiteX19" fmla="*/ 3051494 w 5220579"/>
              <a:gd name="connsiteY19" fmla="*/ 3951594 h 4500501"/>
              <a:gd name="connsiteX20" fmla="*/ 3676697 w 5220579"/>
              <a:gd name="connsiteY20" fmla="*/ 3951594 h 4500501"/>
              <a:gd name="connsiteX21" fmla="*/ 3676697 w 5220579"/>
              <a:gd name="connsiteY21" fmla="*/ 3569412 h 4500501"/>
              <a:gd name="connsiteX22" fmla="*/ 3925270 w 5220579"/>
              <a:gd name="connsiteY22" fmla="*/ 3568216 h 4500501"/>
              <a:gd name="connsiteX23" fmla="*/ 3925270 w 5220579"/>
              <a:gd name="connsiteY23" fmla="*/ 3950398 h 4500501"/>
              <a:gd name="connsiteX24" fmla="*/ 4550473 w 5220579"/>
              <a:gd name="connsiteY24" fmla="*/ 3950398 h 4500501"/>
              <a:gd name="connsiteX25" fmla="*/ 4550473 w 5220579"/>
              <a:gd name="connsiteY25" fmla="*/ 3568216 h 4500501"/>
              <a:gd name="connsiteX26" fmla="*/ 794361 w 5220579"/>
              <a:gd name="connsiteY26" fmla="*/ 3397837 h 4500501"/>
              <a:gd name="connsiteX27" fmla="*/ 654766 w 5220579"/>
              <a:gd name="connsiteY27" fmla="*/ 3638906 h 4500501"/>
              <a:gd name="connsiteX28" fmla="*/ 1171054 w 5220579"/>
              <a:gd name="connsiteY28" fmla="*/ 4234550 h 4500501"/>
              <a:gd name="connsiteX29" fmla="*/ 1292679 w 5220579"/>
              <a:gd name="connsiteY29" fmla="*/ 4024515 h 4500501"/>
              <a:gd name="connsiteX30" fmla="*/ 1191654 w 5220579"/>
              <a:gd name="connsiteY30" fmla="*/ 3925177 h 4500501"/>
              <a:gd name="connsiteX31" fmla="*/ 1303120 w 5220579"/>
              <a:gd name="connsiteY31" fmla="*/ 3732683 h 4500501"/>
              <a:gd name="connsiteX32" fmla="*/ 1438263 w 5220579"/>
              <a:gd name="connsiteY32" fmla="*/ 3773104 h 4500501"/>
              <a:gd name="connsiteX33" fmla="*/ 1560406 w 5220579"/>
              <a:gd name="connsiteY33" fmla="*/ 3562172 h 4500501"/>
              <a:gd name="connsiteX34" fmla="*/ 2043084 w 5220579"/>
              <a:gd name="connsiteY34" fmla="*/ 3109148 h 4500501"/>
              <a:gd name="connsiteX35" fmla="*/ 1809058 w 5220579"/>
              <a:gd name="connsiteY35" fmla="*/ 3343174 h 4500501"/>
              <a:gd name="connsiteX36" fmla="*/ 1951991 w 5220579"/>
              <a:gd name="connsiteY36" fmla="*/ 3558809 h 4500501"/>
              <a:gd name="connsiteX37" fmla="*/ 1988455 w 5220579"/>
              <a:gd name="connsiteY37" fmla="*/ 3570128 h 4500501"/>
              <a:gd name="connsiteX38" fmla="*/ 1981518 w 5220579"/>
              <a:gd name="connsiteY38" fmla="*/ 3570958 h 4500501"/>
              <a:gd name="connsiteX39" fmla="*/ 1764195 w 5220579"/>
              <a:gd name="connsiteY39" fmla="*/ 3887447 h 4500501"/>
              <a:gd name="connsiteX40" fmla="*/ 1764195 w 5220579"/>
              <a:gd name="connsiteY40" fmla="*/ 4210499 h 4500501"/>
              <a:gd name="connsiteX41" fmla="*/ 2308545 w 5220579"/>
              <a:gd name="connsiteY41" fmla="*/ 4210499 h 4500501"/>
              <a:gd name="connsiteX42" fmla="*/ 2308545 w 5220579"/>
              <a:gd name="connsiteY42" fmla="*/ 3887447 h 4500501"/>
              <a:gd name="connsiteX43" fmla="*/ 2142313 w 5220579"/>
              <a:gd name="connsiteY43" fmla="*/ 3589782 h 4500501"/>
              <a:gd name="connsiteX44" fmla="*/ 2092968 w 5220579"/>
              <a:gd name="connsiteY44" fmla="*/ 3571602 h 4500501"/>
              <a:gd name="connsiteX45" fmla="*/ 2134178 w 5220579"/>
              <a:gd name="connsiteY45" fmla="*/ 3558809 h 4500501"/>
              <a:gd name="connsiteX46" fmla="*/ 2277110 w 5220579"/>
              <a:gd name="connsiteY46" fmla="*/ 3343174 h 4500501"/>
              <a:gd name="connsiteX47" fmla="*/ 2043084 w 5220579"/>
              <a:gd name="connsiteY47" fmla="*/ 3109148 h 4500501"/>
              <a:gd name="connsiteX48" fmla="*/ 2639037 w 5220579"/>
              <a:gd name="connsiteY48" fmla="*/ 3108654 h 4500501"/>
              <a:gd name="connsiteX49" fmla="*/ 2405011 w 5220579"/>
              <a:gd name="connsiteY49" fmla="*/ 3342680 h 4500501"/>
              <a:gd name="connsiteX50" fmla="*/ 2547944 w 5220579"/>
              <a:gd name="connsiteY50" fmla="*/ 3558315 h 4500501"/>
              <a:gd name="connsiteX51" fmla="*/ 2584408 w 5220579"/>
              <a:gd name="connsiteY51" fmla="*/ 3569634 h 4500501"/>
              <a:gd name="connsiteX52" fmla="*/ 2577470 w 5220579"/>
              <a:gd name="connsiteY52" fmla="*/ 3570464 h 4500501"/>
              <a:gd name="connsiteX53" fmla="*/ 2360148 w 5220579"/>
              <a:gd name="connsiteY53" fmla="*/ 3886953 h 4500501"/>
              <a:gd name="connsiteX54" fmla="*/ 2360148 w 5220579"/>
              <a:gd name="connsiteY54" fmla="*/ 4210005 h 4500501"/>
              <a:gd name="connsiteX55" fmla="*/ 2904498 w 5220579"/>
              <a:gd name="connsiteY55" fmla="*/ 4210005 h 4500501"/>
              <a:gd name="connsiteX56" fmla="*/ 2904498 w 5220579"/>
              <a:gd name="connsiteY56" fmla="*/ 3886953 h 4500501"/>
              <a:gd name="connsiteX57" fmla="*/ 2738266 w 5220579"/>
              <a:gd name="connsiteY57" fmla="*/ 3589288 h 4500501"/>
              <a:gd name="connsiteX58" fmla="*/ 2688921 w 5220579"/>
              <a:gd name="connsiteY58" fmla="*/ 3571107 h 4500501"/>
              <a:gd name="connsiteX59" fmla="*/ 2730131 w 5220579"/>
              <a:gd name="connsiteY59" fmla="*/ 3558315 h 4500501"/>
              <a:gd name="connsiteX60" fmla="*/ 2873063 w 5220579"/>
              <a:gd name="connsiteY60" fmla="*/ 3342680 h 4500501"/>
              <a:gd name="connsiteX61" fmla="*/ 2639037 w 5220579"/>
              <a:gd name="connsiteY61" fmla="*/ 3108654 h 4500501"/>
              <a:gd name="connsiteX62" fmla="*/ 1411892 w 5220579"/>
              <a:gd name="connsiteY62" fmla="*/ 2864497 h 4500501"/>
              <a:gd name="connsiteX63" fmla="*/ 1507962 w 5220579"/>
              <a:gd name="connsiteY63" fmla="*/ 2894605 h 4500501"/>
              <a:gd name="connsiteX64" fmla="*/ 1612726 w 5220579"/>
              <a:gd name="connsiteY64" fmla="*/ 3010822 h 4500501"/>
              <a:gd name="connsiteX65" fmla="*/ 1596166 w 5220579"/>
              <a:gd name="connsiteY65" fmla="*/ 3149872 h 4500501"/>
              <a:gd name="connsiteX66" fmla="*/ 1564652 w 5220579"/>
              <a:gd name="connsiteY66" fmla="*/ 3204292 h 4500501"/>
              <a:gd name="connsiteX67" fmla="*/ 1223742 w 5220579"/>
              <a:gd name="connsiteY67" fmla="*/ 3006880 h 4500501"/>
              <a:gd name="connsiteX68" fmla="*/ 1252651 w 5220579"/>
              <a:gd name="connsiteY68" fmla="*/ 2956957 h 4500501"/>
              <a:gd name="connsiteX69" fmla="*/ 1321782 w 5220579"/>
              <a:gd name="connsiteY69" fmla="*/ 2885285 h 4500501"/>
              <a:gd name="connsiteX70" fmla="*/ 1411892 w 5220579"/>
              <a:gd name="connsiteY70" fmla="*/ 2864497 h 4500501"/>
              <a:gd name="connsiteX71" fmla="*/ 1423392 w 5220579"/>
              <a:gd name="connsiteY71" fmla="*/ 2623765 h 4500501"/>
              <a:gd name="connsiteX72" fmla="*/ 1373013 w 5220579"/>
              <a:gd name="connsiteY72" fmla="*/ 2627935 h 4500501"/>
              <a:gd name="connsiteX73" fmla="*/ 1113917 w 5220579"/>
              <a:gd name="connsiteY73" fmla="*/ 2845994 h 4500501"/>
              <a:gd name="connsiteX74" fmla="*/ 959218 w 5220579"/>
              <a:gd name="connsiteY74" fmla="*/ 3113146 h 4500501"/>
              <a:gd name="connsiteX75" fmla="*/ 1604160 w 5220579"/>
              <a:gd name="connsiteY75" fmla="*/ 3486612 h 4500501"/>
              <a:gd name="connsiteX76" fmla="*/ 1762245 w 5220579"/>
              <a:gd name="connsiteY76" fmla="*/ 3213613 h 4500501"/>
              <a:gd name="connsiteX77" fmla="*/ 1823410 w 5220579"/>
              <a:gd name="connsiteY77" fmla="*/ 3013611 h 4500501"/>
              <a:gd name="connsiteX78" fmla="*/ 1775253 w 5220579"/>
              <a:gd name="connsiteY78" fmla="*/ 2828679 h 4500501"/>
              <a:gd name="connsiteX79" fmla="*/ 1625704 w 5220579"/>
              <a:gd name="connsiteY79" fmla="*/ 2687127 h 4500501"/>
              <a:gd name="connsiteX80" fmla="*/ 1475825 w 5220579"/>
              <a:gd name="connsiteY80" fmla="*/ 2628788 h 4500501"/>
              <a:gd name="connsiteX81" fmla="*/ 1423392 w 5220579"/>
              <a:gd name="connsiteY81" fmla="*/ 2623765 h 4500501"/>
              <a:gd name="connsiteX82" fmla="*/ 1961934 w 5220579"/>
              <a:gd name="connsiteY82" fmla="*/ 1914621 h 4500501"/>
              <a:gd name="connsiteX83" fmla="*/ 2058006 w 5220579"/>
              <a:gd name="connsiteY83" fmla="*/ 1944729 h 4500501"/>
              <a:gd name="connsiteX84" fmla="*/ 2162769 w 5220579"/>
              <a:gd name="connsiteY84" fmla="*/ 2060946 h 4500501"/>
              <a:gd name="connsiteX85" fmla="*/ 2146210 w 5220579"/>
              <a:gd name="connsiteY85" fmla="*/ 2199996 h 4500501"/>
              <a:gd name="connsiteX86" fmla="*/ 2114696 w 5220579"/>
              <a:gd name="connsiteY86" fmla="*/ 2254416 h 4500501"/>
              <a:gd name="connsiteX87" fmla="*/ 1773784 w 5220579"/>
              <a:gd name="connsiteY87" fmla="*/ 2057005 h 4500501"/>
              <a:gd name="connsiteX88" fmla="*/ 1802693 w 5220579"/>
              <a:gd name="connsiteY88" fmla="*/ 2007083 h 4500501"/>
              <a:gd name="connsiteX89" fmla="*/ 1871824 w 5220579"/>
              <a:gd name="connsiteY89" fmla="*/ 1935409 h 4500501"/>
              <a:gd name="connsiteX90" fmla="*/ 1961934 w 5220579"/>
              <a:gd name="connsiteY90" fmla="*/ 1914621 h 4500501"/>
              <a:gd name="connsiteX91" fmla="*/ 1973434 w 5220579"/>
              <a:gd name="connsiteY91" fmla="*/ 1673891 h 4500501"/>
              <a:gd name="connsiteX92" fmla="*/ 1923055 w 5220579"/>
              <a:gd name="connsiteY92" fmla="*/ 1678059 h 4500501"/>
              <a:gd name="connsiteX93" fmla="*/ 1663959 w 5220579"/>
              <a:gd name="connsiteY93" fmla="*/ 1896118 h 4500501"/>
              <a:gd name="connsiteX94" fmla="*/ 1509260 w 5220579"/>
              <a:gd name="connsiteY94" fmla="*/ 2163270 h 4500501"/>
              <a:gd name="connsiteX95" fmla="*/ 2154203 w 5220579"/>
              <a:gd name="connsiteY95" fmla="*/ 2536738 h 4500501"/>
              <a:gd name="connsiteX96" fmla="*/ 2312288 w 5220579"/>
              <a:gd name="connsiteY96" fmla="*/ 2263738 h 4500501"/>
              <a:gd name="connsiteX97" fmla="*/ 2373453 w 5220579"/>
              <a:gd name="connsiteY97" fmla="*/ 2063736 h 4500501"/>
              <a:gd name="connsiteX98" fmla="*/ 2325296 w 5220579"/>
              <a:gd name="connsiteY98" fmla="*/ 1878803 h 4500501"/>
              <a:gd name="connsiteX99" fmla="*/ 2175747 w 5220579"/>
              <a:gd name="connsiteY99" fmla="*/ 1737252 h 4500501"/>
              <a:gd name="connsiteX100" fmla="*/ 2025868 w 5220579"/>
              <a:gd name="connsiteY100" fmla="*/ 1678914 h 4500501"/>
              <a:gd name="connsiteX101" fmla="*/ 1973434 w 5220579"/>
              <a:gd name="connsiteY101" fmla="*/ 1673891 h 4500501"/>
              <a:gd name="connsiteX102" fmla="*/ 2171169 w 5220579"/>
              <a:gd name="connsiteY102" fmla="*/ 1052363 h 4500501"/>
              <a:gd name="connsiteX103" fmla="*/ 2118245 w 5220579"/>
              <a:gd name="connsiteY103" fmla="*/ 1108496 h 4500501"/>
              <a:gd name="connsiteX104" fmla="*/ 2081678 w 5220579"/>
              <a:gd name="connsiteY104" fmla="*/ 1156086 h 4500501"/>
              <a:gd name="connsiteX105" fmla="*/ 2043039 w 5220579"/>
              <a:gd name="connsiteY105" fmla="*/ 1216589 h 4500501"/>
              <a:gd name="connsiteX106" fmla="*/ 1988608 w 5220579"/>
              <a:gd name="connsiteY106" fmla="*/ 1439709 h 4500501"/>
              <a:gd name="connsiteX107" fmla="*/ 2097001 w 5220579"/>
              <a:gd name="connsiteY107" fmla="*/ 1597364 h 4500501"/>
              <a:gd name="connsiteX108" fmla="*/ 2380505 w 5220579"/>
              <a:gd name="connsiteY108" fmla="*/ 1553738 h 4500501"/>
              <a:gd name="connsiteX109" fmla="*/ 2446994 w 5220579"/>
              <a:gd name="connsiteY109" fmla="*/ 1504257 h 4500501"/>
              <a:gd name="connsiteX110" fmla="*/ 2484622 w 5220579"/>
              <a:gd name="connsiteY110" fmla="*/ 1490614 h 4500501"/>
              <a:gd name="connsiteX111" fmla="*/ 2517360 w 5220579"/>
              <a:gd name="connsiteY111" fmla="*/ 1497860 h 4500501"/>
              <a:gd name="connsiteX112" fmla="*/ 2540710 w 5220579"/>
              <a:gd name="connsiteY112" fmla="*/ 1534802 h 4500501"/>
              <a:gd name="connsiteX113" fmla="*/ 2523531 w 5220579"/>
              <a:gd name="connsiteY113" fmla="*/ 1590916 h 4500501"/>
              <a:gd name="connsiteX114" fmla="*/ 2452447 w 5220579"/>
              <a:gd name="connsiteY114" fmla="*/ 1671668 h 4500501"/>
              <a:gd name="connsiteX115" fmla="*/ 2352722 w 5220579"/>
              <a:gd name="connsiteY115" fmla="*/ 1733432 h 4500501"/>
              <a:gd name="connsiteX116" fmla="*/ 2529474 w 5220579"/>
              <a:gd name="connsiteY116" fmla="*/ 1835784 h 4500501"/>
              <a:gd name="connsiteX117" fmla="*/ 2670955 w 5220579"/>
              <a:gd name="connsiteY117" fmla="*/ 1670280 h 4500501"/>
              <a:gd name="connsiteX118" fmla="*/ 2734033 w 5220579"/>
              <a:gd name="connsiteY118" fmla="*/ 1507420 h 4500501"/>
              <a:gd name="connsiteX119" fmla="*/ 2718836 w 5220579"/>
              <a:gd name="connsiteY119" fmla="*/ 1369800 h 4500501"/>
              <a:gd name="connsiteX120" fmla="*/ 2626772 w 5220579"/>
              <a:gd name="connsiteY120" fmla="*/ 1270545 h 4500501"/>
              <a:gd name="connsiteX121" fmla="*/ 2488445 w 5220579"/>
              <a:gd name="connsiteY121" fmla="*/ 1245996 h 4500501"/>
              <a:gd name="connsiteX122" fmla="*/ 2317676 w 5220579"/>
              <a:gd name="connsiteY122" fmla="*/ 1336585 h 4500501"/>
              <a:gd name="connsiteX123" fmla="*/ 2244595 w 5220579"/>
              <a:gd name="connsiteY123" fmla="*/ 1383450 h 4500501"/>
              <a:gd name="connsiteX124" fmla="*/ 2201843 w 5220579"/>
              <a:gd name="connsiteY124" fmla="*/ 1380014 h 4500501"/>
              <a:gd name="connsiteX125" fmla="*/ 2180020 w 5220579"/>
              <a:gd name="connsiteY125" fmla="*/ 1340952 h 4500501"/>
              <a:gd name="connsiteX126" fmla="*/ 2198088 w 5220579"/>
              <a:gd name="connsiteY126" fmla="*/ 1281749 h 4500501"/>
              <a:gd name="connsiteX127" fmla="*/ 2335329 w 5220579"/>
              <a:gd name="connsiteY127" fmla="*/ 1147421 h 4500501"/>
              <a:gd name="connsiteX128" fmla="*/ 2610289 w 5220579"/>
              <a:gd name="connsiteY128" fmla="*/ 0 h 4500501"/>
              <a:gd name="connsiteX129" fmla="*/ 5220579 w 5220579"/>
              <a:gd name="connsiteY129" fmla="*/ 4500501 h 4500501"/>
              <a:gd name="connsiteX130" fmla="*/ 0 w 5220579"/>
              <a:gd name="connsiteY130" fmla="*/ 4500501 h 450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5220579" h="4500501">
                <a:moveTo>
                  <a:pt x="3031405" y="3995485"/>
                </a:moveTo>
                <a:lnTo>
                  <a:pt x="2944801" y="4172113"/>
                </a:lnTo>
                <a:lnTo>
                  <a:pt x="2944801" y="4204610"/>
                </a:lnTo>
                <a:lnTo>
                  <a:pt x="3794527" y="4204610"/>
                </a:lnTo>
                <a:lnTo>
                  <a:pt x="3794527" y="4172113"/>
                </a:lnTo>
                <a:lnTo>
                  <a:pt x="3707923" y="3995485"/>
                </a:lnTo>
                <a:close/>
                <a:moveTo>
                  <a:pt x="3905181" y="3994289"/>
                </a:moveTo>
                <a:lnTo>
                  <a:pt x="3818577" y="4170917"/>
                </a:lnTo>
                <a:lnTo>
                  <a:pt x="3818577" y="4203414"/>
                </a:lnTo>
                <a:lnTo>
                  <a:pt x="4668303" y="4203414"/>
                </a:lnTo>
                <a:lnTo>
                  <a:pt x="4668303" y="4170917"/>
                </a:lnTo>
                <a:lnTo>
                  <a:pt x="4581699" y="3994289"/>
                </a:lnTo>
                <a:close/>
                <a:moveTo>
                  <a:pt x="862802" y="3603226"/>
                </a:moveTo>
                <a:cubicBezTo>
                  <a:pt x="886679" y="3613849"/>
                  <a:pt x="913334" y="3623478"/>
                  <a:pt x="942765" y="3632114"/>
                </a:cubicBezTo>
                <a:lnTo>
                  <a:pt x="1144213" y="3688709"/>
                </a:lnTo>
                <a:lnTo>
                  <a:pt x="1072852" y="3811940"/>
                </a:lnTo>
                <a:cubicBezTo>
                  <a:pt x="966746" y="3706858"/>
                  <a:pt x="906489" y="3647742"/>
                  <a:pt x="892083" y="3634595"/>
                </a:cubicBezTo>
                <a:cubicBezTo>
                  <a:pt x="877675" y="3621447"/>
                  <a:pt x="867047" y="3612490"/>
                  <a:pt x="860199" y="3607724"/>
                </a:cubicBezTo>
                <a:close/>
                <a:moveTo>
                  <a:pt x="3051494" y="3569412"/>
                </a:moveTo>
                <a:lnTo>
                  <a:pt x="3051494" y="3951594"/>
                </a:lnTo>
                <a:lnTo>
                  <a:pt x="3676697" y="3951594"/>
                </a:lnTo>
                <a:lnTo>
                  <a:pt x="3676697" y="3569412"/>
                </a:lnTo>
                <a:close/>
                <a:moveTo>
                  <a:pt x="3925270" y="3568216"/>
                </a:moveTo>
                <a:lnTo>
                  <a:pt x="3925270" y="3950398"/>
                </a:lnTo>
                <a:lnTo>
                  <a:pt x="4550473" y="3950398"/>
                </a:lnTo>
                <a:lnTo>
                  <a:pt x="4550473" y="3568216"/>
                </a:lnTo>
                <a:close/>
                <a:moveTo>
                  <a:pt x="794361" y="3397837"/>
                </a:moveTo>
                <a:lnTo>
                  <a:pt x="654766" y="3638906"/>
                </a:lnTo>
                <a:lnTo>
                  <a:pt x="1171054" y="4234550"/>
                </a:lnTo>
                <a:lnTo>
                  <a:pt x="1292679" y="4024515"/>
                </a:lnTo>
                <a:lnTo>
                  <a:pt x="1191654" y="3925177"/>
                </a:lnTo>
                <a:lnTo>
                  <a:pt x="1303120" y="3732683"/>
                </a:lnTo>
                <a:lnTo>
                  <a:pt x="1438263" y="3773104"/>
                </a:lnTo>
                <a:lnTo>
                  <a:pt x="1560406" y="3562172"/>
                </a:lnTo>
                <a:close/>
                <a:moveTo>
                  <a:pt x="2043084" y="3109148"/>
                </a:moveTo>
                <a:cubicBezTo>
                  <a:pt x="1913835" y="3109148"/>
                  <a:pt x="1809058" y="3213925"/>
                  <a:pt x="1809058" y="3343174"/>
                </a:cubicBezTo>
                <a:cubicBezTo>
                  <a:pt x="1809058" y="3440111"/>
                  <a:pt x="1867995" y="3523282"/>
                  <a:pt x="1951991" y="3558809"/>
                </a:cubicBezTo>
                <a:lnTo>
                  <a:pt x="1988455" y="3570128"/>
                </a:lnTo>
                <a:lnTo>
                  <a:pt x="1981518" y="3570958"/>
                </a:lnTo>
                <a:cubicBezTo>
                  <a:pt x="1857492" y="3601082"/>
                  <a:pt x="1764195" y="3731332"/>
                  <a:pt x="1764195" y="3887447"/>
                </a:cubicBezTo>
                <a:lnTo>
                  <a:pt x="1764195" y="4210499"/>
                </a:lnTo>
                <a:lnTo>
                  <a:pt x="2308545" y="4210499"/>
                </a:lnTo>
                <a:lnTo>
                  <a:pt x="2308545" y="3887447"/>
                </a:lnTo>
                <a:cubicBezTo>
                  <a:pt x="2308545" y="3753635"/>
                  <a:pt x="2240001" y="3638824"/>
                  <a:pt x="2142313" y="3589782"/>
                </a:cubicBezTo>
                <a:lnTo>
                  <a:pt x="2092968" y="3571602"/>
                </a:lnTo>
                <a:lnTo>
                  <a:pt x="2134178" y="3558809"/>
                </a:lnTo>
                <a:cubicBezTo>
                  <a:pt x="2218173" y="3523282"/>
                  <a:pt x="2277110" y="3440111"/>
                  <a:pt x="2277110" y="3343174"/>
                </a:cubicBezTo>
                <a:cubicBezTo>
                  <a:pt x="2277110" y="3213925"/>
                  <a:pt x="2172333" y="3109148"/>
                  <a:pt x="2043084" y="3109148"/>
                </a:cubicBezTo>
                <a:close/>
                <a:moveTo>
                  <a:pt x="2639037" y="3108654"/>
                </a:moveTo>
                <a:cubicBezTo>
                  <a:pt x="2509788" y="3108654"/>
                  <a:pt x="2405011" y="3213431"/>
                  <a:pt x="2405011" y="3342680"/>
                </a:cubicBezTo>
                <a:cubicBezTo>
                  <a:pt x="2405011" y="3439617"/>
                  <a:pt x="2463948" y="3522788"/>
                  <a:pt x="2547944" y="3558315"/>
                </a:cubicBezTo>
                <a:lnTo>
                  <a:pt x="2584408" y="3569634"/>
                </a:lnTo>
                <a:lnTo>
                  <a:pt x="2577470" y="3570464"/>
                </a:lnTo>
                <a:cubicBezTo>
                  <a:pt x="2453445" y="3600588"/>
                  <a:pt x="2360148" y="3730838"/>
                  <a:pt x="2360148" y="3886953"/>
                </a:cubicBezTo>
                <a:lnTo>
                  <a:pt x="2360148" y="4210005"/>
                </a:lnTo>
                <a:lnTo>
                  <a:pt x="2904498" y="4210005"/>
                </a:lnTo>
                <a:lnTo>
                  <a:pt x="2904498" y="3886953"/>
                </a:lnTo>
                <a:cubicBezTo>
                  <a:pt x="2904498" y="3753140"/>
                  <a:pt x="2835954" y="3638330"/>
                  <a:pt x="2738266" y="3589288"/>
                </a:cubicBezTo>
                <a:lnTo>
                  <a:pt x="2688921" y="3571107"/>
                </a:lnTo>
                <a:lnTo>
                  <a:pt x="2730131" y="3558315"/>
                </a:lnTo>
                <a:cubicBezTo>
                  <a:pt x="2814126" y="3522788"/>
                  <a:pt x="2873063" y="3439617"/>
                  <a:pt x="2873063" y="3342680"/>
                </a:cubicBezTo>
                <a:cubicBezTo>
                  <a:pt x="2873063" y="3213431"/>
                  <a:pt x="2768286" y="3108654"/>
                  <a:pt x="2639037" y="3108654"/>
                </a:cubicBezTo>
                <a:close/>
                <a:moveTo>
                  <a:pt x="1411892" y="2864497"/>
                </a:moveTo>
                <a:cubicBezTo>
                  <a:pt x="1444456" y="2866339"/>
                  <a:pt x="1476480" y="2876375"/>
                  <a:pt x="1507962" y="2894605"/>
                </a:cubicBezTo>
                <a:cubicBezTo>
                  <a:pt x="1561932" y="2925857"/>
                  <a:pt x="1596853" y="2964596"/>
                  <a:pt x="1612726" y="3010822"/>
                </a:cubicBezTo>
                <a:cubicBezTo>
                  <a:pt x="1628597" y="3057048"/>
                  <a:pt x="1623078" y="3103398"/>
                  <a:pt x="1596166" y="3149872"/>
                </a:cubicBezTo>
                <a:lnTo>
                  <a:pt x="1564652" y="3204292"/>
                </a:lnTo>
                <a:lnTo>
                  <a:pt x="1223742" y="3006880"/>
                </a:lnTo>
                <a:lnTo>
                  <a:pt x="1252651" y="2956957"/>
                </a:lnTo>
                <a:cubicBezTo>
                  <a:pt x="1271228" y="2924876"/>
                  <a:pt x="1294273" y="2900985"/>
                  <a:pt x="1321782" y="2885285"/>
                </a:cubicBezTo>
                <a:cubicBezTo>
                  <a:pt x="1349290" y="2869584"/>
                  <a:pt x="1379327" y="2862654"/>
                  <a:pt x="1411892" y="2864497"/>
                </a:cubicBezTo>
                <a:close/>
                <a:moveTo>
                  <a:pt x="1423392" y="2623765"/>
                </a:moveTo>
                <a:cubicBezTo>
                  <a:pt x="1406256" y="2623623"/>
                  <a:pt x="1389463" y="2625013"/>
                  <a:pt x="1373013" y="2627935"/>
                </a:cubicBezTo>
                <a:cubicBezTo>
                  <a:pt x="1274312" y="2645465"/>
                  <a:pt x="1187947" y="2718152"/>
                  <a:pt x="1113917" y="2845994"/>
                </a:cubicBezTo>
                <a:lnTo>
                  <a:pt x="959218" y="3113146"/>
                </a:lnTo>
                <a:lnTo>
                  <a:pt x="1604160" y="3486612"/>
                </a:lnTo>
                <a:lnTo>
                  <a:pt x="1762245" y="3213613"/>
                </a:lnTo>
                <a:cubicBezTo>
                  <a:pt x="1800790" y="3147051"/>
                  <a:pt x="1821178" y="3080382"/>
                  <a:pt x="1823410" y="3013611"/>
                </a:cubicBezTo>
                <a:cubicBezTo>
                  <a:pt x="1825641" y="2946839"/>
                  <a:pt x="1809588" y="2885194"/>
                  <a:pt x="1775253" y="2828679"/>
                </a:cubicBezTo>
                <a:cubicBezTo>
                  <a:pt x="1740917" y="2772161"/>
                  <a:pt x="1691068" y="2724977"/>
                  <a:pt x="1625704" y="2687127"/>
                </a:cubicBezTo>
                <a:cubicBezTo>
                  <a:pt x="1573307" y="2656786"/>
                  <a:pt x="1523348" y="2637340"/>
                  <a:pt x="1475825" y="2628788"/>
                </a:cubicBezTo>
                <a:cubicBezTo>
                  <a:pt x="1458004" y="2625582"/>
                  <a:pt x="1440526" y="2623907"/>
                  <a:pt x="1423392" y="2623765"/>
                </a:cubicBezTo>
                <a:close/>
                <a:moveTo>
                  <a:pt x="1961934" y="1914621"/>
                </a:moveTo>
                <a:cubicBezTo>
                  <a:pt x="1994499" y="1916463"/>
                  <a:pt x="2026523" y="1926499"/>
                  <a:pt x="2058006" y="1944729"/>
                </a:cubicBezTo>
                <a:cubicBezTo>
                  <a:pt x="2111975" y="1975981"/>
                  <a:pt x="2146896" y="2014720"/>
                  <a:pt x="2162769" y="2060946"/>
                </a:cubicBezTo>
                <a:cubicBezTo>
                  <a:pt x="2178640" y="2107172"/>
                  <a:pt x="2173121" y="2153522"/>
                  <a:pt x="2146210" y="2199996"/>
                </a:cubicBezTo>
                <a:lnTo>
                  <a:pt x="2114696" y="2254416"/>
                </a:lnTo>
                <a:lnTo>
                  <a:pt x="1773784" y="2057005"/>
                </a:lnTo>
                <a:lnTo>
                  <a:pt x="1802693" y="2007083"/>
                </a:lnTo>
                <a:cubicBezTo>
                  <a:pt x="1821271" y="1975000"/>
                  <a:pt x="1844315" y="1951109"/>
                  <a:pt x="1871824" y="1935409"/>
                </a:cubicBezTo>
                <a:cubicBezTo>
                  <a:pt x="1899332" y="1919708"/>
                  <a:pt x="1929369" y="1912780"/>
                  <a:pt x="1961934" y="1914621"/>
                </a:cubicBezTo>
                <a:close/>
                <a:moveTo>
                  <a:pt x="1973434" y="1673891"/>
                </a:moveTo>
                <a:cubicBezTo>
                  <a:pt x="1956298" y="1673748"/>
                  <a:pt x="1939506" y="1675137"/>
                  <a:pt x="1923055" y="1678059"/>
                </a:cubicBezTo>
                <a:cubicBezTo>
                  <a:pt x="1824354" y="1695590"/>
                  <a:pt x="1737989" y="1768276"/>
                  <a:pt x="1663959" y="1896118"/>
                </a:cubicBezTo>
                <a:lnTo>
                  <a:pt x="1509260" y="2163270"/>
                </a:lnTo>
                <a:lnTo>
                  <a:pt x="2154203" y="2536738"/>
                </a:lnTo>
                <a:lnTo>
                  <a:pt x="2312288" y="2263738"/>
                </a:lnTo>
                <a:cubicBezTo>
                  <a:pt x="2350833" y="2197174"/>
                  <a:pt x="2371222" y="2130508"/>
                  <a:pt x="2373453" y="2063736"/>
                </a:cubicBezTo>
                <a:cubicBezTo>
                  <a:pt x="2375684" y="1996963"/>
                  <a:pt x="2359632" y="1935320"/>
                  <a:pt x="2325296" y="1878803"/>
                </a:cubicBezTo>
                <a:cubicBezTo>
                  <a:pt x="2290960" y="1822285"/>
                  <a:pt x="2241111" y="1775103"/>
                  <a:pt x="2175747" y="1737252"/>
                </a:cubicBezTo>
                <a:cubicBezTo>
                  <a:pt x="2123351" y="1706912"/>
                  <a:pt x="2073392" y="1687464"/>
                  <a:pt x="2025868" y="1678914"/>
                </a:cubicBezTo>
                <a:cubicBezTo>
                  <a:pt x="2008048" y="1675708"/>
                  <a:pt x="1990569" y="1674033"/>
                  <a:pt x="1973434" y="1673891"/>
                </a:cubicBezTo>
                <a:close/>
                <a:moveTo>
                  <a:pt x="2171169" y="1052363"/>
                </a:moveTo>
                <a:cubicBezTo>
                  <a:pt x="2147526" y="1075906"/>
                  <a:pt x="2129884" y="1094617"/>
                  <a:pt x="2118245" y="1108496"/>
                </a:cubicBezTo>
                <a:cubicBezTo>
                  <a:pt x="2106605" y="1122376"/>
                  <a:pt x="2094416" y="1138238"/>
                  <a:pt x="2081678" y="1156086"/>
                </a:cubicBezTo>
                <a:cubicBezTo>
                  <a:pt x="2068941" y="1173934"/>
                  <a:pt x="2056061" y="1194102"/>
                  <a:pt x="2043039" y="1216589"/>
                </a:cubicBezTo>
                <a:cubicBezTo>
                  <a:pt x="1996855" y="1296344"/>
                  <a:pt x="1978712" y="1370718"/>
                  <a:pt x="1988608" y="1439709"/>
                </a:cubicBezTo>
                <a:cubicBezTo>
                  <a:pt x="1998505" y="1508698"/>
                  <a:pt x="2034637" y="1561251"/>
                  <a:pt x="2097001" y="1597364"/>
                </a:cubicBezTo>
                <a:cubicBezTo>
                  <a:pt x="2186052" y="1648931"/>
                  <a:pt x="2280554" y="1634389"/>
                  <a:pt x="2380505" y="1553738"/>
                </a:cubicBezTo>
                <a:cubicBezTo>
                  <a:pt x="2411076" y="1528601"/>
                  <a:pt x="2433240" y="1512108"/>
                  <a:pt x="2446994" y="1504257"/>
                </a:cubicBezTo>
                <a:cubicBezTo>
                  <a:pt x="2460749" y="1496407"/>
                  <a:pt x="2473291" y="1491859"/>
                  <a:pt x="2484622" y="1490614"/>
                </a:cubicBezTo>
                <a:cubicBezTo>
                  <a:pt x="2495954" y="1489367"/>
                  <a:pt x="2506867" y="1491784"/>
                  <a:pt x="2517360" y="1497860"/>
                </a:cubicBezTo>
                <a:cubicBezTo>
                  <a:pt x="2532053" y="1506368"/>
                  <a:pt x="2539837" y="1518681"/>
                  <a:pt x="2540710" y="1534802"/>
                </a:cubicBezTo>
                <a:cubicBezTo>
                  <a:pt x="2541585" y="1550923"/>
                  <a:pt x="2535858" y="1569629"/>
                  <a:pt x="2523531" y="1590916"/>
                </a:cubicBezTo>
                <a:cubicBezTo>
                  <a:pt x="2507211" y="1619101"/>
                  <a:pt x="2483515" y="1646019"/>
                  <a:pt x="2452447" y="1671668"/>
                </a:cubicBezTo>
                <a:cubicBezTo>
                  <a:pt x="2421380" y="1697319"/>
                  <a:pt x="2388137" y="1717906"/>
                  <a:pt x="2352722" y="1733432"/>
                </a:cubicBezTo>
                <a:lnTo>
                  <a:pt x="2529474" y="1835784"/>
                </a:lnTo>
                <a:cubicBezTo>
                  <a:pt x="2584729" y="1792910"/>
                  <a:pt x="2631889" y="1737743"/>
                  <a:pt x="2670955" y="1670280"/>
                </a:cubicBezTo>
                <a:cubicBezTo>
                  <a:pt x="2704639" y="1612113"/>
                  <a:pt x="2725665" y="1557826"/>
                  <a:pt x="2734033" y="1507420"/>
                </a:cubicBezTo>
                <a:cubicBezTo>
                  <a:pt x="2742402" y="1457014"/>
                  <a:pt x="2737337" y="1411140"/>
                  <a:pt x="2718836" y="1369800"/>
                </a:cubicBezTo>
                <a:cubicBezTo>
                  <a:pt x="2700337" y="1328457"/>
                  <a:pt x="2669649" y="1295372"/>
                  <a:pt x="2626772" y="1270545"/>
                </a:cubicBezTo>
                <a:cubicBezTo>
                  <a:pt x="2582697" y="1245022"/>
                  <a:pt x="2536588" y="1236838"/>
                  <a:pt x="2488445" y="1245996"/>
                </a:cubicBezTo>
                <a:cubicBezTo>
                  <a:pt x="2440301" y="1255152"/>
                  <a:pt x="2383379" y="1285350"/>
                  <a:pt x="2317676" y="1336585"/>
                </a:cubicBezTo>
                <a:cubicBezTo>
                  <a:pt x="2283964" y="1362307"/>
                  <a:pt x="2259603" y="1377927"/>
                  <a:pt x="2244595" y="1383450"/>
                </a:cubicBezTo>
                <a:cubicBezTo>
                  <a:pt x="2229586" y="1388973"/>
                  <a:pt x="2215335" y="1387827"/>
                  <a:pt x="2201843" y="1380014"/>
                </a:cubicBezTo>
                <a:cubicBezTo>
                  <a:pt x="2187751" y="1371855"/>
                  <a:pt x="2180477" y="1358833"/>
                  <a:pt x="2180020" y="1340952"/>
                </a:cubicBezTo>
                <a:cubicBezTo>
                  <a:pt x="2179564" y="1323072"/>
                  <a:pt x="2185586" y="1303337"/>
                  <a:pt x="2198088" y="1281749"/>
                </a:cubicBezTo>
                <a:cubicBezTo>
                  <a:pt x="2228472" y="1229278"/>
                  <a:pt x="2274219" y="1184503"/>
                  <a:pt x="2335329" y="1147421"/>
                </a:cubicBezTo>
                <a:close/>
                <a:moveTo>
                  <a:pt x="2610289" y="0"/>
                </a:moveTo>
                <a:lnTo>
                  <a:pt x="5220579" y="4500501"/>
                </a:lnTo>
                <a:lnTo>
                  <a:pt x="0" y="45005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4" fontAlgn="base">
              <a:lnSpc>
                <a:spcPct val="90000"/>
              </a:lnSpc>
              <a:spcBef>
                <a:spcPct val="0"/>
              </a:spcBef>
              <a:spcAft>
                <a:spcPct val="0"/>
              </a:spcAft>
            </a:pPr>
            <a:endParaRPr lang="ja-JP" altLang="en-US" sz="2448" dirty="0" err="1">
              <a:solidFill>
                <a:schemeClr val="bg1"/>
              </a:solidFill>
              <a:cs typeface="Segoe UI" pitchFamily="34" charset="0"/>
            </a:endParaRPr>
          </a:p>
        </p:txBody>
      </p:sp>
      <p:sp>
        <p:nvSpPr>
          <p:cNvPr id="20" name="フリーフォーム 19"/>
          <p:cNvSpPr/>
          <p:nvPr/>
        </p:nvSpPr>
        <p:spPr bwMode="gray">
          <a:xfrm>
            <a:off x="4806901" y="4989221"/>
            <a:ext cx="824346" cy="834048"/>
          </a:xfrm>
          <a:custGeom>
            <a:avLst/>
            <a:gdLst/>
            <a:ahLst/>
            <a:cxnLst/>
            <a:rect l="l" t="t" r="r" b="b"/>
            <a:pathLst>
              <a:path w="3812939" h="3857810">
                <a:moveTo>
                  <a:pt x="617179" y="2340853"/>
                </a:moveTo>
                <a:cubicBezTo>
                  <a:pt x="632451" y="2347945"/>
                  <a:pt x="649523" y="2354425"/>
                  <a:pt x="668394" y="2360293"/>
                </a:cubicBezTo>
                <a:lnTo>
                  <a:pt x="797586" y="2398845"/>
                </a:lnTo>
                <a:lnTo>
                  <a:pt x="750335" y="2477495"/>
                </a:lnTo>
                <a:cubicBezTo>
                  <a:pt x="683068" y="2408695"/>
                  <a:pt x="644862" y="2369985"/>
                  <a:pt x="635717" y="2361366"/>
                </a:cubicBezTo>
                <a:cubicBezTo>
                  <a:pt x="626571" y="2352746"/>
                  <a:pt x="619817" y="2346866"/>
                  <a:pt x="615455" y="2343724"/>
                </a:cubicBezTo>
                <a:close/>
                <a:moveTo>
                  <a:pt x="575218" y="2207825"/>
                </a:moveTo>
                <a:lnTo>
                  <a:pt x="482784" y="2361680"/>
                </a:lnTo>
                <a:lnTo>
                  <a:pt x="809215" y="2750774"/>
                </a:lnTo>
                <a:lnTo>
                  <a:pt x="889749" y="2616724"/>
                </a:lnTo>
                <a:lnTo>
                  <a:pt x="825696" y="2551678"/>
                </a:lnTo>
                <a:lnTo>
                  <a:pt x="899505" y="2428824"/>
                </a:lnTo>
                <a:lnTo>
                  <a:pt x="986149" y="2456267"/>
                </a:lnTo>
                <a:lnTo>
                  <a:pt x="1067028" y="2321643"/>
                </a:lnTo>
                <a:close/>
                <a:moveTo>
                  <a:pt x="978589" y="1870634"/>
                </a:moveTo>
                <a:cubicBezTo>
                  <a:pt x="999549" y="1872159"/>
                  <a:pt x="1020076" y="1878957"/>
                  <a:pt x="1040169" y="1891028"/>
                </a:cubicBezTo>
                <a:cubicBezTo>
                  <a:pt x="1074614" y="1911722"/>
                  <a:pt x="1096710" y="1937042"/>
                  <a:pt x="1106456" y="1966987"/>
                </a:cubicBezTo>
                <a:cubicBezTo>
                  <a:pt x="1116201" y="1996932"/>
                  <a:pt x="1112164" y="2026735"/>
                  <a:pt x="1094344" y="2056396"/>
                </a:cubicBezTo>
                <a:lnTo>
                  <a:pt x="1073478" y="2091128"/>
                </a:lnTo>
                <a:lnTo>
                  <a:pt x="855898" y="1960411"/>
                </a:lnTo>
                <a:lnTo>
                  <a:pt x="875040" y="1928549"/>
                </a:lnTo>
                <a:cubicBezTo>
                  <a:pt x="887342" y="1908073"/>
                  <a:pt x="902435" y="1892921"/>
                  <a:pt x="920320" y="1883092"/>
                </a:cubicBezTo>
                <a:cubicBezTo>
                  <a:pt x="938205" y="1873262"/>
                  <a:pt x="957628" y="1869110"/>
                  <a:pt x="978589" y="1870634"/>
                </a:cubicBezTo>
                <a:close/>
                <a:moveTo>
                  <a:pt x="955997" y="1717829"/>
                </a:moveTo>
                <a:cubicBezTo>
                  <a:pt x="892228" y="1728099"/>
                  <a:pt x="835833" y="1774030"/>
                  <a:pt x="786814" y="1855622"/>
                </a:cubicBezTo>
                <a:lnTo>
                  <a:pt x="684379" y="2026126"/>
                </a:lnTo>
                <a:lnTo>
                  <a:pt x="1096000" y="2273420"/>
                </a:lnTo>
                <a:lnTo>
                  <a:pt x="1200677" y="2099184"/>
                </a:lnTo>
                <a:cubicBezTo>
                  <a:pt x="1226200" y="2056701"/>
                  <a:pt x="1240026" y="2013963"/>
                  <a:pt x="1242157" y="1970970"/>
                </a:cubicBezTo>
                <a:cubicBezTo>
                  <a:pt x="1244287" y="1927976"/>
                  <a:pt x="1234586" y="1888096"/>
                  <a:pt x="1213052" y="1851329"/>
                </a:cubicBezTo>
                <a:cubicBezTo>
                  <a:pt x="1191518" y="1814563"/>
                  <a:pt x="1159893" y="1783648"/>
                  <a:pt x="1118176" y="1758585"/>
                </a:cubicBezTo>
                <a:cubicBezTo>
                  <a:pt x="1084735" y="1738495"/>
                  <a:pt x="1052751" y="1725448"/>
                  <a:pt x="1022224" y="1719446"/>
                </a:cubicBezTo>
                <a:cubicBezTo>
                  <a:pt x="999329" y="1714945"/>
                  <a:pt x="977253" y="1714406"/>
                  <a:pt x="955997" y="1717829"/>
                </a:cubicBezTo>
                <a:close/>
                <a:moveTo>
                  <a:pt x="1207306" y="1155713"/>
                </a:moveTo>
                <a:lnTo>
                  <a:pt x="1052273" y="1413765"/>
                </a:lnTo>
                <a:lnTo>
                  <a:pt x="1463894" y="1661059"/>
                </a:lnTo>
                <a:lnTo>
                  <a:pt x="1538393" y="1537056"/>
                </a:lnTo>
                <a:lnTo>
                  <a:pt x="1394871" y="1450831"/>
                </a:lnTo>
                <a:lnTo>
                  <a:pt x="1468335" y="1328550"/>
                </a:lnTo>
                <a:lnTo>
                  <a:pt x="1371314" y="1270262"/>
                </a:lnTo>
                <a:lnTo>
                  <a:pt x="1297850" y="1392543"/>
                </a:lnTo>
                <a:lnTo>
                  <a:pt x="1223793" y="1348050"/>
                </a:lnTo>
                <a:lnTo>
                  <a:pt x="1304327" y="1214001"/>
                </a:lnTo>
                <a:close/>
                <a:moveTo>
                  <a:pt x="1906468" y="1027922"/>
                </a:moveTo>
                <a:lnTo>
                  <a:pt x="1101819" y="2453021"/>
                </a:lnTo>
                <a:lnTo>
                  <a:pt x="2711112" y="2453021"/>
                </a:lnTo>
                <a:close/>
                <a:moveTo>
                  <a:pt x="1411131" y="836603"/>
                </a:moveTo>
                <a:cubicBezTo>
                  <a:pt x="1395655" y="851526"/>
                  <a:pt x="1384096" y="863397"/>
                  <a:pt x="1376452" y="872218"/>
                </a:cubicBezTo>
                <a:cubicBezTo>
                  <a:pt x="1368809" y="881038"/>
                  <a:pt x="1360792" y="891132"/>
                  <a:pt x="1352401" y="902498"/>
                </a:cubicBezTo>
                <a:cubicBezTo>
                  <a:pt x="1344010" y="913864"/>
                  <a:pt x="1335503" y="926723"/>
                  <a:pt x="1326881" y="941075"/>
                </a:cubicBezTo>
                <a:cubicBezTo>
                  <a:pt x="1296300" y="991977"/>
                  <a:pt x="1283839" y="1039703"/>
                  <a:pt x="1289499" y="1084252"/>
                </a:cubicBezTo>
                <a:cubicBezTo>
                  <a:pt x="1295159" y="1128800"/>
                  <a:pt x="1317890" y="1163031"/>
                  <a:pt x="1357694" y="1186944"/>
                </a:cubicBezTo>
                <a:cubicBezTo>
                  <a:pt x="1414528" y="1221090"/>
                  <a:pt x="1475561" y="1212702"/>
                  <a:pt x="1540791" y="1161781"/>
                </a:cubicBezTo>
                <a:cubicBezTo>
                  <a:pt x="1560746" y="1145904"/>
                  <a:pt x="1575196" y="1135508"/>
                  <a:pt x="1584138" y="1130593"/>
                </a:cubicBezTo>
                <a:cubicBezTo>
                  <a:pt x="1593081" y="1125679"/>
                  <a:pt x="1601209" y="1122879"/>
                  <a:pt x="1608522" y="1122194"/>
                </a:cubicBezTo>
                <a:cubicBezTo>
                  <a:pt x="1615835" y="1121509"/>
                  <a:pt x="1622840" y="1123178"/>
                  <a:pt x="1629537" y="1127202"/>
                </a:cubicBezTo>
                <a:cubicBezTo>
                  <a:pt x="1638914" y="1132836"/>
                  <a:pt x="1643801" y="1140850"/>
                  <a:pt x="1644197" y="1151245"/>
                </a:cubicBezTo>
                <a:cubicBezTo>
                  <a:pt x="1644593" y="1161639"/>
                  <a:pt x="1640709" y="1173630"/>
                  <a:pt x="1632547" y="1187217"/>
                </a:cubicBezTo>
                <a:cubicBezTo>
                  <a:pt x="1621740" y="1205205"/>
                  <a:pt x="1606196" y="1222300"/>
                  <a:pt x="1585914" y="1238503"/>
                </a:cubicBezTo>
                <a:cubicBezTo>
                  <a:pt x="1565632" y="1254705"/>
                  <a:pt x="1544003" y="1267624"/>
                  <a:pt x="1521026" y="1277258"/>
                </a:cubicBezTo>
                <a:lnTo>
                  <a:pt x="1633834" y="1345031"/>
                </a:lnTo>
                <a:cubicBezTo>
                  <a:pt x="1669877" y="1317984"/>
                  <a:pt x="1700832" y="1282932"/>
                  <a:pt x="1726699" y="1239876"/>
                </a:cubicBezTo>
                <a:cubicBezTo>
                  <a:pt x="1749003" y="1202751"/>
                  <a:pt x="1763112" y="1167996"/>
                  <a:pt x="1769027" y="1135609"/>
                </a:cubicBezTo>
                <a:cubicBezTo>
                  <a:pt x="1774941" y="1103223"/>
                  <a:pt x="1772154" y="1073617"/>
                  <a:pt x="1760664" y="1046791"/>
                </a:cubicBezTo>
                <a:cubicBezTo>
                  <a:pt x="1749175" y="1019966"/>
                  <a:pt x="1729748" y="998333"/>
                  <a:pt x="1702383" y="981892"/>
                </a:cubicBezTo>
                <a:cubicBezTo>
                  <a:pt x="1674253" y="964992"/>
                  <a:pt x="1644632" y="959242"/>
                  <a:pt x="1613522" y="964641"/>
                </a:cubicBezTo>
                <a:cubicBezTo>
                  <a:pt x="1582412" y="970041"/>
                  <a:pt x="1545427" y="988904"/>
                  <a:pt x="1502566" y="1021231"/>
                </a:cubicBezTo>
                <a:cubicBezTo>
                  <a:pt x="1480581" y="1037452"/>
                  <a:pt x="1464725" y="1047263"/>
                  <a:pt x="1454999" y="1050665"/>
                </a:cubicBezTo>
                <a:cubicBezTo>
                  <a:pt x="1445272" y="1054067"/>
                  <a:pt x="1436103" y="1053181"/>
                  <a:pt x="1427492" y="1048007"/>
                </a:cubicBezTo>
                <a:cubicBezTo>
                  <a:pt x="1418498" y="1042604"/>
                  <a:pt x="1413947" y="1034140"/>
                  <a:pt x="1413838" y="1022616"/>
                </a:cubicBezTo>
                <a:cubicBezTo>
                  <a:pt x="1413730" y="1011092"/>
                  <a:pt x="1417815" y="998441"/>
                  <a:pt x="1426092" y="984663"/>
                </a:cubicBezTo>
                <a:cubicBezTo>
                  <a:pt x="1446212" y="951174"/>
                  <a:pt x="1476148" y="922803"/>
                  <a:pt x="1515902" y="899548"/>
                </a:cubicBezTo>
                <a:close/>
                <a:moveTo>
                  <a:pt x="1906472" y="0"/>
                </a:moveTo>
                <a:lnTo>
                  <a:pt x="2383248" y="742463"/>
                </a:lnTo>
                <a:lnTo>
                  <a:pt x="3654581" y="742463"/>
                </a:lnTo>
                <a:lnTo>
                  <a:pt x="3654581" y="1431773"/>
                </a:lnTo>
                <a:lnTo>
                  <a:pt x="2825877" y="1431773"/>
                </a:lnTo>
                <a:lnTo>
                  <a:pt x="3812939" y="2968901"/>
                </a:lnTo>
                <a:lnTo>
                  <a:pt x="2227820" y="2968901"/>
                </a:lnTo>
                <a:lnTo>
                  <a:pt x="2227820" y="3857810"/>
                </a:lnTo>
                <a:lnTo>
                  <a:pt x="1556783" y="3857810"/>
                </a:lnTo>
                <a:lnTo>
                  <a:pt x="1556783" y="2968901"/>
                </a:lnTo>
                <a:lnTo>
                  <a:pt x="0" y="2968901"/>
                </a:lnTo>
                <a:lnTo>
                  <a:pt x="950860" y="1488149"/>
                </a:lnTo>
                <a:lnTo>
                  <a:pt x="82341" y="1488149"/>
                </a:lnTo>
                <a:lnTo>
                  <a:pt x="82341" y="798839"/>
                </a:lnTo>
                <a:lnTo>
                  <a:pt x="1393500" y="798839"/>
                </a:lnTo>
                <a:close/>
              </a:path>
            </a:pathLst>
          </a:custGeom>
          <a:solidFill>
            <a:schemeClr val="tx1"/>
          </a:soli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21553"/>
            <a:endParaRPr lang="ja-JP" altLang="en-US" sz="2447">
              <a:solidFill>
                <a:schemeClr val="bg1"/>
              </a:solidFill>
            </a:endParaRPr>
          </a:p>
        </p:txBody>
      </p:sp>
      <p:sp>
        <p:nvSpPr>
          <p:cNvPr id="21" name="フリーフォーム 20"/>
          <p:cNvSpPr/>
          <p:nvPr/>
        </p:nvSpPr>
        <p:spPr>
          <a:xfrm>
            <a:off x="4344972" y="3497844"/>
            <a:ext cx="536637" cy="1520470"/>
          </a:xfrm>
          <a:custGeom>
            <a:avLst/>
            <a:gdLst>
              <a:gd name="connsiteX0" fmla="*/ 0 w 536713"/>
              <a:gd name="connsiteY0" fmla="*/ 1520686 h 1520686"/>
              <a:gd name="connsiteX1" fmla="*/ 178904 w 536713"/>
              <a:gd name="connsiteY1" fmla="*/ 377686 h 1520686"/>
              <a:gd name="connsiteX2" fmla="*/ 536713 w 536713"/>
              <a:gd name="connsiteY2" fmla="*/ 0 h 1520686"/>
            </a:gdLst>
            <a:ahLst/>
            <a:cxnLst>
              <a:cxn ang="0">
                <a:pos x="connsiteX0" y="connsiteY0"/>
              </a:cxn>
              <a:cxn ang="0">
                <a:pos x="connsiteX1" y="connsiteY1"/>
              </a:cxn>
              <a:cxn ang="0">
                <a:pos x="connsiteX2" y="connsiteY2"/>
              </a:cxn>
            </a:cxnLst>
            <a:rect l="l" t="t" r="r" b="b"/>
            <a:pathLst>
              <a:path w="536713" h="1520686">
                <a:moveTo>
                  <a:pt x="0" y="1520686"/>
                </a:moveTo>
                <a:cubicBezTo>
                  <a:pt x="44726" y="1075910"/>
                  <a:pt x="89452" y="631134"/>
                  <a:pt x="178904" y="377686"/>
                </a:cubicBezTo>
                <a:cubicBezTo>
                  <a:pt x="268356" y="124238"/>
                  <a:pt x="402534" y="62119"/>
                  <a:pt x="536713"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22" name="図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6465" y="4064204"/>
            <a:ext cx="397273" cy="397273"/>
          </a:xfrm>
          <a:prstGeom prst="rect">
            <a:avLst/>
          </a:prstGeom>
        </p:spPr>
      </p:pic>
      <p:pic>
        <p:nvPicPr>
          <p:cNvPr id="23" name="Picture 2" descr="C:\Users\t-dantay\Documents\Placeholders\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7230" y="3389520"/>
            <a:ext cx="277802" cy="30384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直線コネクタ 25"/>
          <p:cNvCxnSpPr/>
          <p:nvPr/>
        </p:nvCxnSpPr>
        <p:spPr>
          <a:xfrm>
            <a:off x="782304" y="2229932"/>
            <a:ext cx="487392" cy="5654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図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071" y="2512551"/>
            <a:ext cx="1188654" cy="1194751"/>
          </a:xfrm>
          <a:prstGeom prst="rect">
            <a:avLst/>
          </a:prstGeom>
        </p:spPr>
      </p:pic>
      <p:sp>
        <p:nvSpPr>
          <p:cNvPr id="30" name="正方形/長方形 29"/>
          <p:cNvSpPr/>
          <p:nvPr/>
        </p:nvSpPr>
        <p:spPr>
          <a:xfrm>
            <a:off x="845573" y="2386794"/>
            <a:ext cx="2805015" cy="13525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2" name="テキスト ボックス 31"/>
          <p:cNvSpPr txBox="1"/>
          <p:nvPr/>
        </p:nvSpPr>
        <p:spPr>
          <a:xfrm>
            <a:off x="1570694" y="1980481"/>
            <a:ext cx="2273353" cy="374793"/>
          </a:xfrm>
          <a:prstGeom prst="rect">
            <a:avLst/>
          </a:prstGeom>
          <a:noFill/>
        </p:spPr>
        <p:txBody>
          <a:bodyPr wrap="square" rtlCol="0">
            <a:spAutoFit/>
          </a:bodyPr>
          <a:lstStyle/>
          <a:p>
            <a:r>
              <a:rPr lang="ja-JP" altLang="en-US" dirty="0"/>
              <a:t>全体管理者同一</a:t>
            </a:r>
          </a:p>
        </p:txBody>
      </p:sp>
      <p:pic>
        <p:nvPicPr>
          <p:cNvPr id="33" name="Picture 2" descr="C:\Users\t-dantay\Documents\Placeholders\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090" y="3389520"/>
            <a:ext cx="277802" cy="303845"/>
          </a:xfrm>
          <a:prstGeom prst="rect">
            <a:avLst/>
          </a:prstGeom>
          <a:noFill/>
          <a:extLst>
            <a:ext uri="{909E8E84-426E-40DD-AFC4-6F175D3DCCD1}">
              <a14:hiddenFill xmlns:a14="http://schemas.microsoft.com/office/drawing/2010/main">
                <a:solidFill>
                  <a:srgbClr val="FFFFFF"/>
                </a:solidFill>
              </a14:hiddenFill>
            </a:ext>
          </a:extLst>
        </p:spPr>
      </p:pic>
      <p:sp>
        <p:nvSpPr>
          <p:cNvPr id="34" name="フリーフォーム 33"/>
          <p:cNvSpPr/>
          <p:nvPr/>
        </p:nvSpPr>
        <p:spPr>
          <a:xfrm>
            <a:off x="1769780" y="2922177"/>
            <a:ext cx="725454" cy="496886"/>
          </a:xfrm>
          <a:custGeom>
            <a:avLst/>
            <a:gdLst>
              <a:gd name="connsiteX0" fmla="*/ 725557 w 725557"/>
              <a:gd name="connsiteY0" fmla="*/ 496957 h 496957"/>
              <a:gd name="connsiteX1" fmla="*/ 506896 w 725557"/>
              <a:gd name="connsiteY1" fmla="*/ 129209 h 496957"/>
              <a:gd name="connsiteX2" fmla="*/ 0 w 725557"/>
              <a:gd name="connsiteY2" fmla="*/ 0 h 496957"/>
            </a:gdLst>
            <a:ahLst/>
            <a:cxnLst>
              <a:cxn ang="0">
                <a:pos x="connsiteX0" y="connsiteY0"/>
              </a:cxn>
              <a:cxn ang="0">
                <a:pos x="connsiteX1" y="connsiteY1"/>
              </a:cxn>
              <a:cxn ang="0">
                <a:pos x="connsiteX2" y="connsiteY2"/>
              </a:cxn>
            </a:cxnLst>
            <a:rect l="l" t="t" r="r" b="b"/>
            <a:pathLst>
              <a:path w="725557" h="496957">
                <a:moveTo>
                  <a:pt x="725557" y="496957"/>
                </a:moveTo>
                <a:cubicBezTo>
                  <a:pt x="676689" y="354496"/>
                  <a:pt x="627822" y="212035"/>
                  <a:pt x="506896" y="129209"/>
                </a:cubicBezTo>
                <a:cubicBezTo>
                  <a:pt x="385970" y="46383"/>
                  <a:pt x="192985" y="23191"/>
                  <a:pt x="0"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5" name="正方形/長方形 34"/>
          <p:cNvSpPr/>
          <p:nvPr/>
        </p:nvSpPr>
        <p:spPr>
          <a:xfrm>
            <a:off x="4409771" y="2390062"/>
            <a:ext cx="1479893" cy="13525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6" name="正方形/長方形 35"/>
          <p:cNvSpPr/>
          <p:nvPr/>
        </p:nvSpPr>
        <p:spPr>
          <a:xfrm>
            <a:off x="6043893" y="2396795"/>
            <a:ext cx="1479893" cy="13525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7" name="テキスト ボックス 36"/>
          <p:cNvSpPr txBox="1"/>
          <p:nvPr/>
        </p:nvSpPr>
        <p:spPr>
          <a:xfrm>
            <a:off x="5040364" y="2017530"/>
            <a:ext cx="2066684" cy="343443"/>
          </a:xfrm>
          <a:prstGeom prst="rect">
            <a:avLst/>
          </a:prstGeom>
          <a:noFill/>
        </p:spPr>
        <p:txBody>
          <a:bodyPr wrap="square" rtlCol="0">
            <a:spAutoFit/>
          </a:bodyPr>
          <a:lstStyle/>
          <a:p>
            <a:r>
              <a:rPr lang="ja-JP" altLang="en-US" sz="1600" dirty="0"/>
              <a:t>全体管理者が異なる</a:t>
            </a:r>
          </a:p>
        </p:txBody>
      </p:sp>
      <p:sp>
        <p:nvSpPr>
          <p:cNvPr id="38" name="フリーフォーム 37"/>
          <p:cNvSpPr/>
          <p:nvPr/>
        </p:nvSpPr>
        <p:spPr>
          <a:xfrm>
            <a:off x="5603781" y="2915065"/>
            <a:ext cx="725454" cy="496886"/>
          </a:xfrm>
          <a:custGeom>
            <a:avLst/>
            <a:gdLst>
              <a:gd name="connsiteX0" fmla="*/ 725557 w 725557"/>
              <a:gd name="connsiteY0" fmla="*/ 496957 h 496957"/>
              <a:gd name="connsiteX1" fmla="*/ 506896 w 725557"/>
              <a:gd name="connsiteY1" fmla="*/ 129209 h 496957"/>
              <a:gd name="connsiteX2" fmla="*/ 0 w 725557"/>
              <a:gd name="connsiteY2" fmla="*/ 0 h 496957"/>
            </a:gdLst>
            <a:ahLst/>
            <a:cxnLst>
              <a:cxn ang="0">
                <a:pos x="connsiteX0" y="connsiteY0"/>
              </a:cxn>
              <a:cxn ang="0">
                <a:pos x="connsiteX1" y="connsiteY1"/>
              </a:cxn>
              <a:cxn ang="0">
                <a:pos x="connsiteX2" y="connsiteY2"/>
              </a:cxn>
            </a:cxnLst>
            <a:rect l="l" t="t" r="r" b="b"/>
            <a:pathLst>
              <a:path w="725557" h="496957">
                <a:moveTo>
                  <a:pt x="725557" y="496957"/>
                </a:moveTo>
                <a:cubicBezTo>
                  <a:pt x="676689" y="354496"/>
                  <a:pt x="627822" y="212035"/>
                  <a:pt x="506896" y="129209"/>
                </a:cubicBezTo>
                <a:cubicBezTo>
                  <a:pt x="385970" y="46383"/>
                  <a:pt x="192985" y="23191"/>
                  <a:pt x="0"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39" name="図 38"/>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1564" y="1712295"/>
            <a:ext cx="923903" cy="649839"/>
          </a:xfrm>
          <a:prstGeom prst="rect">
            <a:avLst/>
          </a:prstGeom>
        </p:spPr>
      </p:pic>
      <p:sp>
        <p:nvSpPr>
          <p:cNvPr id="42" name="テキスト ボックス 41"/>
          <p:cNvSpPr txBox="1"/>
          <p:nvPr/>
        </p:nvSpPr>
        <p:spPr>
          <a:xfrm>
            <a:off x="1992484" y="3768896"/>
            <a:ext cx="1707556" cy="921397"/>
          </a:xfrm>
          <a:prstGeom prst="rect">
            <a:avLst/>
          </a:prstGeom>
          <a:noFill/>
        </p:spPr>
        <p:txBody>
          <a:bodyPr wrap="square" rtlCol="0">
            <a:spAutoFit/>
          </a:bodyPr>
          <a:lstStyle/>
          <a:p>
            <a:r>
              <a:rPr lang="ja-JP" altLang="en-US" dirty="0"/>
              <a:t>他のテナントのユーザーにアクセス権を与えられる</a:t>
            </a:r>
          </a:p>
        </p:txBody>
      </p:sp>
      <p:pic>
        <p:nvPicPr>
          <p:cNvPr id="45" name="図 44"/>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988308" y="1637100"/>
            <a:ext cx="923903" cy="649839"/>
          </a:xfrm>
          <a:prstGeom prst="rect">
            <a:avLst/>
          </a:prstGeom>
        </p:spPr>
      </p:pic>
      <p:pic>
        <p:nvPicPr>
          <p:cNvPr id="46" name="Picture 2" descr="C:\Users\t-dantay\Documents\Placeholders\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1262" y="3382589"/>
            <a:ext cx="277802" cy="303845"/>
          </a:xfrm>
          <a:prstGeom prst="rect">
            <a:avLst/>
          </a:prstGeom>
          <a:noFill/>
          <a:extLst>
            <a:ext uri="{909E8E84-426E-40DD-AFC4-6F175D3DCCD1}">
              <a14:hiddenFill xmlns:a14="http://schemas.microsoft.com/office/drawing/2010/main">
                <a:solidFill>
                  <a:srgbClr val="FFFFFF"/>
                </a:solidFill>
              </a14:hiddenFill>
            </a:ext>
          </a:extLst>
        </p:spPr>
      </p:pic>
      <p:sp>
        <p:nvSpPr>
          <p:cNvPr id="47" name="フリーフォーム 46"/>
          <p:cNvSpPr/>
          <p:nvPr/>
        </p:nvSpPr>
        <p:spPr>
          <a:xfrm flipH="1">
            <a:off x="1931519" y="2897123"/>
            <a:ext cx="725454" cy="496886"/>
          </a:xfrm>
          <a:custGeom>
            <a:avLst/>
            <a:gdLst>
              <a:gd name="connsiteX0" fmla="*/ 725557 w 725557"/>
              <a:gd name="connsiteY0" fmla="*/ 496957 h 496957"/>
              <a:gd name="connsiteX1" fmla="*/ 506896 w 725557"/>
              <a:gd name="connsiteY1" fmla="*/ 129209 h 496957"/>
              <a:gd name="connsiteX2" fmla="*/ 0 w 725557"/>
              <a:gd name="connsiteY2" fmla="*/ 0 h 496957"/>
            </a:gdLst>
            <a:ahLst/>
            <a:cxnLst>
              <a:cxn ang="0">
                <a:pos x="connsiteX0" y="connsiteY0"/>
              </a:cxn>
              <a:cxn ang="0">
                <a:pos x="connsiteX1" y="connsiteY1"/>
              </a:cxn>
              <a:cxn ang="0">
                <a:pos x="connsiteX2" y="connsiteY2"/>
              </a:cxn>
            </a:cxnLst>
            <a:rect l="l" t="t" r="r" b="b"/>
            <a:pathLst>
              <a:path w="725557" h="496957">
                <a:moveTo>
                  <a:pt x="725557" y="496957"/>
                </a:moveTo>
                <a:cubicBezTo>
                  <a:pt x="676689" y="354496"/>
                  <a:pt x="627822" y="212035"/>
                  <a:pt x="506896" y="129209"/>
                </a:cubicBezTo>
                <a:cubicBezTo>
                  <a:pt x="385970" y="46383"/>
                  <a:pt x="192985" y="23191"/>
                  <a:pt x="0"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48" name="Picture 2" descr="C:\Users\t-dantay\Documents\Placeholders\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801" y="3387812"/>
            <a:ext cx="277802" cy="303845"/>
          </a:xfrm>
          <a:prstGeom prst="rect">
            <a:avLst/>
          </a:prstGeom>
          <a:noFill/>
          <a:extLst>
            <a:ext uri="{909E8E84-426E-40DD-AFC4-6F175D3DCCD1}">
              <a14:hiddenFill xmlns:a14="http://schemas.microsoft.com/office/drawing/2010/main">
                <a:solidFill>
                  <a:srgbClr val="FFFFFF"/>
                </a:solidFill>
              </a14:hiddenFill>
            </a:ext>
          </a:extLst>
        </p:spPr>
      </p:pic>
      <p:sp>
        <p:nvSpPr>
          <p:cNvPr id="49" name="フリーフォーム 48"/>
          <p:cNvSpPr/>
          <p:nvPr/>
        </p:nvSpPr>
        <p:spPr>
          <a:xfrm flipH="1">
            <a:off x="5603058" y="2902347"/>
            <a:ext cx="725454" cy="496886"/>
          </a:xfrm>
          <a:custGeom>
            <a:avLst/>
            <a:gdLst>
              <a:gd name="connsiteX0" fmla="*/ 725557 w 725557"/>
              <a:gd name="connsiteY0" fmla="*/ 496957 h 496957"/>
              <a:gd name="connsiteX1" fmla="*/ 506896 w 725557"/>
              <a:gd name="connsiteY1" fmla="*/ 129209 h 496957"/>
              <a:gd name="connsiteX2" fmla="*/ 0 w 725557"/>
              <a:gd name="connsiteY2" fmla="*/ 0 h 496957"/>
            </a:gdLst>
            <a:ahLst/>
            <a:cxnLst>
              <a:cxn ang="0">
                <a:pos x="connsiteX0" y="connsiteY0"/>
              </a:cxn>
              <a:cxn ang="0">
                <a:pos x="connsiteX1" y="connsiteY1"/>
              </a:cxn>
              <a:cxn ang="0">
                <a:pos x="connsiteX2" y="connsiteY2"/>
              </a:cxn>
            </a:cxnLst>
            <a:rect l="l" t="t" r="r" b="b"/>
            <a:pathLst>
              <a:path w="725557" h="496957">
                <a:moveTo>
                  <a:pt x="725557" y="496957"/>
                </a:moveTo>
                <a:cubicBezTo>
                  <a:pt x="676689" y="354496"/>
                  <a:pt x="627822" y="212035"/>
                  <a:pt x="506896" y="129209"/>
                </a:cubicBezTo>
                <a:cubicBezTo>
                  <a:pt x="385970" y="46383"/>
                  <a:pt x="192985" y="23191"/>
                  <a:pt x="0"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51" name="直線コネクタ 50"/>
          <p:cNvCxnSpPr/>
          <p:nvPr/>
        </p:nvCxnSpPr>
        <p:spPr>
          <a:xfrm>
            <a:off x="3801834" y="1231801"/>
            <a:ext cx="0" cy="50351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a:off x="7750421" y="1215238"/>
            <a:ext cx="0" cy="50351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 name="四角形吹き出し 52"/>
          <p:cNvSpPr/>
          <p:nvPr/>
        </p:nvSpPr>
        <p:spPr>
          <a:xfrm>
            <a:off x="5445712" y="3863172"/>
            <a:ext cx="2112801" cy="1185660"/>
          </a:xfrm>
          <a:prstGeom prst="wedgeRectCallout">
            <a:avLst>
              <a:gd name="adj1" fmla="val -39022"/>
              <a:gd name="adj2" fmla="val -687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ja-JP" sz="1600" dirty="0"/>
              <a:t>CSV</a:t>
            </a:r>
            <a:r>
              <a:rPr lang="ja-JP" altLang="en-US" sz="1600" dirty="0"/>
              <a:t>で一気に投入可能。投入したユーザーにはメールが自動送信される。</a:t>
            </a:r>
          </a:p>
        </p:txBody>
      </p:sp>
      <p:cxnSp>
        <p:nvCxnSpPr>
          <p:cNvPr id="55" name="直線矢印コネクタ 54"/>
          <p:cNvCxnSpPr/>
          <p:nvPr/>
        </p:nvCxnSpPr>
        <p:spPr>
          <a:xfrm>
            <a:off x="1764999" y="2720163"/>
            <a:ext cx="8868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a:off x="5525845" y="2730100"/>
            <a:ext cx="97558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1720654" y="2471600"/>
            <a:ext cx="975583" cy="264972"/>
          </a:xfrm>
          <a:prstGeom prst="rect">
            <a:avLst/>
          </a:prstGeom>
          <a:noFill/>
        </p:spPr>
        <p:txBody>
          <a:bodyPr wrap="square" rtlCol="0">
            <a:spAutoFit/>
          </a:bodyPr>
          <a:lstStyle/>
          <a:p>
            <a:r>
              <a:rPr lang="en-US" altLang="ja-JP" sz="1100" dirty="0"/>
              <a:t>Federation</a:t>
            </a:r>
            <a:endParaRPr lang="ja-JP" altLang="en-US" sz="1100" dirty="0"/>
          </a:p>
        </p:txBody>
      </p:sp>
      <p:sp>
        <p:nvSpPr>
          <p:cNvPr id="59" name="テキスト ボックス 58"/>
          <p:cNvSpPr txBox="1"/>
          <p:nvPr/>
        </p:nvSpPr>
        <p:spPr>
          <a:xfrm>
            <a:off x="5541701" y="2483899"/>
            <a:ext cx="975583" cy="264972"/>
          </a:xfrm>
          <a:prstGeom prst="rect">
            <a:avLst/>
          </a:prstGeom>
          <a:noFill/>
        </p:spPr>
        <p:txBody>
          <a:bodyPr wrap="square" rtlCol="0">
            <a:spAutoFit/>
          </a:bodyPr>
          <a:lstStyle/>
          <a:p>
            <a:r>
              <a:rPr lang="en-US" altLang="ja-JP" sz="1100" dirty="0"/>
              <a:t>Federation</a:t>
            </a:r>
            <a:endParaRPr lang="ja-JP" altLang="en-US" sz="1100" dirty="0"/>
          </a:p>
        </p:txBody>
      </p:sp>
      <p:pic>
        <p:nvPicPr>
          <p:cNvPr id="61" name="図 6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9198261" y="2558387"/>
            <a:ext cx="1390373" cy="1163612"/>
          </a:xfrm>
          <a:prstGeom prst="rect">
            <a:avLst/>
          </a:prstGeom>
        </p:spPr>
      </p:pic>
      <p:pic>
        <p:nvPicPr>
          <p:cNvPr id="62" name="図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3763" y="2512551"/>
            <a:ext cx="1188654" cy="1194751"/>
          </a:xfrm>
          <a:prstGeom prst="rect">
            <a:avLst/>
          </a:prstGeom>
        </p:spPr>
      </p:pic>
      <p:pic>
        <p:nvPicPr>
          <p:cNvPr id="63" name="Picture 2" descr="C:\Users\t-dantay\Documents\Placeholders\us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3607" y="3407642"/>
            <a:ext cx="277802" cy="303845"/>
          </a:xfrm>
          <a:prstGeom prst="rect">
            <a:avLst/>
          </a:prstGeom>
          <a:noFill/>
          <a:extLst>
            <a:ext uri="{909E8E84-426E-40DD-AFC4-6F175D3DCCD1}">
              <a14:hiddenFill xmlns:a14="http://schemas.microsoft.com/office/drawing/2010/main">
                <a:solidFill>
                  <a:srgbClr val="FFFFFF"/>
                </a:solidFill>
              </a14:hiddenFill>
            </a:ext>
          </a:extLst>
        </p:spPr>
      </p:pic>
      <p:sp>
        <p:nvSpPr>
          <p:cNvPr id="64" name="フリーフォーム 63"/>
          <p:cNvSpPr/>
          <p:nvPr/>
        </p:nvSpPr>
        <p:spPr>
          <a:xfrm flipH="1">
            <a:off x="8923862" y="2922177"/>
            <a:ext cx="573477" cy="496886"/>
          </a:xfrm>
          <a:custGeom>
            <a:avLst/>
            <a:gdLst>
              <a:gd name="connsiteX0" fmla="*/ 725557 w 725557"/>
              <a:gd name="connsiteY0" fmla="*/ 496957 h 496957"/>
              <a:gd name="connsiteX1" fmla="*/ 506896 w 725557"/>
              <a:gd name="connsiteY1" fmla="*/ 129209 h 496957"/>
              <a:gd name="connsiteX2" fmla="*/ 0 w 725557"/>
              <a:gd name="connsiteY2" fmla="*/ 0 h 496957"/>
            </a:gdLst>
            <a:ahLst/>
            <a:cxnLst>
              <a:cxn ang="0">
                <a:pos x="connsiteX0" y="connsiteY0"/>
              </a:cxn>
              <a:cxn ang="0">
                <a:pos x="connsiteX1" y="connsiteY1"/>
              </a:cxn>
              <a:cxn ang="0">
                <a:pos x="connsiteX2" y="connsiteY2"/>
              </a:cxn>
            </a:cxnLst>
            <a:rect l="l" t="t" r="r" b="b"/>
            <a:pathLst>
              <a:path w="725557" h="496957">
                <a:moveTo>
                  <a:pt x="725557" y="496957"/>
                </a:moveTo>
                <a:cubicBezTo>
                  <a:pt x="676689" y="354496"/>
                  <a:pt x="627822" y="212035"/>
                  <a:pt x="506896" y="129209"/>
                </a:cubicBezTo>
                <a:cubicBezTo>
                  <a:pt x="385970" y="46383"/>
                  <a:pt x="192985" y="23191"/>
                  <a:pt x="0" y="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cxnSp>
        <p:nvCxnSpPr>
          <p:cNvPr id="65" name="直線矢印コネクタ 64"/>
          <p:cNvCxnSpPr/>
          <p:nvPr/>
        </p:nvCxnSpPr>
        <p:spPr>
          <a:xfrm>
            <a:off x="8723757" y="2733415"/>
            <a:ext cx="88689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テキスト ボックス 65"/>
          <p:cNvSpPr txBox="1"/>
          <p:nvPr/>
        </p:nvSpPr>
        <p:spPr>
          <a:xfrm>
            <a:off x="8705206" y="2487213"/>
            <a:ext cx="975583" cy="264972"/>
          </a:xfrm>
          <a:prstGeom prst="rect">
            <a:avLst/>
          </a:prstGeom>
          <a:noFill/>
        </p:spPr>
        <p:txBody>
          <a:bodyPr wrap="square" rtlCol="0">
            <a:spAutoFit/>
          </a:bodyPr>
          <a:lstStyle/>
          <a:p>
            <a:r>
              <a:rPr lang="en-US" altLang="ja-JP" sz="1100" dirty="0"/>
              <a:t>Federation</a:t>
            </a:r>
            <a:endParaRPr lang="ja-JP" altLang="en-US" sz="1100" dirty="0"/>
          </a:p>
        </p:txBody>
      </p:sp>
      <p:pic>
        <p:nvPicPr>
          <p:cNvPr id="67" name="図 66"/>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807550" y="2698537"/>
            <a:ext cx="1199271" cy="432761"/>
          </a:xfrm>
          <a:prstGeom prst="rect">
            <a:avLst/>
          </a:prstGeom>
        </p:spPr>
      </p:pic>
      <p:pic>
        <p:nvPicPr>
          <p:cNvPr id="68" name="図 67"/>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842311" y="3483756"/>
            <a:ext cx="1169447" cy="441553"/>
          </a:xfrm>
          <a:prstGeom prst="rect">
            <a:avLst/>
          </a:prstGeom>
        </p:spPr>
      </p:pic>
      <p:pic>
        <p:nvPicPr>
          <p:cNvPr id="69" name="図 68"/>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807550" y="3110613"/>
            <a:ext cx="1199270" cy="450525"/>
          </a:xfrm>
          <a:prstGeom prst="rect">
            <a:avLst/>
          </a:prstGeom>
        </p:spPr>
      </p:pic>
      <p:pic>
        <p:nvPicPr>
          <p:cNvPr id="70" name="図 69"/>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847385" y="2304740"/>
            <a:ext cx="1165091" cy="452013"/>
          </a:xfrm>
          <a:prstGeom prst="rect">
            <a:avLst/>
          </a:prstGeom>
        </p:spPr>
      </p:pic>
      <p:cxnSp>
        <p:nvCxnSpPr>
          <p:cNvPr id="71" name="直線コネクタ 70"/>
          <p:cNvCxnSpPr/>
          <p:nvPr/>
        </p:nvCxnSpPr>
        <p:spPr>
          <a:xfrm>
            <a:off x="9242797" y="2206820"/>
            <a:ext cx="462642" cy="4271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2" name="図 71"/>
          <p:cNvPicPr>
            <a:picLocks noChangeAspect="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562619" y="1689182"/>
            <a:ext cx="923903" cy="649839"/>
          </a:xfrm>
          <a:prstGeom prst="rect">
            <a:avLst/>
          </a:prstGeom>
        </p:spPr>
      </p:pic>
      <p:sp>
        <p:nvSpPr>
          <p:cNvPr id="74" name="テキスト ボックス 73"/>
          <p:cNvSpPr txBox="1"/>
          <p:nvPr/>
        </p:nvSpPr>
        <p:spPr>
          <a:xfrm>
            <a:off x="7817082" y="3834623"/>
            <a:ext cx="2863009" cy="2163875"/>
          </a:xfrm>
          <a:prstGeom prst="rect">
            <a:avLst/>
          </a:prstGeom>
          <a:noFill/>
        </p:spPr>
        <p:txBody>
          <a:bodyPr wrap="square" rtlCol="0">
            <a:spAutoFit/>
          </a:bodyPr>
          <a:lstStyle/>
          <a:p>
            <a:r>
              <a:rPr lang="ja-JP" altLang="en-US" sz="2000" dirty="0"/>
              <a:t>企業テナントの管理者が </a:t>
            </a:r>
            <a:r>
              <a:rPr lang="en-US" altLang="ja-JP" sz="2000" dirty="0"/>
              <a:t>B2C</a:t>
            </a:r>
            <a:r>
              <a:rPr lang="ja-JP" altLang="en-US" sz="2000" dirty="0"/>
              <a:t>テナントの管理を行える。</a:t>
            </a:r>
            <a:endParaRPr lang="en-US" altLang="ja-JP" sz="2000" dirty="0"/>
          </a:p>
          <a:p>
            <a:r>
              <a:rPr lang="ja-JP" altLang="en-US" dirty="0">
                <a:solidFill>
                  <a:srgbClr val="FF0000"/>
                </a:solidFill>
              </a:rPr>
              <a:t>全体管理者が異なる場合には </a:t>
            </a:r>
            <a:r>
              <a:rPr lang="en-US" altLang="ja-JP" dirty="0">
                <a:solidFill>
                  <a:srgbClr val="FF0000"/>
                </a:solidFill>
              </a:rPr>
              <a:t>B2B</a:t>
            </a:r>
            <a:r>
              <a:rPr lang="ja-JP" altLang="en-US" dirty="0">
                <a:solidFill>
                  <a:srgbClr val="FF0000"/>
                </a:solidFill>
              </a:rPr>
              <a:t> 併用する必要があるが、現時点では制限事項となっている。</a:t>
            </a:r>
          </a:p>
        </p:txBody>
      </p:sp>
      <p:cxnSp>
        <p:nvCxnSpPr>
          <p:cNvPr id="76" name="直線矢印コネクタ 75"/>
          <p:cNvCxnSpPr>
            <a:endCxn id="70" idx="1"/>
          </p:cNvCxnSpPr>
          <p:nvPr/>
        </p:nvCxnSpPr>
        <p:spPr>
          <a:xfrm flipV="1">
            <a:off x="10243028" y="2530747"/>
            <a:ext cx="604356" cy="2942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線矢印コネクタ 76"/>
          <p:cNvCxnSpPr>
            <a:endCxn id="67" idx="1"/>
          </p:cNvCxnSpPr>
          <p:nvPr/>
        </p:nvCxnSpPr>
        <p:spPr>
          <a:xfrm flipV="1">
            <a:off x="10361997" y="2914917"/>
            <a:ext cx="445554" cy="57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線矢印コネクタ 78"/>
          <p:cNvCxnSpPr>
            <a:endCxn id="69" idx="1"/>
          </p:cNvCxnSpPr>
          <p:nvPr/>
        </p:nvCxnSpPr>
        <p:spPr>
          <a:xfrm>
            <a:off x="10361997" y="3129548"/>
            <a:ext cx="445554" cy="206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線矢印コネクタ 80"/>
          <p:cNvCxnSpPr>
            <a:endCxn id="68" idx="1"/>
          </p:cNvCxnSpPr>
          <p:nvPr/>
        </p:nvCxnSpPr>
        <p:spPr>
          <a:xfrm>
            <a:off x="10390634" y="3313109"/>
            <a:ext cx="451676" cy="39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テキスト ボックス 85"/>
          <p:cNvSpPr txBox="1"/>
          <p:nvPr/>
        </p:nvSpPr>
        <p:spPr>
          <a:xfrm>
            <a:off x="9847153" y="2506264"/>
            <a:ext cx="975583" cy="264972"/>
          </a:xfrm>
          <a:prstGeom prst="rect">
            <a:avLst/>
          </a:prstGeom>
          <a:noFill/>
        </p:spPr>
        <p:txBody>
          <a:bodyPr wrap="square" rtlCol="0">
            <a:spAutoFit/>
          </a:bodyPr>
          <a:lstStyle/>
          <a:p>
            <a:r>
              <a:rPr lang="en-US" altLang="ja-JP" sz="1100" dirty="0"/>
              <a:t>Federation</a:t>
            </a:r>
            <a:endParaRPr lang="ja-JP" altLang="en-US" sz="1100" dirty="0"/>
          </a:p>
        </p:txBody>
      </p:sp>
      <p:sp>
        <p:nvSpPr>
          <p:cNvPr id="9" name="フローチャート: 複数書類 8"/>
          <p:cNvSpPr/>
          <p:nvPr/>
        </p:nvSpPr>
        <p:spPr>
          <a:xfrm>
            <a:off x="5489548" y="3055447"/>
            <a:ext cx="408336" cy="292171"/>
          </a:xfrm>
          <a:prstGeom prst="flowChartMultidocument">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800" dirty="0">
                <a:solidFill>
                  <a:schemeClr val="tx1"/>
                </a:solidFill>
              </a:rPr>
              <a:t>CSV</a:t>
            </a:r>
            <a:endParaRPr lang="ja-JP" altLang="en-US" sz="800" dirty="0">
              <a:solidFill>
                <a:schemeClr val="tx1"/>
              </a:solidFill>
            </a:endParaRPr>
          </a:p>
        </p:txBody>
      </p:sp>
      <p:sp>
        <p:nvSpPr>
          <p:cNvPr id="10" name="テキスト ボックス 9"/>
          <p:cNvSpPr txBox="1"/>
          <p:nvPr/>
        </p:nvSpPr>
        <p:spPr>
          <a:xfrm>
            <a:off x="535955" y="1418611"/>
            <a:ext cx="3028083" cy="312029"/>
          </a:xfrm>
          <a:prstGeom prst="rect">
            <a:avLst/>
          </a:prstGeom>
          <a:noFill/>
        </p:spPr>
        <p:txBody>
          <a:bodyPr wrap="square" rtlCol="0">
            <a:spAutoFit/>
          </a:bodyPr>
          <a:lstStyle/>
          <a:p>
            <a:r>
              <a:rPr lang="en-US" altLang="ja-JP" sz="1400" dirty="0"/>
              <a:t>Azure</a:t>
            </a:r>
            <a:r>
              <a:rPr lang="ja-JP" altLang="en-US" sz="1400" dirty="0"/>
              <a:t> </a:t>
            </a:r>
            <a:r>
              <a:rPr lang="en-US" altLang="ja-JP" sz="1400" dirty="0"/>
              <a:t>AD</a:t>
            </a:r>
            <a:r>
              <a:rPr lang="ja-JP" altLang="en-US" sz="1400" dirty="0"/>
              <a:t> </a:t>
            </a:r>
            <a:r>
              <a:rPr lang="en-US" altLang="ja-JP" sz="1400" dirty="0"/>
              <a:t>Free/Basic/Premium</a:t>
            </a:r>
            <a:endParaRPr lang="ja-JP" altLang="en-US" sz="1400" dirty="0"/>
          </a:p>
        </p:txBody>
      </p:sp>
      <p:sp>
        <p:nvSpPr>
          <p:cNvPr id="73" name="テキスト ボックス 72"/>
          <p:cNvSpPr txBox="1"/>
          <p:nvPr/>
        </p:nvSpPr>
        <p:spPr>
          <a:xfrm>
            <a:off x="4326546" y="1411487"/>
            <a:ext cx="3028083" cy="312029"/>
          </a:xfrm>
          <a:prstGeom prst="rect">
            <a:avLst/>
          </a:prstGeom>
          <a:noFill/>
        </p:spPr>
        <p:txBody>
          <a:bodyPr wrap="square" rtlCol="0">
            <a:spAutoFit/>
          </a:bodyPr>
          <a:lstStyle/>
          <a:p>
            <a:pPr algn="ctr"/>
            <a:r>
              <a:rPr lang="en-US" altLang="ja-JP" sz="1400" dirty="0"/>
              <a:t>Azure</a:t>
            </a:r>
            <a:r>
              <a:rPr lang="ja-JP" altLang="en-US" sz="1400" dirty="0"/>
              <a:t> </a:t>
            </a:r>
            <a:r>
              <a:rPr lang="en-US" altLang="ja-JP" sz="1400" dirty="0"/>
              <a:t>AD</a:t>
            </a:r>
            <a:r>
              <a:rPr lang="ja-JP" altLang="en-US" sz="1400" dirty="0"/>
              <a:t> </a:t>
            </a:r>
            <a:r>
              <a:rPr lang="en-US" altLang="ja-JP" sz="1400" dirty="0"/>
              <a:t>B2B</a:t>
            </a:r>
            <a:endParaRPr lang="ja-JP" altLang="en-US" sz="1400" dirty="0"/>
          </a:p>
        </p:txBody>
      </p:sp>
      <p:sp>
        <p:nvSpPr>
          <p:cNvPr id="75" name="テキスト ボックス 74"/>
          <p:cNvSpPr txBox="1"/>
          <p:nvPr/>
        </p:nvSpPr>
        <p:spPr>
          <a:xfrm>
            <a:off x="8238959" y="1363983"/>
            <a:ext cx="3028083" cy="312029"/>
          </a:xfrm>
          <a:prstGeom prst="rect">
            <a:avLst/>
          </a:prstGeom>
          <a:noFill/>
        </p:spPr>
        <p:txBody>
          <a:bodyPr wrap="square" rtlCol="0">
            <a:spAutoFit/>
          </a:bodyPr>
          <a:lstStyle/>
          <a:p>
            <a:pPr algn="ctr"/>
            <a:r>
              <a:rPr lang="en-US" altLang="ja-JP" sz="1400" dirty="0"/>
              <a:t>Azure</a:t>
            </a:r>
            <a:r>
              <a:rPr lang="ja-JP" altLang="en-US" sz="1400" dirty="0"/>
              <a:t> </a:t>
            </a:r>
            <a:r>
              <a:rPr lang="en-US" altLang="ja-JP" sz="1400" dirty="0"/>
              <a:t>AD</a:t>
            </a:r>
            <a:r>
              <a:rPr lang="ja-JP" altLang="en-US" sz="1400" dirty="0"/>
              <a:t> </a:t>
            </a:r>
            <a:r>
              <a:rPr lang="en-US" altLang="ja-JP" sz="1400" dirty="0"/>
              <a:t>B2C</a:t>
            </a:r>
            <a:endParaRPr lang="ja-JP" altLang="en-US" sz="1400" dirty="0"/>
          </a:p>
        </p:txBody>
      </p:sp>
    </p:spTree>
    <p:extLst>
      <p:ext uri="{BB962C8B-B14F-4D97-AF65-F5344CB8AC3E}">
        <p14:creationId xmlns:p14="http://schemas.microsoft.com/office/powerpoint/2010/main" val="164610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ホームベース 3"/>
          <p:cNvSpPr/>
          <p:nvPr/>
        </p:nvSpPr>
        <p:spPr>
          <a:xfrm>
            <a:off x="-1" y="5581934"/>
            <a:ext cx="12191999" cy="128842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dirty="0">
                <a:solidFill>
                  <a:srgbClr val="FFFFFF"/>
                </a:solidFill>
              </a:rPr>
              <a:t>全てに影響するベースアップ</a:t>
            </a:r>
          </a:p>
        </p:txBody>
      </p:sp>
      <p:sp>
        <p:nvSpPr>
          <p:cNvPr id="3" name="ホームベース 2"/>
          <p:cNvSpPr/>
          <p:nvPr/>
        </p:nvSpPr>
        <p:spPr>
          <a:xfrm>
            <a:off x="-2" y="4182170"/>
            <a:ext cx="12191999" cy="128842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dirty="0">
                <a:solidFill>
                  <a:srgbClr val="FFFFFF"/>
                </a:solidFill>
              </a:rPr>
              <a:t>サービス運用</a:t>
            </a:r>
          </a:p>
        </p:txBody>
      </p:sp>
      <p:sp>
        <p:nvSpPr>
          <p:cNvPr id="5" name="ホームベース 4"/>
          <p:cNvSpPr/>
          <p:nvPr>
            <p:custDataLst>
              <p:tags r:id="rId1"/>
            </p:custDataLst>
          </p:nvPr>
        </p:nvSpPr>
        <p:spPr>
          <a:xfrm>
            <a:off x="-3" y="1382642"/>
            <a:ext cx="12228515" cy="1288423"/>
          </a:xfrm>
          <a:prstGeom prst="homePlate">
            <a:avLst/>
          </a:prstGeom>
          <a:solidFill>
            <a:srgbClr val="0072C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400" dirty="0">
                <a:solidFill>
                  <a:srgbClr val="FFFFFF"/>
                </a:solidFill>
              </a:rPr>
              <a:t>Application Block</a:t>
            </a:r>
            <a:endParaRPr lang="ja-JP" altLang="en-US" sz="5400" dirty="0">
              <a:solidFill>
                <a:srgbClr val="FFFFFF"/>
              </a:solidFill>
            </a:endParaRPr>
          </a:p>
        </p:txBody>
      </p:sp>
      <p:sp>
        <p:nvSpPr>
          <p:cNvPr id="2" name="正方形/長方形 1"/>
          <p:cNvSpPr/>
          <p:nvPr>
            <p:custDataLst>
              <p:tags r:id="rId2"/>
            </p:custDataLst>
          </p:nvPr>
        </p:nvSpPr>
        <p:spPr>
          <a:xfrm>
            <a:off x="0" y="4182170"/>
            <a:ext cx="1208314" cy="2688186"/>
          </a:xfrm>
          <a:prstGeom prst="rect">
            <a:avLst/>
          </a:prstGeom>
          <a:solidFill>
            <a:srgbClr val="00723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dirty="0">
                <a:solidFill>
                  <a:srgbClr val="FFFFFF"/>
                </a:solidFill>
              </a:rPr>
              <a:t>IaaS</a:t>
            </a:r>
            <a:endParaRPr lang="ja-JP" altLang="en-US" sz="3600" dirty="0">
              <a:solidFill>
                <a:srgbClr val="FFFFFF"/>
              </a:solidFill>
            </a:endParaRPr>
          </a:p>
        </p:txBody>
      </p:sp>
      <p:sp>
        <p:nvSpPr>
          <p:cNvPr id="9" name="ホームベース 8"/>
          <p:cNvSpPr/>
          <p:nvPr>
            <p:custDataLst>
              <p:tags r:id="rId3"/>
            </p:custDataLst>
          </p:nvPr>
        </p:nvSpPr>
        <p:spPr>
          <a:xfrm>
            <a:off x="-3" y="2782406"/>
            <a:ext cx="12191999" cy="1288423"/>
          </a:xfrm>
          <a:prstGeom prst="homePlate">
            <a:avLst/>
          </a:prstGeom>
          <a:solidFill>
            <a:srgbClr val="0072C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400" dirty="0">
                <a:solidFill>
                  <a:srgbClr val="FFFFFF"/>
                </a:solidFill>
              </a:rPr>
              <a:t>Id as a Services</a:t>
            </a:r>
            <a:endParaRPr lang="ja-JP" altLang="en-US" sz="5400" dirty="0">
              <a:solidFill>
                <a:srgbClr val="FFFFFF"/>
              </a:solidFill>
            </a:endParaRPr>
          </a:p>
        </p:txBody>
      </p:sp>
      <p:sp>
        <p:nvSpPr>
          <p:cNvPr id="7" name="正方形/長方形 6"/>
          <p:cNvSpPr/>
          <p:nvPr>
            <p:custDataLst>
              <p:tags r:id="rId4"/>
            </p:custDataLst>
          </p:nvPr>
        </p:nvSpPr>
        <p:spPr>
          <a:xfrm>
            <a:off x="0" y="1382642"/>
            <a:ext cx="1208314" cy="2688188"/>
          </a:xfrm>
          <a:prstGeom prst="rect">
            <a:avLst/>
          </a:prstGeom>
          <a:solidFill>
            <a:srgbClr val="68217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dirty="0">
                <a:solidFill>
                  <a:srgbClr val="FFFFFF"/>
                </a:solidFill>
              </a:rPr>
              <a:t>PaaS</a:t>
            </a:r>
            <a:endParaRPr lang="ja-JP" altLang="en-US" sz="3600" dirty="0">
              <a:solidFill>
                <a:srgbClr val="FFFFFF"/>
              </a:solidFill>
            </a:endParaRPr>
          </a:p>
        </p:txBody>
      </p:sp>
    </p:spTree>
    <p:extLst>
      <p:ext uri="{BB962C8B-B14F-4D97-AF65-F5344CB8AC3E}">
        <p14:creationId xmlns:p14="http://schemas.microsoft.com/office/powerpoint/2010/main" val="1391496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a:spLocks noGrp="1"/>
          </p:cNvSpPr>
          <p:nvPr>
            <p:ph type="title"/>
          </p:nvPr>
        </p:nvSpPr>
        <p:spPr/>
        <p:txBody>
          <a:bodyPr>
            <a:normAutofit/>
          </a:bodyPr>
          <a:lstStyle/>
          <a:p>
            <a:r>
              <a:rPr kumimoji="1" lang="en-US" altLang="ja-JP" dirty="0"/>
              <a:t>Azure </a:t>
            </a:r>
            <a:r>
              <a:rPr kumimoji="1" lang="ja-JP" altLang="en-US" dirty="0"/>
              <a:t>キャッシュ</a:t>
            </a:r>
          </a:p>
        </p:txBody>
      </p:sp>
      <p:sp>
        <p:nvSpPr>
          <p:cNvPr id="2" name="コンテンツ プレースホルダー 1"/>
          <p:cNvSpPr>
            <a:spLocks noGrp="1"/>
          </p:cNvSpPr>
          <p:nvPr>
            <p:ph sz="quarter" idx="10"/>
          </p:nvPr>
        </p:nvSpPr>
        <p:spPr/>
        <p:txBody>
          <a:bodyPr/>
          <a:lstStyle/>
          <a:p>
            <a:endParaRPr kumimoji="1" lang="ja-JP" altLang="en-US"/>
          </a:p>
        </p:txBody>
      </p:sp>
      <p:sp>
        <p:nvSpPr>
          <p:cNvPr id="4" name="Rectangle 46"/>
          <p:cNvSpPr/>
          <p:nvPr/>
        </p:nvSpPr>
        <p:spPr bwMode="auto">
          <a:xfrm>
            <a:off x="0" y="1537261"/>
            <a:ext cx="12192000" cy="587467"/>
          </a:xfrm>
          <a:prstGeom prst="rect">
            <a:avLst/>
          </a:prstGeom>
          <a:solidFill>
            <a:srgbClr val="3DA7F3"/>
          </a:solidFill>
          <a:ln w="9525" cap="flat" cmpd="sng" algn="ctr">
            <a:noFill/>
            <a:prstDash val="solid"/>
            <a:headEnd type="none" w="med" len="med"/>
            <a:tailEnd type="none" w="med" len="med"/>
          </a:ln>
          <a:effectLst/>
        </p:spPr>
        <p:txBody>
          <a:bodyPr rot="0" spcFirstLastPara="0" vertOverflow="overflow" horzOverflow="overflow" vert="horz" wrap="square" lIns="11015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en-US" altLang="ja-JP" sz="3200" kern="0" dirty="0">
                <a:gradFill>
                  <a:gsLst>
                    <a:gs pos="0">
                      <a:srgbClr val="FFFFFF"/>
                    </a:gs>
                    <a:gs pos="100000">
                      <a:srgbClr val="FFFFFF"/>
                    </a:gs>
                  </a:gsLst>
                  <a:lin ang="5400000" scaled="0"/>
                </a:gradFill>
                <a:cs typeface="Segoe UI Light" panose="020B0502040204020203" pitchFamily="34" charset="0"/>
              </a:rPr>
              <a:t>Redis </a:t>
            </a:r>
            <a:r>
              <a:rPr lang="ja-JP" altLang="en-US" sz="3200" kern="0" dirty="0">
                <a:gradFill>
                  <a:gsLst>
                    <a:gs pos="0">
                      <a:srgbClr val="FFFFFF"/>
                    </a:gs>
                    <a:gs pos="100000">
                      <a:srgbClr val="FFFFFF"/>
                    </a:gs>
                  </a:gsLst>
                  <a:lin ang="5400000" scaled="0"/>
                </a:gradFill>
                <a:cs typeface="Segoe UI Light" panose="020B0502040204020203" pitchFamily="34" charset="0"/>
              </a:rPr>
              <a:t>互換のインメモリ キャッシュサービス</a:t>
            </a:r>
          </a:p>
        </p:txBody>
      </p:sp>
      <p:pic>
        <p:nvPicPr>
          <p:cNvPr id="5"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375" y="2476417"/>
            <a:ext cx="2951480" cy="2537090"/>
          </a:xfrm>
          <a:prstGeom prst="rect">
            <a:avLst/>
          </a:prstGeom>
        </p:spPr>
      </p:pic>
      <p:sp>
        <p:nvSpPr>
          <p:cNvPr id="6" name="TextBox 3"/>
          <p:cNvSpPr txBox="1"/>
          <p:nvPr/>
        </p:nvSpPr>
        <p:spPr>
          <a:xfrm>
            <a:off x="4495801" y="2590800"/>
            <a:ext cx="6256456" cy="2308324"/>
          </a:xfrm>
          <a:prstGeom prst="rect">
            <a:avLst/>
          </a:prstGeom>
          <a:noFill/>
        </p:spPr>
        <p:txBody>
          <a:bodyPr wrap="none" rtlCol="0">
            <a:spAutoFit/>
          </a:bodyPr>
          <a:lstStyle/>
          <a:p>
            <a:pPr marL="342797" indent="-342797">
              <a:buFont typeface="Arial" panose="020B0604020202020204" pitchFamily="34" charset="0"/>
              <a:buChar char="•"/>
            </a:pPr>
            <a:r>
              <a:rPr lang="en-US" sz="3600" dirty="0"/>
              <a:t>Redis Cache Cluster </a:t>
            </a:r>
            <a:r>
              <a:rPr lang="ja-JP" altLang="en-US" sz="3600" dirty="0"/>
              <a:t>フル機能</a:t>
            </a:r>
            <a:endParaRPr lang="en-US" sz="3600" dirty="0"/>
          </a:p>
          <a:p>
            <a:pPr marL="342797" indent="-342797">
              <a:buFont typeface="Arial" panose="020B0604020202020204" pitchFamily="34" charset="0"/>
              <a:buChar char="•"/>
            </a:pPr>
            <a:r>
              <a:rPr lang="en-US" sz="3600" dirty="0"/>
              <a:t>Master/Slave </a:t>
            </a:r>
            <a:r>
              <a:rPr lang="ja-JP" altLang="en-US" sz="3600" dirty="0"/>
              <a:t>構成</a:t>
            </a:r>
            <a:endParaRPr lang="en-US" sz="3600" dirty="0"/>
          </a:p>
          <a:p>
            <a:pPr marL="342797" indent="-342797">
              <a:buFont typeface="Arial" panose="020B0604020202020204" pitchFamily="34" charset="0"/>
              <a:buChar char="•"/>
            </a:pPr>
            <a:r>
              <a:rPr lang="ja-JP" altLang="en-US" sz="3600" dirty="0"/>
              <a:t>最大 </a:t>
            </a:r>
            <a:r>
              <a:rPr lang="en-US" sz="3600" dirty="0"/>
              <a:t>26GB</a:t>
            </a:r>
          </a:p>
          <a:p>
            <a:pPr marL="342797" indent="-342797">
              <a:buFont typeface="Arial" panose="020B0604020202020204" pitchFamily="34" charset="0"/>
              <a:buChar char="•"/>
            </a:pPr>
            <a:r>
              <a:rPr lang="en-US" sz="3600" dirty="0"/>
              <a:t>SSL </a:t>
            </a:r>
            <a:r>
              <a:rPr lang="ja-JP" altLang="en-US" sz="3600" dirty="0"/>
              <a:t>サポート</a:t>
            </a:r>
            <a:endParaRPr lang="en-US" sz="3600" dirty="0"/>
          </a:p>
        </p:txBody>
      </p:sp>
    </p:spTree>
    <p:extLst>
      <p:ext uri="{BB962C8B-B14F-4D97-AF65-F5344CB8AC3E}">
        <p14:creationId xmlns:p14="http://schemas.microsoft.com/office/powerpoint/2010/main" val="197002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 Bus</a:t>
            </a:r>
          </a:p>
        </p:txBody>
      </p:sp>
      <p:sp>
        <p:nvSpPr>
          <p:cNvPr id="4" name="Rectangle 3"/>
          <p:cNvSpPr/>
          <p:nvPr/>
        </p:nvSpPr>
        <p:spPr bwMode="auto">
          <a:xfrm>
            <a:off x="2645744" y="1225653"/>
            <a:ext cx="2753144" cy="5266132"/>
          </a:xfrm>
          <a:prstGeom prst="rect">
            <a:avLst/>
          </a:prstGeom>
          <a:solidFill>
            <a:srgbClr val="00BE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Azure Service Bus</a:t>
            </a:r>
          </a:p>
        </p:txBody>
      </p:sp>
      <p:sp>
        <p:nvSpPr>
          <p:cNvPr id="5" name="Rectangle 4"/>
          <p:cNvSpPr/>
          <p:nvPr/>
        </p:nvSpPr>
        <p:spPr bwMode="auto">
          <a:xfrm>
            <a:off x="2856760" y="1856781"/>
            <a:ext cx="2382996" cy="82172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50000"/>
                  </a:srgbClr>
                </a:solidFill>
                <a:ea typeface="Segoe UI" pitchFamily="34" charset="0"/>
                <a:cs typeface="Segoe UI" pitchFamily="34" charset="0"/>
              </a:rPr>
              <a:t>Relay</a:t>
            </a:r>
          </a:p>
        </p:txBody>
      </p:sp>
      <p:sp>
        <p:nvSpPr>
          <p:cNvPr id="6" name="Rectangle 5"/>
          <p:cNvSpPr/>
          <p:nvPr/>
        </p:nvSpPr>
        <p:spPr bwMode="auto">
          <a:xfrm>
            <a:off x="2856760" y="2775291"/>
            <a:ext cx="2382996" cy="82172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50000"/>
                  </a:srgbClr>
                </a:solidFill>
                <a:ea typeface="Segoe UI" pitchFamily="34" charset="0"/>
                <a:cs typeface="Segoe UI" pitchFamily="34" charset="0"/>
              </a:rPr>
              <a:t>Queue</a:t>
            </a:r>
          </a:p>
        </p:txBody>
      </p:sp>
      <p:sp>
        <p:nvSpPr>
          <p:cNvPr id="7" name="Rectangle 6"/>
          <p:cNvSpPr/>
          <p:nvPr/>
        </p:nvSpPr>
        <p:spPr bwMode="auto">
          <a:xfrm>
            <a:off x="2856760" y="3671216"/>
            <a:ext cx="2382996" cy="82172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50000"/>
                  </a:srgbClr>
                </a:solidFill>
                <a:ea typeface="Segoe UI" pitchFamily="34" charset="0"/>
                <a:cs typeface="Segoe UI" pitchFamily="34" charset="0"/>
              </a:rPr>
              <a:t>Topic</a:t>
            </a:r>
          </a:p>
        </p:txBody>
      </p:sp>
      <p:sp>
        <p:nvSpPr>
          <p:cNvPr id="8" name="Rectangle 7"/>
          <p:cNvSpPr/>
          <p:nvPr/>
        </p:nvSpPr>
        <p:spPr bwMode="auto">
          <a:xfrm>
            <a:off x="2856760" y="4560743"/>
            <a:ext cx="2382996" cy="821723"/>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50000"/>
                  </a:srgbClr>
                </a:solidFill>
                <a:ea typeface="Segoe UI" pitchFamily="34" charset="0"/>
                <a:cs typeface="Segoe UI" pitchFamily="34" charset="0"/>
              </a:rPr>
              <a:t>Notification Hub</a:t>
            </a:r>
          </a:p>
        </p:txBody>
      </p:sp>
      <p:sp>
        <p:nvSpPr>
          <p:cNvPr id="9" name="Rectangle 8"/>
          <p:cNvSpPr/>
          <p:nvPr/>
        </p:nvSpPr>
        <p:spPr bwMode="auto">
          <a:xfrm>
            <a:off x="2856760" y="5446064"/>
            <a:ext cx="2382996" cy="821723"/>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rgbClr val="505050">
                    <a:lumMod val="50000"/>
                  </a:srgbClr>
                </a:solidFill>
                <a:ea typeface="Segoe UI" pitchFamily="34" charset="0"/>
                <a:cs typeface="Segoe UI" pitchFamily="34" charset="0"/>
              </a:rPr>
              <a:t>Event Hub</a:t>
            </a:r>
          </a:p>
        </p:txBody>
      </p:sp>
      <p:sp>
        <p:nvSpPr>
          <p:cNvPr id="12" name="Rectangle 11"/>
          <p:cNvSpPr/>
          <p:nvPr/>
        </p:nvSpPr>
        <p:spPr bwMode="auto">
          <a:xfrm>
            <a:off x="6817819" y="2768962"/>
            <a:ext cx="833094" cy="834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p:cNvGrpSpPr/>
          <p:nvPr/>
        </p:nvGrpSpPr>
        <p:grpSpPr>
          <a:xfrm>
            <a:off x="6803987" y="4562940"/>
            <a:ext cx="860756" cy="817329"/>
            <a:chOff x="8149037" y="2613179"/>
            <a:chExt cx="1577675" cy="1554656"/>
          </a:xfrm>
        </p:grpSpPr>
        <p:sp>
          <p:nvSpPr>
            <p:cNvPr id="140" name="Rectangle 139"/>
            <p:cNvSpPr/>
            <p:nvPr/>
          </p:nvSpPr>
          <p:spPr bwMode="auto">
            <a:xfrm>
              <a:off x="8149037"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8309190"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p:cNvSpPr/>
            <p:nvPr/>
          </p:nvSpPr>
          <p:spPr bwMode="auto">
            <a:xfrm>
              <a:off x="8469344"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8629497"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8789650"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p:cNvSpPr/>
            <p:nvPr/>
          </p:nvSpPr>
          <p:spPr bwMode="auto">
            <a:xfrm>
              <a:off x="8949804"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9109957"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9270110"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p:cNvSpPr/>
            <p:nvPr/>
          </p:nvSpPr>
          <p:spPr bwMode="auto">
            <a:xfrm>
              <a:off x="9430264"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9590417" y="26131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8149045"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p:nvSpPr>
          <p:spPr bwMode="auto">
            <a:xfrm>
              <a:off x="8309198"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8469352"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8629505"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8789658"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8949812"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p:cNvSpPr/>
            <p:nvPr/>
          </p:nvSpPr>
          <p:spPr bwMode="auto">
            <a:xfrm>
              <a:off x="9109965"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a:off x="9270118"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9430272"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p:cNvSpPr/>
            <p:nvPr/>
          </p:nvSpPr>
          <p:spPr bwMode="auto">
            <a:xfrm>
              <a:off x="9590425" y="27700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8149053"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8309206"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8469360"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8629513"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8789666"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8949820"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9109973"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p:cNvSpPr/>
            <p:nvPr/>
          </p:nvSpPr>
          <p:spPr bwMode="auto">
            <a:xfrm>
              <a:off x="9270126"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9430280"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9590433" y="29268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8149061"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8309214"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8469368"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8629521"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8789674"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8949828"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9109981"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bwMode="auto">
            <a:xfrm>
              <a:off x="9270134"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9430288"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9590441" y="30837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8149069"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8309222"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p:cNvSpPr/>
            <p:nvPr/>
          </p:nvSpPr>
          <p:spPr bwMode="auto">
            <a:xfrm>
              <a:off x="8469376"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8629529"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8789682"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p:cNvSpPr/>
            <p:nvPr/>
          </p:nvSpPr>
          <p:spPr bwMode="auto">
            <a:xfrm>
              <a:off x="8949836"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p:cNvSpPr/>
            <p:nvPr/>
          </p:nvSpPr>
          <p:spPr bwMode="auto">
            <a:xfrm>
              <a:off x="9109989"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9270142"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9430296"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p:cNvSpPr/>
            <p:nvPr/>
          </p:nvSpPr>
          <p:spPr bwMode="auto">
            <a:xfrm>
              <a:off x="9590449" y="324056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Rectangle 89"/>
            <p:cNvSpPr/>
            <p:nvPr/>
          </p:nvSpPr>
          <p:spPr bwMode="auto">
            <a:xfrm>
              <a:off x="8149077"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p:cNvSpPr/>
            <p:nvPr/>
          </p:nvSpPr>
          <p:spPr bwMode="auto">
            <a:xfrm>
              <a:off x="8309230"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p:cNvSpPr/>
            <p:nvPr/>
          </p:nvSpPr>
          <p:spPr bwMode="auto">
            <a:xfrm>
              <a:off x="8469384"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p:cNvSpPr/>
            <p:nvPr/>
          </p:nvSpPr>
          <p:spPr bwMode="auto">
            <a:xfrm>
              <a:off x="8629537"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8789690"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bwMode="auto">
            <a:xfrm>
              <a:off x="8949844"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p:cNvSpPr/>
            <p:nvPr/>
          </p:nvSpPr>
          <p:spPr bwMode="auto">
            <a:xfrm>
              <a:off x="9109997"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9270150"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p:cNvSpPr/>
            <p:nvPr/>
          </p:nvSpPr>
          <p:spPr bwMode="auto">
            <a:xfrm>
              <a:off x="9430304"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p:cNvSpPr/>
            <p:nvPr/>
          </p:nvSpPr>
          <p:spPr bwMode="auto">
            <a:xfrm>
              <a:off x="9590457" y="339741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8149085"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bwMode="auto">
            <a:xfrm>
              <a:off x="8309238"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8469392"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8629545"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8789698"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8949852"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9110005"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9270158"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9430312"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9590465" y="355426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8149093"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bwMode="auto">
            <a:xfrm>
              <a:off x="8309246"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p:cNvSpPr/>
            <p:nvPr/>
          </p:nvSpPr>
          <p:spPr bwMode="auto">
            <a:xfrm>
              <a:off x="8469400"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8629553"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8789706"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p:cNvSpPr/>
            <p:nvPr/>
          </p:nvSpPr>
          <p:spPr bwMode="auto">
            <a:xfrm>
              <a:off x="8949860"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9110013"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9270166"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9430320"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9590473" y="371110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p:cNvSpPr/>
            <p:nvPr/>
          </p:nvSpPr>
          <p:spPr bwMode="auto">
            <a:xfrm>
              <a:off x="8149101"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8309254"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p:cNvSpPr/>
            <p:nvPr/>
          </p:nvSpPr>
          <p:spPr bwMode="auto">
            <a:xfrm>
              <a:off x="8469408"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8629561"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8789714"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8949868"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9110021"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9270174"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p:cNvSpPr/>
            <p:nvPr/>
          </p:nvSpPr>
          <p:spPr bwMode="auto">
            <a:xfrm>
              <a:off x="9430328"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9590481" y="386795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8149109"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8309262"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8469416"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8629569"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8789722"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8949876"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p:cNvSpPr/>
            <p:nvPr/>
          </p:nvSpPr>
          <p:spPr bwMode="auto">
            <a:xfrm>
              <a:off x="9110029"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9270182"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9430336"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9590489" y="4024800"/>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6" name="Group 165"/>
          <p:cNvGrpSpPr/>
          <p:nvPr/>
        </p:nvGrpSpPr>
        <p:grpSpPr>
          <a:xfrm>
            <a:off x="6816015" y="3672394"/>
            <a:ext cx="836700" cy="819366"/>
            <a:chOff x="8301437" y="2765579"/>
            <a:chExt cx="616707" cy="613575"/>
          </a:xfrm>
        </p:grpSpPr>
        <p:sp>
          <p:nvSpPr>
            <p:cNvPr id="150" name="Rectangle 149"/>
            <p:cNvSpPr/>
            <p:nvPr/>
          </p:nvSpPr>
          <p:spPr bwMode="auto">
            <a:xfrm>
              <a:off x="8301437"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bwMode="auto">
            <a:xfrm>
              <a:off x="8461590"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bwMode="auto">
            <a:xfrm>
              <a:off x="8621744"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p:cNvSpPr/>
            <p:nvPr/>
          </p:nvSpPr>
          <p:spPr bwMode="auto">
            <a:xfrm>
              <a:off x="8781897"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bwMode="auto">
            <a:xfrm>
              <a:off x="8301445"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Rectangle 154"/>
            <p:cNvSpPr/>
            <p:nvPr/>
          </p:nvSpPr>
          <p:spPr bwMode="auto">
            <a:xfrm>
              <a:off x="8461598"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Rectangle 155"/>
            <p:cNvSpPr/>
            <p:nvPr/>
          </p:nvSpPr>
          <p:spPr bwMode="auto">
            <a:xfrm>
              <a:off x="8621752"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p:cNvSpPr/>
            <p:nvPr/>
          </p:nvSpPr>
          <p:spPr bwMode="auto">
            <a:xfrm>
              <a:off x="8781905"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8301453"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p:cNvSpPr/>
            <p:nvPr/>
          </p:nvSpPr>
          <p:spPr bwMode="auto">
            <a:xfrm>
              <a:off x="8461606"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8621760"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8781913"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8301461"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p:cNvSpPr/>
            <p:nvPr/>
          </p:nvSpPr>
          <p:spPr bwMode="auto">
            <a:xfrm>
              <a:off x="8461614"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8621768"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8781921"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9" name="Rectangle 168"/>
          <p:cNvSpPr/>
          <p:nvPr/>
        </p:nvSpPr>
        <p:spPr bwMode="auto">
          <a:xfrm>
            <a:off x="6817819" y="1850452"/>
            <a:ext cx="833094" cy="834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0" name="Group 169"/>
          <p:cNvGrpSpPr/>
          <p:nvPr/>
        </p:nvGrpSpPr>
        <p:grpSpPr>
          <a:xfrm>
            <a:off x="6816015" y="5447242"/>
            <a:ext cx="836700" cy="819366"/>
            <a:chOff x="8301437" y="2765579"/>
            <a:chExt cx="616707" cy="613575"/>
          </a:xfrm>
          <a:solidFill>
            <a:srgbClr val="FFFF00"/>
          </a:solidFill>
        </p:grpSpPr>
        <p:sp>
          <p:nvSpPr>
            <p:cNvPr id="171" name="Rectangle 170"/>
            <p:cNvSpPr/>
            <p:nvPr/>
          </p:nvSpPr>
          <p:spPr bwMode="auto">
            <a:xfrm>
              <a:off x="8301437" y="27655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a:off x="8461590" y="27655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p:cNvSpPr/>
            <p:nvPr/>
          </p:nvSpPr>
          <p:spPr bwMode="auto">
            <a:xfrm>
              <a:off x="8621744" y="27655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a:off x="8781897" y="27655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8301445" y="29224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a:off x="8461598" y="29224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a:off x="8621752" y="29224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8781905" y="29224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p:cNvSpPr/>
            <p:nvPr/>
          </p:nvSpPr>
          <p:spPr bwMode="auto">
            <a:xfrm>
              <a:off x="8301453" y="30792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p:cNvSpPr/>
            <p:nvPr/>
          </p:nvSpPr>
          <p:spPr bwMode="auto">
            <a:xfrm>
              <a:off x="8461606" y="30792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p:cNvSpPr/>
            <p:nvPr/>
          </p:nvSpPr>
          <p:spPr bwMode="auto">
            <a:xfrm>
              <a:off x="8621760" y="30792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bwMode="auto">
            <a:xfrm>
              <a:off x="8781913" y="30792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p:cNvSpPr/>
            <p:nvPr/>
          </p:nvSpPr>
          <p:spPr bwMode="auto">
            <a:xfrm>
              <a:off x="8301461" y="32361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183"/>
            <p:cNvSpPr/>
            <p:nvPr/>
          </p:nvSpPr>
          <p:spPr bwMode="auto">
            <a:xfrm>
              <a:off x="8461614" y="32361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8621768" y="32361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8781921" y="32361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8" name="Group 187"/>
          <p:cNvGrpSpPr/>
          <p:nvPr/>
        </p:nvGrpSpPr>
        <p:grpSpPr>
          <a:xfrm>
            <a:off x="569194" y="5448261"/>
            <a:ext cx="860756" cy="817329"/>
            <a:chOff x="8149037" y="2613179"/>
            <a:chExt cx="1577675" cy="1554656"/>
          </a:xfrm>
          <a:solidFill>
            <a:srgbClr val="FFFF00"/>
          </a:solidFill>
        </p:grpSpPr>
        <p:sp>
          <p:nvSpPr>
            <p:cNvPr id="189" name="Rectangle 188"/>
            <p:cNvSpPr/>
            <p:nvPr/>
          </p:nvSpPr>
          <p:spPr bwMode="auto">
            <a:xfrm>
              <a:off x="8149037"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8309190"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p:cNvSpPr/>
            <p:nvPr/>
          </p:nvSpPr>
          <p:spPr bwMode="auto">
            <a:xfrm>
              <a:off x="8469344"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p:nvSpPr>
          <p:spPr bwMode="auto">
            <a:xfrm>
              <a:off x="8629497"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p:cNvSpPr/>
            <p:nvPr/>
          </p:nvSpPr>
          <p:spPr bwMode="auto">
            <a:xfrm>
              <a:off x="8789650"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p:cNvSpPr/>
            <p:nvPr/>
          </p:nvSpPr>
          <p:spPr bwMode="auto">
            <a:xfrm>
              <a:off x="8949804"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9109957"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p:cNvSpPr/>
            <p:nvPr/>
          </p:nvSpPr>
          <p:spPr bwMode="auto">
            <a:xfrm>
              <a:off x="9270110"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p:cNvSpPr/>
            <p:nvPr/>
          </p:nvSpPr>
          <p:spPr bwMode="auto">
            <a:xfrm>
              <a:off x="9430264"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p:cNvSpPr/>
            <p:nvPr/>
          </p:nvSpPr>
          <p:spPr bwMode="auto">
            <a:xfrm>
              <a:off x="9590417" y="261317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p:cNvSpPr/>
            <p:nvPr/>
          </p:nvSpPr>
          <p:spPr bwMode="auto">
            <a:xfrm>
              <a:off x="8149045"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8309198"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p:cNvSpPr/>
            <p:nvPr/>
          </p:nvSpPr>
          <p:spPr bwMode="auto">
            <a:xfrm>
              <a:off x="8469352"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p:cNvSpPr/>
            <p:nvPr/>
          </p:nvSpPr>
          <p:spPr bwMode="auto">
            <a:xfrm>
              <a:off x="8629505"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p:cNvSpPr/>
            <p:nvPr/>
          </p:nvSpPr>
          <p:spPr bwMode="auto">
            <a:xfrm>
              <a:off x="8789658"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8949812"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a:off x="9109965"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9270118"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p:cNvSpPr/>
            <p:nvPr/>
          </p:nvSpPr>
          <p:spPr bwMode="auto">
            <a:xfrm>
              <a:off x="9430272"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p:cNvSpPr/>
            <p:nvPr/>
          </p:nvSpPr>
          <p:spPr bwMode="auto">
            <a:xfrm>
              <a:off x="9590425" y="277002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8149053"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p:cNvSpPr/>
            <p:nvPr/>
          </p:nvSpPr>
          <p:spPr bwMode="auto">
            <a:xfrm>
              <a:off x="8309206"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8469360"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p:cNvSpPr/>
            <p:nvPr/>
          </p:nvSpPr>
          <p:spPr bwMode="auto">
            <a:xfrm>
              <a:off x="8629513"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p:cNvSpPr/>
            <p:nvPr/>
          </p:nvSpPr>
          <p:spPr bwMode="auto">
            <a:xfrm>
              <a:off x="8789666"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p:cNvSpPr/>
            <p:nvPr/>
          </p:nvSpPr>
          <p:spPr bwMode="auto">
            <a:xfrm>
              <a:off x="8949820"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p:cNvSpPr/>
            <p:nvPr/>
          </p:nvSpPr>
          <p:spPr bwMode="auto">
            <a:xfrm>
              <a:off x="9109973"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p:cNvSpPr/>
            <p:nvPr/>
          </p:nvSpPr>
          <p:spPr bwMode="auto">
            <a:xfrm>
              <a:off x="9270126"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p:cNvSpPr/>
            <p:nvPr/>
          </p:nvSpPr>
          <p:spPr bwMode="auto">
            <a:xfrm>
              <a:off x="9430280"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p:cNvSpPr/>
            <p:nvPr/>
          </p:nvSpPr>
          <p:spPr bwMode="auto">
            <a:xfrm>
              <a:off x="9590433" y="292687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p:cNvSpPr/>
            <p:nvPr/>
          </p:nvSpPr>
          <p:spPr bwMode="auto">
            <a:xfrm>
              <a:off x="8149061"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p:cNvSpPr/>
            <p:nvPr/>
          </p:nvSpPr>
          <p:spPr bwMode="auto">
            <a:xfrm>
              <a:off x="8309214"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p:cNvSpPr/>
            <p:nvPr/>
          </p:nvSpPr>
          <p:spPr bwMode="auto">
            <a:xfrm>
              <a:off x="8469368"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p:cNvSpPr/>
            <p:nvPr/>
          </p:nvSpPr>
          <p:spPr bwMode="auto">
            <a:xfrm>
              <a:off x="8629521"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8789674"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p:cNvSpPr/>
            <p:nvPr/>
          </p:nvSpPr>
          <p:spPr bwMode="auto">
            <a:xfrm>
              <a:off x="8949828"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p:cNvSpPr/>
            <p:nvPr/>
          </p:nvSpPr>
          <p:spPr bwMode="auto">
            <a:xfrm>
              <a:off x="9109981"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p:cNvSpPr/>
            <p:nvPr/>
          </p:nvSpPr>
          <p:spPr bwMode="auto">
            <a:xfrm>
              <a:off x="9270134"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p:cNvSpPr/>
            <p:nvPr/>
          </p:nvSpPr>
          <p:spPr bwMode="auto">
            <a:xfrm>
              <a:off x="9430288"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p:cNvSpPr/>
            <p:nvPr/>
          </p:nvSpPr>
          <p:spPr bwMode="auto">
            <a:xfrm>
              <a:off x="9590441" y="3083719"/>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p:cNvSpPr/>
            <p:nvPr/>
          </p:nvSpPr>
          <p:spPr bwMode="auto">
            <a:xfrm>
              <a:off x="8149069"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p:cNvSpPr/>
            <p:nvPr/>
          </p:nvSpPr>
          <p:spPr bwMode="auto">
            <a:xfrm>
              <a:off x="8309222"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p:cNvSpPr/>
            <p:nvPr/>
          </p:nvSpPr>
          <p:spPr bwMode="auto">
            <a:xfrm>
              <a:off x="8469376"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p:cNvSpPr/>
            <p:nvPr/>
          </p:nvSpPr>
          <p:spPr bwMode="auto">
            <a:xfrm>
              <a:off x="8629529"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p:cNvSpPr/>
            <p:nvPr/>
          </p:nvSpPr>
          <p:spPr bwMode="auto">
            <a:xfrm>
              <a:off x="8789682"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Rectangle 233"/>
            <p:cNvSpPr/>
            <p:nvPr/>
          </p:nvSpPr>
          <p:spPr bwMode="auto">
            <a:xfrm>
              <a:off x="8949836"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Rectangle 234"/>
            <p:cNvSpPr/>
            <p:nvPr/>
          </p:nvSpPr>
          <p:spPr bwMode="auto">
            <a:xfrm>
              <a:off x="9109989"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p:cNvSpPr/>
            <p:nvPr/>
          </p:nvSpPr>
          <p:spPr bwMode="auto">
            <a:xfrm>
              <a:off x="9270142"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Rectangle 236"/>
            <p:cNvSpPr/>
            <p:nvPr/>
          </p:nvSpPr>
          <p:spPr bwMode="auto">
            <a:xfrm>
              <a:off x="9430296"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Rectangle 237"/>
            <p:cNvSpPr/>
            <p:nvPr/>
          </p:nvSpPr>
          <p:spPr bwMode="auto">
            <a:xfrm>
              <a:off x="9590449" y="324056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Rectangle 238"/>
            <p:cNvSpPr/>
            <p:nvPr/>
          </p:nvSpPr>
          <p:spPr bwMode="auto">
            <a:xfrm>
              <a:off x="8149077"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p:cNvSpPr/>
            <p:nvPr/>
          </p:nvSpPr>
          <p:spPr bwMode="auto">
            <a:xfrm>
              <a:off x="8309230"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p:cNvSpPr/>
            <p:nvPr/>
          </p:nvSpPr>
          <p:spPr bwMode="auto">
            <a:xfrm>
              <a:off x="8469384"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629537"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p:cNvSpPr/>
            <p:nvPr/>
          </p:nvSpPr>
          <p:spPr bwMode="auto">
            <a:xfrm>
              <a:off x="8789690"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949844"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9109997"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9270150"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p:cNvSpPr/>
            <p:nvPr/>
          </p:nvSpPr>
          <p:spPr bwMode="auto">
            <a:xfrm>
              <a:off x="9430304"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9590457" y="339741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8149085"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8309238"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p:cNvSpPr/>
            <p:nvPr/>
          </p:nvSpPr>
          <p:spPr bwMode="auto">
            <a:xfrm>
              <a:off x="8469392"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p:cNvSpPr/>
            <p:nvPr/>
          </p:nvSpPr>
          <p:spPr bwMode="auto">
            <a:xfrm>
              <a:off x="8629545"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789698"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8949852"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9110005"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p:cNvSpPr/>
            <p:nvPr/>
          </p:nvSpPr>
          <p:spPr bwMode="auto">
            <a:xfrm>
              <a:off x="9270158"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9430312"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p:cNvSpPr/>
            <p:nvPr/>
          </p:nvSpPr>
          <p:spPr bwMode="auto">
            <a:xfrm>
              <a:off x="9590465" y="355426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8149093"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p:cNvSpPr/>
            <p:nvPr/>
          </p:nvSpPr>
          <p:spPr bwMode="auto">
            <a:xfrm>
              <a:off x="8309246"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60"/>
            <p:cNvSpPr/>
            <p:nvPr/>
          </p:nvSpPr>
          <p:spPr bwMode="auto">
            <a:xfrm>
              <a:off x="8469400"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p:cNvSpPr/>
            <p:nvPr/>
          </p:nvSpPr>
          <p:spPr bwMode="auto">
            <a:xfrm>
              <a:off x="8629553"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p:cNvSpPr/>
            <p:nvPr/>
          </p:nvSpPr>
          <p:spPr bwMode="auto">
            <a:xfrm>
              <a:off x="8789706"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p:cNvSpPr/>
            <p:nvPr/>
          </p:nvSpPr>
          <p:spPr bwMode="auto">
            <a:xfrm>
              <a:off x="8949860"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p:cNvSpPr/>
            <p:nvPr/>
          </p:nvSpPr>
          <p:spPr bwMode="auto">
            <a:xfrm>
              <a:off x="9110013"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p:cNvSpPr/>
            <p:nvPr/>
          </p:nvSpPr>
          <p:spPr bwMode="auto">
            <a:xfrm>
              <a:off x="9270166"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p:cNvSpPr/>
            <p:nvPr/>
          </p:nvSpPr>
          <p:spPr bwMode="auto">
            <a:xfrm>
              <a:off x="9430320"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a:off x="9590473" y="3711106"/>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268"/>
            <p:cNvSpPr/>
            <p:nvPr/>
          </p:nvSpPr>
          <p:spPr bwMode="auto">
            <a:xfrm>
              <a:off x="8149101"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0" name="Rectangle 269"/>
            <p:cNvSpPr/>
            <p:nvPr/>
          </p:nvSpPr>
          <p:spPr bwMode="auto">
            <a:xfrm>
              <a:off x="8309254"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Rectangle 270"/>
            <p:cNvSpPr/>
            <p:nvPr/>
          </p:nvSpPr>
          <p:spPr bwMode="auto">
            <a:xfrm>
              <a:off x="8469408"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8629561"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p:cNvSpPr/>
            <p:nvPr/>
          </p:nvSpPr>
          <p:spPr bwMode="auto">
            <a:xfrm>
              <a:off x="8789714"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p:cNvSpPr/>
            <p:nvPr/>
          </p:nvSpPr>
          <p:spPr bwMode="auto">
            <a:xfrm>
              <a:off x="8949868"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p:cNvSpPr/>
            <p:nvPr/>
          </p:nvSpPr>
          <p:spPr bwMode="auto">
            <a:xfrm>
              <a:off x="9110021"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p:cNvSpPr/>
            <p:nvPr/>
          </p:nvSpPr>
          <p:spPr bwMode="auto">
            <a:xfrm>
              <a:off x="9270174"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p:cNvSpPr/>
            <p:nvPr/>
          </p:nvSpPr>
          <p:spPr bwMode="auto">
            <a:xfrm>
              <a:off x="9430328"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p:cNvSpPr/>
            <p:nvPr/>
          </p:nvSpPr>
          <p:spPr bwMode="auto">
            <a:xfrm>
              <a:off x="9590481" y="3867953"/>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p:cNvSpPr/>
            <p:nvPr/>
          </p:nvSpPr>
          <p:spPr bwMode="auto">
            <a:xfrm>
              <a:off x="8149109"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p:cNvSpPr/>
            <p:nvPr/>
          </p:nvSpPr>
          <p:spPr bwMode="auto">
            <a:xfrm>
              <a:off x="8309262"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p:cNvSpPr/>
            <p:nvPr/>
          </p:nvSpPr>
          <p:spPr bwMode="auto">
            <a:xfrm>
              <a:off x="8469416"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p:cNvSpPr/>
            <p:nvPr/>
          </p:nvSpPr>
          <p:spPr bwMode="auto">
            <a:xfrm>
              <a:off x="8629569"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p:cNvSpPr/>
            <p:nvPr/>
          </p:nvSpPr>
          <p:spPr bwMode="auto">
            <a:xfrm>
              <a:off x="8789722"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p:cNvSpPr/>
            <p:nvPr/>
          </p:nvSpPr>
          <p:spPr bwMode="auto">
            <a:xfrm>
              <a:off x="8949876"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p:cNvSpPr/>
            <p:nvPr/>
          </p:nvSpPr>
          <p:spPr bwMode="auto">
            <a:xfrm>
              <a:off x="9110029"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p:cNvSpPr/>
            <p:nvPr/>
          </p:nvSpPr>
          <p:spPr bwMode="auto">
            <a:xfrm>
              <a:off x="9270182"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p:cNvSpPr/>
            <p:nvPr/>
          </p:nvSpPr>
          <p:spPr bwMode="auto">
            <a:xfrm>
              <a:off x="9430336"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p:cNvSpPr/>
            <p:nvPr/>
          </p:nvSpPr>
          <p:spPr bwMode="auto">
            <a:xfrm>
              <a:off x="9590489" y="4024800"/>
              <a:ext cx="136223" cy="143035"/>
            </a:xfrm>
            <a:prstGeom prst="rect">
              <a:avLst/>
            </a:prstGeom>
            <a:grpFill/>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7" name="Group 306"/>
          <p:cNvGrpSpPr/>
          <p:nvPr/>
        </p:nvGrpSpPr>
        <p:grpSpPr>
          <a:xfrm>
            <a:off x="581222" y="2776470"/>
            <a:ext cx="836700" cy="819366"/>
            <a:chOff x="8301437" y="2765579"/>
            <a:chExt cx="616707" cy="613575"/>
          </a:xfrm>
        </p:grpSpPr>
        <p:sp>
          <p:nvSpPr>
            <p:cNvPr id="308" name="Rectangle 307"/>
            <p:cNvSpPr/>
            <p:nvPr/>
          </p:nvSpPr>
          <p:spPr bwMode="auto">
            <a:xfrm>
              <a:off x="8301437"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Rectangle 308"/>
            <p:cNvSpPr/>
            <p:nvPr/>
          </p:nvSpPr>
          <p:spPr bwMode="auto">
            <a:xfrm>
              <a:off x="8461590"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Rectangle 309"/>
            <p:cNvSpPr/>
            <p:nvPr/>
          </p:nvSpPr>
          <p:spPr bwMode="auto">
            <a:xfrm>
              <a:off x="8621744"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Rectangle 310"/>
            <p:cNvSpPr/>
            <p:nvPr/>
          </p:nvSpPr>
          <p:spPr bwMode="auto">
            <a:xfrm>
              <a:off x="8781897"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Rectangle 311"/>
            <p:cNvSpPr/>
            <p:nvPr/>
          </p:nvSpPr>
          <p:spPr bwMode="auto">
            <a:xfrm>
              <a:off x="8301445"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Rectangle 312"/>
            <p:cNvSpPr/>
            <p:nvPr/>
          </p:nvSpPr>
          <p:spPr bwMode="auto">
            <a:xfrm>
              <a:off x="8461598"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Rectangle 313"/>
            <p:cNvSpPr/>
            <p:nvPr/>
          </p:nvSpPr>
          <p:spPr bwMode="auto">
            <a:xfrm>
              <a:off x="8621752"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Rectangle 314"/>
            <p:cNvSpPr/>
            <p:nvPr/>
          </p:nvSpPr>
          <p:spPr bwMode="auto">
            <a:xfrm>
              <a:off x="8781905"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Rectangle 315"/>
            <p:cNvSpPr/>
            <p:nvPr/>
          </p:nvSpPr>
          <p:spPr bwMode="auto">
            <a:xfrm>
              <a:off x="8301453"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Rectangle 316"/>
            <p:cNvSpPr/>
            <p:nvPr/>
          </p:nvSpPr>
          <p:spPr bwMode="auto">
            <a:xfrm>
              <a:off x="8461606"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Rectangle 317"/>
            <p:cNvSpPr/>
            <p:nvPr/>
          </p:nvSpPr>
          <p:spPr bwMode="auto">
            <a:xfrm>
              <a:off x="8621760"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318"/>
            <p:cNvSpPr/>
            <p:nvPr/>
          </p:nvSpPr>
          <p:spPr bwMode="auto">
            <a:xfrm>
              <a:off x="8781913"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Rectangle 319"/>
            <p:cNvSpPr/>
            <p:nvPr/>
          </p:nvSpPr>
          <p:spPr bwMode="auto">
            <a:xfrm>
              <a:off x="8301461"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Rectangle 320"/>
            <p:cNvSpPr/>
            <p:nvPr/>
          </p:nvSpPr>
          <p:spPr bwMode="auto">
            <a:xfrm>
              <a:off x="8461614"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321"/>
            <p:cNvSpPr/>
            <p:nvPr/>
          </p:nvSpPr>
          <p:spPr bwMode="auto">
            <a:xfrm>
              <a:off x="8621768"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a:off x="8781921"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4" name="Group 323"/>
          <p:cNvGrpSpPr/>
          <p:nvPr/>
        </p:nvGrpSpPr>
        <p:grpSpPr>
          <a:xfrm>
            <a:off x="581222" y="3672394"/>
            <a:ext cx="836700" cy="819366"/>
            <a:chOff x="8301437" y="2765579"/>
            <a:chExt cx="616707" cy="613575"/>
          </a:xfrm>
        </p:grpSpPr>
        <p:sp>
          <p:nvSpPr>
            <p:cNvPr id="325" name="Rectangle 324"/>
            <p:cNvSpPr/>
            <p:nvPr/>
          </p:nvSpPr>
          <p:spPr bwMode="auto">
            <a:xfrm>
              <a:off x="8301437"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Rectangle 325"/>
            <p:cNvSpPr/>
            <p:nvPr/>
          </p:nvSpPr>
          <p:spPr bwMode="auto">
            <a:xfrm>
              <a:off x="8461590"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7" name="Rectangle 326"/>
            <p:cNvSpPr/>
            <p:nvPr/>
          </p:nvSpPr>
          <p:spPr bwMode="auto">
            <a:xfrm>
              <a:off x="8621744"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8" name="Rectangle 327"/>
            <p:cNvSpPr/>
            <p:nvPr/>
          </p:nvSpPr>
          <p:spPr bwMode="auto">
            <a:xfrm>
              <a:off x="8781897"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Rectangle 328"/>
            <p:cNvSpPr/>
            <p:nvPr/>
          </p:nvSpPr>
          <p:spPr bwMode="auto">
            <a:xfrm>
              <a:off x="8301445"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0" name="Rectangle 329"/>
            <p:cNvSpPr/>
            <p:nvPr/>
          </p:nvSpPr>
          <p:spPr bwMode="auto">
            <a:xfrm>
              <a:off x="8461598"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Rectangle 330"/>
            <p:cNvSpPr/>
            <p:nvPr/>
          </p:nvSpPr>
          <p:spPr bwMode="auto">
            <a:xfrm>
              <a:off x="8621752"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2" name="Rectangle 331"/>
            <p:cNvSpPr/>
            <p:nvPr/>
          </p:nvSpPr>
          <p:spPr bwMode="auto">
            <a:xfrm>
              <a:off x="8781905"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3" name="Rectangle 332"/>
            <p:cNvSpPr/>
            <p:nvPr/>
          </p:nvSpPr>
          <p:spPr bwMode="auto">
            <a:xfrm>
              <a:off x="8301453"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4" name="Rectangle 333"/>
            <p:cNvSpPr/>
            <p:nvPr/>
          </p:nvSpPr>
          <p:spPr bwMode="auto">
            <a:xfrm>
              <a:off x="8461606"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Rectangle 334"/>
            <p:cNvSpPr/>
            <p:nvPr/>
          </p:nvSpPr>
          <p:spPr bwMode="auto">
            <a:xfrm>
              <a:off x="8621760"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Rectangle 335"/>
            <p:cNvSpPr/>
            <p:nvPr/>
          </p:nvSpPr>
          <p:spPr bwMode="auto">
            <a:xfrm>
              <a:off x="8781913"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Rectangle 336"/>
            <p:cNvSpPr/>
            <p:nvPr/>
          </p:nvSpPr>
          <p:spPr bwMode="auto">
            <a:xfrm>
              <a:off x="8301461"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Rectangle 337"/>
            <p:cNvSpPr/>
            <p:nvPr/>
          </p:nvSpPr>
          <p:spPr bwMode="auto">
            <a:xfrm>
              <a:off x="8461614"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Rectangle 338"/>
            <p:cNvSpPr/>
            <p:nvPr/>
          </p:nvSpPr>
          <p:spPr bwMode="auto">
            <a:xfrm>
              <a:off x="8621768"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Rectangle 339"/>
            <p:cNvSpPr/>
            <p:nvPr/>
          </p:nvSpPr>
          <p:spPr bwMode="auto">
            <a:xfrm>
              <a:off x="8781921"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1" name="Group 340"/>
          <p:cNvGrpSpPr/>
          <p:nvPr/>
        </p:nvGrpSpPr>
        <p:grpSpPr>
          <a:xfrm>
            <a:off x="581222" y="1857960"/>
            <a:ext cx="836700" cy="819366"/>
            <a:chOff x="8301437" y="2765579"/>
            <a:chExt cx="616707" cy="613575"/>
          </a:xfrm>
        </p:grpSpPr>
        <p:sp>
          <p:nvSpPr>
            <p:cNvPr id="342" name="Rectangle 341"/>
            <p:cNvSpPr/>
            <p:nvPr/>
          </p:nvSpPr>
          <p:spPr bwMode="auto">
            <a:xfrm>
              <a:off x="8301437"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p:cNvSpPr/>
            <p:nvPr/>
          </p:nvSpPr>
          <p:spPr bwMode="auto">
            <a:xfrm>
              <a:off x="8461590"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4" name="Rectangle 343"/>
            <p:cNvSpPr/>
            <p:nvPr/>
          </p:nvSpPr>
          <p:spPr bwMode="auto">
            <a:xfrm>
              <a:off x="8621744"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5" name="Rectangle 344"/>
            <p:cNvSpPr/>
            <p:nvPr/>
          </p:nvSpPr>
          <p:spPr bwMode="auto">
            <a:xfrm>
              <a:off x="8781897" y="276557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Rectangle 345"/>
            <p:cNvSpPr/>
            <p:nvPr/>
          </p:nvSpPr>
          <p:spPr bwMode="auto">
            <a:xfrm>
              <a:off x="8301445"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Rectangle 346"/>
            <p:cNvSpPr/>
            <p:nvPr/>
          </p:nvSpPr>
          <p:spPr bwMode="auto">
            <a:xfrm>
              <a:off x="8461598"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Rectangle 347"/>
            <p:cNvSpPr/>
            <p:nvPr/>
          </p:nvSpPr>
          <p:spPr bwMode="auto">
            <a:xfrm>
              <a:off x="8621752"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Rectangle 348"/>
            <p:cNvSpPr/>
            <p:nvPr/>
          </p:nvSpPr>
          <p:spPr bwMode="auto">
            <a:xfrm>
              <a:off x="8781905" y="2922426"/>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Rectangle 349"/>
            <p:cNvSpPr/>
            <p:nvPr/>
          </p:nvSpPr>
          <p:spPr bwMode="auto">
            <a:xfrm>
              <a:off x="8301453"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Rectangle 350"/>
            <p:cNvSpPr/>
            <p:nvPr/>
          </p:nvSpPr>
          <p:spPr bwMode="auto">
            <a:xfrm>
              <a:off x="8461606"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Rectangle 351"/>
            <p:cNvSpPr/>
            <p:nvPr/>
          </p:nvSpPr>
          <p:spPr bwMode="auto">
            <a:xfrm>
              <a:off x="8621760"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Rectangle 352"/>
            <p:cNvSpPr/>
            <p:nvPr/>
          </p:nvSpPr>
          <p:spPr bwMode="auto">
            <a:xfrm>
              <a:off x="8781913" y="3079273"/>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4" name="Rectangle 353"/>
            <p:cNvSpPr/>
            <p:nvPr/>
          </p:nvSpPr>
          <p:spPr bwMode="auto">
            <a:xfrm>
              <a:off x="8301461"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Rectangle 354"/>
            <p:cNvSpPr/>
            <p:nvPr/>
          </p:nvSpPr>
          <p:spPr bwMode="auto">
            <a:xfrm>
              <a:off x="8461614"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6" name="Rectangle 355"/>
            <p:cNvSpPr/>
            <p:nvPr/>
          </p:nvSpPr>
          <p:spPr bwMode="auto">
            <a:xfrm>
              <a:off x="8621768"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Rectangle 356"/>
            <p:cNvSpPr/>
            <p:nvPr/>
          </p:nvSpPr>
          <p:spPr bwMode="auto">
            <a:xfrm>
              <a:off x="8781921" y="3236119"/>
              <a:ext cx="136223" cy="143035"/>
            </a:xfrm>
            <a:prstGeom prst="rect">
              <a:avLst/>
            </a:prstGeom>
            <a:ln>
              <a:noFill/>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58" name="Rectangle 357"/>
          <p:cNvSpPr/>
          <p:nvPr/>
        </p:nvSpPr>
        <p:spPr bwMode="auto">
          <a:xfrm>
            <a:off x="583026" y="4554414"/>
            <a:ext cx="833094" cy="834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Left Arrow 358"/>
          <p:cNvSpPr/>
          <p:nvPr/>
        </p:nvSpPr>
        <p:spPr bwMode="auto">
          <a:xfrm>
            <a:off x="5239756" y="1860257"/>
            <a:ext cx="1453861" cy="779295"/>
          </a:xfrm>
          <a:prstGeom prst="leftArrow">
            <a:avLst>
              <a:gd name="adj1" fmla="val 81855"/>
              <a:gd name="adj2" fmla="val 50000"/>
            </a:avLst>
          </a:prstGeom>
          <a:noFill/>
          <a:ln>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61" name="Straight Arrow Connector 360"/>
          <p:cNvCxnSpPr>
            <a:endCxn id="5" idx="1"/>
          </p:cNvCxnSpPr>
          <p:nvPr/>
        </p:nvCxnSpPr>
        <p:spPr>
          <a:xfrm flipV="1">
            <a:off x="1504652" y="2267643"/>
            <a:ext cx="1352107" cy="9223"/>
          </a:xfrm>
          <a:prstGeom prst="straightConnector1">
            <a:avLst/>
          </a:prstGeom>
          <a:ln w="57150">
            <a:solidFill>
              <a:schemeClr val="accent1">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2" name="Straight Arrow Connector 361"/>
          <p:cNvCxnSpPr/>
          <p:nvPr/>
        </p:nvCxnSpPr>
        <p:spPr>
          <a:xfrm flipV="1">
            <a:off x="5439273" y="2252392"/>
            <a:ext cx="1294524" cy="6029"/>
          </a:xfrm>
          <a:prstGeom prst="straightConnector1">
            <a:avLst/>
          </a:prstGeom>
          <a:ln w="57150">
            <a:solidFill>
              <a:schemeClr val="accent1">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6" name="Rectangle 365"/>
          <p:cNvSpPr/>
          <p:nvPr/>
        </p:nvSpPr>
        <p:spPr>
          <a:xfrm>
            <a:off x="7987712" y="1867319"/>
            <a:ext cx="3175105" cy="814661"/>
          </a:xfrm>
          <a:prstGeom prst="rect">
            <a:avLst/>
          </a:prstGeom>
        </p:spPr>
        <p:txBody>
          <a:bodyPr wrap="none">
            <a:spAutoFit/>
          </a:bodyPr>
          <a:lstStyle/>
          <a:p>
            <a:r>
              <a:rPr lang="en-US" sz="1568" dirty="0">
                <a:solidFill>
                  <a:srgbClr val="272727"/>
                </a:solidFill>
                <a:cs typeface="Segoe UI" pitchFamily="34" charset="0"/>
              </a:rPr>
              <a:t>NAT and Firewall Traversal Service</a:t>
            </a:r>
            <a:br>
              <a:rPr lang="en-US" sz="1568" dirty="0">
                <a:solidFill>
                  <a:srgbClr val="272727"/>
                </a:solidFill>
                <a:cs typeface="Segoe UI" pitchFamily="34" charset="0"/>
              </a:rPr>
            </a:br>
            <a:r>
              <a:rPr lang="en-US" sz="1568" dirty="0">
                <a:solidFill>
                  <a:srgbClr val="272727"/>
                </a:solidFill>
                <a:cs typeface="Segoe UI" pitchFamily="34" charset="0"/>
              </a:rPr>
              <a:t>Request/Response Services</a:t>
            </a:r>
            <a:br>
              <a:rPr lang="en-US" sz="1568" dirty="0">
                <a:solidFill>
                  <a:srgbClr val="272727"/>
                </a:solidFill>
                <a:cs typeface="Segoe UI" pitchFamily="34" charset="0"/>
              </a:rPr>
            </a:br>
            <a:r>
              <a:rPr lang="en-US" sz="1568" dirty="0" err="1">
                <a:solidFill>
                  <a:srgbClr val="272727"/>
                </a:solidFill>
                <a:cs typeface="Segoe UI" pitchFamily="34" charset="0"/>
              </a:rPr>
              <a:t>Unbuffered</a:t>
            </a:r>
            <a:r>
              <a:rPr lang="en-US" sz="1568" dirty="0">
                <a:solidFill>
                  <a:srgbClr val="272727"/>
                </a:solidFill>
                <a:cs typeface="Segoe UI" pitchFamily="34" charset="0"/>
              </a:rPr>
              <a:t> with TCP Throttling</a:t>
            </a:r>
            <a:endParaRPr lang="en-US" sz="1568" dirty="0">
              <a:solidFill>
                <a:srgbClr val="272727"/>
              </a:solidFill>
            </a:endParaRPr>
          </a:p>
        </p:txBody>
      </p:sp>
      <p:cxnSp>
        <p:nvCxnSpPr>
          <p:cNvPr id="367" name="Straight Arrow Connector 366"/>
          <p:cNvCxnSpPr/>
          <p:nvPr/>
        </p:nvCxnSpPr>
        <p:spPr>
          <a:xfrm flipV="1">
            <a:off x="1487116" y="3190764"/>
            <a:ext cx="1352107" cy="9223"/>
          </a:xfrm>
          <a:prstGeom prst="straightConnector1">
            <a:avLst/>
          </a:prstGeom>
          <a:ln w="57150">
            <a:solidFill>
              <a:schemeClr val="accent1">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9" name="U-Turn Arrow 368"/>
          <p:cNvSpPr/>
          <p:nvPr/>
        </p:nvSpPr>
        <p:spPr bwMode="auto">
          <a:xfrm rot="16200000" flipH="1">
            <a:off x="5997039" y="2525666"/>
            <a:ext cx="241455" cy="1301105"/>
          </a:xfrm>
          <a:prstGeom prst="uturnArrow">
            <a:avLst/>
          </a:prstGeom>
          <a:solidFill>
            <a:srgbClr val="D6FF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0" name="U-Turn Arrow 369"/>
          <p:cNvSpPr/>
          <p:nvPr/>
        </p:nvSpPr>
        <p:spPr bwMode="auto">
          <a:xfrm rot="16200000" flipH="1">
            <a:off x="6028209" y="3422091"/>
            <a:ext cx="241455" cy="1301105"/>
          </a:xfrm>
          <a:prstGeom prst="uturnArrow">
            <a:avLst/>
          </a:prstGeom>
          <a:solidFill>
            <a:srgbClr val="D6FF7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71" name="Straight Arrow Connector 370"/>
          <p:cNvCxnSpPr/>
          <p:nvPr/>
        </p:nvCxnSpPr>
        <p:spPr>
          <a:xfrm flipV="1">
            <a:off x="1472137" y="4072643"/>
            <a:ext cx="1352107" cy="9223"/>
          </a:xfrm>
          <a:prstGeom prst="straightConnector1">
            <a:avLst/>
          </a:prstGeom>
          <a:ln w="57150">
            <a:solidFill>
              <a:schemeClr val="accent1">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2" name="Rectangle 371"/>
          <p:cNvSpPr/>
          <p:nvPr/>
        </p:nvSpPr>
        <p:spPr>
          <a:xfrm>
            <a:off x="8002963" y="2761311"/>
            <a:ext cx="3718589" cy="814661"/>
          </a:xfrm>
          <a:prstGeom prst="rect">
            <a:avLst/>
          </a:prstGeom>
        </p:spPr>
        <p:txBody>
          <a:bodyPr wrap="none">
            <a:spAutoFit/>
          </a:bodyPr>
          <a:lstStyle/>
          <a:p>
            <a:r>
              <a:rPr lang="en-US" sz="1568" dirty="0">
                <a:solidFill>
                  <a:srgbClr val="272727"/>
                </a:solidFill>
                <a:cs typeface="Segoe UI" pitchFamily="34" charset="0"/>
              </a:rPr>
              <a:t>Transactional Cloud AMQP/HTTP Broker</a:t>
            </a:r>
            <a:br>
              <a:rPr lang="en-US" sz="1568" dirty="0">
                <a:solidFill>
                  <a:srgbClr val="272727"/>
                </a:solidFill>
                <a:cs typeface="Segoe UI" pitchFamily="34" charset="0"/>
              </a:rPr>
            </a:br>
            <a:r>
              <a:rPr lang="en-US" sz="1568" dirty="0">
                <a:solidFill>
                  <a:srgbClr val="272727"/>
                </a:solidFill>
                <a:cs typeface="Segoe UI" pitchFamily="34" charset="0"/>
              </a:rPr>
              <a:t>High-Scale, High-Reliability Messaging</a:t>
            </a:r>
            <a:br>
              <a:rPr lang="en-US" sz="1568" dirty="0">
                <a:solidFill>
                  <a:srgbClr val="272727"/>
                </a:solidFill>
                <a:cs typeface="Segoe UI" pitchFamily="34" charset="0"/>
              </a:rPr>
            </a:br>
            <a:r>
              <a:rPr lang="en-US" sz="1568" dirty="0">
                <a:solidFill>
                  <a:srgbClr val="272727"/>
                </a:solidFill>
                <a:cs typeface="Segoe UI" pitchFamily="34" charset="0"/>
              </a:rPr>
              <a:t>Sessions, Scheduled Delivery, etc.</a:t>
            </a:r>
            <a:endParaRPr lang="en-US" sz="1568" dirty="0">
              <a:solidFill>
                <a:srgbClr val="272727"/>
              </a:solidFill>
            </a:endParaRPr>
          </a:p>
        </p:txBody>
      </p:sp>
      <p:sp>
        <p:nvSpPr>
          <p:cNvPr id="373" name="Rectangle 372"/>
          <p:cNvSpPr/>
          <p:nvPr/>
        </p:nvSpPr>
        <p:spPr>
          <a:xfrm>
            <a:off x="8018215" y="3655304"/>
            <a:ext cx="3892898" cy="814661"/>
          </a:xfrm>
          <a:prstGeom prst="rect">
            <a:avLst/>
          </a:prstGeom>
        </p:spPr>
        <p:txBody>
          <a:bodyPr wrap="none">
            <a:spAutoFit/>
          </a:bodyPr>
          <a:lstStyle/>
          <a:p>
            <a:r>
              <a:rPr lang="en-US" sz="1568" dirty="0">
                <a:solidFill>
                  <a:srgbClr val="272727"/>
                </a:solidFill>
                <a:cs typeface="Segoe UI" pitchFamily="34" charset="0"/>
              </a:rPr>
              <a:t>Transactional Message Distribution</a:t>
            </a:r>
          </a:p>
          <a:p>
            <a:r>
              <a:rPr lang="en-US" sz="1568" dirty="0">
                <a:solidFill>
                  <a:srgbClr val="272727"/>
                </a:solidFill>
                <a:cs typeface="Segoe UI" pitchFamily="34" charset="0"/>
              </a:rPr>
              <a:t>Up to 2000 subscriptions per Topic</a:t>
            </a:r>
          </a:p>
          <a:p>
            <a:r>
              <a:rPr lang="en-US" sz="1568" dirty="0">
                <a:solidFill>
                  <a:srgbClr val="272727"/>
                </a:solidFill>
                <a:cs typeface="Segoe UI" pitchFamily="34" charset="0"/>
              </a:rPr>
              <a:t>Up to 2K/100K filter rules per subscription</a:t>
            </a:r>
            <a:endParaRPr lang="en-US" sz="1568" dirty="0">
              <a:solidFill>
                <a:srgbClr val="272727"/>
              </a:solidFill>
            </a:endParaRPr>
          </a:p>
        </p:txBody>
      </p:sp>
      <p:sp>
        <p:nvSpPr>
          <p:cNvPr id="374" name="Rectangle 373"/>
          <p:cNvSpPr/>
          <p:nvPr/>
        </p:nvSpPr>
        <p:spPr>
          <a:xfrm>
            <a:off x="8033466" y="4549296"/>
            <a:ext cx="3589789" cy="814661"/>
          </a:xfrm>
          <a:prstGeom prst="rect">
            <a:avLst/>
          </a:prstGeom>
        </p:spPr>
        <p:txBody>
          <a:bodyPr wrap="none">
            <a:spAutoFit/>
          </a:bodyPr>
          <a:lstStyle/>
          <a:p>
            <a:r>
              <a:rPr lang="en-US" sz="1568" dirty="0">
                <a:solidFill>
                  <a:srgbClr val="272727"/>
                </a:solidFill>
                <a:cs typeface="Segoe UI" pitchFamily="34" charset="0"/>
              </a:rPr>
              <a:t>High-scale notification distribution</a:t>
            </a:r>
          </a:p>
          <a:p>
            <a:r>
              <a:rPr lang="en-US" sz="1568" dirty="0">
                <a:solidFill>
                  <a:srgbClr val="272727"/>
                </a:solidFill>
                <a:cs typeface="Segoe UI" pitchFamily="34" charset="0"/>
              </a:rPr>
              <a:t>Most mobile push notification services</a:t>
            </a:r>
          </a:p>
          <a:p>
            <a:r>
              <a:rPr lang="en-US" sz="1568" i="1" dirty="0">
                <a:solidFill>
                  <a:srgbClr val="272727"/>
                </a:solidFill>
                <a:cs typeface="Segoe UI" pitchFamily="34" charset="0"/>
              </a:rPr>
              <a:t>Millions</a:t>
            </a:r>
            <a:r>
              <a:rPr lang="en-US" sz="1568" dirty="0">
                <a:solidFill>
                  <a:srgbClr val="272727"/>
                </a:solidFill>
                <a:cs typeface="Segoe UI" pitchFamily="34" charset="0"/>
              </a:rPr>
              <a:t> of notification targets</a:t>
            </a:r>
            <a:endParaRPr lang="en-US" sz="1568" dirty="0">
              <a:solidFill>
                <a:srgbClr val="272727"/>
              </a:solidFill>
            </a:endParaRPr>
          </a:p>
        </p:txBody>
      </p:sp>
      <p:cxnSp>
        <p:nvCxnSpPr>
          <p:cNvPr id="375" name="Straight Arrow Connector 374"/>
          <p:cNvCxnSpPr/>
          <p:nvPr/>
        </p:nvCxnSpPr>
        <p:spPr>
          <a:xfrm flipV="1">
            <a:off x="1470611" y="5000510"/>
            <a:ext cx="1352107" cy="9223"/>
          </a:xfrm>
          <a:prstGeom prst="straightConnector1">
            <a:avLst/>
          </a:prstGeom>
          <a:ln w="57150">
            <a:solidFill>
              <a:schemeClr val="accent1">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6" name="Straight Arrow Connector 375"/>
          <p:cNvCxnSpPr/>
          <p:nvPr/>
        </p:nvCxnSpPr>
        <p:spPr>
          <a:xfrm flipV="1">
            <a:off x="5384044" y="4991287"/>
            <a:ext cx="1352107" cy="9223"/>
          </a:xfrm>
          <a:prstGeom prst="straightConnector1">
            <a:avLst/>
          </a:prstGeom>
          <a:ln w="57150">
            <a:solidFill>
              <a:schemeClr val="accent1">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7" name="Straight Arrow Connector 376"/>
          <p:cNvCxnSpPr/>
          <p:nvPr/>
        </p:nvCxnSpPr>
        <p:spPr>
          <a:xfrm flipV="1">
            <a:off x="1513049" y="5853295"/>
            <a:ext cx="1352107" cy="9223"/>
          </a:xfrm>
          <a:prstGeom prst="straightConnector1">
            <a:avLst/>
          </a:prstGeom>
          <a:ln w="57150">
            <a:solidFill>
              <a:schemeClr val="accent1">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8" name="Straight Arrow Connector 377"/>
          <p:cNvCxnSpPr/>
          <p:nvPr/>
        </p:nvCxnSpPr>
        <p:spPr>
          <a:xfrm flipV="1">
            <a:off x="5348818" y="5878489"/>
            <a:ext cx="1352107" cy="9223"/>
          </a:xfrm>
          <a:prstGeom prst="straightConnector1">
            <a:avLst/>
          </a:prstGeom>
          <a:ln w="57150">
            <a:solidFill>
              <a:schemeClr val="accent1">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0" name="Rectangle 359"/>
          <p:cNvSpPr/>
          <p:nvPr/>
        </p:nvSpPr>
        <p:spPr>
          <a:xfrm>
            <a:off x="8085866" y="5613179"/>
            <a:ext cx="3591549" cy="331899"/>
          </a:xfrm>
          <a:prstGeom prst="rect">
            <a:avLst/>
          </a:prstGeom>
        </p:spPr>
        <p:txBody>
          <a:bodyPr wrap="none">
            <a:spAutoFit/>
          </a:bodyPr>
          <a:lstStyle/>
          <a:p>
            <a:r>
              <a:rPr lang="en-US" sz="1568" dirty="0">
                <a:solidFill>
                  <a:srgbClr val="272727"/>
                </a:solidFill>
                <a:cs typeface="Segoe UI" pitchFamily="34" charset="0"/>
              </a:rPr>
              <a:t>High-scale event ingestion mechanism</a:t>
            </a:r>
            <a:endParaRPr lang="en-US" sz="1568" dirty="0">
              <a:solidFill>
                <a:srgbClr val="272727"/>
              </a:solidFill>
            </a:endParaRPr>
          </a:p>
        </p:txBody>
      </p:sp>
    </p:spTree>
    <p:extLst>
      <p:ext uri="{BB962C8B-B14F-4D97-AF65-F5344CB8AC3E}">
        <p14:creationId xmlns:p14="http://schemas.microsoft.com/office/powerpoint/2010/main" val="349828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例えば、コア数の増加リクエスト</a:t>
            </a:r>
            <a:endParaRPr kumimoji="1" lang="ja-JP" altLang="en-US" dirty="0"/>
          </a:p>
        </p:txBody>
      </p:sp>
      <p:grpSp>
        <p:nvGrpSpPr>
          <p:cNvPr id="30" name="グループ化 29"/>
          <p:cNvGrpSpPr/>
          <p:nvPr/>
        </p:nvGrpSpPr>
        <p:grpSpPr>
          <a:xfrm>
            <a:off x="1013342" y="1300193"/>
            <a:ext cx="4097379" cy="2420585"/>
            <a:chOff x="334902" y="1325767"/>
            <a:chExt cx="4179540" cy="2469123"/>
          </a:xfrm>
        </p:grpSpPr>
        <p:pic>
          <p:nvPicPr>
            <p:cNvPr id="31" name="図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902" y="1325767"/>
              <a:ext cx="4179540" cy="2469123"/>
            </a:xfrm>
            <a:prstGeom prst="rect">
              <a:avLst/>
            </a:prstGeom>
            <a:ln>
              <a:solidFill>
                <a:srgbClr val="000000"/>
              </a:solidFill>
            </a:ln>
          </p:spPr>
        </p:pic>
        <p:sp>
          <p:nvSpPr>
            <p:cNvPr id="32" name="角丸四角形 31"/>
            <p:cNvSpPr/>
            <p:nvPr/>
          </p:nvSpPr>
          <p:spPr>
            <a:xfrm>
              <a:off x="2567608" y="2945492"/>
              <a:ext cx="1800200" cy="432048"/>
            </a:xfrm>
            <a:prstGeom prst="roundRect">
              <a:avLst>
                <a:gd name="adj" fmla="val 7918"/>
              </a:avLst>
            </a:prstGeom>
            <a:noFill/>
            <a:ln w="38100" cap="flat" cmpd="sng" algn="ctr">
              <a:solidFill>
                <a:srgbClr val="FF0000"/>
              </a:solidFill>
              <a:prstDash val="solid"/>
            </a:ln>
            <a:effectLst/>
          </p:spPr>
          <p:txBody>
            <a:bodyPr rtlCol="0" anchor="ctr"/>
            <a:lstStyle/>
            <a:p>
              <a:pPr algn="ctr" defTabSz="896350">
                <a:defRPr/>
              </a:pPr>
              <a:endParaRPr kumimoji="1" lang="ja-JP" altLang="en-US" sz="1568" kern="0" dirty="0">
                <a:solidFill>
                  <a:srgbClr val="FFFFFF"/>
                </a:solidFill>
              </a:endParaRPr>
            </a:p>
          </p:txBody>
        </p:sp>
      </p:grpSp>
      <p:grpSp>
        <p:nvGrpSpPr>
          <p:cNvPr id="33" name="グループ化 32"/>
          <p:cNvGrpSpPr/>
          <p:nvPr/>
        </p:nvGrpSpPr>
        <p:grpSpPr>
          <a:xfrm>
            <a:off x="6399559" y="1627526"/>
            <a:ext cx="4193204" cy="1765919"/>
            <a:chOff x="5301752" y="1770024"/>
            <a:chExt cx="4277286" cy="1801329"/>
          </a:xfrm>
        </p:grpSpPr>
        <p:pic>
          <p:nvPicPr>
            <p:cNvPr id="34" name="図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1752" y="1770024"/>
              <a:ext cx="4277286" cy="1801329"/>
            </a:xfrm>
            <a:prstGeom prst="rect">
              <a:avLst/>
            </a:prstGeom>
            <a:ln>
              <a:solidFill>
                <a:srgbClr val="000000"/>
              </a:solidFill>
            </a:ln>
          </p:spPr>
        </p:pic>
        <p:sp>
          <p:nvSpPr>
            <p:cNvPr id="35" name="角丸四角形 34"/>
            <p:cNvSpPr/>
            <p:nvPr/>
          </p:nvSpPr>
          <p:spPr>
            <a:xfrm>
              <a:off x="7680176" y="1912257"/>
              <a:ext cx="1800200" cy="432048"/>
            </a:xfrm>
            <a:prstGeom prst="roundRect">
              <a:avLst>
                <a:gd name="adj" fmla="val 7918"/>
              </a:avLst>
            </a:prstGeom>
            <a:noFill/>
            <a:ln w="38100" cap="flat" cmpd="sng" algn="ctr">
              <a:solidFill>
                <a:srgbClr val="FF0000"/>
              </a:solidFill>
              <a:prstDash val="solid"/>
            </a:ln>
            <a:effectLst/>
          </p:spPr>
          <p:txBody>
            <a:bodyPr rtlCol="0" anchor="ctr"/>
            <a:lstStyle/>
            <a:p>
              <a:pPr algn="ctr" defTabSz="896350">
                <a:defRPr/>
              </a:pPr>
              <a:endParaRPr kumimoji="1" lang="ja-JP" altLang="en-US" sz="1568" kern="0" dirty="0">
                <a:solidFill>
                  <a:srgbClr val="FFFFFF"/>
                </a:solidFill>
              </a:endParaRPr>
            </a:p>
          </p:txBody>
        </p:sp>
      </p:grpSp>
      <p:grpSp>
        <p:nvGrpSpPr>
          <p:cNvPr id="36" name="グループ化 35"/>
          <p:cNvGrpSpPr/>
          <p:nvPr/>
        </p:nvGrpSpPr>
        <p:grpSpPr>
          <a:xfrm>
            <a:off x="1674678" y="4121338"/>
            <a:ext cx="4342111" cy="2258740"/>
            <a:chOff x="1343472" y="4474843"/>
            <a:chExt cx="4429179" cy="2304032"/>
          </a:xfrm>
        </p:grpSpPr>
        <p:pic>
          <p:nvPicPr>
            <p:cNvPr id="37" name="図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3472" y="4474843"/>
              <a:ext cx="4429179" cy="2304032"/>
            </a:xfrm>
            <a:prstGeom prst="rect">
              <a:avLst/>
            </a:prstGeom>
            <a:ln>
              <a:solidFill>
                <a:srgbClr val="000000"/>
              </a:solidFill>
            </a:ln>
          </p:spPr>
        </p:pic>
        <p:sp>
          <p:nvSpPr>
            <p:cNvPr id="38" name="角丸四角形 37"/>
            <p:cNvSpPr/>
            <p:nvPr/>
          </p:nvSpPr>
          <p:spPr>
            <a:xfrm>
              <a:off x="3730100" y="4941168"/>
              <a:ext cx="1980906" cy="288032"/>
            </a:xfrm>
            <a:prstGeom prst="roundRect">
              <a:avLst>
                <a:gd name="adj" fmla="val 7918"/>
              </a:avLst>
            </a:prstGeom>
            <a:noFill/>
            <a:ln w="38100" cap="flat" cmpd="sng" algn="ctr">
              <a:solidFill>
                <a:srgbClr val="FF0000"/>
              </a:solidFill>
              <a:prstDash val="solid"/>
            </a:ln>
            <a:effectLst/>
          </p:spPr>
          <p:txBody>
            <a:bodyPr rtlCol="0" anchor="ctr"/>
            <a:lstStyle/>
            <a:p>
              <a:pPr algn="ctr" defTabSz="896350">
                <a:defRPr/>
              </a:pPr>
              <a:endParaRPr kumimoji="1" lang="ja-JP" altLang="en-US" sz="1568" kern="0" dirty="0">
                <a:solidFill>
                  <a:srgbClr val="FFFFFF"/>
                </a:solidFill>
              </a:endParaRPr>
            </a:p>
          </p:txBody>
        </p:sp>
      </p:grpSp>
      <p:grpSp>
        <p:nvGrpSpPr>
          <p:cNvPr id="39" name="グループ化 38"/>
          <p:cNvGrpSpPr/>
          <p:nvPr/>
        </p:nvGrpSpPr>
        <p:grpSpPr>
          <a:xfrm>
            <a:off x="7437706" y="3968929"/>
            <a:ext cx="4104436" cy="2563560"/>
            <a:chOff x="7124750" y="3906337"/>
            <a:chExt cx="4186738" cy="2614965"/>
          </a:xfrm>
        </p:grpSpPr>
        <p:pic>
          <p:nvPicPr>
            <p:cNvPr id="40" name="図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750" y="3906337"/>
              <a:ext cx="4124100" cy="2614965"/>
            </a:xfrm>
            <a:prstGeom prst="rect">
              <a:avLst/>
            </a:prstGeom>
            <a:ln>
              <a:solidFill>
                <a:srgbClr val="000000"/>
              </a:solidFill>
            </a:ln>
          </p:spPr>
        </p:pic>
        <p:sp>
          <p:nvSpPr>
            <p:cNvPr id="41" name="角丸四角形 40"/>
            <p:cNvSpPr/>
            <p:nvPr/>
          </p:nvSpPr>
          <p:spPr>
            <a:xfrm>
              <a:off x="8935224" y="5593978"/>
              <a:ext cx="2376264" cy="288032"/>
            </a:xfrm>
            <a:prstGeom prst="roundRect">
              <a:avLst>
                <a:gd name="adj" fmla="val 7918"/>
              </a:avLst>
            </a:prstGeom>
            <a:noFill/>
            <a:ln w="38100" cap="flat" cmpd="sng" algn="ctr">
              <a:solidFill>
                <a:srgbClr val="FF0000"/>
              </a:solidFill>
              <a:prstDash val="solid"/>
            </a:ln>
            <a:effectLst/>
          </p:spPr>
          <p:txBody>
            <a:bodyPr rtlCol="0" anchor="ctr"/>
            <a:lstStyle/>
            <a:p>
              <a:pPr algn="ctr" defTabSz="896350">
                <a:defRPr/>
              </a:pPr>
              <a:endParaRPr kumimoji="1" lang="ja-JP" altLang="en-US" sz="1568" kern="0" dirty="0">
                <a:solidFill>
                  <a:srgbClr val="FFFFFF"/>
                </a:solidFill>
              </a:endParaRPr>
            </a:p>
          </p:txBody>
        </p:sp>
      </p:grpSp>
      <p:sp>
        <p:nvSpPr>
          <p:cNvPr id="42" name="右矢印 41"/>
          <p:cNvSpPr/>
          <p:nvPr/>
        </p:nvSpPr>
        <p:spPr bwMode="auto">
          <a:xfrm>
            <a:off x="5437474" y="2182746"/>
            <a:ext cx="635332" cy="655476"/>
          </a:xfrm>
          <a:prstGeom prst="rightArrow">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1961" b="1" kern="0" dirty="0">
              <a:solidFill>
                <a:srgbClr val="FFFFFF"/>
              </a:solidFill>
              <a:cs typeface="Segoe UI" pitchFamily="34" charset="0"/>
            </a:endParaRPr>
          </a:p>
        </p:txBody>
      </p:sp>
      <p:sp>
        <p:nvSpPr>
          <p:cNvPr id="43" name="右矢印 42"/>
          <p:cNvSpPr/>
          <p:nvPr/>
        </p:nvSpPr>
        <p:spPr bwMode="auto">
          <a:xfrm rot="7626501">
            <a:off x="5708191" y="3572717"/>
            <a:ext cx="635332" cy="655476"/>
          </a:xfrm>
          <a:prstGeom prst="rightArrow">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1961" b="1" kern="0" dirty="0">
              <a:solidFill>
                <a:srgbClr val="FFFFFF"/>
              </a:solidFill>
              <a:cs typeface="Segoe UI" pitchFamily="34" charset="0"/>
            </a:endParaRPr>
          </a:p>
        </p:txBody>
      </p:sp>
      <p:sp>
        <p:nvSpPr>
          <p:cNvPr id="44" name="右矢印 43"/>
          <p:cNvSpPr/>
          <p:nvPr/>
        </p:nvSpPr>
        <p:spPr bwMode="auto">
          <a:xfrm>
            <a:off x="6409581" y="4967918"/>
            <a:ext cx="635332" cy="655476"/>
          </a:xfrm>
          <a:prstGeom prst="rightArrow">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1961" b="1" kern="0" dirty="0">
              <a:solidFill>
                <a:srgbClr val="FFFFFF"/>
              </a:solidFill>
              <a:cs typeface="Segoe UI" pitchFamily="34" charset="0"/>
            </a:endParaRPr>
          </a:p>
        </p:txBody>
      </p:sp>
    </p:spTree>
    <p:extLst>
      <p:ext uri="{BB962C8B-B14F-4D97-AF65-F5344CB8AC3E}">
        <p14:creationId xmlns:p14="http://schemas.microsoft.com/office/powerpoint/2010/main" val="85951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Azure BizTalk Services</a:t>
            </a:r>
            <a:endParaRPr lang="ja-JP" altLang="en-US" dirty="0"/>
          </a:p>
        </p:txBody>
      </p:sp>
      <p:sp>
        <p:nvSpPr>
          <p:cNvPr id="8" name="正方形/長方形 7"/>
          <p:cNvSpPr/>
          <p:nvPr/>
        </p:nvSpPr>
        <p:spPr>
          <a:xfrm>
            <a:off x="644232" y="1341077"/>
            <a:ext cx="11065318" cy="465075"/>
          </a:xfrm>
          <a:prstGeom prst="rect">
            <a:avLst/>
          </a:prstGeom>
          <a:solidFill>
            <a:srgbClr val="BA14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353" dirty="0"/>
              <a:t>エンタープライズとクラウドをシームレスに統合</a:t>
            </a:r>
          </a:p>
        </p:txBody>
      </p:sp>
      <p:sp>
        <p:nvSpPr>
          <p:cNvPr id="9" name="正方形/長方形 8"/>
          <p:cNvSpPr/>
          <p:nvPr>
            <p:custDataLst>
              <p:tags r:id="rId1"/>
            </p:custDataLst>
          </p:nvPr>
        </p:nvSpPr>
        <p:spPr>
          <a:xfrm>
            <a:off x="644231" y="1881510"/>
            <a:ext cx="3509645" cy="842344"/>
          </a:xfrm>
          <a:prstGeom prst="rect">
            <a:avLst/>
          </a:pr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rPr>
              <a:t>クラウドベースの</a:t>
            </a:r>
            <a:br>
              <a:rPr lang="en-US" altLang="ja-JP" sz="2400" dirty="0">
                <a:solidFill>
                  <a:srgbClr val="FFFFFF"/>
                </a:solidFill>
              </a:rPr>
            </a:br>
            <a:r>
              <a:rPr lang="en-US" altLang="ja-JP" sz="2400" dirty="0">
                <a:solidFill>
                  <a:srgbClr val="FFFFFF"/>
                </a:solidFill>
              </a:rPr>
              <a:t>EDI</a:t>
            </a:r>
            <a:r>
              <a:rPr lang="ja-JP" altLang="en-US" sz="2400" dirty="0">
                <a:solidFill>
                  <a:srgbClr val="FFFFFF"/>
                </a:solidFill>
              </a:rPr>
              <a:t>処理</a:t>
            </a:r>
          </a:p>
        </p:txBody>
      </p:sp>
      <p:sp>
        <p:nvSpPr>
          <p:cNvPr id="11" name="正方形/長方形 10"/>
          <p:cNvSpPr/>
          <p:nvPr>
            <p:custDataLst>
              <p:tags r:id="rId2"/>
            </p:custDataLst>
          </p:nvPr>
        </p:nvSpPr>
        <p:spPr>
          <a:xfrm>
            <a:off x="4410127" y="1872952"/>
            <a:ext cx="3509645" cy="842344"/>
          </a:xfrm>
          <a:prstGeom prst="rect">
            <a:avLst/>
          </a:pr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rPr>
              <a:t>エンタープライズ</a:t>
            </a:r>
          </a:p>
          <a:p>
            <a:pPr algn="ctr"/>
            <a:r>
              <a:rPr lang="ja-JP" altLang="en-US" sz="2400" dirty="0">
                <a:solidFill>
                  <a:srgbClr val="FFFFFF"/>
                </a:solidFill>
              </a:rPr>
              <a:t>アプリケーション統合</a:t>
            </a:r>
          </a:p>
        </p:txBody>
      </p:sp>
      <p:sp>
        <p:nvSpPr>
          <p:cNvPr id="12" name="正方形/長方形 11"/>
          <p:cNvSpPr/>
          <p:nvPr>
            <p:custDataLst>
              <p:tags r:id="rId3"/>
            </p:custDataLst>
          </p:nvPr>
        </p:nvSpPr>
        <p:spPr>
          <a:xfrm>
            <a:off x="8181229" y="1872953"/>
            <a:ext cx="3509645" cy="842344"/>
          </a:xfrm>
          <a:prstGeom prst="rect">
            <a:avLst/>
          </a:prstGeom>
          <a:solidFill>
            <a:srgbClr val="0072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400" dirty="0">
                <a:solidFill>
                  <a:srgbClr val="FFFFFF"/>
                </a:solidFill>
              </a:rPr>
              <a:t>ハイブリッド</a:t>
            </a:r>
          </a:p>
          <a:p>
            <a:pPr algn="ctr"/>
            <a:r>
              <a:rPr lang="ja-JP" altLang="en-US" sz="2400" dirty="0">
                <a:solidFill>
                  <a:srgbClr val="FFFFFF"/>
                </a:solidFill>
              </a:rPr>
              <a:t>アプリケーション構築</a:t>
            </a:r>
          </a:p>
        </p:txBody>
      </p:sp>
      <p:sp>
        <p:nvSpPr>
          <p:cNvPr id="17" name="正方形/長方形 16"/>
          <p:cNvSpPr/>
          <p:nvPr>
            <p:custDataLst>
              <p:tags r:id="rId4"/>
            </p:custDataLst>
          </p:nvPr>
        </p:nvSpPr>
        <p:spPr>
          <a:xfrm>
            <a:off x="644231" y="2875859"/>
            <a:ext cx="3552823" cy="360498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410" indent="-177410">
              <a:buFont typeface="Arial" panose="020B0604020202020204" pitchFamily="34" charset="0"/>
              <a:buChar char="•"/>
            </a:pPr>
            <a:r>
              <a:rPr lang="ja-JP" altLang="en-US" dirty="0">
                <a:solidFill>
                  <a:srgbClr val="000000"/>
                </a:solidFill>
              </a:rPr>
              <a:t>取引先管理および電子データ交換 </a:t>
            </a:r>
            <a:r>
              <a:rPr lang="en-US" altLang="ja-JP" dirty="0">
                <a:solidFill>
                  <a:srgbClr val="000000"/>
                </a:solidFill>
              </a:rPr>
              <a:t>(EDI) </a:t>
            </a:r>
            <a:r>
              <a:rPr lang="ja-JP" altLang="en-US" dirty="0">
                <a:solidFill>
                  <a:srgbClr val="000000"/>
                </a:solidFill>
              </a:rPr>
              <a:t>処理のための堅牢で拡張可能なソリューションを提供</a:t>
            </a:r>
            <a:endParaRPr lang="en-US" altLang="ja-JP" dirty="0">
              <a:solidFill>
                <a:srgbClr val="000000"/>
              </a:solidFill>
            </a:endParaRPr>
          </a:p>
        </p:txBody>
      </p:sp>
      <p:sp>
        <p:nvSpPr>
          <p:cNvPr id="18" name="正方形/長方形 17"/>
          <p:cNvSpPr/>
          <p:nvPr>
            <p:custDataLst>
              <p:tags r:id="rId5"/>
            </p:custDataLst>
          </p:nvPr>
        </p:nvSpPr>
        <p:spPr>
          <a:xfrm>
            <a:off x="4410126" y="2859494"/>
            <a:ext cx="3552823" cy="360498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410" indent="-177410">
              <a:buFont typeface="Arial" panose="020B0604020202020204" pitchFamily="34" charset="0"/>
              <a:buChar char="•"/>
            </a:pPr>
            <a:r>
              <a:rPr lang="ja-JP" altLang="en-US" dirty="0">
                <a:solidFill>
                  <a:srgbClr val="000000"/>
                </a:solidFill>
              </a:rPr>
              <a:t>エンタープライズおよびシステム インテグレーターが、使いやすい構成主導型のインターフェイスを使用して内部設置型サービス、</a:t>
            </a:r>
            <a:r>
              <a:rPr lang="en-US" altLang="ja-JP" dirty="0">
                <a:solidFill>
                  <a:srgbClr val="000000"/>
                </a:solidFill>
              </a:rPr>
              <a:t>SaaS </a:t>
            </a:r>
            <a:r>
              <a:rPr lang="ja-JP" altLang="en-US" dirty="0">
                <a:solidFill>
                  <a:srgbClr val="000000"/>
                </a:solidFill>
              </a:rPr>
              <a:t>サービス、およびクラウド サービスを統合する </a:t>
            </a:r>
            <a:r>
              <a:rPr lang="en-US" altLang="ja-JP" dirty="0">
                <a:solidFill>
                  <a:srgbClr val="000000"/>
                </a:solidFill>
              </a:rPr>
              <a:t>EAI </a:t>
            </a:r>
            <a:r>
              <a:rPr lang="ja-JP" altLang="en-US" dirty="0">
                <a:solidFill>
                  <a:srgbClr val="000000"/>
                </a:solidFill>
              </a:rPr>
              <a:t>ソリューションを構築するための柔軟な統合プラットフォームを提供</a:t>
            </a:r>
            <a:endParaRPr lang="en-US" altLang="ja-JP" dirty="0">
              <a:solidFill>
                <a:srgbClr val="000000"/>
              </a:solidFill>
            </a:endParaRPr>
          </a:p>
        </p:txBody>
      </p:sp>
      <p:sp>
        <p:nvSpPr>
          <p:cNvPr id="19" name="正方形/長方形 18"/>
          <p:cNvSpPr/>
          <p:nvPr>
            <p:custDataLst>
              <p:tags r:id="rId6"/>
            </p:custDataLst>
          </p:nvPr>
        </p:nvSpPr>
        <p:spPr>
          <a:xfrm>
            <a:off x="8138051" y="2859494"/>
            <a:ext cx="3552823" cy="3604983"/>
          </a:xfrm>
          <a:prstGeom prst="rect">
            <a:avLst/>
          </a:pr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410" indent="-177410">
              <a:buFont typeface="Arial" panose="020B0604020202020204" pitchFamily="34" charset="0"/>
              <a:buChar char="•"/>
            </a:pPr>
            <a:r>
              <a:rPr lang="en-US" altLang="ja-JP" dirty="0">
                <a:solidFill>
                  <a:srgbClr val="000000"/>
                </a:solidFill>
              </a:rPr>
              <a:t>SAP, Oracle EBS,</a:t>
            </a:r>
            <a:r>
              <a:rPr lang="ja-JP" altLang="en-US" dirty="0">
                <a:solidFill>
                  <a:srgbClr val="000000"/>
                </a:solidFill>
              </a:rPr>
              <a:t> </a:t>
            </a:r>
            <a:r>
              <a:rPr lang="en-US" altLang="ja-JP" dirty="0">
                <a:solidFill>
                  <a:srgbClr val="000000"/>
                </a:solidFill>
              </a:rPr>
              <a:t>SQL Server</a:t>
            </a:r>
            <a:r>
              <a:rPr lang="ja-JP" altLang="en-US" dirty="0">
                <a:solidFill>
                  <a:srgbClr val="000000"/>
                </a:solidFill>
              </a:rPr>
              <a:t> および </a:t>
            </a:r>
            <a:r>
              <a:rPr lang="en-US" altLang="ja-JP" dirty="0">
                <a:solidFill>
                  <a:srgbClr val="000000"/>
                </a:solidFill>
              </a:rPr>
              <a:t>PeopleSoft </a:t>
            </a:r>
            <a:r>
              <a:rPr lang="ja-JP" altLang="en-US" dirty="0">
                <a:solidFill>
                  <a:srgbClr val="000000"/>
                </a:solidFill>
              </a:rPr>
              <a:t>に対して、クラウドと内部設置型基幹業務アプリケーションをすぐに統合できます。任意の </a:t>
            </a:r>
            <a:r>
              <a:rPr lang="en-US" altLang="ja-JP" dirty="0">
                <a:solidFill>
                  <a:srgbClr val="000000"/>
                </a:solidFill>
              </a:rPr>
              <a:t>HTTP, FTP, SFTP</a:t>
            </a:r>
            <a:r>
              <a:rPr lang="ja-JP" altLang="en-US" dirty="0">
                <a:solidFill>
                  <a:srgbClr val="000000"/>
                </a:solidFill>
              </a:rPr>
              <a:t> または </a:t>
            </a:r>
            <a:r>
              <a:rPr lang="en-US" altLang="ja-JP" dirty="0">
                <a:solidFill>
                  <a:srgbClr val="000000"/>
                </a:solidFill>
              </a:rPr>
              <a:t>REST </a:t>
            </a:r>
            <a:r>
              <a:rPr lang="ja-JP" altLang="en-US" dirty="0">
                <a:solidFill>
                  <a:srgbClr val="000000"/>
                </a:solidFill>
              </a:rPr>
              <a:t>データ ソースと接続できます。メッセージは、</a:t>
            </a:r>
            <a:r>
              <a:rPr lang="en-US" altLang="ja-JP" dirty="0">
                <a:solidFill>
                  <a:srgbClr val="000000"/>
                </a:solidFill>
              </a:rPr>
              <a:t>Service Bus </a:t>
            </a:r>
            <a:r>
              <a:rPr lang="ja-JP" altLang="en-US" dirty="0">
                <a:solidFill>
                  <a:srgbClr val="000000"/>
                </a:solidFill>
              </a:rPr>
              <a:t>キュー、トピック、</a:t>
            </a:r>
            <a:r>
              <a:rPr lang="en-US" altLang="ja-JP" dirty="0">
                <a:solidFill>
                  <a:srgbClr val="000000"/>
                </a:solidFill>
              </a:rPr>
              <a:t>SQL </a:t>
            </a:r>
            <a:r>
              <a:rPr lang="ja-JP" altLang="en-US" dirty="0">
                <a:solidFill>
                  <a:srgbClr val="000000"/>
                </a:solidFill>
              </a:rPr>
              <a:t>データベース、</a:t>
            </a:r>
            <a:r>
              <a:rPr lang="en-US" altLang="ja-JP" dirty="0">
                <a:solidFill>
                  <a:srgbClr val="000000"/>
                </a:solidFill>
              </a:rPr>
              <a:t>BLOB </a:t>
            </a:r>
            <a:r>
              <a:rPr lang="ja-JP" altLang="en-US" dirty="0">
                <a:solidFill>
                  <a:srgbClr val="000000"/>
                </a:solidFill>
              </a:rPr>
              <a:t>ストアなどのさまざまな </a:t>
            </a:r>
            <a:r>
              <a:rPr lang="en-US" altLang="ja-JP" dirty="0">
                <a:solidFill>
                  <a:srgbClr val="000000"/>
                </a:solidFill>
              </a:rPr>
              <a:t>Azure </a:t>
            </a:r>
            <a:r>
              <a:rPr lang="ja-JP" altLang="en-US" dirty="0">
                <a:solidFill>
                  <a:srgbClr val="000000"/>
                </a:solidFill>
              </a:rPr>
              <a:t>アーティファクトを使用してルーティングできます。</a:t>
            </a:r>
            <a:endParaRPr lang="en-US" altLang="ja-JP" dirty="0">
              <a:solidFill>
                <a:srgbClr val="000000"/>
              </a:solidFill>
            </a:endParaRPr>
          </a:p>
        </p:txBody>
      </p:sp>
    </p:spTree>
    <p:extLst>
      <p:ext uri="{BB962C8B-B14F-4D97-AF65-F5344CB8AC3E}">
        <p14:creationId xmlns:p14="http://schemas.microsoft.com/office/powerpoint/2010/main" val="305030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BizTalk Services </a:t>
            </a:r>
            <a:r>
              <a:rPr lang="ja-JP" altLang="en-US" dirty="0"/>
              <a:t>アーキテクチャ</a:t>
            </a:r>
          </a:p>
        </p:txBody>
      </p:sp>
      <p:grpSp>
        <p:nvGrpSpPr>
          <p:cNvPr id="7" name="Group 9"/>
          <p:cNvGrpSpPr/>
          <p:nvPr/>
        </p:nvGrpSpPr>
        <p:grpSpPr>
          <a:xfrm>
            <a:off x="5065511" y="1341740"/>
            <a:ext cx="1703530" cy="5280271"/>
            <a:chOff x="5166934" y="1367846"/>
            <a:chExt cx="1737935" cy="5386915"/>
          </a:xfrm>
        </p:grpSpPr>
        <p:sp>
          <p:nvSpPr>
            <p:cNvPr id="8" name="Rectangle 32"/>
            <p:cNvSpPr/>
            <p:nvPr/>
          </p:nvSpPr>
          <p:spPr>
            <a:xfrm>
              <a:off x="5166934" y="1737185"/>
              <a:ext cx="1737934" cy="5017576"/>
            </a:xfrm>
            <a:prstGeom prst="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lIns="91398" tIns="45698" rIns="91398" bIns="45698" rtlCol="0" anchor="t"/>
            <a:lstStyle/>
            <a:p>
              <a:pPr algn="ctr" defTabSz="914192"/>
              <a:endParaRPr lang="en-US" sz="1765" dirty="0">
                <a:solidFill>
                  <a:srgbClr val="FFFFFF"/>
                </a:solidFill>
              </a:endParaRPr>
            </a:p>
          </p:txBody>
        </p:sp>
        <p:sp>
          <p:nvSpPr>
            <p:cNvPr id="9" name="Rectangle 33"/>
            <p:cNvSpPr/>
            <p:nvPr/>
          </p:nvSpPr>
          <p:spPr bwMode="auto">
            <a:xfrm>
              <a:off x="5166935" y="1367846"/>
              <a:ext cx="1737934" cy="449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Bridges</a:t>
              </a:r>
            </a:p>
          </p:txBody>
        </p:sp>
      </p:grpSp>
      <p:grpSp>
        <p:nvGrpSpPr>
          <p:cNvPr id="10" name="Group 8"/>
          <p:cNvGrpSpPr/>
          <p:nvPr/>
        </p:nvGrpSpPr>
        <p:grpSpPr>
          <a:xfrm>
            <a:off x="3024182" y="1343284"/>
            <a:ext cx="1703337" cy="5278728"/>
            <a:chOff x="3084379" y="1369420"/>
            <a:chExt cx="1737738" cy="5385341"/>
          </a:xfrm>
        </p:grpSpPr>
        <p:sp>
          <p:nvSpPr>
            <p:cNvPr id="11" name="Rectangle 16"/>
            <p:cNvSpPr/>
            <p:nvPr/>
          </p:nvSpPr>
          <p:spPr>
            <a:xfrm>
              <a:off x="3084379" y="1738759"/>
              <a:ext cx="1737360" cy="5016002"/>
            </a:xfrm>
            <a:prstGeom prst="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lIns="91398" tIns="45698" rIns="91398" bIns="45698" rtlCol="0" anchor="t"/>
            <a:lstStyle/>
            <a:p>
              <a:pPr algn="ctr" defTabSz="914192"/>
              <a:endParaRPr lang="en-US" sz="1765" dirty="0">
                <a:solidFill>
                  <a:srgbClr val="FFFFFF"/>
                </a:solidFill>
              </a:endParaRPr>
            </a:p>
          </p:txBody>
        </p:sp>
        <p:sp>
          <p:nvSpPr>
            <p:cNvPr id="12" name="Rectangle 2"/>
            <p:cNvSpPr/>
            <p:nvPr/>
          </p:nvSpPr>
          <p:spPr bwMode="auto">
            <a:xfrm>
              <a:off x="3084757" y="1369420"/>
              <a:ext cx="1737360" cy="449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B2B Service</a:t>
              </a:r>
            </a:p>
          </p:txBody>
        </p:sp>
      </p:grpSp>
      <p:sp>
        <p:nvSpPr>
          <p:cNvPr id="13" name="Rectangle 28"/>
          <p:cNvSpPr/>
          <p:nvPr/>
        </p:nvSpPr>
        <p:spPr>
          <a:xfrm>
            <a:off x="384145" y="3130931"/>
            <a:ext cx="1604372" cy="1604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8" rIns="91398" bIns="45698" rtlCol="0" anchor="ctr"/>
          <a:lstStyle/>
          <a:p>
            <a:pPr algn="ctr" defTabSz="914192">
              <a:lnSpc>
                <a:spcPct val="200000"/>
              </a:lnSpc>
            </a:pPr>
            <a:r>
              <a:rPr lang="en-US" sz="1961" dirty="0">
                <a:solidFill>
                  <a:srgbClr val="FFFFFF"/>
                </a:solidFill>
              </a:rPr>
              <a:t>Visual Studio</a:t>
            </a:r>
          </a:p>
        </p:txBody>
      </p:sp>
      <p:sp>
        <p:nvSpPr>
          <p:cNvPr id="14" name="Rectangle 29"/>
          <p:cNvSpPr/>
          <p:nvPr/>
        </p:nvSpPr>
        <p:spPr>
          <a:xfrm>
            <a:off x="384181" y="5014617"/>
            <a:ext cx="1604372" cy="16043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8" rIns="91398" bIns="45698" rtlCol="0" anchor="ctr"/>
          <a:lstStyle/>
          <a:p>
            <a:pPr algn="ctr" defTabSz="914192">
              <a:lnSpc>
                <a:spcPct val="200000"/>
              </a:lnSpc>
            </a:pPr>
            <a:r>
              <a:rPr lang="en-US" sz="1961" dirty="0">
                <a:solidFill>
                  <a:srgbClr val="FFFFFF"/>
                </a:solidFill>
              </a:rPr>
              <a:t>PowerShell</a:t>
            </a:r>
          </a:p>
        </p:txBody>
      </p:sp>
      <p:sp>
        <p:nvSpPr>
          <p:cNvPr id="15" name="Rectangle 31"/>
          <p:cNvSpPr/>
          <p:nvPr/>
        </p:nvSpPr>
        <p:spPr>
          <a:xfrm>
            <a:off x="386847" y="1311899"/>
            <a:ext cx="1604372" cy="1606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398" tIns="45698" rIns="91398" bIns="45698" rtlCol="0" anchor="ctr"/>
          <a:lstStyle/>
          <a:p>
            <a:pPr algn="ctr" defTabSz="914192">
              <a:lnSpc>
                <a:spcPct val="200000"/>
              </a:lnSpc>
            </a:pPr>
            <a:r>
              <a:rPr lang="en-US" sz="1961" dirty="0">
                <a:solidFill>
                  <a:srgbClr val="FFFFFF"/>
                </a:solidFill>
              </a:rPr>
              <a:t>Portal</a:t>
            </a:r>
          </a:p>
        </p:txBody>
      </p:sp>
      <p:grpSp>
        <p:nvGrpSpPr>
          <p:cNvPr id="16" name="Group 55"/>
          <p:cNvGrpSpPr/>
          <p:nvPr/>
        </p:nvGrpSpPr>
        <p:grpSpPr>
          <a:xfrm>
            <a:off x="7086480" y="1346824"/>
            <a:ext cx="1702965" cy="5275188"/>
            <a:chOff x="7228721" y="1373030"/>
            <a:chExt cx="1737360" cy="5381731"/>
          </a:xfrm>
        </p:grpSpPr>
        <p:sp>
          <p:nvSpPr>
            <p:cNvPr id="17" name="Rectangle 34"/>
            <p:cNvSpPr/>
            <p:nvPr/>
          </p:nvSpPr>
          <p:spPr>
            <a:xfrm>
              <a:off x="7228721" y="1821011"/>
              <a:ext cx="1737360" cy="4933750"/>
            </a:xfrm>
            <a:prstGeom prst="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lIns="91398" tIns="45698" rIns="91398" bIns="45698" rtlCol="0" anchor="b"/>
            <a:lstStyle/>
            <a:p>
              <a:pPr algn="ctr" defTabSz="914192"/>
              <a:endParaRPr lang="en-US" sz="1765" dirty="0">
                <a:solidFill>
                  <a:srgbClr val="FFFFFF"/>
                </a:solidFill>
              </a:endParaRPr>
            </a:p>
          </p:txBody>
        </p:sp>
        <p:sp>
          <p:nvSpPr>
            <p:cNvPr id="18" name="Rectangle 35"/>
            <p:cNvSpPr/>
            <p:nvPr/>
          </p:nvSpPr>
          <p:spPr bwMode="auto">
            <a:xfrm>
              <a:off x="7228721" y="1373030"/>
              <a:ext cx="1737360" cy="44805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Artifacts</a:t>
              </a:r>
            </a:p>
          </p:txBody>
        </p:sp>
      </p:grpSp>
      <p:grpSp>
        <p:nvGrpSpPr>
          <p:cNvPr id="19" name="Group 71"/>
          <p:cNvGrpSpPr/>
          <p:nvPr/>
        </p:nvGrpSpPr>
        <p:grpSpPr>
          <a:xfrm>
            <a:off x="7332130" y="4629208"/>
            <a:ext cx="1263231" cy="770816"/>
            <a:chOff x="7479333" y="4721710"/>
            <a:chExt cx="1288744" cy="786384"/>
          </a:xfrm>
        </p:grpSpPr>
        <p:sp>
          <p:nvSpPr>
            <p:cNvPr id="20" name="Rectangle 13"/>
            <p:cNvSpPr/>
            <p:nvPr/>
          </p:nvSpPr>
          <p:spPr>
            <a:xfrm>
              <a:off x="7479333" y="4721710"/>
              <a:ext cx="1288744" cy="786384"/>
            </a:xfrm>
            <a:prstGeom prst="rect">
              <a:avLst/>
            </a:prstGeom>
            <a:solidFill>
              <a:schemeClr val="accent3"/>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Transforms</a:t>
              </a:r>
            </a:p>
          </p:txBody>
        </p:sp>
        <p:sp>
          <p:nvSpPr>
            <p:cNvPr id="21" name="Freeform 36"/>
            <p:cNvSpPr>
              <a:spLocks noEditPoints="1"/>
            </p:cNvSpPr>
            <p:nvPr/>
          </p:nvSpPr>
          <p:spPr bwMode="black">
            <a:xfrm>
              <a:off x="7865229" y="4780905"/>
              <a:ext cx="427303" cy="427302"/>
            </a:xfrm>
            <a:custGeom>
              <a:avLst/>
              <a:gdLst>
                <a:gd name="T0" fmla="*/ 52 w 154"/>
                <a:gd name="T1" fmla="*/ 58 h 154"/>
                <a:gd name="T2" fmla="*/ 70 w 154"/>
                <a:gd name="T3" fmla="*/ 47 h 154"/>
                <a:gd name="T4" fmla="*/ 57 w 154"/>
                <a:gd name="T5" fmla="*/ 64 h 154"/>
                <a:gd name="T6" fmla="*/ 102 w 154"/>
                <a:gd name="T7" fmla="*/ 92 h 154"/>
                <a:gd name="T8" fmla="*/ 85 w 154"/>
                <a:gd name="T9" fmla="*/ 108 h 154"/>
                <a:gd name="T10" fmla="*/ 92 w 154"/>
                <a:gd name="T11" fmla="*/ 91 h 154"/>
                <a:gd name="T12" fmla="*/ 102 w 154"/>
                <a:gd name="T13" fmla="*/ 92 h 154"/>
                <a:gd name="T14" fmla="*/ 82 w 154"/>
                <a:gd name="T15" fmla="*/ 81 h 154"/>
                <a:gd name="T16" fmla="*/ 89 w 154"/>
                <a:gd name="T17" fmla="*/ 89 h 154"/>
                <a:gd name="T18" fmla="*/ 79 w 154"/>
                <a:gd name="T19" fmla="*/ 105 h 154"/>
                <a:gd name="T20" fmla="*/ 53 w 154"/>
                <a:gd name="T21" fmla="*/ 100 h 154"/>
                <a:gd name="T22" fmla="*/ 72 w 154"/>
                <a:gd name="T23" fmla="*/ 83 h 154"/>
                <a:gd name="T24" fmla="*/ 75 w 154"/>
                <a:gd name="T25" fmla="*/ 108 h 154"/>
                <a:gd name="T26" fmla="*/ 53 w 154"/>
                <a:gd name="T27" fmla="*/ 100 h 154"/>
                <a:gd name="T28" fmla="*/ 70 w 154"/>
                <a:gd name="T29" fmla="*/ 79 h 154"/>
                <a:gd name="T30" fmla="*/ 52 w 154"/>
                <a:gd name="T31" fmla="*/ 90 h 154"/>
                <a:gd name="T32" fmla="*/ 65 w 154"/>
                <a:gd name="T33" fmla="*/ 73 h 154"/>
                <a:gd name="T34" fmla="*/ 75 w 154"/>
                <a:gd name="T35" fmla="*/ 70 h 154"/>
                <a:gd name="T36" fmla="*/ 66 w 154"/>
                <a:gd name="T37" fmla="*/ 69 h 154"/>
                <a:gd name="T38" fmla="*/ 73 w 154"/>
                <a:gd name="T39" fmla="*/ 49 h 154"/>
                <a:gd name="T40" fmla="*/ 75 w 154"/>
                <a:gd name="T41" fmla="*/ 70 h 154"/>
                <a:gd name="T42" fmla="*/ 79 w 154"/>
                <a:gd name="T43" fmla="*/ 70 h 154"/>
                <a:gd name="T44" fmla="*/ 82 w 154"/>
                <a:gd name="T45" fmla="*/ 44 h 154"/>
                <a:gd name="T46" fmla="*/ 101 w 154"/>
                <a:gd name="T47" fmla="*/ 58 h 154"/>
                <a:gd name="T48" fmla="*/ 101 w 154"/>
                <a:gd name="T49" fmla="*/ 62 h 154"/>
                <a:gd name="T50" fmla="*/ 93 w 154"/>
                <a:gd name="T51" fmla="*/ 80 h 154"/>
                <a:gd name="T52" fmla="*/ 83 w 154"/>
                <a:gd name="T53" fmla="*/ 78 h 154"/>
                <a:gd name="T54" fmla="*/ 101 w 154"/>
                <a:gd name="T55" fmla="*/ 62 h 154"/>
                <a:gd name="T56" fmla="*/ 109 w 154"/>
                <a:gd name="T57" fmla="*/ 92 h 154"/>
                <a:gd name="T58" fmla="*/ 97 w 154"/>
                <a:gd name="T59" fmla="*/ 81 h 154"/>
                <a:gd name="T60" fmla="*/ 108 w 154"/>
                <a:gd name="T61" fmla="*/ 53 h 154"/>
                <a:gd name="T62" fmla="*/ 73 w 154"/>
                <a:gd name="T63" fmla="*/ 39 h 154"/>
                <a:gd name="T64" fmla="*/ 45 w 154"/>
                <a:gd name="T65" fmla="*/ 62 h 154"/>
                <a:gd name="T66" fmla="*/ 57 w 154"/>
                <a:gd name="T67" fmla="*/ 72 h 154"/>
                <a:gd name="T68" fmla="*/ 46 w 154"/>
                <a:gd name="T69" fmla="*/ 100 h 154"/>
                <a:gd name="T70" fmla="*/ 81 w 154"/>
                <a:gd name="T71" fmla="*/ 115 h 154"/>
                <a:gd name="T72" fmla="*/ 77 w 154"/>
                <a:gd name="T73" fmla="*/ 0 h 154"/>
                <a:gd name="T74" fmla="*/ 77 w 154"/>
                <a:gd name="T75" fmla="*/ 154 h 154"/>
                <a:gd name="T76" fmla="*/ 77 w 154"/>
                <a:gd name="T77" fmla="*/ 0 h 154"/>
                <a:gd name="T78" fmla="*/ 143 w 154"/>
                <a:gd name="T79" fmla="*/ 77 h 154"/>
                <a:gd name="T80" fmla="*/ 11 w 154"/>
                <a:gd name="T81" fmla="*/ 7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4" h="154">
                  <a:moveTo>
                    <a:pt x="52" y="62"/>
                  </a:moveTo>
                  <a:cubicBezTo>
                    <a:pt x="50" y="61"/>
                    <a:pt x="50" y="59"/>
                    <a:pt x="52" y="58"/>
                  </a:cubicBezTo>
                  <a:cubicBezTo>
                    <a:pt x="69" y="46"/>
                    <a:pt x="69" y="46"/>
                    <a:pt x="69" y="46"/>
                  </a:cubicBezTo>
                  <a:cubicBezTo>
                    <a:pt x="70" y="45"/>
                    <a:pt x="71" y="46"/>
                    <a:pt x="70" y="47"/>
                  </a:cubicBezTo>
                  <a:cubicBezTo>
                    <a:pt x="62" y="63"/>
                    <a:pt x="62" y="63"/>
                    <a:pt x="62" y="63"/>
                  </a:cubicBezTo>
                  <a:cubicBezTo>
                    <a:pt x="61" y="65"/>
                    <a:pt x="59" y="65"/>
                    <a:pt x="57" y="64"/>
                  </a:cubicBezTo>
                  <a:lnTo>
                    <a:pt x="52" y="62"/>
                  </a:lnTo>
                  <a:close/>
                  <a:moveTo>
                    <a:pt x="102" y="92"/>
                  </a:moveTo>
                  <a:cubicBezTo>
                    <a:pt x="104" y="93"/>
                    <a:pt x="104" y="94"/>
                    <a:pt x="102" y="95"/>
                  </a:cubicBezTo>
                  <a:cubicBezTo>
                    <a:pt x="85" y="108"/>
                    <a:pt x="85" y="108"/>
                    <a:pt x="85" y="108"/>
                  </a:cubicBezTo>
                  <a:cubicBezTo>
                    <a:pt x="83" y="109"/>
                    <a:pt x="83" y="108"/>
                    <a:pt x="83" y="107"/>
                  </a:cubicBezTo>
                  <a:cubicBezTo>
                    <a:pt x="92" y="91"/>
                    <a:pt x="92" y="91"/>
                    <a:pt x="92" y="91"/>
                  </a:cubicBezTo>
                  <a:cubicBezTo>
                    <a:pt x="93" y="89"/>
                    <a:pt x="95" y="88"/>
                    <a:pt x="96" y="89"/>
                  </a:cubicBezTo>
                  <a:lnTo>
                    <a:pt x="102" y="92"/>
                  </a:lnTo>
                  <a:close/>
                  <a:moveTo>
                    <a:pt x="79" y="83"/>
                  </a:moveTo>
                  <a:cubicBezTo>
                    <a:pt x="79" y="81"/>
                    <a:pt x="80" y="81"/>
                    <a:pt x="82" y="81"/>
                  </a:cubicBezTo>
                  <a:cubicBezTo>
                    <a:pt x="87" y="84"/>
                    <a:pt x="87" y="84"/>
                    <a:pt x="87" y="84"/>
                  </a:cubicBezTo>
                  <a:cubicBezTo>
                    <a:pt x="89" y="85"/>
                    <a:pt x="89" y="87"/>
                    <a:pt x="89" y="89"/>
                  </a:cubicBezTo>
                  <a:cubicBezTo>
                    <a:pt x="80" y="105"/>
                    <a:pt x="80" y="105"/>
                    <a:pt x="80" y="105"/>
                  </a:cubicBezTo>
                  <a:cubicBezTo>
                    <a:pt x="79" y="107"/>
                    <a:pt x="79" y="107"/>
                    <a:pt x="79" y="105"/>
                  </a:cubicBezTo>
                  <a:lnTo>
                    <a:pt x="79" y="83"/>
                  </a:lnTo>
                  <a:close/>
                  <a:moveTo>
                    <a:pt x="53" y="100"/>
                  </a:moveTo>
                  <a:cubicBezTo>
                    <a:pt x="51" y="99"/>
                    <a:pt x="51" y="97"/>
                    <a:pt x="52" y="96"/>
                  </a:cubicBezTo>
                  <a:cubicBezTo>
                    <a:pt x="72" y="83"/>
                    <a:pt x="72" y="83"/>
                    <a:pt x="72" y="83"/>
                  </a:cubicBezTo>
                  <a:cubicBezTo>
                    <a:pt x="74" y="82"/>
                    <a:pt x="75" y="82"/>
                    <a:pt x="75" y="84"/>
                  </a:cubicBezTo>
                  <a:cubicBezTo>
                    <a:pt x="75" y="108"/>
                    <a:pt x="75" y="108"/>
                    <a:pt x="75" y="108"/>
                  </a:cubicBezTo>
                  <a:cubicBezTo>
                    <a:pt x="75" y="110"/>
                    <a:pt x="73" y="111"/>
                    <a:pt x="72" y="110"/>
                  </a:cubicBezTo>
                  <a:lnTo>
                    <a:pt x="53" y="100"/>
                  </a:lnTo>
                  <a:close/>
                  <a:moveTo>
                    <a:pt x="70" y="76"/>
                  </a:moveTo>
                  <a:cubicBezTo>
                    <a:pt x="72" y="76"/>
                    <a:pt x="72" y="78"/>
                    <a:pt x="70" y="79"/>
                  </a:cubicBezTo>
                  <a:cubicBezTo>
                    <a:pt x="53" y="91"/>
                    <a:pt x="53" y="91"/>
                    <a:pt x="53" y="91"/>
                  </a:cubicBezTo>
                  <a:cubicBezTo>
                    <a:pt x="51" y="92"/>
                    <a:pt x="51" y="92"/>
                    <a:pt x="52" y="90"/>
                  </a:cubicBezTo>
                  <a:cubicBezTo>
                    <a:pt x="60" y="74"/>
                    <a:pt x="60" y="74"/>
                    <a:pt x="60" y="74"/>
                  </a:cubicBezTo>
                  <a:cubicBezTo>
                    <a:pt x="61" y="72"/>
                    <a:pt x="63" y="72"/>
                    <a:pt x="65" y="73"/>
                  </a:cubicBezTo>
                  <a:lnTo>
                    <a:pt x="70" y="76"/>
                  </a:lnTo>
                  <a:close/>
                  <a:moveTo>
                    <a:pt x="75" y="70"/>
                  </a:moveTo>
                  <a:cubicBezTo>
                    <a:pt x="75" y="72"/>
                    <a:pt x="74" y="73"/>
                    <a:pt x="72" y="72"/>
                  </a:cubicBezTo>
                  <a:cubicBezTo>
                    <a:pt x="66" y="69"/>
                    <a:pt x="66" y="69"/>
                    <a:pt x="66" y="69"/>
                  </a:cubicBezTo>
                  <a:cubicBezTo>
                    <a:pt x="65" y="68"/>
                    <a:pt x="64" y="66"/>
                    <a:pt x="65" y="65"/>
                  </a:cubicBezTo>
                  <a:cubicBezTo>
                    <a:pt x="73" y="49"/>
                    <a:pt x="73" y="49"/>
                    <a:pt x="73" y="49"/>
                  </a:cubicBezTo>
                  <a:cubicBezTo>
                    <a:pt x="74" y="47"/>
                    <a:pt x="75" y="47"/>
                    <a:pt x="75" y="49"/>
                  </a:cubicBezTo>
                  <a:lnTo>
                    <a:pt x="75" y="70"/>
                  </a:lnTo>
                  <a:close/>
                  <a:moveTo>
                    <a:pt x="81" y="71"/>
                  </a:moveTo>
                  <a:cubicBezTo>
                    <a:pt x="80" y="72"/>
                    <a:pt x="79" y="72"/>
                    <a:pt x="79" y="70"/>
                  </a:cubicBezTo>
                  <a:cubicBezTo>
                    <a:pt x="79" y="46"/>
                    <a:pt x="79" y="46"/>
                    <a:pt x="79" y="46"/>
                  </a:cubicBezTo>
                  <a:cubicBezTo>
                    <a:pt x="79" y="44"/>
                    <a:pt x="80" y="43"/>
                    <a:pt x="82" y="44"/>
                  </a:cubicBezTo>
                  <a:cubicBezTo>
                    <a:pt x="101" y="54"/>
                    <a:pt x="101" y="54"/>
                    <a:pt x="101" y="54"/>
                  </a:cubicBezTo>
                  <a:cubicBezTo>
                    <a:pt x="102" y="55"/>
                    <a:pt x="102" y="57"/>
                    <a:pt x="101" y="58"/>
                  </a:cubicBezTo>
                  <a:lnTo>
                    <a:pt x="81" y="71"/>
                  </a:lnTo>
                  <a:close/>
                  <a:moveTo>
                    <a:pt x="101" y="62"/>
                  </a:moveTo>
                  <a:cubicBezTo>
                    <a:pt x="102" y="61"/>
                    <a:pt x="103" y="62"/>
                    <a:pt x="102" y="63"/>
                  </a:cubicBezTo>
                  <a:cubicBezTo>
                    <a:pt x="93" y="80"/>
                    <a:pt x="93" y="80"/>
                    <a:pt x="93" y="80"/>
                  </a:cubicBezTo>
                  <a:cubicBezTo>
                    <a:pt x="93" y="81"/>
                    <a:pt x="91" y="82"/>
                    <a:pt x="89" y="81"/>
                  </a:cubicBezTo>
                  <a:cubicBezTo>
                    <a:pt x="83" y="78"/>
                    <a:pt x="83" y="78"/>
                    <a:pt x="83" y="78"/>
                  </a:cubicBezTo>
                  <a:cubicBezTo>
                    <a:pt x="82" y="77"/>
                    <a:pt x="82" y="76"/>
                    <a:pt x="83" y="75"/>
                  </a:cubicBezTo>
                  <a:lnTo>
                    <a:pt x="101" y="62"/>
                  </a:lnTo>
                  <a:close/>
                  <a:moveTo>
                    <a:pt x="110" y="95"/>
                  </a:moveTo>
                  <a:cubicBezTo>
                    <a:pt x="111" y="94"/>
                    <a:pt x="111" y="92"/>
                    <a:pt x="109" y="92"/>
                  </a:cubicBezTo>
                  <a:cubicBezTo>
                    <a:pt x="98" y="86"/>
                    <a:pt x="98" y="86"/>
                    <a:pt x="98" y="86"/>
                  </a:cubicBezTo>
                  <a:cubicBezTo>
                    <a:pt x="97" y="85"/>
                    <a:pt x="96" y="83"/>
                    <a:pt x="97" y="81"/>
                  </a:cubicBezTo>
                  <a:cubicBezTo>
                    <a:pt x="109" y="58"/>
                    <a:pt x="109" y="58"/>
                    <a:pt x="109" y="58"/>
                  </a:cubicBezTo>
                  <a:cubicBezTo>
                    <a:pt x="110" y="56"/>
                    <a:pt x="109" y="54"/>
                    <a:pt x="108" y="53"/>
                  </a:cubicBezTo>
                  <a:cubicBezTo>
                    <a:pt x="79" y="38"/>
                    <a:pt x="79" y="38"/>
                    <a:pt x="79" y="38"/>
                  </a:cubicBezTo>
                  <a:cubicBezTo>
                    <a:pt x="77" y="37"/>
                    <a:pt x="75" y="38"/>
                    <a:pt x="73" y="39"/>
                  </a:cubicBezTo>
                  <a:cubicBezTo>
                    <a:pt x="44" y="59"/>
                    <a:pt x="44" y="59"/>
                    <a:pt x="44" y="59"/>
                  </a:cubicBezTo>
                  <a:cubicBezTo>
                    <a:pt x="43" y="60"/>
                    <a:pt x="43" y="61"/>
                    <a:pt x="45" y="62"/>
                  </a:cubicBezTo>
                  <a:cubicBezTo>
                    <a:pt x="55" y="68"/>
                    <a:pt x="55" y="68"/>
                    <a:pt x="55" y="68"/>
                  </a:cubicBezTo>
                  <a:cubicBezTo>
                    <a:pt x="57" y="69"/>
                    <a:pt x="58" y="71"/>
                    <a:pt x="57" y="72"/>
                  </a:cubicBezTo>
                  <a:cubicBezTo>
                    <a:pt x="44" y="96"/>
                    <a:pt x="44" y="96"/>
                    <a:pt x="44" y="96"/>
                  </a:cubicBezTo>
                  <a:cubicBezTo>
                    <a:pt x="44" y="98"/>
                    <a:pt x="44" y="100"/>
                    <a:pt x="46" y="100"/>
                  </a:cubicBezTo>
                  <a:cubicBezTo>
                    <a:pt x="75" y="116"/>
                    <a:pt x="75" y="116"/>
                    <a:pt x="75" y="116"/>
                  </a:cubicBezTo>
                  <a:cubicBezTo>
                    <a:pt x="77" y="117"/>
                    <a:pt x="79" y="116"/>
                    <a:pt x="81" y="115"/>
                  </a:cubicBezTo>
                  <a:lnTo>
                    <a:pt x="110" y="95"/>
                  </a:lnTo>
                  <a:close/>
                  <a:moveTo>
                    <a:pt x="77" y="0"/>
                  </a:moveTo>
                  <a:cubicBezTo>
                    <a:pt x="35" y="0"/>
                    <a:pt x="0" y="35"/>
                    <a:pt x="0" y="77"/>
                  </a:cubicBezTo>
                  <a:cubicBezTo>
                    <a:pt x="0" y="119"/>
                    <a:pt x="35" y="154"/>
                    <a:pt x="77" y="154"/>
                  </a:cubicBezTo>
                  <a:cubicBezTo>
                    <a:pt x="119" y="154"/>
                    <a:pt x="154" y="119"/>
                    <a:pt x="154" y="77"/>
                  </a:cubicBezTo>
                  <a:cubicBezTo>
                    <a:pt x="154" y="35"/>
                    <a:pt x="119" y="0"/>
                    <a:pt x="77" y="0"/>
                  </a:cubicBezTo>
                  <a:moveTo>
                    <a:pt x="77" y="11"/>
                  </a:moveTo>
                  <a:cubicBezTo>
                    <a:pt x="114" y="11"/>
                    <a:pt x="143" y="40"/>
                    <a:pt x="143" y="77"/>
                  </a:cubicBezTo>
                  <a:cubicBezTo>
                    <a:pt x="143" y="114"/>
                    <a:pt x="114" y="143"/>
                    <a:pt x="77" y="143"/>
                  </a:cubicBezTo>
                  <a:cubicBezTo>
                    <a:pt x="40" y="143"/>
                    <a:pt x="11" y="114"/>
                    <a:pt x="11" y="77"/>
                  </a:cubicBezTo>
                  <a:cubicBezTo>
                    <a:pt x="11" y="40"/>
                    <a:pt x="40" y="11"/>
                    <a:pt x="77"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b"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22" name="Group 70"/>
          <p:cNvGrpSpPr/>
          <p:nvPr/>
        </p:nvGrpSpPr>
        <p:grpSpPr>
          <a:xfrm>
            <a:off x="7332130" y="3733612"/>
            <a:ext cx="1263231" cy="770816"/>
            <a:chOff x="7479333" y="3808026"/>
            <a:chExt cx="1288744" cy="786384"/>
          </a:xfrm>
        </p:grpSpPr>
        <p:sp>
          <p:nvSpPr>
            <p:cNvPr id="23" name="Rectangle 12"/>
            <p:cNvSpPr/>
            <p:nvPr/>
          </p:nvSpPr>
          <p:spPr>
            <a:xfrm>
              <a:off x="7479333" y="3808026"/>
              <a:ext cx="1288744" cy="786384"/>
            </a:xfrm>
            <a:prstGeom prst="rect">
              <a:avLst/>
            </a:prstGeom>
            <a:solidFill>
              <a:srgbClr val="00B050"/>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Schemas</a:t>
              </a:r>
            </a:p>
          </p:txBody>
        </p:sp>
        <p:sp>
          <p:nvSpPr>
            <p:cNvPr id="24" name="Freeform 43"/>
            <p:cNvSpPr>
              <a:spLocks noEditPoints="1"/>
            </p:cNvSpPr>
            <p:nvPr/>
          </p:nvSpPr>
          <p:spPr bwMode="black">
            <a:xfrm>
              <a:off x="7858148" y="3864486"/>
              <a:ext cx="449792" cy="427302"/>
            </a:xfrm>
            <a:custGeom>
              <a:avLst/>
              <a:gdLst>
                <a:gd name="T0" fmla="*/ 0 w 154"/>
                <a:gd name="T1" fmla="*/ 77 h 154"/>
                <a:gd name="T2" fmla="*/ 154 w 154"/>
                <a:gd name="T3" fmla="*/ 77 h 154"/>
                <a:gd name="T4" fmla="*/ 77 w 154"/>
                <a:gd name="T5" fmla="*/ 10 h 154"/>
                <a:gd name="T6" fmla="*/ 77 w 154"/>
                <a:gd name="T7" fmla="*/ 144 h 154"/>
                <a:gd name="T8" fmla="*/ 77 w 154"/>
                <a:gd name="T9" fmla="*/ 10 h 154"/>
                <a:gd name="T10" fmla="*/ 92 w 154"/>
                <a:gd name="T11" fmla="*/ 64 h 154"/>
                <a:gd name="T12" fmla="*/ 75 w 154"/>
                <a:gd name="T13" fmla="*/ 47 h 154"/>
                <a:gd name="T14" fmla="*/ 71 w 154"/>
                <a:gd name="T15" fmla="*/ 45 h 154"/>
                <a:gd name="T16" fmla="*/ 49 w 154"/>
                <a:gd name="T17" fmla="*/ 45 h 154"/>
                <a:gd name="T18" fmla="*/ 43 w 154"/>
                <a:gd name="T19" fmla="*/ 101 h 154"/>
                <a:gd name="T20" fmla="*/ 87 w 154"/>
                <a:gd name="T21" fmla="*/ 107 h 154"/>
                <a:gd name="T22" fmla="*/ 93 w 154"/>
                <a:gd name="T23" fmla="*/ 66 h 154"/>
                <a:gd name="T24" fmla="*/ 92 w 154"/>
                <a:gd name="T25" fmla="*/ 64 h 154"/>
                <a:gd name="T26" fmla="*/ 87 w 154"/>
                <a:gd name="T27" fmla="*/ 66 h 154"/>
                <a:gd name="T28" fmla="*/ 71 w 154"/>
                <a:gd name="T29" fmla="*/ 50 h 154"/>
                <a:gd name="T30" fmla="*/ 49 w 154"/>
                <a:gd name="T31" fmla="*/ 101 h 154"/>
                <a:gd name="T32" fmla="*/ 66 w 154"/>
                <a:gd name="T33" fmla="*/ 50 h 154"/>
                <a:gd name="T34" fmla="*/ 71 w 154"/>
                <a:gd name="T35" fmla="*/ 72 h 154"/>
                <a:gd name="T36" fmla="*/ 87 w 154"/>
                <a:gd name="T37" fmla="*/ 101 h 154"/>
                <a:gd name="T38" fmla="*/ 103 w 154"/>
                <a:gd name="T39" fmla="*/ 64 h 154"/>
                <a:gd name="T40" fmla="*/ 98 w 154"/>
                <a:gd name="T41" fmla="*/ 107 h 154"/>
                <a:gd name="T42" fmla="*/ 98 w 154"/>
                <a:gd name="T43" fmla="*/ 102 h 154"/>
                <a:gd name="T44" fmla="*/ 96 w 154"/>
                <a:gd name="T45" fmla="*/ 60 h 154"/>
                <a:gd name="T46" fmla="*/ 80 w 154"/>
                <a:gd name="T47" fmla="*/ 45 h 154"/>
                <a:gd name="T48" fmla="*/ 83 w 154"/>
                <a:gd name="T49" fmla="*/ 45 h 154"/>
                <a:gd name="T50" fmla="*/ 101 w 154"/>
                <a:gd name="T51" fmla="*/ 59 h 154"/>
                <a:gd name="T52" fmla="*/ 114 w 154"/>
                <a:gd name="T53" fmla="*/ 101 h 154"/>
                <a:gd name="T54" fmla="*/ 107 w 154"/>
                <a:gd name="T55" fmla="*/ 107 h 154"/>
                <a:gd name="T56" fmla="*/ 108 w 154"/>
                <a:gd name="T57" fmla="*/ 63 h 154"/>
                <a:gd name="T58" fmla="*/ 93 w 154"/>
                <a:gd name="T59" fmla="*/ 45 h 154"/>
                <a:gd name="T60" fmla="*/ 94 w 154"/>
                <a:gd name="T61" fmla="*/ 45 h 154"/>
                <a:gd name="T62" fmla="*/ 102 w 154"/>
                <a:gd name="T63" fmla="*/ 48 h 154"/>
                <a:gd name="T64" fmla="*/ 114 w 154"/>
                <a:gd name="T65" fmla="*/ 6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4" h="154">
                  <a:moveTo>
                    <a:pt x="77" y="0"/>
                  </a:moveTo>
                  <a:cubicBezTo>
                    <a:pt x="35" y="0"/>
                    <a:pt x="0" y="35"/>
                    <a:pt x="0" y="77"/>
                  </a:cubicBezTo>
                  <a:cubicBezTo>
                    <a:pt x="0" y="119"/>
                    <a:pt x="35" y="154"/>
                    <a:pt x="77" y="154"/>
                  </a:cubicBezTo>
                  <a:cubicBezTo>
                    <a:pt x="119" y="154"/>
                    <a:pt x="154" y="119"/>
                    <a:pt x="154" y="77"/>
                  </a:cubicBezTo>
                  <a:cubicBezTo>
                    <a:pt x="154" y="35"/>
                    <a:pt x="119" y="0"/>
                    <a:pt x="77" y="0"/>
                  </a:cubicBezTo>
                  <a:close/>
                  <a:moveTo>
                    <a:pt x="77" y="10"/>
                  </a:moveTo>
                  <a:cubicBezTo>
                    <a:pt x="114" y="10"/>
                    <a:pt x="144" y="40"/>
                    <a:pt x="144" y="77"/>
                  </a:cubicBezTo>
                  <a:cubicBezTo>
                    <a:pt x="144" y="114"/>
                    <a:pt x="114" y="144"/>
                    <a:pt x="77" y="144"/>
                  </a:cubicBezTo>
                  <a:cubicBezTo>
                    <a:pt x="40" y="144"/>
                    <a:pt x="10" y="114"/>
                    <a:pt x="10" y="77"/>
                  </a:cubicBezTo>
                  <a:cubicBezTo>
                    <a:pt x="10" y="40"/>
                    <a:pt x="40" y="10"/>
                    <a:pt x="77" y="10"/>
                  </a:cubicBezTo>
                  <a:close/>
                  <a:moveTo>
                    <a:pt x="92" y="64"/>
                  </a:moveTo>
                  <a:cubicBezTo>
                    <a:pt x="92" y="64"/>
                    <a:pt x="92" y="64"/>
                    <a:pt x="92" y="64"/>
                  </a:cubicBezTo>
                  <a:cubicBezTo>
                    <a:pt x="92" y="63"/>
                    <a:pt x="91" y="63"/>
                    <a:pt x="91" y="62"/>
                  </a:cubicBezTo>
                  <a:cubicBezTo>
                    <a:pt x="75" y="47"/>
                    <a:pt x="75" y="47"/>
                    <a:pt x="75" y="47"/>
                  </a:cubicBezTo>
                  <a:cubicBezTo>
                    <a:pt x="74" y="45"/>
                    <a:pt x="73" y="45"/>
                    <a:pt x="71" y="45"/>
                  </a:cubicBezTo>
                  <a:cubicBezTo>
                    <a:pt x="71" y="45"/>
                    <a:pt x="71" y="45"/>
                    <a:pt x="71" y="45"/>
                  </a:cubicBezTo>
                  <a:cubicBezTo>
                    <a:pt x="71" y="45"/>
                    <a:pt x="71" y="45"/>
                    <a:pt x="71" y="45"/>
                  </a:cubicBezTo>
                  <a:cubicBezTo>
                    <a:pt x="49" y="45"/>
                    <a:pt x="49" y="45"/>
                    <a:pt x="49" y="45"/>
                  </a:cubicBezTo>
                  <a:cubicBezTo>
                    <a:pt x="46" y="45"/>
                    <a:pt x="43" y="47"/>
                    <a:pt x="43" y="50"/>
                  </a:cubicBezTo>
                  <a:cubicBezTo>
                    <a:pt x="43" y="101"/>
                    <a:pt x="43" y="101"/>
                    <a:pt x="43" y="101"/>
                  </a:cubicBezTo>
                  <a:cubicBezTo>
                    <a:pt x="43" y="104"/>
                    <a:pt x="46" y="107"/>
                    <a:pt x="49" y="107"/>
                  </a:cubicBezTo>
                  <a:cubicBezTo>
                    <a:pt x="87" y="107"/>
                    <a:pt x="87" y="107"/>
                    <a:pt x="87" y="107"/>
                  </a:cubicBezTo>
                  <a:cubicBezTo>
                    <a:pt x="90" y="107"/>
                    <a:pt x="93" y="104"/>
                    <a:pt x="93" y="101"/>
                  </a:cubicBezTo>
                  <a:cubicBezTo>
                    <a:pt x="93" y="66"/>
                    <a:pt x="93" y="66"/>
                    <a:pt x="93" y="66"/>
                  </a:cubicBezTo>
                  <a:cubicBezTo>
                    <a:pt x="93" y="66"/>
                    <a:pt x="92" y="66"/>
                    <a:pt x="92" y="66"/>
                  </a:cubicBezTo>
                  <a:cubicBezTo>
                    <a:pt x="92" y="65"/>
                    <a:pt x="92" y="65"/>
                    <a:pt x="92" y="64"/>
                  </a:cubicBezTo>
                  <a:close/>
                  <a:moveTo>
                    <a:pt x="71" y="50"/>
                  </a:moveTo>
                  <a:cubicBezTo>
                    <a:pt x="87" y="66"/>
                    <a:pt x="87" y="66"/>
                    <a:pt x="87" y="66"/>
                  </a:cubicBezTo>
                  <a:cubicBezTo>
                    <a:pt x="71" y="66"/>
                    <a:pt x="71" y="66"/>
                    <a:pt x="71" y="66"/>
                  </a:cubicBezTo>
                  <a:lnTo>
                    <a:pt x="71" y="50"/>
                  </a:lnTo>
                  <a:close/>
                  <a:moveTo>
                    <a:pt x="87" y="101"/>
                  </a:moveTo>
                  <a:cubicBezTo>
                    <a:pt x="49" y="101"/>
                    <a:pt x="49" y="101"/>
                    <a:pt x="49" y="101"/>
                  </a:cubicBezTo>
                  <a:cubicBezTo>
                    <a:pt x="49" y="50"/>
                    <a:pt x="49" y="50"/>
                    <a:pt x="49" y="50"/>
                  </a:cubicBezTo>
                  <a:cubicBezTo>
                    <a:pt x="66" y="50"/>
                    <a:pt x="66" y="50"/>
                    <a:pt x="66" y="50"/>
                  </a:cubicBezTo>
                  <a:cubicBezTo>
                    <a:pt x="66" y="66"/>
                    <a:pt x="66" y="66"/>
                    <a:pt x="66" y="66"/>
                  </a:cubicBezTo>
                  <a:cubicBezTo>
                    <a:pt x="66" y="69"/>
                    <a:pt x="68" y="72"/>
                    <a:pt x="71" y="72"/>
                  </a:cubicBezTo>
                  <a:cubicBezTo>
                    <a:pt x="87" y="72"/>
                    <a:pt x="87" y="72"/>
                    <a:pt x="87" y="72"/>
                  </a:cubicBezTo>
                  <a:lnTo>
                    <a:pt x="87" y="101"/>
                  </a:lnTo>
                  <a:close/>
                  <a:moveTo>
                    <a:pt x="101" y="59"/>
                  </a:moveTo>
                  <a:cubicBezTo>
                    <a:pt x="102" y="60"/>
                    <a:pt x="103" y="62"/>
                    <a:pt x="103" y="64"/>
                  </a:cubicBezTo>
                  <a:cubicBezTo>
                    <a:pt x="103" y="101"/>
                    <a:pt x="103" y="101"/>
                    <a:pt x="103" y="101"/>
                  </a:cubicBezTo>
                  <a:cubicBezTo>
                    <a:pt x="103" y="104"/>
                    <a:pt x="101" y="107"/>
                    <a:pt x="98" y="107"/>
                  </a:cubicBezTo>
                  <a:cubicBezTo>
                    <a:pt x="96" y="107"/>
                    <a:pt x="96" y="107"/>
                    <a:pt x="96" y="107"/>
                  </a:cubicBezTo>
                  <a:cubicBezTo>
                    <a:pt x="97" y="105"/>
                    <a:pt x="98" y="104"/>
                    <a:pt x="98" y="102"/>
                  </a:cubicBezTo>
                  <a:cubicBezTo>
                    <a:pt x="98" y="66"/>
                    <a:pt x="98" y="66"/>
                    <a:pt x="98" y="66"/>
                  </a:cubicBezTo>
                  <a:cubicBezTo>
                    <a:pt x="98" y="64"/>
                    <a:pt x="97" y="62"/>
                    <a:pt x="96" y="60"/>
                  </a:cubicBezTo>
                  <a:cubicBezTo>
                    <a:pt x="80" y="45"/>
                    <a:pt x="80" y="45"/>
                    <a:pt x="80" y="45"/>
                  </a:cubicBezTo>
                  <a:cubicBezTo>
                    <a:pt x="80" y="45"/>
                    <a:pt x="80" y="45"/>
                    <a:pt x="80" y="45"/>
                  </a:cubicBezTo>
                  <a:cubicBezTo>
                    <a:pt x="82" y="45"/>
                    <a:pt x="82" y="45"/>
                    <a:pt x="82" y="45"/>
                  </a:cubicBezTo>
                  <a:cubicBezTo>
                    <a:pt x="83" y="45"/>
                    <a:pt x="83" y="45"/>
                    <a:pt x="83" y="45"/>
                  </a:cubicBezTo>
                  <a:cubicBezTo>
                    <a:pt x="84" y="45"/>
                    <a:pt x="87" y="45"/>
                    <a:pt x="90" y="48"/>
                  </a:cubicBezTo>
                  <a:lnTo>
                    <a:pt x="101" y="59"/>
                  </a:lnTo>
                  <a:close/>
                  <a:moveTo>
                    <a:pt x="114" y="62"/>
                  </a:moveTo>
                  <a:cubicBezTo>
                    <a:pt x="114" y="101"/>
                    <a:pt x="114" y="101"/>
                    <a:pt x="114" y="101"/>
                  </a:cubicBezTo>
                  <a:cubicBezTo>
                    <a:pt x="114" y="104"/>
                    <a:pt x="111" y="107"/>
                    <a:pt x="108" y="107"/>
                  </a:cubicBezTo>
                  <a:cubicBezTo>
                    <a:pt x="107" y="107"/>
                    <a:pt x="107" y="107"/>
                    <a:pt x="107" y="107"/>
                  </a:cubicBezTo>
                  <a:cubicBezTo>
                    <a:pt x="108" y="105"/>
                    <a:pt x="108" y="104"/>
                    <a:pt x="108" y="102"/>
                  </a:cubicBezTo>
                  <a:cubicBezTo>
                    <a:pt x="108" y="63"/>
                    <a:pt x="108" y="63"/>
                    <a:pt x="108" y="63"/>
                  </a:cubicBezTo>
                  <a:cubicBezTo>
                    <a:pt x="108" y="62"/>
                    <a:pt x="108" y="60"/>
                    <a:pt x="107" y="59"/>
                  </a:cubicBezTo>
                  <a:cubicBezTo>
                    <a:pt x="93" y="45"/>
                    <a:pt x="93" y="45"/>
                    <a:pt x="93" y="45"/>
                  </a:cubicBezTo>
                  <a:cubicBezTo>
                    <a:pt x="93" y="45"/>
                    <a:pt x="93" y="45"/>
                    <a:pt x="93" y="45"/>
                  </a:cubicBezTo>
                  <a:cubicBezTo>
                    <a:pt x="94" y="45"/>
                    <a:pt x="94" y="45"/>
                    <a:pt x="94" y="45"/>
                  </a:cubicBezTo>
                  <a:cubicBezTo>
                    <a:pt x="95" y="45"/>
                    <a:pt x="95" y="45"/>
                    <a:pt x="95" y="45"/>
                  </a:cubicBezTo>
                  <a:cubicBezTo>
                    <a:pt x="97" y="45"/>
                    <a:pt x="99" y="45"/>
                    <a:pt x="102" y="48"/>
                  </a:cubicBezTo>
                  <a:cubicBezTo>
                    <a:pt x="112" y="58"/>
                    <a:pt x="112" y="58"/>
                    <a:pt x="112" y="58"/>
                  </a:cubicBezTo>
                  <a:cubicBezTo>
                    <a:pt x="113" y="59"/>
                    <a:pt x="114" y="61"/>
                    <a:pt x="114"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25" name="Group 69"/>
          <p:cNvGrpSpPr/>
          <p:nvPr/>
        </p:nvGrpSpPr>
        <p:grpSpPr>
          <a:xfrm>
            <a:off x="7332130" y="2829463"/>
            <a:ext cx="1263231" cy="770816"/>
            <a:chOff x="7479333" y="2885615"/>
            <a:chExt cx="1288744" cy="786384"/>
          </a:xfrm>
        </p:grpSpPr>
        <p:sp>
          <p:nvSpPr>
            <p:cNvPr id="26" name="Rectangle 21"/>
            <p:cNvSpPr/>
            <p:nvPr/>
          </p:nvSpPr>
          <p:spPr>
            <a:xfrm>
              <a:off x="7479333" y="2885615"/>
              <a:ext cx="1288744" cy="786384"/>
            </a:xfrm>
            <a:prstGeom prst="rect">
              <a:avLst/>
            </a:prstGeom>
            <a:solidFill>
              <a:schemeClr val="accent3"/>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Assemblies</a:t>
              </a:r>
            </a:p>
          </p:txBody>
        </p:sp>
        <p:sp>
          <p:nvSpPr>
            <p:cNvPr id="28" name="Freeform 44"/>
            <p:cNvSpPr>
              <a:spLocks noEditPoints="1"/>
            </p:cNvSpPr>
            <p:nvPr/>
          </p:nvSpPr>
          <p:spPr bwMode="black">
            <a:xfrm>
              <a:off x="7891219" y="2955481"/>
              <a:ext cx="413897" cy="413896"/>
            </a:xfrm>
            <a:custGeom>
              <a:avLst/>
              <a:gdLst>
                <a:gd name="T0" fmla="*/ 81 w 149"/>
                <a:gd name="T1" fmla="*/ 87 h 149"/>
                <a:gd name="T2" fmla="*/ 62 w 149"/>
                <a:gd name="T3" fmla="*/ 81 h 149"/>
                <a:gd name="T4" fmla="*/ 68 w 149"/>
                <a:gd name="T5" fmla="*/ 62 h 149"/>
                <a:gd name="T6" fmla="*/ 87 w 149"/>
                <a:gd name="T7" fmla="*/ 68 h 149"/>
                <a:gd name="T8" fmla="*/ 81 w 149"/>
                <a:gd name="T9" fmla="*/ 87 h 149"/>
                <a:gd name="T10" fmla="*/ 105 w 149"/>
                <a:gd name="T11" fmla="*/ 72 h 149"/>
                <a:gd name="T12" fmla="*/ 102 w 149"/>
                <a:gd name="T13" fmla="*/ 62 h 149"/>
                <a:gd name="T14" fmla="*/ 94 w 149"/>
                <a:gd name="T15" fmla="*/ 63 h 149"/>
                <a:gd name="T16" fmla="*/ 91 w 149"/>
                <a:gd name="T17" fmla="*/ 59 h 149"/>
                <a:gd name="T18" fmla="*/ 94 w 149"/>
                <a:gd name="T19" fmla="*/ 51 h 149"/>
                <a:gd name="T20" fmla="*/ 85 w 149"/>
                <a:gd name="T21" fmla="*/ 46 h 149"/>
                <a:gd name="T22" fmla="*/ 80 w 149"/>
                <a:gd name="T23" fmla="*/ 53 h 149"/>
                <a:gd name="T24" fmla="*/ 74 w 149"/>
                <a:gd name="T25" fmla="*/ 52 h 149"/>
                <a:gd name="T26" fmla="*/ 71 w 149"/>
                <a:gd name="T27" fmla="*/ 44 h 149"/>
                <a:gd name="T28" fmla="*/ 61 w 149"/>
                <a:gd name="T29" fmla="*/ 47 h 149"/>
                <a:gd name="T30" fmla="*/ 62 w 149"/>
                <a:gd name="T31" fmla="*/ 55 h 149"/>
                <a:gd name="T32" fmla="*/ 59 w 149"/>
                <a:gd name="T33" fmla="*/ 58 h 149"/>
                <a:gd name="T34" fmla="*/ 51 w 149"/>
                <a:gd name="T35" fmla="*/ 55 h 149"/>
                <a:gd name="T36" fmla="*/ 46 w 149"/>
                <a:gd name="T37" fmla="*/ 64 h 149"/>
                <a:gd name="T38" fmla="*/ 52 w 149"/>
                <a:gd name="T39" fmla="*/ 69 h 149"/>
                <a:gd name="T40" fmla="*/ 51 w 149"/>
                <a:gd name="T41" fmla="*/ 74 h 149"/>
                <a:gd name="T42" fmla="*/ 44 w 149"/>
                <a:gd name="T43" fmla="*/ 77 h 149"/>
                <a:gd name="T44" fmla="*/ 47 w 149"/>
                <a:gd name="T45" fmla="*/ 87 h 149"/>
                <a:gd name="T46" fmla="*/ 55 w 149"/>
                <a:gd name="T47" fmla="*/ 86 h 149"/>
                <a:gd name="T48" fmla="*/ 58 w 149"/>
                <a:gd name="T49" fmla="*/ 91 h 149"/>
                <a:gd name="T50" fmla="*/ 55 w 149"/>
                <a:gd name="T51" fmla="*/ 98 h 149"/>
                <a:gd name="T52" fmla="*/ 64 w 149"/>
                <a:gd name="T53" fmla="*/ 103 h 149"/>
                <a:gd name="T54" fmla="*/ 69 w 149"/>
                <a:gd name="T55" fmla="*/ 97 h 149"/>
                <a:gd name="T56" fmla="*/ 74 w 149"/>
                <a:gd name="T57" fmla="*/ 97 h 149"/>
                <a:gd name="T58" fmla="*/ 77 w 149"/>
                <a:gd name="T59" fmla="*/ 105 h 149"/>
                <a:gd name="T60" fmla="*/ 87 w 149"/>
                <a:gd name="T61" fmla="*/ 102 h 149"/>
                <a:gd name="T62" fmla="*/ 86 w 149"/>
                <a:gd name="T63" fmla="*/ 94 h 149"/>
                <a:gd name="T64" fmla="*/ 90 w 149"/>
                <a:gd name="T65" fmla="*/ 91 h 149"/>
                <a:gd name="T66" fmla="*/ 98 w 149"/>
                <a:gd name="T67" fmla="*/ 94 h 149"/>
                <a:gd name="T68" fmla="*/ 103 w 149"/>
                <a:gd name="T69" fmla="*/ 85 h 149"/>
                <a:gd name="T70" fmla="*/ 96 w 149"/>
                <a:gd name="T71" fmla="*/ 80 h 149"/>
                <a:gd name="T72" fmla="*/ 97 w 149"/>
                <a:gd name="T73" fmla="*/ 75 h 149"/>
                <a:gd name="T74" fmla="*/ 105 w 149"/>
                <a:gd name="T75" fmla="*/ 72 h 149"/>
                <a:gd name="T76" fmla="*/ 79 w 149"/>
                <a:gd name="T77" fmla="*/ 72 h 149"/>
                <a:gd name="T78" fmla="*/ 72 w 149"/>
                <a:gd name="T79" fmla="*/ 70 h 149"/>
                <a:gd name="T80" fmla="*/ 70 w 149"/>
                <a:gd name="T81" fmla="*/ 77 h 149"/>
                <a:gd name="T82" fmla="*/ 77 w 149"/>
                <a:gd name="T83" fmla="*/ 79 h 149"/>
                <a:gd name="T84" fmla="*/ 79 w 149"/>
                <a:gd name="T85" fmla="*/ 72 h 149"/>
                <a:gd name="T86" fmla="*/ 74 w 149"/>
                <a:gd name="T87" fmla="*/ 9 h 149"/>
                <a:gd name="T88" fmla="*/ 9 w 149"/>
                <a:gd name="T89" fmla="*/ 75 h 149"/>
                <a:gd name="T90" fmla="*/ 74 w 149"/>
                <a:gd name="T91" fmla="*/ 140 h 149"/>
                <a:gd name="T92" fmla="*/ 140 w 149"/>
                <a:gd name="T93" fmla="*/ 75 h 149"/>
                <a:gd name="T94" fmla="*/ 74 w 149"/>
                <a:gd name="T95" fmla="*/ 9 h 149"/>
                <a:gd name="T96" fmla="*/ 74 w 149"/>
                <a:gd name="T97" fmla="*/ 0 h 149"/>
                <a:gd name="T98" fmla="*/ 149 w 149"/>
                <a:gd name="T99" fmla="*/ 75 h 149"/>
                <a:gd name="T100" fmla="*/ 74 w 149"/>
                <a:gd name="T101" fmla="*/ 149 h 149"/>
                <a:gd name="T102" fmla="*/ 0 w 149"/>
                <a:gd name="T103" fmla="*/ 75 h 149"/>
                <a:gd name="T104" fmla="*/ 74 w 149"/>
                <a:gd name="T105"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49">
                  <a:moveTo>
                    <a:pt x="81" y="87"/>
                  </a:moveTo>
                  <a:cubicBezTo>
                    <a:pt x="74" y="91"/>
                    <a:pt x="65" y="88"/>
                    <a:pt x="62" y="81"/>
                  </a:cubicBezTo>
                  <a:cubicBezTo>
                    <a:pt x="58" y="74"/>
                    <a:pt x="61" y="66"/>
                    <a:pt x="68" y="62"/>
                  </a:cubicBezTo>
                  <a:cubicBezTo>
                    <a:pt x="75" y="58"/>
                    <a:pt x="83" y="61"/>
                    <a:pt x="87" y="68"/>
                  </a:cubicBezTo>
                  <a:cubicBezTo>
                    <a:pt x="91" y="75"/>
                    <a:pt x="88" y="84"/>
                    <a:pt x="81" y="87"/>
                  </a:cubicBezTo>
                  <a:moveTo>
                    <a:pt x="105" y="72"/>
                  </a:moveTo>
                  <a:cubicBezTo>
                    <a:pt x="102" y="62"/>
                    <a:pt x="102" y="62"/>
                    <a:pt x="102" y="62"/>
                  </a:cubicBezTo>
                  <a:cubicBezTo>
                    <a:pt x="94" y="63"/>
                    <a:pt x="94" y="63"/>
                    <a:pt x="94" y="63"/>
                  </a:cubicBezTo>
                  <a:cubicBezTo>
                    <a:pt x="93" y="62"/>
                    <a:pt x="92" y="60"/>
                    <a:pt x="91" y="59"/>
                  </a:cubicBezTo>
                  <a:cubicBezTo>
                    <a:pt x="94" y="51"/>
                    <a:pt x="94" y="51"/>
                    <a:pt x="94" y="51"/>
                  </a:cubicBezTo>
                  <a:cubicBezTo>
                    <a:pt x="85" y="46"/>
                    <a:pt x="85" y="46"/>
                    <a:pt x="85" y="46"/>
                  </a:cubicBezTo>
                  <a:cubicBezTo>
                    <a:pt x="80" y="53"/>
                    <a:pt x="80" y="53"/>
                    <a:pt x="80" y="53"/>
                  </a:cubicBezTo>
                  <a:cubicBezTo>
                    <a:pt x="78" y="52"/>
                    <a:pt x="76" y="52"/>
                    <a:pt x="74" y="52"/>
                  </a:cubicBezTo>
                  <a:cubicBezTo>
                    <a:pt x="71" y="44"/>
                    <a:pt x="71" y="44"/>
                    <a:pt x="71" y="44"/>
                  </a:cubicBezTo>
                  <a:cubicBezTo>
                    <a:pt x="61" y="47"/>
                    <a:pt x="61" y="47"/>
                    <a:pt x="61" y="47"/>
                  </a:cubicBezTo>
                  <a:cubicBezTo>
                    <a:pt x="62" y="55"/>
                    <a:pt x="62" y="55"/>
                    <a:pt x="62" y="55"/>
                  </a:cubicBezTo>
                  <a:cubicBezTo>
                    <a:pt x="61" y="56"/>
                    <a:pt x="60" y="57"/>
                    <a:pt x="59" y="58"/>
                  </a:cubicBezTo>
                  <a:cubicBezTo>
                    <a:pt x="51" y="55"/>
                    <a:pt x="51" y="55"/>
                    <a:pt x="51" y="55"/>
                  </a:cubicBezTo>
                  <a:cubicBezTo>
                    <a:pt x="46" y="64"/>
                    <a:pt x="46" y="64"/>
                    <a:pt x="46" y="64"/>
                  </a:cubicBezTo>
                  <a:cubicBezTo>
                    <a:pt x="52" y="69"/>
                    <a:pt x="52" y="69"/>
                    <a:pt x="52" y="69"/>
                  </a:cubicBezTo>
                  <a:cubicBezTo>
                    <a:pt x="52" y="71"/>
                    <a:pt x="51" y="72"/>
                    <a:pt x="51" y="74"/>
                  </a:cubicBezTo>
                  <a:cubicBezTo>
                    <a:pt x="44" y="77"/>
                    <a:pt x="44" y="77"/>
                    <a:pt x="44" y="77"/>
                  </a:cubicBezTo>
                  <a:cubicBezTo>
                    <a:pt x="47" y="87"/>
                    <a:pt x="47" y="87"/>
                    <a:pt x="47" y="87"/>
                  </a:cubicBezTo>
                  <a:cubicBezTo>
                    <a:pt x="55" y="86"/>
                    <a:pt x="55" y="86"/>
                    <a:pt x="55" y="86"/>
                  </a:cubicBezTo>
                  <a:cubicBezTo>
                    <a:pt x="56" y="88"/>
                    <a:pt x="57" y="89"/>
                    <a:pt x="58" y="91"/>
                  </a:cubicBezTo>
                  <a:cubicBezTo>
                    <a:pt x="55" y="98"/>
                    <a:pt x="55" y="98"/>
                    <a:pt x="55" y="98"/>
                  </a:cubicBezTo>
                  <a:cubicBezTo>
                    <a:pt x="64" y="103"/>
                    <a:pt x="64" y="103"/>
                    <a:pt x="64" y="103"/>
                  </a:cubicBezTo>
                  <a:cubicBezTo>
                    <a:pt x="69" y="97"/>
                    <a:pt x="69" y="97"/>
                    <a:pt x="69" y="97"/>
                  </a:cubicBezTo>
                  <a:cubicBezTo>
                    <a:pt x="70" y="97"/>
                    <a:pt x="72" y="97"/>
                    <a:pt x="74" y="97"/>
                  </a:cubicBezTo>
                  <a:cubicBezTo>
                    <a:pt x="77" y="105"/>
                    <a:pt x="77" y="105"/>
                    <a:pt x="77" y="105"/>
                  </a:cubicBezTo>
                  <a:cubicBezTo>
                    <a:pt x="87" y="102"/>
                    <a:pt x="87" y="102"/>
                    <a:pt x="87" y="102"/>
                  </a:cubicBezTo>
                  <a:cubicBezTo>
                    <a:pt x="86" y="94"/>
                    <a:pt x="86" y="94"/>
                    <a:pt x="86" y="94"/>
                  </a:cubicBezTo>
                  <a:cubicBezTo>
                    <a:pt x="88" y="93"/>
                    <a:pt x="89" y="92"/>
                    <a:pt x="90" y="91"/>
                  </a:cubicBezTo>
                  <a:cubicBezTo>
                    <a:pt x="98" y="94"/>
                    <a:pt x="98" y="94"/>
                    <a:pt x="98" y="94"/>
                  </a:cubicBezTo>
                  <a:cubicBezTo>
                    <a:pt x="103" y="85"/>
                    <a:pt x="103" y="85"/>
                    <a:pt x="103" y="85"/>
                  </a:cubicBezTo>
                  <a:cubicBezTo>
                    <a:pt x="96" y="80"/>
                    <a:pt x="96" y="80"/>
                    <a:pt x="96" y="80"/>
                  </a:cubicBezTo>
                  <a:cubicBezTo>
                    <a:pt x="97" y="78"/>
                    <a:pt x="97" y="77"/>
                    <a:pt x="97" y="75"/>
                  </a:cubicBezTo>
                  <a:lnTo>
                    <a:pt x="105" y="72"/>
                  </a:lnTo>
                  <a:close/>
                  <a:moveTo>
                    <a:pt x="79" y="72"/>
                  </a:moveTo>
                  <a:cubicBezTo>
                    <a:pt x="78" y="70"/>
                    <a:pt x="75" y="69"/>
                    <a:pt x="72" y="70"/>
                  </a:cubicBezTo>
                  <a:cubicBezTo>
                    <a:pt x="70" y="71"/>
                    <a:pt x="69" y="74"/>
                    <a:pt x="70" y="77"/>
                  </a:cubicBezTo>
                  <a:cubicBezTo>
                    <a:pt x="71" y="80"/>
                    <a:pt x="74" y="81"/>
                    <a:pt x="77" y="79"/>
                  </a:cubicBezTo>
                  <a:cubicBezTo>
                    <a:pt x="79" y="78"/>
                    <a:pt x="80" y="75"/>
                    <a:pt x="79" y="72"/>
                  </a:cubicBezTo>
                  <a:moveTo>
                    <a:pt x="74" y="9"/>
                  </a:moveTo>
                  <a:cubicBezTo>
                    <a:pt x="38" y="9"/>
                    <a:pt x="9" y="39"/>
                    <a:pt x="9" y="75"/>
                  </a:cubicBezTo>
                  <a:cubicBezTo>
                    <a:pt x="9" y="111"/>
                    <a:pt x="38" y="140"/>
                    <a:pt x="74" y="140"/>
                  </a:cubicBezTo>
                  <a:cubicBezTo>
                    <a:pt x="110" y="140"/>
                    <a:pt x="140" y="111"/>
                    <a:pt x="140" y="75"/>
                  </a:cubicBezTo>
                  <a:cubicBezTo>
                    <a:pt x="140" y="39"/>
                    <a:pt x="110" y="9"/>
                    <a:pt x="74" y="9"/>
                  </a:cubicBezTo>
                  <a:moveTo>
                    <a:pt x="74" y="0"/>
                  </a:moveTo>
                  <a:cubicBezTo>
                    <a:pt x="116" y="0"/>
                    <a:pt x="149" y="33"/>
                    <a:pt x="149" y="75"/>
                  </a:cubicBezTo>
                  <a:cubicBezTo>
                    <a:pt x="149" y="116"/>
                    <a:pt x="116" y="149"/>
                    <a:pt x="74" y="149"/>
                  </a:cubicBezTo>
                  <a:cubicBezTo>
                    <a:pt x="33" y="149"/>
                    <a:pt x="0" y="116"/>
                    <a:pt x="0" y="75"/>
                  </a:cubicBezTo>
                  <a:cubicBezTo>
                    <a:pt x="0" y="33"/>
                    <a:pt x="33"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29" name="Group 60"/>
          <p:cNvGrpSpPr/>
          <p:nvPr/>
        </p:nvGrpSpPr>
        <p:grpSpPr>
          <a:xfrm>
            <a:off x="3277549" y="4633884"/>
            <a:ext cx="1263231" cy="770816"/>
            <a:chOff x="3342862" y="4726481"/>
            <a:chExt cx="1288744" cy="786384"/>
          </a:xfrm>
        </p:grpSpPr>
        <p:sp>
          <p:nvSpPr>
            <p:cNvPr id="30" name="Rectangle 14"/>
            <p:cNvSpPr/>
            <p:nvPr/>
          </p:nvSpPr>
          <p:spPr>
            <a:xfrm>
              <a:off x="3342862" y="4726481"/>
              <a:ext cx="1288744" cy="786384"/>
            </a:xfrm>
            <a:prstGeom prst="rect">
              <a:avLst/>
            </a:prstGeom>
            <a:solidFill>
              <a:schemeClr val="accent3"/>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Partnerships</a:t>
              </a:r>
            </a:p>
          </p:txBody>
        </p:sp>
        <p:sp>
          <p:nvSpPr>
            <p:cNvPr id="31" name="Freeform 45"/>
            <p:cNvSpPr>
              <a:spLocks noEditPoints="1"/>
            </p:cNvSpPr>
            <p:nvPr/>
          </p:nvSpPr>
          <p:spPr bwMode="black">
            <a:xfrm>
              <a:off x="3772189" y="4822959"/>
              <a:ext cx="417248" cy="415573"/>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10 h 150"/>
                <a:gd name="T12" fmla="*/ 10 w 150"/>
                <a:gd name="T13" fmla="*/ 75 h 150"/>
                <a:gd name="T14" fmla="*/ 75 w 150"/>
                <a:gd name="T15" fmla="*/ 141 h 150"/>
                <a:gd name="T16" fmla="*/ 141 w 150"/>
                <a:gd name="T17" fmla="*/ 75 h 150"/>
                <a:gd name="T18" fmla="*/ 75 w 150"/>
                <a:gd name="T19" fmla="*/ 10 h 150"/>
                <a:gd name="T20" fmla="*/ 94 w 150"/>
                <a:gd name="T21" fmla="*/ 91 h 150"/>
                <a:gd name="T22" fmla="*/ 93 w 150"/>
                <a:gd name="T23" fmla="*/ 91 h 150"/>
                <a:gd name="T24" fmla="*/ 78 w 150"/>
                <a:gd name="T25" fmla="*/ 98 h 150"/>
                <a:gd name="T26" fmla="*/ 77 w 150"/>
                <a:gd name="T27" fmla="*/ 98 h 150"/>
                <a:gd name="T28" fmla="*/ 64 w 150"/>
                <a:gd name="T29" fmla="*/ 93 h 150"/>
                <a:gd name="T30" fmla="*/ 61 w 150"/>
                <a:gd name="T31" fmla="*/ 91 h 150"/>
                <a:gd name="T32" fmla="*/ 69 w 150"/>
                <a:gd name="T33" fmla="*/ 85 h 150"/>
                <a:gd name="T34" fmla="*/ 44 w 150"/>
                <a:gd name="T35" fmla="*/ 80 h 150"/>
                <a:gd name="T36" fmla="*/ 46 w 150"/>
                <a:gd name="T37" fmla="*/ 105 h 150"/>
                <a:gd name="T38" fmla="*/ 54 w 150"/>
                <a:gd name="T39" fmla="*/ 98 h 150"/>
                <a:gd name="T40" fmla="*/ 56 w 150"/>
                <a:gd name="T41" fmla="*/ 100 h 150"/>
                <a:gd name="T42" fmla="*/ 77 w 150"/>
                <a:gd name="T43" fmla="*/ 108 h 150"/>
                <a:gd name="T44" fmla="*/ 79 w 150"/>
                <a:gd name="T45" fmla="*/ 108 h 150"/>
                <a:gd name="T46" fmla="*/ 101 w 150"/>
                <a:gd name="T47" fmla="*/ 98 h 150"/>
                <a:gd name="T48" fmla="*/ 101 w 150"/>
                <a:gd name="T49" fmla="*/ 98 h 150"/>
                <a:gd name="T50" fmla="*/ 94 w 150"/>
                <a:gd name="T51" fmla="*/ 91 h 150"/>
                <a:gd name="T52" fmla="*/ 107 w 150"/>
                <a:gd name="T53" fmla="*/ 72 h 150"/>
                <a:gd name="T54" fmla="*/ 105 w 150"/>
                <a:gd name="T55" fmla="*/ 47 h 150"/>
                <a:gd name="T56" fmla="*/ 97 w 150"/>
                <a:gd name="T57" fmla="*/ 54 h 150"/>
                <a:gd name="T58" fmla="*/ 97 w 150"/>
                <a:gd name="T59" fmla="*/ 54 h 150"/>
                <a:gd name="T60" fmla="*/ 97 w 150"/>
                <a:gd name="T61" fmla="*/ 53 h 150"/>
                <a:gd name="T62" fmla="*/ 95 w 150"/>
                <a:gd name="T63" fmla="*/ 51 h 150"/>
                <a:gd name="T64" fmla="*/ 73 w 150"/>
                <a:gd name="T65" fmla="*/ 43 h 150"/>
                <a:gd name="T66" fmla="*/ 72 w 150"/>
                <a:gd name="T67" fmla="*/ 43 h 150"/>
                <a:gd name="T68" fmla="*/ 50 w 150"/>
                <a:gd name="T69" fmla="*/ 53 h 150"/>
                <a:gd name="T70" fmla="*/ 49 w 150"/>
                <a:gd name="T71" fmla="*/ 53 h 150"/>
                <a:gd name="T72" fmla="*/ 57 w 150"/>
                <a:gd name="T73" fmla="*/ 60 h 150"/>
                <a:gd name="T74" fmla="*/ 57 w 150"/>
                <a:gd name="T75" fmla="*/ 60 h 150"/>
                <a:gd name="T76" fmla="*/ 72 w 150"/>
                <a:gd name="T77" fmla="*/ 53 h 150"/>
                <a:gd name="T78" fmla="*/ 73 w 150"/>
                <a:gd name="T79" fmla="*/ 53 h 150"/>
                <a:gd name="T80" fmla="*/ 87 w 150"/>
                <a:gd name="T81" fmla="*/ 58 h 150"/>
                <a:gd name="T82" fmla="*/ 90 w 150"/>
                <a:gd name="T83" fmla="*/ 60 h 150"/>
                <a:gd name="T84" fmla="*/ 82 w 150"/>
                <a:gd name="T85" fmla="*/ 67 h 150"/>
                <a:gd name="T86" fmla="*/ 107 w 150"/>
                <a:gd name="T87"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 h="150">
                  <a:moveTo>
                    <a:pt x="75" y="150"/>
                  </a:moveTo>
                  <a:cubicBezTo>
                    <a:pt x="34" y="150"/>
                    <a:pt x="0" y="117"/>
                    <a:pt x="0" y="75"/>
                  </a:cubicBezTo>
                  <a:cubicBezTo>
                    <a:pt x="0" y="34"/>
                    <a:pt x="34" y="0"/>
                    <a:pt x="75" y="0"/>
                  </a:cubicBezTo>
                  <a:cubicBezTo>
                    <a:pt x="117" y="0"/>
                    <a:pt x="150" y="34"/>
                    <a:pt x="150" y="75"/>
                  </a:cubicBezTo>
                  <a:cubicBezTo>
                    <a:pt x="150" y="117"/>
                    <a:pt x="117" y="150"/>
                    <a:pt x="75" y="150"/>
                  </a:cubicBezTo>
                  <a:close/>
                  <a:moveTo>
                    <a:pt x="75" y="10"/>
                  </a:moveTo>
                  <a:cubicBezTo>
                    <a:pt x="39" y="10"/>
                    <a:pt x="10" y="39"/>
                    <a:pt x="10" y="75"/>
                  </a:cubicBezTo>
                  <a:cubicBezTo>
                    <a:pt x="10" y="112"/>
                    <a:pt x="39" y="141"/>
                    <a:pt x="75" y="141"/>
                  </a:cubicBezTo>
                  <a:cubicBezTo>
                    <a:pt x="111" y="141"/>
                    <a:pt x="141" y="112"/>
                    <a:pt x="141" y="75"/>
                  </a:cubicBezTo>
                  <a:cubicBezTo>
                    <a:pt x="141" y="39"/>
                    <a:pt x="111" y="10"/>
                    <a:pt x="75" y="10"/>
                  </a:cubicBezTo>
                  <a:close/>
                  <a:moveTo>
                    <a:pt x="94" y="91"/>
                  </a:moveTo>
                  <a:cubicBezTo>
                    <a:pt x="93" y="91"/>
                    <a:pt x="93" y="91"/>
                    <a:pt x="93" y="91"/>
                  </a:cubicBezTo>
                  <a:cubicBezTo>
                    <a:pt x="89" y="95"/>
                    <a:pt x="84" y="97"/>
                    <a:pt x="78" y="98"/>
                  </a:cubicBezTo>
                  <a:cubicBezTo>
                    <a:pt x="77" y="98"/>
                    <a:pt x="77" y="98"/>
                    <a:pt x="77" y="98"/>
                  </a:cubicBezTo>
                  <a:cubicBezTo>
                    <a:pt x="73" y="98"/>
                    <a:pt x="68" y="96"/>
                    <a:pt x="64" y="93"/>
                  </a:cubicBezTo>
                  <a:cubicBezTo>
                    <a:pt x="61" y="91"/>
                    <a:pt x="61" y="91"/>
                    <a:pt x="61" y="91"/>
                  </a:cubicBezTo>
                  <a:cubicBezTo>
                    <a:pt x="69" y="85"/>
                    <a:pt x="69" y="85"/>
                    <a:pt x="69" y="85"/>
                  </a:cubicBezTo>
                  <a:cubicBezTo>
                    <a:pt x="44" y="80"/>
                    <a:pt x="44" y="80"/>
                    <a:pt x="44" y="80"/>
                  </a:cubicBezTo>
                  <a:cubicBezTo>
                    <a:pt x="46" y="105"/>
                    <a:pt x="46" y="105"/>
                    <a:pt x="46" y="105"/>
                  </a:cubicBezTo>
                  <a:cubicBezTo>
                    <a:pt x="54" y="98"/>
                    <a:pt x="54" y="98"/>
                    <a:pt x="54" y="98"/>
                  </a:cubicBezTo>
                  <a:cubicBezTo>
                    <a:pt x="56" y="100"/>
                    <a:pt x="56" y="100"/>
                    <a:pt x="56" y="100"/>
                  </a:cubicBezTo>
                  <a:cubicBezTo>
                    <a:pt x="62" y="105"/>
                    <a:pt x="70" y="108"/>
                    <a:pt x="77" y="108"/>
                  </a:cubicBezTo>
                  <a:cubicBezTo>
                    <a:pt x="78" y="108"/>
                    <a:pt x="78" y="108"/>
                    <a:pt x="79" y="108"/>
                  </a:cubicBezTo>
                  <a:cubicBezTo>
                    <a:pt x="87" y="107"/>
                    <a:pt x="95" y="104"/>
                    <a:pt x="101" y="98"/>
                  </a:cubicBezTo>
                  <a:cubicBezTo>
                    <a:pt x="101" y="98"/>
                    <a:pt x="101" y="98"/>
                    <a:pt x="101" y="98"/>
                  </a:cubicBezTo>
                  <a:lnTo>
                    <a:pt x="94" y="91"/>
                  </a:lnTo>
                  <a:close/>
                  <a:moveTo>
                    <a:pt x="107" y="72"/>
                  </a:moveTo>
                  <a:cubicBezTo>
                    <a:pt x="105" y="47"/>
                    <a:pt x="105" y="47"/>
                    <a:pt x="105" y="47"/>
                  </a:cubicBezTo>
                  <a:cubicBezTo>
                    <a:pt x="97" y="54"/>
                    <a:pt x="97" y="54"/>
                    <a:pt x="97" y="54"/>
                  </a:cubicBezTo>
                  <a:cubicBezTo>
                    <a:pt x="97" y="54"/>
                    <a:pt x="97" y="54"/>
                    <a:pt x="97" y="54"/>
                  </a:cubicBezTo>
                  <a:cubicBezTo>
                    <a:pt x="97" y="53"/>
                    <a:pt x="97" y="53"/>
                    <a:pt x="97" y="53"/>
                  </a:cubicBezTo>
                  <a:cubicBezTo>
                    <a:pt x="95" y="51"/>
                    <a:pt x="95" y="51"/>
                    <a:pt x="95" y="51"/>
                  </a:cubicBezTo>
                  <a:cubicBezTo>
                    <a:pt x="89" y="46"/>
                    <a:pt x="81" y="43"/>
                    <a:pt x="73" y="43"/>
                  </a:cubicBezTo>
                  <a:cubicBezTo>
                    <a:pt x="73" y="43"/>
                    <a:pt x="73" y="43"/>
                    <a:pt x="72" y="43"/>
                  </a:cubicBezTo>
                  <a:cubicBezTo>
                    <a:pt x="64" y="43"/>
                    <a:pt x="56" y="47"/>
                    <a:pt x="50" y="53"/>
                  </a:cubicBezTo>
                  <a:cubicBezTo>
                    <a:pt x="49" y="53"/>
                    <a:pt x="49" y="53"/>
                    <a:pt x="49" y="53"/>
                  </a:cubicBezTo>
                  <a:cubicBezTo>
                    <a:pt x="57" y="60"/>
                    <a:pt x="57" y="60"/>
                    <a:pt x="57" y="60"/>
                  </a:cubicBezTo>
                  <a:cubicBezTo>
                    <a:pt x="57" y="60"/>
                    <a:pt x="57" y="60"/>
                    <a:pt x="57" y="60"/>
                  </a:cubicBezTo>
                  <a:cubicBezTo>
                    <a:pt x="61" y="56"/>
                    <a:pt x="67" y="53"/>
                    <a:pt x="72" y="53"/>
                  </a:cubicBezTo>
                  <a:cubicBezTo>
                    <a:pt x="73" y="53"/>
                    <a:pt x="73" y="53"/>
                    <a:pt x="73" y="53"/>
                  </a:cubicBezTo>
                  <a:cubicBezTo>
                    <a:pt x="78" y="53"/>
                    <a:pt x="83" y="55"/>
                    <a:pt x="87" y="58"/>
                  </a:cubicBezTo>
                  <a:cubicBezTo>
                    <a:pt x="90" y="60"/>
                    <a:pt x="90" y="60"/>
                    <a:pt x="90" y="60"/>
                  </a:cubicBezTo>
                  <a:cubicBezTo>
                    <a:pt x="82" y="67"/>
                    <a:pt x="82" y="67"/>
                    <a:pt x="82" y="67"/>
                  </a:cubicBezTo>
                  <a:lnTo>
                    <a:pt x="107"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32" name="Group 61"/>
          <p:cNvGrpSpPr/>
          <p:nvPr/>
        </p:nvGrpSpPr>
        <p:grpSpPr>
          <a:xfrm>
            <a:off x="3280025" y="3727829"/>
            <a:ext cx="1263231" cy="769354"/>
            <a:chOff x="3345389" y="3802126"/>
            <a:chExt cx="1288744" cy="784892"/>
          </a:xfrm>
        </p:grpSpPr>
        <p:sp>
          <p:nvSpPr>
            <p:cNvPr id="33" name="Rectangle 15"/>
            <p:cNvSpPr/>
            <p:nvPr/>
          </p:nvSpPr>
          <p:spPr>
            <a:xfrm>
              <a:off x="3345389" y="3802126"/>
              <a:ext cx="1288744" cy="784892"/>
            </a:xfrm>
            <a:prstGeom prst="rect">
              <a:avLst/>
            </a:prstGeom>
            <a:solidFill>
              <a:srgbClr val="00B050"/>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Profiles</a:t>
              </a:r>
            </a:p>
          </p:txBody>
        </p:sp>
        <p:sp>
          <p:nvSpPr>
            <p:cNvPr id="34" name="Freeform 46"/>
            <p:cNvSpPr>
              <a:spLocks noEditPoints="1"/>
            </p:cNvSpPr>
            <p:nvPr/>
          </p:nvSpPr>
          <p:spPr bwMode="black">
            <a:xfrm>
              <a:off x="3745700" y="3894528"/>
              <a:ext cx="446264" cy="400490"/>
            </a:xfrm>
            <a:custGeom>
              <a:avLst/>
              <a:gdLst>
                <a:gd name="T0" fmla="*/ 76 w 153"/>
                <a:gd name="T1" fmla="*/ 9 h 144"/>
                <a:gd name="T2" fmla="*/ 76 w 153"/>
                <a:gd name="T3" fmla="*/ 9 h 144"/>
                <a:gd name="T4" fmla="*/ 76 w 153"/>
                <a:gd name="T5" fmla="*/ 9 h 144"/>
                <a:gd name="T6" fmla="*/ 14 w 153"/>
                <a:gd name="T7" fmla="*/ 64 h 144"/>
                <a:gd name="T8" fmla="*/ 27 w 153"/>
                <a:gd name="T9" fmla="*/ 110 h 144"/>
                <a:gd name="T10" fmla="*/ 68 w 153"/>
                <a:gd name="T11" fmla="*/ 134 h 144"/>
                <a:gd name="T12" fmla="*/ 76 w 153"/>
                <a:gd name="T13" fmla="*/ 134 h 144"/>
                <a:gd name="T14" fmla="*/ 138 w 153"/>
                <a:gd name="T15" fmla="*/ 80 h 144"/>
                <a:gd name="T16" fmla="*/ 126 w 153"/>
                <a:gd name="T17" fmla="*/ 34 h 144"/>
                <a:gd name="T18" fmla="*/ 85 w 153"/>
                <a:gd name="T19" fmla="*/ 10 h 144"/>
                <a:gd name="T20" fmla="*/ 76 w 153"/>
                <a:gd name="T21" fmla="*/ 9 h 144"/>
                <a:gd name="T22" fmla="*/ 76 w 153"/>
                <a:gd name="T23" fmla="*/ 0 h 144"/>
                <a:gd name="T24" fmla="*/ 86 w 153"/>
                <a:gd name="T25" fmla="*/ 1 h 144"/>
                <a:gd name="T26" fmla="*/ 148 w 153"/>
                <a:gd name="T27" fmla="*/ 81 h 144"/>
                <a:gd name="T28" fmla="*/ 76 w 153"/>
                <a:gd name="T29" fmla="*/ 144 h 144"/>
                <a:gd name="T30" fmla="*/ 67 w 153"/>
                <a:gd name="T31" fmla="*/ 143 h 144"/>
                <a:gd name="T32" fmla="*/ 5 w 153"/>
                <a:gd name="T33" fmla="*/ 62 h 144"/>
                <a:gd name="T34" fmla="*/ 76 w 153"/>
                <a:gd name="T35" fmla="*/ 0 h 144"/>
                <a:gd name="T36" fmla="*/ 89 w 153"/>
                <a:gd name="T37" fmla="*/ 34 h 144"/>
                <a:gd name="T38" fmla="*/ 82 w 153"/>
                <a:gd name="T39" fmla="*/ 41 h 144"/>
                <a:gd name="T40" fmla="*/ 76 w 153"/>
                <a:gd name="T41" fmla="*/ 34 h 144"/>
                <a:gd name="T42" fmla="*/ 82 w 153"/>
                <a:gd name="T43" fmla="*/ 27 h 144"/>
                <a:gd name="T44" fmla="*/ 89 w 153"/>
                <a:gd name="T45" fmla="*/ 34 h 144"/>
                <a:gd name="T46" fmla="*/ 73 w 153"/>
                <a:gd name="T47" fmla="*/ 39 h 144"/>
                <a:gd name="T48" fmla="*/ 55 w 153"/>
                <a:gd name="T49" fmla="*/ 49 h 144"/>
                <a:gd name="T50" fmla="*/ 54 w 153"/>
                <a:gd name="T51" fmla="*/ 68 h 144"/>
                <a:gd name="T52" fmla="*/ 60 w 153"/>
                <a:gd name="T53" fmla="*/ 68 h 144"/>
                <a:gd name="T54" fmla="*/ 61 w 153"/>
                <a:gd name="T55" fmla="*/ 53 h 144"/>
                <a:gd name="T56" fmla="*/ 68 w 153"/>
                <a:gd name="T57" fmla="*/ 49 h 144"/>
                <a:gd name="T58" fmla="*/ 63 w 153"/>
                <a:gd name="T59" fmla="*/ 64 h 144"/>
                <a:gd name="T60" fmla="*/ 65 w 153"/>
                <a:gd name="T61" fmla="*/ 72 h 144"/>
                <a:gd name="T62" fmla="*/ 53 w 153"/>
                <a:gd name="T63" fmla="*/ 109 h 144"/>
                <a:gd name="T64" fmla="*/ 61 w 153"/>
                <a:gd name="T65" fmla="*/ 111 h 144"/>
                <a:gd name="T66" fmla="*/ 71 w 153"/>
                <a:gd name="T67" fmla="*/ 84 h 144"/>
                <a:gd name="T68" fmla="*/ 74 w 153"/>
                <a:gd name="T69" fmla="*/ 89 h 144"/>
                <a:gd name="T70" fmla="*/ 81 w 153"/>
                <a:gd name="T71" fmla="*/ 111 h 144"/>
                <a:gd name="T72" fmla="*/ 89 w 153"/>
                <a:gd name="T73" fmla="*/ 108 h 144"/>
                <a:gd name="T74" fmla="*/ 82 w 153"/>
                <a:gd name="T75" fmla="*/ 83 h 144"/>
                <a:gd name="T76" fmla="*/ 75 w 153"/>
                <a:gd name="T77" fmla="*/ 72 h 144"/>
                <a:gd name="T78" fmla="*/ 81 w 153"/>
                <a:gd name="T79" fmla="*/ 56 h 144"/>
                <a:gd name="T80" fmla="*/ 83 w 153"/>
                <a:gd name="T81" fmla="*/ 62 h 144"/>
                <a:gd name="T82" fmla="*/ 98 w 153"/>
                <a:gd name="T83" fmla="*/ 68 h 144"/>
                <a:gd name="T84" fmla="*/ 100 w 153"/>
                <a:gd name="T85" fmla="*/ 62 h 144"/>
                <a:gd name="T86" fmla="*/ 88 w 153"/>
                <a:gd name="T87" fmla="*/ 57 h 144"/>
                <a:gd name="T88" fmla="*/ 85 w 153"/>
                <a:gd name="T89" fmla="*/ 44 h 144"/>
                <a:gd name="T90" fmla="*/ 73 w 153"/>
                <a:gd name="T91"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3" h="144">
                  <a:moveTo>
                    <a:pt x="76" y="9"/>
                  </a:moveTo>
                  <a:cubicBezTo>
                    <a:pt x="76" y="9"/>
                    <a:pt x="76" y="9"/>
                    <a:pt x="76" y="9"/>
                  </a:cubicBezTo>
                  <a:cubicBezTo>
                    <a:pt x="76" y="9"/>
                    <a:pt x="76" y="9"/>
                    <a:pt x="76" y="9"/>
                  </a:cubicBezTo>
                  <a:cubicBezTo>
                    <a:pt x="45" y="9"/>
                    <a:pt x="19" y="33"/>
                    <a:pt x="14" y="64"/>
                  </a:cubicBezTo>
                  <a:cubicBezTo>
                    <a:pt x="12" y="80"/>
                    <a:pt x="16" y="97"/>
                    <a:pt x="27" y="110"/>
                  </a:cubicBezTo>
                  <a:cubicBezTo>
                    <a:pt x="37" y="123"/>
                    <a:pt x="51" y="132"/>
                    <a:pt x="68" y="134"/>
                  </a:cubicBezTo>
                  <a:cubicBezTo>
                    <a:pt x="71" y="134"/>
                    <a:pt x="74" y="134"/>
                    <a:pt x="76" y="134"/>
                  </a:cubicBezTo>
                  <a:cubicBezTo>
                    <a:pt x="107" y="134"/>
                    <a:pt x="134" y="111"/>
                    <a:pt x="138" y="80"/>
                  </a:cubicBezTo>
                  <a:cubicBezTo>
                    <a:pt x="140" y="64"/>
                    <a:pt x="136" y="47"/>
                    <a:pt x="126" y="34"/>
                  </a:cubicBezTo>
                  <a:cubicBezTo>
                    <a:pt x="116" y="21"/>
                    <a:pt x="101" y="12"/>
                    <a:pt x="85" y="10"/>
                  </a:cubicBezTo>
                  <a:cubicBezTo>
                    <a:pt x="82" y="10"/>
                    <a:pt x="79" y="9"/>
                    <a:pt x="76" y="9"/>
                  </a:cubicBezTo>
                  <a:moveTo>
                    <a:pt x="76" y="0"/>
                  </a:moveTo>
                  <a:cubicBezTo>
                    <a:pt x="79" y="0"/>
                    <a:pt x="83" y="0"/>
                    <a:pt x="86" y="1"/>
                  </a:cubicBezTo>
                  <a:cubicBezTo>
                    <a:pt x="125" y="6"/>
                    <a:pt x="153" y="42"/>
                    <a:pt x="148" y="81"/>
                  </a:cubicBezTo>
                  <a:cubicBezTo>
                    <a:pt x="143" y="118"/>
                    <a:pt x="112" y="144"/>
                    <a:pt x="76" y="144"/>
                  </a:cubicBezTo>
                  <a:cubicBezTo>
                    <a:pt x="73" y="144"/>
                    <a:pt x="70" y="144"/>
                    <a:pt x="67" y="143"/>
                  </a:cubicBezTo>
                  <a:cubicBezTo>
                    <a:pt x="27" y="138"/>
                    <a:pt x="0" y="102"/>
                    <a:pt x="5" y="62"/>
                  </a:cubicBezTo>
                  <a:cubicBezTo>
                    <a:pt x="10" y="26"/>
                    <a:pt x="41" y="0"/>
                    <a:pt x="76" y="0"/>
                  </a:cubicBezTo>
                  <a:moveTo>
                    <a:pt x="89" y="34"/>
                  </a:moveTo>
                  <a:cubicBezTo>
                    <a:pt x="89" y="38"/>
                    <a:pt x="86" y="41"/>
                    <a:pt x="82" y="41"/>
                  </a:cubicBezTo>
                  <a:cubicBezTo>
                    <a:pt x="79" y="41"/>
                    <a:pt x="76" y="38"/>
                    <a:pt x="76" y="34"/>
                  </a:cubicBezTo>
                  <a:cubicBezTo>
                    <a:pt x="76" y="30"/>
                    <a:pt x="79" y="27"/>
                    <a:pt x="82" y="27"/>
                  </a:cubicBezTo>
                  <a:cubicBezTo>
                    <a:pt x="86" y="27"/>
                    <a:pt x="89" y="30"/>
                    <a:pt x="89" y="34"/>
                  </a:cubicBezTo>
                  <a:moveTo>
                    <a:pt x="73" y="39"/>
                  </a:moveTo>
                  <a:cubicBezTo>
                    <a:pt x="55" y="49"/>
                    <a:pt x="55" y="49"/>
                    <a:pt x="55" y="49"/>
                  </a:cubicBezTo>
                  <a:cubicBezTo>
                    <a:pt x="54" y="68"/>
                    <a:pt x="54" y="68"/>
                    <a:pt x="54" y="68"/>
                  </a:cubicBezTo>
                  <a:cubicBezTo>
                    <a:pt x="60" y="68"/>
                    <a:pt x="60" y="68"/>
                    <a:pt x="60" y="68"/>
                  </a:cubicBezTo>
                  <a:cubicBezTo>
                    <a:pt x="61" y="53"/>
                    <a:pt x="61" y="53"/>
                    <a:pt x="61" y="53"/>
                  </a:cubicBezTo>
                  <a:cubicBezTo>
                    <a:pt x="68" y="49"/>
                    <a:pt x="68" y="49"/>
                    <a:pt x="68" y="49"/>
                  </a:cubicBezTo>
                  <a:cubicBezTo>
                    <a:pt x="68" y="49"/>
                    <a:pt x="64" y="62"/>
                    <a:pt x="63" y="64"/>
                  </a:cubicBezTo>
                  <a:cubicBezTo>
                    <a:pt x="63" y="66"/>
                    <a:pt x="64" y="70"/>
                    <a:pt x="65" y="72"/>
                  </a:cubicBezTo>
                  <a:cubicBezTo>
                    <a:pt x="53" y="109"/>
                    <a:pt x="53" y="109"/>
                    <a:pt x="53" y="109"/>
                  </a:cubicBezTo>
                  <a:cubicBezTo>
                    <a:pt x="61" y="111"/>
                    <a:pt x="61" y="111"/>
                    <a:pt x="61" y="111"/>
                  </a:cubicBezTo>
                  <a:cubicBezTo>
                    <a:pt x="71" y="84"/>
                    <a:pt x="71" y="84"/>
                    <a:pt x="71" y="84"/>
                  </a:cubicBezTo>
                  <a:cubicBezTo>
                    <a:pt x="74" y="89"/>
                    <a:pt x="74" y="89"/>
                    <a:pt x="74" y="89"/>
                  </a:cubicBezTo>
                  <a:cubicBezTo>
                    <a:pt x="81" y="111"/>
                    <a:pt x="81" y="111"/>
                    <a:pt x="81" y="111"/>
                  </a:cubicBezTo>
                  <a:cubicBezTo>
                    <a:pt x="89" y="108"/>
                    <a:pt x="89" y="108"/>
                    <a:pt x="89" y="108"/>
                  </a:cubicBezTo>
                  <a:cubicBezTo>
                    <a:pt x="82" y="83"/>
                    <a:pt x="82" y="83"/>
                    <a:pt x="82" y="83"/>
                  </a:cubicBezTo>
                  <a:cubicBezTo>
                    <a:pt x="75" y="72"/>
                    <a:pt x="75" y="72"/>
                    <a:pt x="75" y="72"/>
                  </a:cubicBezTo>
                  <a:cubicBezTo>
                    <a:pt x="81" y="56"/>
                    <a:pt x="81" y="56"/>
                    <a:pt x="81" y="56"/>
                  </a:cubicBezTo>
                  <a:cubicBezTo>
                    <a:pt x="83" y="62"/>
                    <a:pt x="83" y="62"/>
                    <a:pt x="83" y="62"/>
                  </a:cubicBezTo>
                  <a:cubicBezTo>
                    <a:pt x="98" y="68"/>
                    <a:pt x="98" y="68"/>
                    <a:pt x="98" y="68"/>
                  </a:cubicBezTo>
                  <a:cubicBezTo>
                    <a:pt x="100" y="62"/>
                    <a:pt x="100" y="62"/>
                    <a:pt x="100" y="62"/>
                  </a:cubicBezTo>
                  <a:cubicBezTo>
                    <a:pt x="88" y="57"/>
                    <a:pt x="88" y="57"/>
                    <a:pt x="88" y="57"/>
                  </a:cubicBezTo>
                  <a:cubicBezTo>
                    <a:pt x="85" y="44"/>
                    <a:pt x="85" y="44"/>
                    <a:pt x="85" y="44"/>
                  </a:cubicBezTo>
                  <a:lnTo>
                    <a:pt x="73"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35" name="Group 62"/>
          <p:cNvGrpSpPr/>
          <p:nvPr/>
        </p:nvGrpSpPr>
        <p:grpSpPr>
          <a:xfrm>
            <a:off x="3280025" y="2829245"/>
            <a:ext cx="1263231" cy="769354"/>
            <a:chOff x="3345389" y="2885393"/>
            <a:chExt cx="1288744" cy="784892"/>
          </a:xfrm>
        </p:grpSpPr>
        <p:sp>
          <p:nvSpPr>
            <p:cNvPr id="36" name="Rectangle 18"/>
            <p:cNvSpPr/>
            <p:nvPr/>
          </p:nvSpPr>
          <p:spPr>
            <a:xfrm>
              <a:off x="3345389" y="2885393"/>
              <a:ext cx="1288744" cy="784892"/>
            </a:xfrm>
            <a:prstGeom prst="rect">
              <a:avLst/>
            </a:prstGeom>
            <a:solidFill>
              <a:schemeClr val="accent3"/>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Agreements</a:t>
              </a:r>
            </a:p>
          </p:txBody>
        </p:sp>
        <p:sp>
          <p:nvSpPr>
            <p:cNvPr id="37" name="Freeform 47"/>
            <p:cNvSpPr>
              <a:spLocks noEditPoints="1"/>
            </p:cNvSpPr>
            <p:nvPr/>
          </p:nvSpPr>
          <p:spPr bwMode="black">
            <a:xfrm>
              <a:off x="3735310" y="3020850"/>
              <a:ext cx="417248" cy="415573"/>
            </a:xfrm>
            <a:custGeom>
              <a:avLst/>
              <a:gdLst>
                <a:gd name="T0" fmla="*/ 99 w 150"/>
                <a:gd name="T1" fmla="*/ 107 h 150"/>
                <a:gd name="T2" fmla="*/ 75 w 150"/>
                <a:gd name="T3" fmla="*/ 90 h 150"/>
                <a:gd name="T4" fmla="*/ 51 w 150"/>
                <a:gd name="T5" fmla="*/ 107 h 150"/>
                <a:gd name="T6" fmla="*/ 60 w 150"/>
                <a:gd name="T7" fmla="*/ 79 h 150"/>
                <a:gd name="T8" fmla="*/ 36 w 150"/>
                <a:gd name="T9" fmla="*/ 62 h 150"/>
                <a:gd name="T10" fmla="*/ 66 w 150"/>
                <a:gd name="T11" fmla="*/ 62 h 150"/>
                <a:gd name="T12" fmla="*/ 75 w 150"/>
                <a:gd name="T13" fmla="*/ 33 h 150"/>
                <a:gd name="T14" fmla="*/ 85 w 150"/>
                <a:gd name="T15" fmla="*/ 62 h 150"/>
                <a:gd name="T16" fmla="*/ 114 w 150"/>
                <a:gd name="T17" fmla="*/ 62 h 150"/>
                <a:gd name="T18" fmla="*/ 90 w 150"/>
                <a:gd name="T19" fmla="*/ 79 h 150"/>
                <a:gd name="T20" fmla="*/ 99 w 150"/>
                <a:gd name="T21" fmla="*/ 107 h 150"/>
                <a:gd name="T22" fmla="*/ 150 w 150"/>
                <a:gd name="T23" fmla="*/ 75 h 150"/>
                <a:gd name="T24" fmla="*/ 75 w 150"/>
                <a:gd name="T25" fmla="*/ 0 h 150"/>
                <a:gd name="T26" fmla="*/ 0 w 150"/>
                <a:gd name="T27" fmla="*/ 75 h 150"/>
                <a:gd name="T28" fmla="*/ 75 w 150"/>
                <a:gd name="T29" fmla="*/ 150 h 150"/>
                <a:gd name="T30" fmla="*/ 150 w 150"/>
                <a:gd name="T31" fmla="*/ 75 h 150"/>
                <a:gd name="T32" fmla="*/ 141 w 150"/>
                <a:gd name="T33" fmla="*/ 75 h 150"/>
                <a:gd name="T34" fmla="*/ 75 w 150"/>
                <a:gd name="T35" fmla="*/ 140 h 150"/>
                <a:gd name="T36" fmla="*/ 10 w 150"/>
                <a:gd name="T37" fmla="*/ 75 h 150"/>
                <a:gd name="T38" fmla="*/ 75 w 150"/>
                <a:gd name="T39" fmla="*/ 9 h 150"/>
                <a:gd name="T40" fmla="*/ 141 w 150"/>
                <a:gd name="T41"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0" h="150">
                  <a:moveTo>
                    <a:pt x="99" y="107"/>
                  </a:moveTo>
                  <a:cubicBezTo>
                    <a:pt x="75" y="90"/>
                    <a:pt x="75" y="90"/>
                    <a:pt x="75" y="90"/>
                  </a:cubicBezTo>
                  <a:cubicBezTo>
                    <a:pt x="51" y="107"/>
                    <a:pt x="51" y="107"/>
                    <a:pt x="51" y="107"/>
                  </a:cubicBezTo>
                  <a:cubicBezTo>
                    <a:pt x="60" y="79"/>
                    <a:pt x="60" y="79"/>
                    <a:pt x="60" y="79"/>
                  </a:cubicBezTo>
                  <a:cubicBezTo>
                    <a:pt x="36" y="62"/>
                    <a:pt x="36" y="62"/>
                    <a:pt x="36" y="62"/>
                  </a:cubicBezTo>
                  <a:cubicBezTo>
                    <a:pt x="66" y="62"/>
                    <a:pt x="66" y="62"/>
                    <a:pt x="66" y="62"/>
                  </a:cubicBezTo>
                  <a:cubicBezTo>
                    <a:pt x="75" y="33"/>
                    <a:pt x="75" y="33"/>
                    <a:pt x="75" y="33"/>
                  </a:cubicBezTo>
                  <a:cubicBezTo>
                    <a:pt x="85" y="62"/>
                    <a:pt x="85" y="62"/>
                    <a:pt x="85" y="62"/>
                  </a:cubicBezTo>
                  <a:cubicBezTo>
                    <a:pt x="114" y="62"/>
                    <a:pt x="114" y="62"/>
                    <a:pt x="114" y="62"/>
                  </a:cubicBezTo>
                  <a:cubicBezTo>
                    <a:pt x="90" y="79"/>
                    <a:pt x="90" y="79"/>
                    <a:pt x="90" y="79"/>
                  </a:cubicBezTo>
                  <a:lnTo>
                    <a:pt x="99" y="107"/>
                  </a:lnTo>
                  <a:close/>
                  <a:moveTo>
                    <a:pt x="150" y="75"/>
                  </a:moveTo>
                  <a:cubicBezTo>
                    <a:pt x="150" y="33"/>
                    <a:pt x="117" y="0"/>
                    <a:pt x="75" y="0"/>
                  </a:cubicBezTo>
                  <a:cubicBezTo>
                    <a:pt x="34" y="0"/>
                    <a:pt x="0" y="33"/>
                    <a:pt x="0" y="75"/>
                  </a:cubicBezTo>
                  <a:cubicBezTo>
                    <a:pt x="0" y="116"/>
                    <a:pt x="34" y="150"/>
                    <a:pt x="75" y="150"/>
                  </a:cubicBezTo>
                  <a:cubicBezTo>
                    <a:pt x="117" y="150"/>
                    <a:pt x="150" y="116"/>
                    <a:pt x="150" y="75"/>
                  </a:cubicBezTo>
                  <a:close/>
                  <a:moveTo>
                    <a:pt x="141" y="75"/>
                  </a:moveTo>
                  <a:cubicBezTo>
                    <a:pt x="141" y="111"/>
                    <a:pt x="111" y="140"/>
                    <a:pt x="75" y="140"/>
                  </a:cubicBezTo>
                  <a:cubicBezTo>
                    <a:pt x="39" y="140"/>
                    <a:pt x="10" y="111"/>
                    <a:pt x="10" y="75"/>
                  </a:cubicBezTo>
                  <a:cubicBezTo>
                    <a:pt x="10" y="38"/>
                    <a:pt x="39" y="9"/>
                    <a:pt x="75" y="9"/>
                  </a:cubicBezTo>
                  <a:cubicBezTo>
                    <a:pt x="111" y="9"/>
                    <a:pt x="141" y="38"/>
                    <a:pt x="141"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38" name="Group 63"/>
          <p:cNvGrpSpPr/>
          <p:nvPr/>
        </p:nvGrpSpPr>
        <p:grpSpPr>
          <a:xfrm>
            <a:off x="3288765" y="2002080"/>
            <a:ext cx="1263231" cy="769354"/>
            <a:chOff x="3354305" y="2041522"/>
            <a:chExt cx="1288744" cy="784892"/>
          </a:xfrm>
        </p:grpSpPr>
        <p:sp>
          <p:nvSpPr>
            <p:cNvPr id="39" name="Rectangle 17"/>
            <p:cNvSpPr/>
            <p:nvPr/>
          </p:nvSpPr>
          <p:spPr>
            <a:xfrm>
              <a:off x="3354305" y="2041522"/>
              <a:ext cx="1288744" cy="784892"/>
            </a:xfrm>
            <a:prstGeom prst="rect">
              <a:avLst/>
            </a:prstGeom>
            <a:solidFill>
              <a:srgbClr val="00B050"/>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Partners</a:t>
              </a:r>
            </a:p>
          </p:txBody>
        </p:sp>
        <p:sp>
          <p:nvSpPr>
            <p:cNvPr id="40" name="Freeform 48"/>
            <p:cNvSpPr>
              <a:spLocks noEditPoints="1"/>
            </p:cNvSpPr>
            <p:nvPr/>
          </p:nvSpPr>
          <p:spPr bwMode="black">
            <a:xfrm>
              <a:off x="3744226" y="2163789"/>
              <a:ext cx="415572" cy="415573"/>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9 h 150"/>
                <a:gd name="T12" fmla="*/ 10 w 150"/>
                <a:gd name="T13" fmla="*/ 75 h 150"/>
                <a:gd name="T14" fmla="*/ 75 w 150"/>
                <a:gd name="T15" fmla="*/ 140 h 150"/>
                <a:gd name="T16" fmla="*/ 141 w 150"/>
                <a:gd name="T17" fmla="*/ 75 h 150"/>
                <a:gd name="T18" fmla="*/ 75 w 150"/>
                <a:gd name="T19" fmla="*/ 9 h 150"/>
                <a:gd name="T20" fmla="*/ 102 w 150"/>
                <a:gd name="T21" fmla="*/ 56 h 150"/>
                <a:gd name="T22" fmla="*/ 76 w 150"/>
                <a:gd name="T23" fmla="*/ 62 h 150"/>
                <a:gd name="T24" fmla="*/ 49 w 150"/>
                <a:gd name="T25" fmla="*/ 56 h 150"/>
                <a:gd name="T26" fmla="*/ 75 w 150"/>
                <a:gd name="T27" fmla="*/ 104 h 150"/>
                <a:gd name="T28" fmla="*/ 75 w 150"/>
                <a:gd name="T29" fmla="*/ 105 h 150"/>
                <a:gd name="T30" fmla="*/ 75 w 150"/>
                <a:gd name="T31" fmla="*/ 105 h 150"/>
                <a:gd name="T32" fmla="*/ 75 w 150"/>
                <a:gd name="T33" fmla="*/ 105 h 150"/>
                <a:gd name="T34" fmla="*/ 75 w 150"/>
                <a:gd name="T35" fmla="*/ 104 h 150"/>
                <a:gd name="T36" fmla="*/ 102 w 150"/>
                <a:gd name="T37" fmla="*/ 5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0" h="150">
                  <a:moveTo>
                    <a:pt x="75" y="150"/>
                  </a:moveTo>
                  <a:cubicBezTo>
                    <a:pt x="34" y="150"/>
                    <a:pt x="0" y="116"/>
                    <a:pt x="0" y="75"/>
                  </a:cubicBezTo>
                  <a:cubicBezTo>
                    <a:pt x="0" y="33"/>
                    <a:pt x="34" y="0"/>
                    <a:pt x="75" y="0"/>
                  </a:cubicBezTo>
                  <a:cubicBezTo>
                    <a:pt x="117" y="0"/>
                    <a:pt x="150" y="33"/>
                    <a:pt x="150" y="75"/>
                  </a:cubicBezTo>
                  <a:cubicBezTo>
                    <a:pt x="150" y="116"/>
                    <a:pt x="117" y="150"/>
                    <a:pt x="75" y="150"/>
                  </a:cubicBezTo>
                  <a:close/>
                  <a:moveTo>
                    <a:pt x="75" y="9"/>
                  </a:moveTo>
                  <a:cubicBezTo>
                    <a:pt x="39" y="9"/>
                    <a:pt x="10" y="39"/>
                    <a:pt x="10" y="75"/>
                  </a:cubicBezTo>
                  <a:cubicBezTo>
                    <a:pt x="10" y="111"/>
                    <a:pt x="39" y="140"/>
                    <a:pt x="75" y="140"/>
                  </a:cubicBezTo>
                  <a:cubicBezTo>
                    <a:pt x="111" y="140"/>
                    <a:pt x="141" y="111"/>
                    <a:pt x="141" y="75"/>
                  </a:cubicBezTo>
                  <a:cubicBezTo>
                    <a:pt x="141" y="39"/>
                    <a:pt x="111" y="9"/>
                    <a:pt x="75" y="9"/>
                  </a:cubicBezTo>
                  <a:close/>
                  <a:moveTo>
                    <a:pt x="102" y="56"/>
                  </a:moveTo>
                  <a:cubicBezTo>
                    <a:pt x="96" y="49"/>
                    <a:pt x="83" y="52"/>
                    <a:pt x="76" y="62"/>
                  </a:cubicBezTo>
                  <a:cubicBezTo>
                    <a:pt x="66" y="51"/>
                    <a:pt x="55" y="49"/>
                    <a:pt x="49" y="56"/>
                  </a:cubicBezTo>
                  <a:cubicBezTo>
                    <a:pt x="32" y="75"/>
                    <a:pt x="69" y="101"/>
                    <a:pt x="75" y="104"/>
                  </a:cubicBezTo>
                  <a:cubicBezTo>
                    <a:pt x="75" y="105"/>
                    <a:pt x="75" y="105"/>
                    <a:pt x="75" y="105"/>
                  </a:cubicBezTo>
                  <a:cubicBezTo>
                    <a:pt x="75" y="105"/>
                    <a:pt x="75" y="105"/>
                    <a:pt x="75" y="105"/>
                  </a:cubicBezTo>
                  <a:cubicBezTo>
                    <a:pt x="75" y="105"/>
                    <a:pt x="75" y="105"/>
                    <a:pt x="75" y="105"/>
                  </a:cubicBezTo>
                  <a:cubicBezTo>
                    <a:pt x="75" y="104"/>
                    <a:pt x="75" y="104"/>
                    <a:pt x="75" y="104"/>
                  </a:cubicBezTo>
                  <a:cubicBezTo>
                    <a:pt x="82" y="101"/>
                    <a:pt x="119" y="75"/>
                    <a:pt x="102" y="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41" name="Group 68"/>
          <p:cNvGrpSpPr/>
          <p:nvPr/>
        </p:nvGrpSpPr>
        <p:grpSpPr>
          <a:xfrm>
            <a:off x="7332130" y="1996256"/>
            <a:ext cx="1263231" cy="770816"/>
            <a:chOff x="7479333" y="2035581"/>
            <a:chExt cx="1288744" cy="786384"/>
          </a:xfrm>
        </p:grpSpPr>
        <p:sp>
          <p:nvSpPr>
            <p:cNvPr id="42" name="Rectangle 20"/>
            <p:cNvSpPr/>
            <p:nvPr/>
          </p:nvSpPr>
          <p:spPr>
            <a:xfrm>
              <a:off x="7479333" y="2035581"/>
              <a:ext cx="1288744" cy="786384"/>
            </a:xfrm>
            <a:prstGeom prst="rect">
              <a:avLst/>
            </a:prstGeom>
            <a:solidFill>
              <a:srgbClr val="00B050"/>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Certificates</a:t>
              </a:r>
            </a:p>
          </p:txBody>
        </p:sp>
        <p:sp>
          <p:nvSpPr>
            <p:cNvPr id="43" name="Freeform 49"/>
            <p:cNvSpPr>
              <a:spLocks noEditPoints="1"/>
            </p:cNvSpPr>
            <p:nvPr/>
          </p:nvSpPr>
          <p:spPr bwMode="black">
            <a:xfrm>
              <a:off x="7833769" y="2095738"/>
              <a:ext cx="465843" cy="42730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44" name="Group 65"/>
          <p:cNvGrpSpPr/>
          <p:nvPr/>
        </p:nvGrpSpPr>
        <p:grpSpPr>
          <a:xfrm>
            <a:off x="5323169" y="2840502"/>
            <a:ext cx="1263780" cy="770816"/>
            <a:chOff x="5429797" y="2896879"/>
            <a:chExt cx="1289304" cy="786384"/>
          </a:xfrm>
        </p:grpSpPr>
        <p:sp>
          <p:nvSpPr>
            <p:cNvPr id="45" name="Rectangle 26"/>
            <p:cNvSpPr/>
            <p:nvPr/>
          </p:nvSpPr>
          <p:spPr>
            <a:xfrm>
              <a:off x="5429797" y="2896879"/>
              <a:ext cx="1289304" cy="786384"/>
            </a:xfrm>
            <a:prstGeom prst="rect">
              <a:avLst/>
            </a:prstGeom>
            <a:solidFill>
              <a:srgbClr val="00B050"/>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Xml One-Way</a:t>
              </a:r>
            </a:p>
          </p:txBody>
        </p:sp>
        <p:sp>
          <p:nvSpPr>
            <p:cNvPr id="46" name="Freeform 50"/>
            <p:cNvSpPr>
              <a:spLocks noEditPoints="1"/>
            </p:cNvSpPr>
            <p:nvPr/>
          </p:nvSpPr>
          <p:spPr bwMode="black">
            <a:xfrm>
              <a:off x="5868338" y="2964355"/>
              <a:ext cx="412221" cy="413896"/>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47" name="Group 66"/>
          <p:cNvGrpSpPr/>
          <p:nvPr/>
        </p:nvGrpSpPr>
        <p:grpSpPr>
          <a:xfrm>
            <a:off x="5323898" y="3731750"/>
            <a:ext cx="1263780" cy="770816"/>
            <a:chOff x="5430540" y="3806126"/>
            <a:chExt cx="1289304" cy="786384"/>
          </a:xfrm>
        </p:grpSpPr>
        <p:sp>
          <p:nvSpPr>
            <p:cNvPr id="48" name="Rectangle 25"/>
            <p:cNvSpPr/>
            <p:nvPr/>
          </p:nvSpPr>
          <p:spPr>
            <a:xfrm>
              <a:off x="5430540" y="3806126"/>
              <a:ext cx="1289304" cy="786384"/>
            </a:xfrm>
            <a:prstGeom prst="rect">
              <a:avLst/>
            </a:prstGeom>
            <a:solidFill>
              <a:schemeClr val="accent3"/>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EDI X12</a:t>
              </a:r>
            </a:p>
          </p:txBody>
        </p:sp>
        <p:sp>
          <p:nvSpPr>
            <p:cNvPr id="49" name="Freeform 52"/>
            <p:cNvSpPr>
              <a:spLocks noEditPoints="1"/>
            </p:cNvSpPr>
            <p:nvPr/>
          </p:nvSpPr>
          <p:spPr bwMode="black">
            <a:xfrm>
              <a:off x="5835337" y="3870111"/>
              <a:ext cx="442383" cy="417247"/>
            </a:xfrm>
            <a:custGeom>
              <a:avLst/>
              <a:gdLst>
                <a:gd name="T0" fmla="*/ 96 w 160"/>
                <a:gd name="T1" fmla="*/ 76 h 150"/>
                <a:gd name="T2" fmla="*/ 89 w 160"/>
                <a:gd name="T3" fmla="*/ 72 h 150"/>
                <a:gd name="T4" fmla="*/ 94 w 160"/>
                <a:gd name="T5" fmla="*/ 66 h 150"/>
                <a:gd name="T6" fmla="*/ 101 w 160"/>
                <a:gd name="T7" fmla="*/ 71 h 150"/>
                <a:gd name="T8" fmla="*/ 101 w 160"/>
                <a:gd name="T9" fmla="*/ 86 h 150"/>
                <a:gd name="T10" fmla="*/ 94 w 160"/>
                <a:gd name="T11" fmla="*/ 91 h 150"/>
                <a:gd name="T12" fmla="*/ 89 w 160"/>
                <a:gd name="T13" fmla="*/ 85 h 150"/>
                <a:gd name="T14" fmla="*/ 96 w 160"/>
                <a:gd name="T15" fmla="*/ 81 h 150"/>
                <a:gd name="T16" fmla="*/ 101 w 160"/>
                <a:gd name="T17" fmla="*/ 86 h 150"/>
                <a:gd name="T18" fmla="*/ 96 w 160"/>
                <a:gd name="T19" fmla="*/ 105 h 150"/>
                <a:gd name="T20" fmla="*/ 89 w 160"/>
                <a:gd name="T21" fmla="*/ 100 h 150"/>
                <a:gd name="T22" fmla="*/ 94 w 160"/>
                <a:gd name="T23" fmla="*/ 95 h 150"/>
                <a:gd name="T24" fmla="*/ 101 w 160"/>
                <a:gd name="T25" fmla="*/ 100 h 150"/>
                <a:gd name="T26" fmla="*/ 81 w 160"/>
                <a:gd name="T27" fmla="*/ 76 h 150"/>
                <a:gd name="T28" fmla="*/ 74 w 160"/>
                <a:gd name="T29" fmla="*/ 72 h 150"/>
                <a:gd name="T30" fmla="*/ 79 w 160"/>
                <a:gd name="T31" fmla="*/ 66 h 150"/>
                <a:gd name="T32" fmla="*/ 86 w 160"/>
                <a:gd name="T33" fmla="*/ 71 h 150"/>
                <a:gd name="T34" fmla="*/ 86 w 160"/>
                <a:gd name="T35" fmla="*/ 86 h 150"/>
                <a:gd name="T36" fmla="*/ 79 w 160"/>
                <a:gd name="T37" fmla="*/ 91 h 150"/>
                <a:gd name="T38" fmla="*/ 74 w 160"/>
                <a:gd name="T39" fmla="*/ 85 h 150"/>
                <a:gd name="T40" fmla="*/ 81 w 160"/>
                <a:gd name="T41" fmla="*/ 81 h 150"/>
                <a:gd name="T42" fmla="*/ 86 w 160"/>
                <a:gd name="T43" fmla="*/ 86 h 150"/>
                <a:gd name="T44" fmla="*/ 81 w 160"/>
                <a:gd name="T45" fmla="*/ 105 h 150"/>
                <a:gd name="T46" fmla="*/ 74 w 160"/>
                <a:gd name="T47" fmla="*/ 100 h 150"/>
                <a:gd name="T48" fmla="*/ 79 w 160"/>
                <a:gd name="T49" fmla="*/ 95 h 150"/>
                <a:gd name="T50" fmla="*/ 86 w 160"/>
                <a:gd name="T51" fmla="*/ 100 h 150"/>
                <a:gd name="T52" fmla="*/ 66 w 160"/>
                <a:gd name="T53" fmla="*/ 76 h 150"/>
                <a:gd name="T54" fmla="*/ 59 w 160"/>
                <a:gd name="T55" fmla="*/ 72 h 150"/>
                <a:gd name="T56" fmla="*/ 64 w 160"/>
                <a:gd name="T57" fmla="*/ 66 h 150"/>
                <a:gd name="T58" fmla="*/ 71 w 160"/>
                <a:gd name="T59" fmla="*/ 71 h 150"/>
                <a:gd name="T60" fmla="*/ 71 w 160"/>
                <a:gd name="T61" fmla="*/ 86 h 150"/>
                <a:gd name="T62" fmla="*/ 64 w 160"/>
                <a:gd name="T63" fmla="*/ 91 h 150"/>
                <a:gd name="T64" fmla="*/ 59 w 160"/>
                <a:gd name="T65" fmla="*/ 85 h 150"/>
                <a:gd name="T66" fmla="*/ 66 w 160"/>
                <a:gd name="T67" fmla="*/ 81 h 150"/>
                <a:gd name="T68" fmla="*/ 71 w 160"/>
                <a:gd name="T69" fmla="*/ 86 h 150"/>
                <a:gd name="T70" fmla="*/ 66 w 160"/>
                <a:gd name="T71" fmla="*/ 105 h 150"/>
                <a:gd name="T72" fmla="*/ 59 w 160"/>
                <a:gd name="T73" fmla="*/ 100 h 150"/>
                <a:gd name="T74" fmla="*/ 64 w 160"/>
                <a:gd name="T75" fmla="*/ 95 h 150"/>
                <a:gd name="T76" fmla="*/ 71 w 160"/>
                <a:gd name="T77" fmla="*/ 100 h 150"/>
                <a:gd name="T78" fmla="*/ 64 w 160"/>
                <a:gd name="T79" fmla="*/ 46 h 150"/>
                <a:gd name="T80" fmla="*/ 100 w 160"/>
                <a:gd name="T81" fmla="*/ 50 h 150"/>
                <a:gd name="T82" fmla="*/ 96 w 160"/>
                <a:gd name="T83" fmla="*/ 59 h 150"/>
                <a:gd name="T84" fmla="*/ 60 w 160"/>
                <a:gd name="T85" fmla="*/ 55 h 150"/>
                <a:gd name="T86" fmla="*/ 59 w 160"/>
                <a:gd name="T87" fmla="*/ 39 h 150"/>
                <a:gd name="T88" fmla="*/ 54 w 160"/>
                <a:gd name="T89" fmla="*/ 106 h 150"/>
                <a:gd name="T90" fmla="*/ 101 w 160"/>
                <a:gd name="T91" fmla="*/ 111 h 150"/>
                <a:gd name="T92" fmla="*/ 106 w 160"/>
                <a:gd name="T93" fmla="*/ 44 h 150"/>
                <a:gd name="T94" fmla="*/ 59 w 160"/>
                <a:gd name="T95" fmla="*/ 39 h 150"/>
                <a:gd name="T96" fmla="*/ 15 w 160"/>
                <a:gd name="T97" fmla="*/ 66 h 150"/>
                <a:gd name="T98" fmla="*/ 71 w 160"/>
                <a:gd name="T99" fmla="*/ 140 h 150"/>
                <a:gd name="T100" fmla="*/ 145 w 160"/>
                <a:gd name="T101" fmla="*/ 84 h 150"/>
                <a:gd name="T102" fmla="*/ 89 w 160"/>
                <a:gd name="T103" fmla="*/ 10 h 150"/>
                <a:gd name="T104" fmla="*/ 80 w 160"/>
                <a:gd name="T105" fmla="*/ 0 h 150"/>
                <a:gd name="T106" fmla="*/ 154 w 160"/>
                <a:gd name="T107" fmla="*/ 85 h 150"/>
                <a:gd name="T108" fmla="*/ 70 w 160"/>
                <a:gd name="T109" fmla="*/ 149 h 150"/>
                <a:gd name="T110" fmla="*/ 80 w 160"/>
                <a:gd name="T11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 h="150">
                  <a:moveTo>
                    <a:pt x="101" y="72"/>
                  </a:moveTo>
                  <a:cubicBezTo>
                    <a:pt x="101" y="74"/>
                    <a:pt x="99" y="76"/>
                    <a:pt x="96" y="76"/>
                  </a:cubicBezTo>
                  <a:cubicBezTo>
                    <a:pt x="94" y="76"/>
                    <a:pt x="94" y="76"/>
                    <a:pt x="94" y="76"/>
                  </a:cubicBezTo>
                  <a:cubicBezTo>
                    <a:pt x="91" y="76"/>
                    <a:pt x="89" y="74"/>
                    <a:pt x="89" y="72"/>
                  </a:cubicBezTo>
                  <a:cubicBezTo>
                    <a:pt x="89" y="71"/>
                    <a:pt x="89" y="71"/>
                    <a:pt x="89" y="71"/>
                  </a:cubicBezTo>
                  <a:cubicBezTo>
                    <a:pt x="89" y="68"/>
                    <a:pt x="91" y="66"/>
                    <a:pt x="94" y="66"/>
                  </a:cubicBezTo>
                  <a:cubicBezTo>
                    <a:pt x="96" y="66"/>
                    <a:pt x="96" y="66"/>
                    <a:pt x="96" y="66"/>
                  </a:cubicBezTo>
                  <a:cubicBezTo>
                    <a:pt x="99" y="66"/>
                    <a:pt x="101" y="68"/>
                    <a:pt x="101" y="71"/>
                  </a:cubicBezTo>
                  <a:lnTo>
                    <a:pt x="101" y="72"/>
                  </a:lnTo>
                  <a:close/>
                  <a:moveTo>
                    <a:pt x="101" y="86"/>
                  </a:moveTo>
                  <a:cubicBezTo>
                    <a:pt x="101" y="89"/>
                    <a:pt x="99" y="91"/>
                    <a:pt x="96" y="91"/>
                  </a:cubicBezTo>
                  <a:cubicBezTo>
                    <a:pt x="94" y="91"/>
                    <a:pt x="94" y="91"/>
                    <a:pt x="94" y="91"/>
                  </a:cubicBezTo>
                  <a:cubicBezTo>
                    <a:pt x="91" y="91"/>
                    <a:pt x="89" y="89"/>
                    <a:pt x="89" y="86"/>
                  </a:cubicBezTo>
                  <a:cubicBezTo>
                    <a:pt x="89" y="85"/>
                    <a:pt x="89" y="85"/>
                    <a:pt x="89" y="85"/>
                  </a:cubicBezTo>
                  <a:cubicBezTo>
                    <a:pt x="89" y="83"/>
                    <a:pt x="91" y="81"/>
                    <a:pt x="94" y="81"/>
                  </a:cubicBezTo>
                  <a:cubicBezTo>
                    <a:pt x="96" y="81"/>
                    <a:pt x="96" y="81"/>
                    <a:pt x="96" y="81"/>
                  </a:cubicBezTo>
                  <a:cubicBezTo>
                    <a:pt x="99" y="81"/>
                    <a:pt x="101" y="83"/>
                    <a:pt x="101" y="85"/>
                  </a:cubicBezTo>
                  <a:lnTo>
                    <a:pt x="101" y="86"/>
                  </a:lnTo>
                  <a:close/>
                  <a:moveTo>
                    <a:pt x="101" y="100"/>
                  </a:moveTo>
                  <a:cubicBezTo>
                    <a:pt x="101" y="103"/>
                    <a:pt x="99" y="105"/>
                    <a:pt x="96" y="105"/>
                  </a:cubicBezTo>
                  <a:cubicBezTo>
                    <a:pt x="94" y="105"/>
                    <a:pt x="94" y="105"/>
                    <a:pt x="94" y="105"/>
                  </a:cubicBezTo>
                  <a:cubicBezTo>
                    <a:pt x="91" y="105"/>
                    <a:pt x="89" y="103"/>
                    <a:pt x="89" y="100"/>
                  </a:cubicBezTo>
                  <a:cubicBezTo>
                    <a:pt x="89" y="100"/>
                    <a:pt x="89" y="100"/>
                    <a:pt x="89" y="100"/>
                  </a:cubicBezTo>
                  <a:cubicBezTo>
                    <a:pt x="89" y="97"/>
                    <a:pt x="91" y="95"/>
                    <a:pt x="94" y="95"/>
                  </a:cubicBezTo>
                  <a:cubicBezTo>
                    <a:pt x="96" y="95"/>
                    <a:pt x="96" y="95"/>
                    <a:pt x="96" y="95"/>
                  </a:cubicBezTo>
                  <a:cubicBezTo>
                    <a:pt x="99" y="95"/>
                    <a:pt x="101" y="97"/>
                    <a:pt x="101" y="100"/>
                  </a:cubicBezTo>
                  <a:close/>
                  <a:moveTo>
                    <a:pt x="86" y="72"/>
                  </a:moveTo>
                  <a:cubicBezTo>
                    <a:pt x="86" y="74"/>
                    <a:pt x="84" y="76"/>
                    <a:pt x="81" y="76"/>
                  </a:cubicBezTo>
                  <a:cubicBezTo>
                    <a:pt x="79" y="76"/>
                    <a:pt x="79" y="76"/>
                    <a:pt x="79" y="76"/>
                  </a:cubicBezTo>
                  <a:cubicBezTo>
                    <a:pt x="76" y="76"/>
                    <a:pt x="74" y="74"/>
                    <a:pt x="74" y="72"/>
                  </a:cubicBezTo>
                  <a:cubicBezTo>
                    <a:pt x="74" y="71"/>
                    <a:pt x="74" y="71"/>
                    <a:pt x="74" y="71"/>
                  </a:cubicBezTo>
                  <a:cubicBezTo>
                    <a:pt x="74" y="68"/>
                    <a:pt x="76" y="66"/>
                    <a:pt x="79" y="66"/>
                  </a:cubicBezTo>
                  <a:cubicBezTo>
                    <a:pt x="81" y="66"/>
                    <a:pt x="81" y="66"/>
                    <a:pt x="81" y="66"/>
                  </a:cubicBezTo>
                  <a:cubicBezTo>
                    <a:pt x="84" y="66"/>
                    <a:pt x="86" y="68"/>
                    <a:pt x="86" y="71"/>
                  </a:cubicBezTo>
                  <a:lnTo>
                    <a:pt x="86" y="72"/>
                  </a:lnTo>
                  <a:close/>
                  <a:moveTo>
                    <a:pt x="86" y="86"/>
                  </a:moveTo>
                  <a:cubicBezTo>
                    <a:pt x="86" y="89"/>
                    <a:pt x="84" y="91"/>
                    <a:pt x="81" y="91"/>
                  </a:cubicBezTo>
                  <a:cubicBezTo>
                    <a:pt x="79" y="91"/>
                    <a:pt x="79" y="91"/>
                    <a:pt x="79" y="91"/>
                  </a:cubicBezTo>
                  <a:cubicBezTo>
                    <a:pt x="76" y="91"/>
                    <a:pt x="74" y="89"/>
                    <a:pt x="74" y="86"/>
                  </a:cubicBezTo>
                  <a:cubicBezTo>
                    <a:pt x="74" y="85"/>
                    <a:pt x="74" y="85"/>
                    <a:pt x="74" y="85"/>
                  </a:cubicBezTo>
                  <a:cubicBezTo>
                    <a:pt x="74" y="83"/>
                    <a:pt x="76" y="81"/>
                    <a:pt x="79" y="81"/>
                  </a:cubicBezTo>
                  <a:cubicBezTo>
                    <a:pt x="81" y="81"/>
                    <a:pt x="81" y="81"/>
                    <a:pt x="81" y="81"/>
                  </a:cubicBezTo>
                  <a:cubicBezTo>
                    <a:pt x="84" y="81"/>
                    <a:pt x="86" y="83"/>
                    <a:pt x="86" y="85"/>
                  </a:cubicBezTo>
                  <a:lnTo>
                    <a:pt x="86" y="86"/>
                  </a:lnTo>
                  <a:close/>
                  <a:moveTo>
                    <a:pt x="86" y="100"/>
                  </a:moveTo>
                  <a:cubicBezTo>
                    <a:pt x="86" y="103"/>
                    <a:pt x="84" y="105"/>
                    <a:pt x="81" y="105"/>
                  </a:cubicBezTo>
                  <a:cubicBezTo>
                    <a:pt x="79" y="105"/>
                    <a:pt x="79" y="105"/>
                    <a:pt x="79" y="105"/>
                  </a:cubicBezTo>
                  <a:cubicBezTo>
                    <a:pt x="76" y="105"/>
                    <a:pt x="74" y="103"/>
                    <a:pt x="74" y="100"/>
                  </a:cubicBezTo>
                  <a:cubicBezTo>
                    <a:pt x="74" y="100"/>
                    <a:pt x="74" y="100"/>
                    <a:pt x="74" y="100"/>
                  </a:cubicBezTo>
                  <a:cubicBezTo>
                    <a:pt x="74" y="97"/>
                    <a:pt x="76" y="95"/>
                    <a:pt x="79" y="95"/>
                  </a:cubicBezTo>
                  <a:cubicBezTo>
                    <a:pt x="81" y="95"/>
                    <a:pt x="81" y="95"/>
                    <a:pt x="81" y="95"/>
                  </a:cubicBezTo>
                  <a:cubicBezTo>
                    <a:pt x="84" y="95"/>
                    <a:pt x="86" y="97"/>
                    <a:pt x="86" y="100"/>
                  </a:cubicBezTo>
                  <a:close/>
                  <a:moveTo>
                    <a:pt x="71" y="72"/>
                  </a:moveTo>
                  <a:cubicBezTo>
                    <a:pt x="71" y="74"/>
                    <a:pt x="69" y="76"/>
                    <a:pt x="66" y="76"/>
                  </a:cubicBezTo>
                  <a:cubicBezTo>
                    <a:pt x="64" y="76"/>
                    <a:pt x="64" y="76"/>
                    <a:pt x="64" y="76"/>
                  </a:cubicBezTo>
                  <a:cubicBezTo>
                    <a:pt x="61" y="76"/>
                    <a:pt x="59" y="74"/>
                    <a:pt x="59" y="72"/>
                  </a:cubicBezTo>
                  <a:cubicBezTo>
                    <a:pt x="59" y="71"/>
                    <a:pt x="59" y="71"/>
                    <a:pt x="59" y="71"/>
                  </a:cubicBezTo>
                  <a:cubicBezTo>
                    <a:pt x="59" y="68"/>
                    <a:pt x="61" y="66"/>
                    <a:pt x="64" y="66"/>
                  </a:cubicBezTo>
                  <a:cubicBezTo>
                    <a:pt x="66" y="66"/>
                    <a:pt x="66" y="66"/>
                    <a:pt x="66" y="66"/>
                  </a:cubicBezTo>
                  <a:cubicBezTo>
                    <a:pt x="69" y="66"/>
                    <a:pt x="71" y="68"/>
                    <a:pt x="71" y="71"/>
                  </a:cubicBezTo>
                  <a:lnTo>
                    <a:pt x="71" y="72"/>
                  </a:lnTo>
                  <a:close/>
                  <a:moveTo>
                    <a:pt x="71" y="86"/>
                  </a:moveTo>
                  <a:cubicBezTo>
                    <a:pt x="71" y="89"/>
                    <a:pt x="69" y="91"/>
                    <a:pt x="66" y="91"/>
                  </a:cubicBezTo>
                  <a:cubicBezTo>
                    <a:pt x="64" y="91"/>
                    <a:pt x="64" y="91"/>
                    <a:pt x="64" y="91"/>
                  </a:cubicBezTo>
                  <a:cubicBezTo>
                    <a:pt x="61" y="91"/>
                    <a:pt x="59" y="89"/>
                    <a:pt x="59" y="86"/>
                  </a:cubicBezTo>
                  <a:cubicBezTo>
                    <a:pt x="59" y="85"/>
                    <a:pt x="59" y="85"/>
                    <a:pt x="59" y="85"/>
                  </a:cubicBezTo>
                  <a:cubicBezTo>
                    <a:pt x="59" y="83"/>
                    <a:pt x="61" y="81"/>
                    <a:pt x="64" y="81"/>
                  </a:cubicBezTo>
                  <a:cubicBezTo>
                    <a:pt x="66" y="81"/>
                    <a:pt x="66" y="81"/>
                    <a:pt x="66" y="81"/>
                  </a:cubicBezTo>
                  <a:cubicBezTo>
                    <a:pt x="69" y="81"/>
                    <a:pt x="71" y="83"/>
                    <a:pt x="71" y="85"/>
                  </a:cubicBezTo>
                  <a:lnTo>
                    <a:pt x="71" y="86"/>
                  </a:lnTo>
                  <a:close/>
                  <a:moveTo>
                    <a:pt x="71" y="100"/>
                  </a:moveTo>
                  <a:cubicBezTo>
                    <a:pt x="71" y="103"/>
                    <a:pt x="69" y="105"/>
                    <a:pt x="66" y="105"/>
                  </a:cubicBezTo>
                  <a:cubicBezTo>
                    <a:pt x="64" y="105"/>
                    <a:pt x="64" y="105"/>
                    <a:pt x="64" y="105"/>
                  </a:cubicBezTo>
                  <a:cubicBezTo>
                    <a:pt x="61" y="105"/>
                    <a:pt x="59" y="103"/>
                    <a:pt x="59" y="100"/>
                  </a:cubicBezTo>
                  <a:cubicBezTo>
                    <a:pt x="59" y="100"/>
                    <a:pt x="59" y="100"/>
                    <a:pt x="59" y="100"/>
                  </a:cubicBezTo>
                  <a:cubicBezTo>
                    <a:pt x="59" y="97"/>
                    <a:pt x="61" y="95"/>
                    <a:pt x="64" y="95"/>
                  </a:cubicBezTo>
                  <a:cubicBezTo>
                    <a:pt x="66" y="95"/>
                    <a:pt x="66" y="95"/>
                    <a:pt x="66" y="95"/>
                  </a:cubicBezTo>
                  <a:cubicBezTo>
                    <a:pt x="69" y="95"/>
                    <a:pt x="71" y="97"/>
                    <a:pt x="71" y="100"/>
                  </a:cubicBezTo>
                  <a:close/>
                  <a:moveTo>
                    <a:pt x="60" y="50"/>
                  </a:moveTo>
                  <a:cubicBezTo>
                    <a:pt x="60" y="48"/>
                    <a:pt x="62" y="46"/>
                    <a:pt x="64" y="46"/>
                  </a:cubicBezTo>
                  <a:cubicBezTo>
                    <a:pt x="96" y="46"/>
                    <a:pt x="96" y="46"/>
                    <a:pt x="96" y="46"/>
                  </a:cubicBezTo>
                  <a:cubicBezTo>
                    <a:pt x="98" y="46"/>
                    <a:pt x="100" y="48"/>
                    <a:pt x="100" y="50"/>
                  </a:cubicBezTo>
                  <a:cubicBezTo>
                    <a:pt x="100" y="55"/>
                    <a:pt x="100" y="55"/>
                    <a:pt x="100" y="55"/>
                  </a:cubicBezTo>
                  <a:cubicBezTo>
                    <a:pt x="100" y="57"/>
                    <a:pt x="98" y="59"/>
                    <a:pt x="96" y="59"/>
                  </a:cubicBezTo>
                  <a:cubicBezTo>
                    <a:pt x="64" y="59"/>
                    <a:pt x="64" y="59"/>
                    <a:pt x="64" y="59"/>
                  </a:cubicBezTo>
                  <a:cubicBezTo>
                    <a:pt x="62" y="59"/>
                    <a:pt x="60" y="57"/>
                    <a:pt x="60" y="55"/>
                  </a:cubicBezTo>
                  <a:lnTo>
                    <a:pt x="60" y="50"/>
                  </a:lnTo>
                  <a:close/>
                  <a:moveTo>
                    <a:pt x="59" y="39"/>
                  </a:moveTo>
                  <a:cubicBezTo>
                    <a:pt x="56" y="39"/>
                    <a:pt x="54" y="41"/>
                    <a:pt x="54" y="44"/>
                  </a:cubicBezTo>
                  <a:cubicBezTo>
                    <a:pt x="54" y="106"/>
                    <a:pt x="54" y="106"/>
                    <a:pt x="54" y="106"/>
                  </a:cubicBezTo>
                  <a:cubicBezTo>
                    <a:pt x="54" y="109"/>
                    <a:pt x="56" y="111"/>
                    <a:pt x="59" y="111"/>
                  </a:cubicBezTo>
                  <a:cubicBezTo>
                    <a:pt x="101" y="111"/>
                    <a:pt x="101" y="111"/>
                    <a:pt x="101" y="111"/>
                  </a:cubicBezTo>
                  <a:cubicBezTo>
                    <a:pt x="104" y="111"/>
                    <a:pt x="106" y="109"/>
                    <a:pt x="106" y="106"/>
                  </a:cubicBezTo>
                  <a:cubicBezTo>
                    <a:pt x="106" y="44"/>
                    <a:pt x="106" y="44"/>
                    <a:pt x="106" y="44"/>
                  </a:cubicBezTo>
                  <a:cubicBezTo>
                    <a:pt x="106" y="41"/>
                    <a:pt x="104" y="39"/>
                    <a:pt x="101" y="39"/>
                  </a:cubicBezTo>
                  <a:lnTo>
                    <a:pt x="59" y="39"/>
                  </a:lnTo>
                  <a:close/>
                  <a:moveTo>
                    <a:pt x="80" y="10"/>
                  </a:moveTo>
                  <a:cubicBezTo>
                    <a:pt x="47" y="10"/>
                    <a:pt x="20" y="34"/>
                    <a:pt x="15" y="66"/>
                  </a:cubicBezTo>
                  <a:cubicBezTo>
                    <a:pt x="13" y="84"/>
                    <a:pt x="17" y="101"/>
                    <a:pt x="28" y="115"/>
                  </a:cubicBezTo>
                  <a:cubicBezTo>
                    <a:pt x="39" y="128"/>
                    <a:pt x="54" y="137"/>
                    <a:pt x="71" y="140"/>
                  </a:cubicBezTo>
                  <a:cubicBezTo>
                    <a:pt x="74" y="140"/>
                    <a:pt x="77" y="140"/>
                    <a:pt x="80" y="140"/>
                  </a:cubicBezTo>
                  <a:cubicBezTo>
                    <a:pt x="113" y="140"/>
                    <a:pt x="140" y="116"/>
                    <a:pt x="145" y="84"/>
                  </a:cubicBezTo>
                  <a:cubicBezTo>
                    <a:pt x="147" y="66"/>
                    <a:pt x="143" y="49"/>
                    <a:pt x="132" y="35"/>
                  </a:cubicBezTo>
                  <a:cubicBezTo>
                    <a:pt x="121" y="21"/>
                    <a:pt x="106" y="13"/>
                    <a:pt x="89" y="10"/>
                  </a:cubicBezTo>
                  <a:cubicBezTo>
                    <a:pt x="86" y="10"/>
                    <a:pt x="83" y="10"/>
                    <a:pt x="80" y="10"/>
                  </a:cubicBezTo>
                  <a:moveTo>
                    <a:pt x="80" y="0"/>
                  </a:moveTo>
                  <a:cubicBezTo>
                    <a:pt x="83" y="0"/>
                    <a:pt x="87" y="0"/>
                    <a:pt x="90" y="1"/>
                  </a:cubicBezTo>
                  <a:cubicBezTo>
                    <a:pt x="131" y="6"/>
                    <a:pt x="160" y="44"/>
                    <a:pt x="154" y="85"/>
                  </a:cubicBezTo>
                  <a:cubicBezTo>
                    <a:pt x="149" y="123"/>
                    <a:pt x="117" y="150"/>
                    <a:pt x="80" y="150"/>
                  </a:cubicBezTo>
                  <a:cubicBezTo>
                    <a:pt x="77" y="150"/>
                    <a:pt x="73" y="150"/>
                    <a:pt x="70" y="149"/>
                  </a:cubicBezTo>
                  <a:cubicBezTo>
                    <a:pt x="29" y="144"/>
                    <a:pt x="0" y="106"/>
                    <a:pt x="6" y="65"/>
                  </a:cubicBezTo>
                  <a:cubicBezTo>
                    <a:pt x="11" y="27"/>
                    <a:pt x="43" y="0"/>
                    <a:pt x="8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grpSp>
        <p:nvGrpSpPr>
          <p:cNvPr id="50" name="Group 67"/>
          <p:cNvGrpSpPr/>
          <p:nvPr/>
        </p:nvGrpSpPr>
        <p:grpSpPr>
          <a:xfrm>
            <a:off x="5324356" y="4629208"/>
            <a:ext cx="1263780" cy="770816"/>
            <a:chOff x="5431008" y="4721710"/>
            <a:chExt cx="1289304" cy="786384"/>
          </a:xfrm>
        </p:grpSpPr>
        <p:sp>
          <p:nvSpPr>
            <p:cNvPr id="51" name="Rectangle 22"/>
            <p:cNvSpPr/>
            <p:nvPr/>
          </p:nvSpPr>
          <p:spPr>
            <a:xfrm>
              <a:off x="5431008" y="4721710"/>
              <a:ext cx="1289304" cy="786384"/>
            </a:xfrm>
            <a:prstGeom prst="rect">
              <a:avLst/>
            </a:prstGeom>
            <a:solidFill>
              <a:srgbClr val="00B050"/>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Pass-Through</a:t>
              </a:r>
            </a:p>
          </p:txBody>
        </p:sp>
        <p:sp>
          <p:nvSpPr>
            <p:cNvPr id="52" name="Freeform 53"/>
            <p:cNvSpPr>
              <a:spLocks noEditPoints="1"/>
            </p:cNvSpPr>
            <p:nvPr/>
          </p:nvSpPr>
          <p:spPr bwMode="black">
            <a:xfrm>
              <a:off x="5824528" y="4783651"/>
              <a:ext cx="437444" cy="415573"/>
            </a:xfrm>
            <a:custGeom>
              <a:avLst/>
              <a:gdLst>
                <a:gd name="T0" fmla="*/ 75 w 150"/>
                <a:gd name="T1" fmla="*/ 150 h 150"/>
                <a:gd name="T2" fmla="*/ 0 w 150"/>
                <a:gd name="T3" fmla="*/ 75 h 150"/>
                <a:gd name="T4" fmla="*/ 75 w 150"/>
                <a:gd name="T5" fmla="*/ 0 h 150"/>
                <a:gd name="T6" fmla="*/ 150 w 150"/>
                <a:gd name="T7" fmla="*/ 75 h 150"/>
                <a:gd name="T8" fmla="*/ 75 w 150"/>
                <a:gd name="T9" fmla="*/ 150 h 150"/>
                <a:gd name="T10" fmla="*/ 75 w 150"/>
                <a:gd name="T11" fmla="*/ 9 h 150"/>
                <a:gd name="T12" fmla="*/ 10 w 150"/>
                <a:gd name="T13" fmla="*/ 75 h 150"/>
                <a:gd name="T14" fmla="*/ 75 w 150"/>
                <a:gd name="T15" fmla="*/ 140 h 150"/>
                <a:gd name="T16" fmla="*/ 140 w 150"/>
                <a:gd name="T17" fmla="*/ 75 h 150"/>
                <a:gd name="T18" fmla="*/ 75 w 150"/>
                <a:gd name="T19" fmla="*/ 9 h 150"/>
                <a:gd name="T20" fmla="*/ 47 w 150"/>
                <a:gd name="T21" fmla="*/ 94 h 150"/>
                <a:gd name="T22" fmla="*/ 43 w 150"/>
                <a:gd name="T23" fmla="*/ 98 h 150"/>
                <a:gd name="T24" fmla="*/ 38 w 150"/>
                <a:gd name="T25" fmla="*/ 94 h 150"/>
                <a:gd name="T26" fmla="*/ 43 w 150"/>
                <a:gd name="T27" fmla="*/ 89 h 150"/>
                <a:gd name="T28" fmla="*/ 47 w 150"/>
                <a:gd name="T29" fmla="*/ 94 h 150"/>
                <a:gd name="T30" fmla="*/ 43 w 150"/>
                <a:gd name="T31" fmla="*/ 52 h 150"/>
                <a:gd name="T32" fmla="*/ 38 w 150"/>
                <a:gd name="T33" fmla="*/ 56 h 150"/>
                <a:gd name="T34" fmla="*/ 43 w 150"/>
                <a:gd name="T35" fmla="*/ 61 h 150"/>
                <a:gd name="T36" fmla="*/ 47 w 150"/>
                <a:gd name="T37" fmla="*/ 56 h 150"/>
                <a:gd name="T38" fmla="*/ 43 w 150"/>
                <a:gd name="T39" fmla="*/ 52 h 150"/>
                <a:gd name="T40" fmla="*/ 53 w 150"/>
                <a:gd name="T41" fmla="*/ 98 h 150"/>
                <a:gd name="T42" fmla="*/ 101 w 150"/>
                <a:gd name="T43" fmla="*/ 98 h 150"/>
                <a:gd name="T44" fmla="*/ 101 w 150"/>
                <a:gd name="T45" fmla="*/ 89 h 150"/>
                <a:gd name="T46" fmla="*/ 53 w 150"/>
                <a:gd name="T47" fmla="*/ 89 h 150"/>
                <a:gd name="T48" fmla="*/ 53 w 150"/>
                <a:gd name="T49" fmla="*/ 98 h 150"/>
                <a:gd name="T50" fmla="*/ 108 w 150"/>
                <a:gd name="T51" fmla="*/ 52 h 150"/>
                <a:gd name="T52" fmla="*/ 53 w 150"/>
                <a:gd name="T53" fmla="*/ 52 h 150"/>
                <a:gd name="T54" fmla="*/ 53 w 150"/>
                <a:gd name="T55" fmla="*/ 61 h 150"/>
                <a:gd name="T56" fmla="*/ 108 w 150"/>
                <a:gd name="T57" fmla="*/ 61 h 150"/>
                <a:gd name="T58" fmla="*/ 108 w 150"/>
                <a:gd name="T59" fmla="*/ 52 h 150"/>
                <a:gd name="T60" fmla="*/ 53 w 150"/>
                <a:gd name="T61" fmla="*/ 70 h 150"/>
                <a:gd name="T62" fmla="*/ 53 w 150"/>
                <a:gd name="T63" fmla="*/ 80 h 150"/>
                <a:gd name="T64" fmla="*/ 116 w 150"/>
                <a:gd name="T65" fmla="*/ 80 h 150"/>
                <a:gd name="T66" fmla="*/ 116 w 150"/>
                <a:gd name="T67" fmla="*/ 70 h 150"/>
                <a:gd name="T68" fmla="*/ 53 w 150"/>
                <a:gd name="T69" fmla="*/ 70 h 150"/>
                <a:gd name="T70" fmla="*/ 43 w 150"/>
                <a:gd name="T71" fmla="*/ 70 h 150"/>
                <a:gd name="T72" fmla="*/ 38 w 150"/>
                <a:gd name="T73" fmla="*/ 75 h 150"/>
                <a:gd name="T74" fmla="*/ 43 w 150"/>
                <a:gd name="T75" fmla="*/ 80 h 150"/>
                <a:gd name="T76" fmla="*/ 47 w 150"/>
                <a:gd name="T77" fmla="*/ 75 h 150"/>
                <a:gd name="T78" fmla="*/ 43 w 150"/>
                <a:gd name="T79" fmla="*/ 7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0" h="150">
                  <a:moveTo>
                    <a:pt x="75" y="150"/>
                  </a:moveTo>
                  <a:cubicBezTo>
                    <a:pt x="34" y="150"/>
                    <a:pt x="0" y="116"/>
                    <a:pt x="0" y="75"/>
                  </a:cubicBezTo>
                  <a:cubicBezTo>
                    <a:pt x="0" y="34"/>
                    <a:pt x="34" y="0"/>
                    <a:pt x="75" y="0"/>
                  </a:cubicBezTo>
                  <a:cubicBezTo>
                    <a:pt x="116" y="0"/>
                    <a:pt x="150" y="34"/>
                    <a:pt x="150" y="75"/>
                  </a:cubicBezTo>
                  <a:cubicBezTo>
                    <a:pt x="150" y="116"/>
                    <a:pt x="116" y="150"/>
                    <a:pt x="75" y="150"/>
                  </a:cubicBezTo>
                  <a:close/>
                  <a:moveTo>
                    <a:pt x="75" y="9"/>
                  </a:moveTo>
                  <a:cubicBezTo>
                    <a:pt x="39" y="9"/>
                    <a:pt x="10" y="39"/>
                    <a:pt x="10" y="75"/>
                  </a:cubicBezTo>
                  <a:cubicBezTo>
                    <a:pt x="10" y="111"/>
                    <a:pt x="39" y="140"/>
                    <a:pt x="75" y="140"/>
                  </a:cubicBezTo>
                  <a:cubicBezTo>
                    <a:pt x="111" y="140"/>
                    <a:pt x="140" y="111"/>
                    <a:pt x="140" y="75"/>
                  </a:cubicBezTo>
                  <a:cubicBezTo>
                    <a:pt x="140" y="39"/>
                    <a:pt x="111" y="9"/>
                    <a:pt x="75" y="9"/>
                  </a:cubicBezTo>
                  <a:close/>
                  <a:moveTo>
                    <a:pt x="47" y="94"/>
                  </a:moveTo>
                  <a:cubicBezTo>
                    <a:pt x="47" y="96"/>
                    <a:pt x="45" y="98"/>
                    <a:pt x="43" y="98"/>
                  </a:cubicBezTo>
                  <a:cubicBezTo>
                    <a:pt x="40" y="98"/>
                    <a:pt x="38" y="96"/>
                    <a:pt x="38" y="94"/>
                  </a:cubicBezTo>
                  <a:cubicBezTo>
                    <a:pt x="38" y="91"/>
                    <a:pt x="40" y="89"/>
                    <a:pt x="43" y="89"/>
                  </a:cubicBezTo>
                  <a:cubicBezTo>
                    <a:pt x="45" y="89"/>
                    <a:pt x="47" y="91"/>
                    <a:pt x="47" y="94"/>
                  </a:cubicBezTo>
                  <a:close/>
                  <a:moveTo>
                    <a:pt x="43" y="52"/>
                  </a:moveTo>
                  <a:cubicBezTo>
                    <a:pt x="40" y="52"/>
                    <a:pt x="38" y="54"/>
                    <a:pt x="38" y="56"/>
                  </a:cubicBezTo>
                  <a:cubicBezTo>
                    <a:pt x="38" y="59"/>
                    <a:pt x="40" y="61"/>
                    <a:pt x="43" y="61"/>
                  </a:cubicBezTo>
                  <a:cubicBezTo>
                    <a:pt x="45" y="61"/>
                    <a:pt x="47" y="59"/>
                    <a:pt x="47" y="56"/>
                  </a:cubicBezTo>
                  <a:cubicBezTo>
                    <a:pt x="47" y="54"/>
                    <a:pt x="45" y="52"/>
                    <a:pt x="43" y="52"/>
                  </a:cubicBezTo>
                  <a:close/>
                  <a:moveTo>
                    <a:pt x="53" y="98"/>
                  </a:moveTo>
                  <a:cubicBezTo>
                    <a:pt x="101" y="98"/>
                    <a:pt x="101" y="98"/>
                    <a:pt x="101" y="98"/>
                  </a:cubicBezTo>
                  <a:cubicBezTo>
                    <a:pt x="101" y="89"/>
                    <a:pt x="101" y="89"/>
                    <a:pt x="101" y="89"/>
                  </a:cubicBezTo>
                  <a:cubicBezTo>
                    <a:pt x="53" y="89"/>
                    <a:pt x="53" y="89"/>
                    <a:pt x="53" y="89"/>
                  </a:cubicBezTo>
                  <a:lnTo>
                    <a:pt x="53" y="98"/>
                  </a:lnTo>
                  <a:close/>
                  <a:moveTo>
                    <a:pt x="108" y="52"/>
                  </a:moveTo>
                  <a:cubicBezTo>
                    <a:pt x="53" y="52"/>
                    <a:pt x="53" y="52"/>
                    <a:pt x="53" y="52"/>
                  </a:cubicBezTo>
                  <a:cubicBezTo>
                    <a:pt x="53" y="61"/>
                    <a:pt x="53" y="61"/>
                    <a:pt x="53" y="61"/>
                  </a:cubicBezTo>
                  <a:cubicBezTo>
                    <a:pt x="108" y="61"/>
                    <a:pt x="108" y="61"/>
                    <a:pt x="108" y="61"/>
                  </a:cubicBezTo>
                  <a:lnTo>
                    <a:pt x="108" y="52"/>
                  </a:lnTo>
                  <a:close/>
                  <a:moveTo>
                    <a:pt x="53" y="70"/>
                  </a:moveTo>
                  <a:cubicBezTo>
                    <a:pt x="53" y="80"/>
                    <a:pt x="53" y="80"/>
                    <a:pt x="53" y="80"/>
                  </a:cubicBezTo>
                  <a:cubicBezTo>
                    <a:pt x="116" y="80"/>
                    <a:pt x="116" y="80"/>
                    <a:pt x="116" y="80"/>
                  </a:cubicBezTo>
                  <a:cubicBezTo>
                    <a:pt x="116" y="70"/>
                    <a:pt x="116" y="70"/>
                    <a:pt x="116" y="70"/>
                  </a:cubicBezTo>
                  <a:lnTo>
                    <a:pt x="53" y="70"/>
                  </a:lnTo>
                  <a:close/>
                  <a:moveTo>
                    <a:pt x="43" y="70"/>
                  </a:moveTo>
                  <a:cubicBezTo>
                    <a:pt x="40" y="70"/>
                    <a:pt x="38" y="72"/>
                    <a:pt x="38" y="75"/>
                  </a:cubicBezTo>
                  <a:cubicBezTo>
                    <a:pt x="38" y="78"/>
                    <a:pt x="40" y="80"/>
                    <a:pt x="43" y="80"/>
                  </a:cubicBezTo>
                  <a:cubicBezTo>
                    <a:pt x="45" y="80"/>
                    <a:pt x="47" y="78"/>
                    <a:pt x="47" y="75"/>
                  </a:cubicBezTo>
                  <a:cubicBezTo>
                    <a:pt x="47" y="72"/>
                    <a:pt x="45" y="70"/>
                    <a:pt x="43"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sp>
        <p:nvSpPr>
          <p:cNvPr id="53" name="L-Shape 6"/>
          <p:cNvSpPr/>
          <p:nvPr/>
        </p:nvSpPr>
        <p:spPr bwMode="auto">
          <a:xfrm rot="13200000">
            <a:off x="2240611" y="3607832"/>
            <a:ext cx="358519" cy="358519"/>
          </a:xfrm>
          <a:prstGeom prst="corner">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4" name="L-Shape 54"/>
          <p:cNvSpPr/>
          <p:nvPr/>
        </p:nvSpPr>
        <p:spPr bwMode="auto">
          <a:xfrm rot="13200000">
            <a:off x="9129037" y="3675446"/>
            <a:ext cx="358519" cy="358519"/>
          </a:xfrm>
          <a:prstGeom prst="corner">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76"/>
          <p:cNvGrpSpPr/>
          <p:nvPr/>
        </p:nvGrpSpPr>
        <p:grpSpPr>
          <a:xfrm>
            <a:off x="9961336" y="1311899"/>
            <a:ext cx="2034886" cy="5310111"/>
            <a:chOff x="10161639" y="1337403"/>
            <a:chExt cx="2075985" cy="5417358"/>
          </a:xfrm>
        </p:grpSpPr>
        <p:grpSp>
          <p:nvGrpSpPr>
            <p:cNvPr id="56" name="Group 59"/>
            <p:cNvGrpSpPr/>
            <p:nvPr/>
          </p:nvGrpSpPr>
          <p:grpSpPr>
            <a:xfrm>
              <a:off x="10161639" y="1337403"/>
              <a:ext cx="2075985" cy="5417358"/>
              <a:chOff x="10161639" y="1337403"/>
              <a:chExt cx="2075985" cy="5417358"/>
            </a:xfrm>
          </p:grpSpPr>
          <p:sp>
            <p:nvSpPr>
              <p:cNvPr id="61" name="Rectangle 3"/>
              <p:cNvSpPr/>
              <p:nvPr/>
            </p:nvSpPr>
            <p:spPr bwMode="auto">
              <a:xfrm>
                <a:off x="10161639" y="1337403"/>
                <a:ext cx="2075985" cy="54173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58"/>
              <p:cNvGrpSpPr/>
              <p:nvPr/>
            </p:nvGrpSpPr>
            <p:grpSpPr>
              <a:xfrm>
                <a:off x="10335016" y="1698188"/>
                <a:ext cx="1540034" cy="4674232"/>
                <a:chOff x="10335016" y="1698188"/>
                <a:chExt cx="1540034" cy="4674232"/>
              </a:xfrm>
            </p:grpSpPr>
            <p:grpSp>
              <p:nvGrpSpPr>
                <p:cNvPr id="63" name="Group 57"/>
                <p:cNvGrpSpPr/>
                <p:nvPr/>
              </p:nvGrpSpPr>
              <p:grpSpPr>
                <a:xfrm>
                  <a:off x="10335016" y="1698188"/>
                  <a:ext cx="1540034" cy="1273891"/>
                  <a:chOff x="10335016" y="1698188"/>
                  <a:chExt cx="1540034" cy="1273891"/>
                </a:xfrm>
              </p:grpSpPr>
              <p:sp>
                <p:nvSpPr>
                  <p:cNvPr id="69" name="Rectangle 5"/>
                  <p:cNvSpPr/>
                  <p:nvPr/>
                </p:nvSpPr>
                <p:spPr>
                  <a:xfrm>
                    <a:off x="10335016" y="1698188"/>
                    <a:ext cx="1540034" cy="602780"/>
                  </a:xfrm>
                  <a:prstGeom prst="rect">
                    <a:avLst/>
                  </a:prstGeom>
                </p:spPr>
                <p:txBody>
                  <a:bodyPr wrap="square">
                    <a:sp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Monitoring Store</a:t>
                    </a:r>
                  </a:p>
                </p:txBody>
              </p:sp>
              <p:sp>
                <p:nvSpPr>
                  <p:cNvPr id="70" name="Flowchart: Magnetic Disk 37"/>
                  <p:cNvSpPr/>
                  <p:nvPr/>
                </p:nvSpPr>
                <p:spPr bwMode="auto">
                  <a:xfrm>
                    <a:off x="10938052" y="2381877"/>
                    <a:ext cx="283899" cy="328840"/>
                  </a:xfrm>
                  <a:prstGeom prst="flowChartMagneticDisk">
                    <a:avLst/>
                  </a:prstGeom>
                  <a:solidFill>
                    <a:schemeClr val="accent1"/>
                  </a:solidFill>
                  <a:ln w="28575">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1" name="Flowchart: Magnetic Disk 38"/>
                  <p:cNvSpPr/>
                  <p:nvPr/>
                </p:nvSpPr>
                <p:spPr bwMode="auto">
                  <a:xfrm>
                    <a:off x="11114387" y="2540921"/>
                    <a:ext cx="283899" cy="328840"/>
                  </a:xfrm>
                  <a:prstGeom prst="flowChartMagneticDisk">
                    <a:avLst/>
                  </a:prstGeom>
                  <a:solidFill>
                    <a:schemeClr val="accent1"/>
                  </a:solidFill>
                  <a:ln w="28575">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Magnetic Disk 39"/>
                  <p:cNvSpPr/>
                  <p:nvPr/>
                </p:nvSpPr>
                <p:spPr bwMode="auto">
                  <a:xfrm>
                    <a:off x="10901182" y="2643239"/>
                    <a:ext cx="283899" cy="328840"/>
                  </a:xfrm>
                  <a:prstGeom prst="flowChartMagneticDisk">
                    <a:avLst/>
                  </a:prstGeom>
                  <a:solidFill>
                    <a:schemeClr val="accent1"/>
                  </a:solidFill>
                  <a:ln w="28575">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56"/>
                <p:cNvGrpSpPr/>
                <p:nvPr/>
              </p:nvGrpSpPr>
              <p:grpSpPr>
                <a:xfrm>
                  <a:off x="10394027" y="3491536"/>
                  <a:ext cx="1299500" cy="2880884"/>
                  <a:chOff x="10394027" y="3491536"/>
                  <a:chExt cx="1299500" cy="2880884"/>
                </a:xfrm>
              </p:grpSpPr>
              <p:sp>
                <p:nvSpPr>
                  <p:cNvPr id="65" name="Rectangle 4"/>
                  <p:cNvSpPr/>
                  <p:nvPr/>
                </p:nvSpPr>
                <p:spPr>
                  <a:xfrm>
                    <a:off x="10394027" y="3491536"/>
                    <a:ext cx="1299500" cy="602780"/>
                  </a:xfrm>
                  <a:prstGeom prst="rect">
                    <a:avLst/>
                  </a:prstGeom>
                </p:spPr>
                <p:txBody>
                  <a:bodyPr wrap="square">
                    <a:sp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Config Store</a:t>
                    </a:r>
                  </a:p>
                </p:txBody>
              </p:sp>
              <p:sp>
                <p:nvSpPr>
                  <p:cNvPr id="66" name="Flowchart: Magnetic Disk 40"/>
                  <p:cNvSpPr/>
                  <p:nvPr/>
                </p:nvSpPr>
                <p:spPr bwMode="auto">
                  <a:xfrm>
                    <a:off x="10996945" y="5767767"/>
                    <a:ext cx="283899" cy="328840"/>
                  </a:xfrm>
                  <a:prstGeom prst="flowChartMagneticDisk">
                    <a:avLst/>
                  </a:prstGeom>
                  <a:solidFill>
                    <a:schemeClr val="accent1"/>
                  </a:solidFill>
                  <a:ln w="28575">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7" name="Flowchart: Magnetic Disk 41"/>
                  <p:cNvSpPr/>
                  <p:nvPr/>
                </p:nvSpPr>
                <p:spPr bwMode="auto">
                  <a:xfrm>
                    <a:off x="11151256" y="5941262"/>
                    <a:ext cx="283899" cy="328840"/>
                  </a:xfrm>
                  <a:prstGeom prst="flowChartMagneticDisk">
                    <a:avLst/>
                  </a:prstGeom>
                  <a:solidFill>
                    <a:schemeClr val="accent1"/>
                  </a:solidFill>
                  <a:ln w="28575">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8" name="Flowchart: Magnetic Disk 42"/>
                  <p:cNvSpPr/>
                  <p:nvPr/>
                </p:nvSpPr>
                <p:spPr bwMode="auto">
                  <a:xfrm>
                    <a:off x="10938051" y="6043580"/>
                    <a:ext cx="283899" cy="328840"/>
                  </a:xfrm>
                  <a:prstGeom prst="flowChartMagneticDisk">
                    <a:avLst/>
                  </a:prstGeom>
                  <a:solidFill>
                    <a:schemeClr val="accent1"/>
                  </a:solidFill>
                  <a:ln w="28575">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57" name="Flowchart: Magnetic Disk 72"/>
            <p:cNvSpPr/>
            <p:nvPr/>
          </p:nvSpPr>
          <p:spPr bwMode="auto">
            <a:xfrm>
              <a:off x="10960076" y="4206070"/>
              <a:ext cx="283899" cy="328840"/>
            </a:xfrm>
            <a:prstGeom prst="flowChartMagneticDisk">
              <a:avLst/>
            </a:prstGeom>
            <a:solidFill>
              <a:schemeClr val="accent1"/>
            </a:solidFill>
            <a:ln w="28575">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8" name="Flowchart: Magnetic Disk 73"/>
            <p:cNvSpPr/>
            <p:nvPr/>
          </p:nvSpPr>
          <p:spPr bwMode="auto">
            <a:xfrm>
              <a:off x="11114387" y="4379565"/>
              <a:ext cx="283899" cy="328840"/>
            </a:xfrm>
            <a:prstGeom prst="flowChartMagneticDisk">
              <a:avLst/>
            </a:prstGeom>
            <a:solidFill>
              <a:schemeClr val="accent1"/>
            </a:solidFill>
            <a:ln w="28575">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9" name="Flowchart: Magnetic Disk 74"/>
            <p:cNvSpPr/>
            <p:nvPr/>
          </p:nvSpPr>
          <p:spPr bwMode="auto">
            <a:xfrm>
              <a:off x="10901182" y="4481883"/>
              <a:ext cx="283899" cy="328840"/>
            </a:xfrm>
            <a:prstGeom prst="flowChartMagneticDisk">
              <a:avLst/>
            </a:prstGeom>
            <a:solidFill>
              <a:schemeClr val="accent1"/>
            </a:solidFill>
            <a:ln w="28575">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75"/>
            <p:cNvSpPr/>
            <p:nvPr/>
          </p:nvSpPr>
          <p:spPr>
            <a:xfrm>
              <a:off x="10489144" y="5141829"/>
              <a:ext cx="1299500" cy="602780"/>
            </a:xfrm>
            <a:prstGeom prst="rect">
              <a:avLst/>
            </a:prstGeom>
          </p:spPr>
          <p:txBody>
            <a:bodyPr wrap="square">
              <a:sp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ea typeface="Segoe UI" pitchFamily="34" charset="0"/>
                  <a:cs typeface="Segoe UI" pitchFamily="34" charset="0"/>
                </a:rPr>
                <a:t>Tracking Store</a:t>
              </a:r>
            </a:p>
          </p:txBody>
        </p:sp>
      </p:grpSp>
      <p:grpSp>
        <p:nvGrpSpPr>
          <p:cNvPr id="73" name="Group 78"/>
          <p:cNvGrpSpPr/>
          <p:nvPr/>
        </p:nvGrpSpPr>
        <p:grpSpPr>
          <a:xfrm>
            <a:off x="5323898" y="2016085"/>
            <a:ext cx="1263780" cy="770816"/>
            <a:chOff x="5430540" y="2055810"/>
            <a:chExt cx="1289304" cy="786384"/>
          </a:xfrm>
        </p:grpSpPr>
        <p:sp>
          <p:nvSpPr>
            <p:cNvPr id="74" name="Rectangle 27"/>
            <p:cNvSpPr/>
            <p:nvPr/>
          </p:nvSpPr>
          <p:spPr>
            <a:xfrm>
              <a:off x="5430540" y="2055810"/>
              <a:ext cx="1289304" cy="786384"/>
            </a:xfrm>
            <a:prstGeom prst="rect">
              <a:avLst/>
            </a:prstGeom>
            <a:solidFill>
              <a:schemeClr val="accent3"/>
            </a:solidFill>
            <a:ln>
              <a:noFill/>
            </a:ln>
          </p:spPr>
          <p:style>
            <a:lnRef idx="1">
              <a:schemeClr val="accent4"/>
            </a:lnRef>
            <a:fillRef idx="2">
              <a:schemeClr val="accent4"/>
            </a:fillRef>
            <a:effectRef idx="1">
              <a:schemeClr val="accent4"/>
            </a:effectRef>
            <a:fontRef idx="minor">
              <a:schemeClr val="dk1"/>
            </a:fontRef>
          </p:style>
          <p:txBody>
            <a:bodyPr lIns="91398" tIns="45698" rIns="91398" bIns="45698" rtlCol="0" anchor="b"/>
            <a:lstStyle/>
            <a:p>
              <a:pPr algn="ctr" defTabSz="914192"/>
              <a:r>
                <a:rPr lang="en-US" sz="1175" dirty="0">
                  <a:solidFill>
                    <a:srgbClr val="FFFFFF"/>
                  </a:solidFill>
                </a:rPr>
                <a:t>Xml Request</a:t>
              </a:r>
            </a:p>
          </p:txBody>
        </p:sp>
        <p:sp>
          <p:nvSpPr>
            <p:cNvPr id="75" name="Freeform 77"/>
            <p:cNvSpPr>
              <a:spLocks noEditPoints="1"/>
            </p:cNvSpPr>
            <p:nvPr/>
          </p:nvSpPr>
          <p:spPr bwMode="black">
            <a:xfrm>
              <a:off x="5866662" y="2152366"/>
              <a:ext cx="415572" cy="417247"/>
            </a:xfrm>
            <a:custGeom>
              <a:avLst/>
              <a:gdLst>
                <a:gd name="T0" fmla="*/ 108 w 150"/>
                <a:gd name="T1" fmla="*/ 104 h 150"/>
                <a:gd name="T2" fmla="*/ 42 w 150"/>
                <a:gd name="T3" fmla="*/ 104 h 150"/>
                <a:gd name="T4" fmla="*/ 38 w 150"/>
                <a:gd name="T5" fmla="*/ 100 h 150"/>
                <a:gd name="T6" fmla="*/ 38 w 150"/>
                <a:gd name="T7" fmla="*/ 50 h 150"/>
                <a:gd name="T8" fmla="*/ 42 w 150"/>
                <a:gd name="T9" fmla="*/ 46 h 150"/>
                <a:gd name="T10" fmla="*/ 108 w 150"/>
                <a:gd name="T11" fmla="*/ 46 h 150"/>
                <a:gd name="T12" fmla="*/ 112 w 150"/>
                <a:gd name="T13" fmla="*/ 50 h 150"/>
                <a:gd name="T14" fmla="*/ 112 w 150"/>
                <a:gd name="T15" fmla="*/ 100 h 150"/>
                <a:gd name="T16" fmla="*/ 108 w 150"/>
                <a:gd name="T17" fmla="*/ 104 h 150"/>
                <a:gd name="T18" fmla="*/ 45 w 150"/>
                <a:gd name="T19" fmla="*/ 96 h 150"/>
                <a:gd name="T20" fmla="*/ 105 w 150"/>
                <a:gd name="T21" fmla="*/ 96 h 150"/>
                <a:gd name="T22" fmla="*/ 105 w 150"/>
                <a:gd name="T23" fmla="*/ 62 h 150"/>
                <a:gd name="T24" fmla="*/ 77 w 150"/>
                <a:gd name="T25" fmla="*/ 84 h 150"/>
                <a:gd name="T26" fmla="*/ 72 w 150"/>
                <a:gd name="T27" fmla="*/ 84 h 150"/>
                <a:gd name="T28" fmla="*/ 45 w 150"/>
                <a:gd name="T29" fmla="*/ 63 h 150"/>
                <a:gd name="T30" fmla="*/ 45 w 150"/>
                <a:gd name="T31" fmla="*/ 96 h 150"/>
                <a:gd name="T32" fmla="*/ 46 w 150"/>
                <a:gd name="T33" fmla="*/ 54 h 150"/>
                <a:gd name="T34" fmla="*/ 74 w 150"/>
                <a:gd name="T35" fmla="*/ 76 h 150"/>
                <a:gd name="T36" fmla="*/ 103 w 150"/>
                <a:gd name="T37" fmla="*/ 54 h 150"/>
                <a:gd name="T38" fmla="*/ 46 w 150"/>
                <a:gd name="T39" fmla="*/ 54 h 150"/>
                <a:gd name="T40" fmla="*/ 75 w 150"/>
                <a:gd name="T41" fmla="*/ 10 h 150"/>
                <a:gd name="T42" fmla="*/ 10 w 150"/>
                <a:gd name="T43" fmla="*/ 75 h 150"/>
                <a:gd name="T44" fmla="*/ 75 w 150"/>
                <a:gd name="T45" fmla="*/ 140 h 150"/>
                <a:gd name="T46" fmla="*/ 140 w 150"/>
                <a:gd name="T47" fmla="*/ 75 h 150"/>
                <a:gd name="T48" fmla="*/ 75 w 150"/>
                <a:gd name="T49" fmla="*/ 10 h 150"/>
                <a:gd name="T50" fmla="*/ 75 w 150"/>
                <a:gd name="T51" fmla="*/ 0 h 150"/>
                <a:gd name="T52" fmla="*/ 150 w 150"/>
                <a:gd name="T53" fmla="*/ 75 h 150"/>
                <a:gd name="T54" fmla="*/ 75 w 150"/>
                <a:gd name="T55" fmla="*/ 150 h 150"/>
                <a:gd name="T56" fmla="*/ 0 w 150"/>
                <a:gd name="T57" fmla="*/ 75 h 150"/>
                <a:gd name="T58" fmla="*/ 75 w 150"/>
                <a:gd name="T59"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0" h="150">
                  <a:moveTo>
                    <a:pt x="108" y="104"/>
                  </a:moveTo>
                  <a:cubicBezTo>
                    <a:pt x="42" y="104"/>
                    <a:pt x="42" y="104"/>
                    <a:pt x="42" y="104"/>
                  </a:cubicBezTo>
                  <a:cubicBezTo>
                    <a:pt x="39" y="104"/>
                    <a:pt x="38" y="102"/>
                    <a:pt x="38" y="100"/>
                  </a:cubicBezTo>
                  <a:cubicBezTo>
                    <a:pt x="38" y="50"/>
                    <a:pt x="38" y="50"/>
                    <a:pt x="38" y="50"/>
                  </a:cubicBezTo>
                  <a:cubicBezTo>
                    <a:pt x="38" y="48"/>
                    <a:pt x="39" y="46"/>
                    <a:pt x="42" y="46"/>
                  </a:cubicBezTo>
                  <a:cubicBezTo>
                    <a:pt x="108" y="46"/>
                    <a:pt x="108" y="46"/>
                    <a:pt x="108" y="46"/>
                  </a:cubicBezTo>
                  <a:cubicBezTo>
                    <a:pt x="111" y="46"/>
                    <a:pt x="112" y="48"/>
                    <a:pt x="112" y="50"/>
                  </a:cubicBezTo>
                  <a:cubicBezTo>
                    <a:pt x="112" y="100"/>
                    <a:pt x="112" y="100"/>
                    <a:pt x="112" y="100"/>
                  </a:cubicBezTo>
                  <a:cubicBezTo>
                    <a:pt x="112" y="102"/>
                    <a:pt x="111" y="104"/>
                    <a:pt x="108" y="104"/>
                  </a:cubicBezTo>
                  <a:close/>
                  <a:moveTo>
                    <a:pt x="45" y="96"/>
                  </a:moveTo>
                  <a:cubicBezTo>
                    <a:pt x="105" y="96"/>
                    <a:pt x="105" y="96"/>
                    <a:pt x="105" y="96"/>
                  </a:cubicBezTo>
                  <a:cubicBezTo>
                    <a:pt x="105" y="62"/>
                    <a:pt x="105" y="62"/>
                    <a:pt x="105" y="62"/>
                  </a:cubicBezTo>
                  <a:cubicBezTo>
                    <a:pt x="77" y="84"/>
                    <a:pt x="77" y="84"/>
                    <a:pt x="77" y="84"/>
                  </a:cubicBezTo>
                  <a:cubicBezTo>
                    <a:pt x="75" y="85"/>
                    <a:pt x="73" y="85"/>
                    <a:pt x="72" y="84"/>
                  </a:cubicBezTo>
                  <a:cubicBezTo>
                    <a:pt x="45" y="63"/>
                    <a:pt x="45" y="63"/>
                    <a:pt x="45" y="63"/>
                  </a:cubicBezTo>
                  <a:lnTo>
                    <a:pt x="45" y="96"/>
                  </a:lnTo>
                  <a:close/>
                  <a:moveTo>
                    <a:pt x="46" y="54"/>
                  </a:moveTo>
                  <a:cubicBezTo>
                    <a:pt x="74" y="76"/>
                    <a:pt x="74" y="76"/>
                    <a:pt x="74" y="76"/>
                  </a:cubicBezTo>
                  <a:cubicBezTo>
                    <a:pt x="103" y="54"/>
                    <a:pt x="103" y="54"/>
                    <a:pt x="103" y="54"/>
                  </a:cubicBezTo>
                  <a:lnTo>
                    <a:pt x="46" y="54"/>
                  </a:lnTo>
                  <a:close/>
                  <a:moveTo>
                    <a:pt x="75" y="10"/>
                  </a:moveTo>
                  <a:cubicBezTo>
                    <a:pt x="39" y="10"/>
                    <a:pt x="10" y="39"/>
                    <a:pt x="10" y="75"/>
                  </a:cubicBezTo>
                  <a:cubicBezTo>
                    <a:pt x="10" y="111"/>
                    <a:pt x="39" y="140"/>
                    <a:pt x="75" y="140"/>
                  </a:cubicBezTo>
                  <a:cubicBezTo>
                    <a:pt x="111" y="140"/>
                    <a:pt x="140" y="111"/>
                    <a:pt x="140" y="75"/>
                  </a:cubicBezTo>
                  <a:cubicBezTo>
                    <a:pt x="140" y="39"/>
                    <a:pt x="111" y="10"/>
                    <a:pt x="75" y="10"/>
                  </a:cubicBezTo>
                  <a:moveTo>
                    <a:pt x="75" y="0"/>
                  </a:moveTo>
                  <a:cubicBezTo>
                    <a:pt x="116" y="0"/>
                    <a:pt x="150" y="34"/>
                    <a:pt x="150" y="75"/>
                  </a:cubicBezTo>
                  <a:cubicBezTo>
                    <a:pt x="150" y="116"/>
                    <a:pt x="116" y="150"/>
                    <a:pt x="75" y="150"/>
                  </a:cubicBezTo>
                  <a:cubicBezTo>
                    <a:pt x="34" y="150"/>
                    <a:pt x="0" y="116"/>
                    <a:pt x="0" y="75"/>
                  </a:cubicBezTo>
                  <a:cubicBezTo>
                    <a:pt x="0" y="34"/>
                    <a:pt x="34" y="0"/>
                    <a:pt x="7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1" tIns="45715" rIns="91431" bIns="457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dirty="0">
                <a:solidFill>
                  <a:srgbClr val="000000"/>
                </a:solidFill>
              </a:endParaRPr>
            </a:p>
          </p:txBody>
        </p:sp>
      </p:grpSp>
    </p:spTree>
    <p:extLst>
      <p:ext uri="{BB962C8B-B14F-4D97-AF65-F5344CB8AC3E}">
        <p14:creationId xmlns:p14="http://schemas.microsoft.com/office/powerpoint/2010/main" val="249372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par>
                          <p:cTn id="20" fill="hold">
                            <p:stCondLst>
                              <p:cond delay="2000"/>
                            </p:stCondLst>
                            <p:childTnLst>
                              <p:par>
                                <p:cTn id="21" presetID="2" presetClass="entr" presetSubtype="8"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0-#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8"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0-#ppt_w/2"/>
                                          </p:val>
                                        </p:tav>
                                        <p:tav tm="100000">
                                          <p:val>
                                            <p:strVal val="#ppt_x"/>
                                          </p:val>
                                        </p:tav>
                                      </p:tavLst>
                                    </p:anim>
                                    <p:anim calcmode="lin" valueType="num">
                                      <p:cBhvr additive="base">
                                        <p:cTn id="29" dur="500" fill="hold"/>
                                        <p:tgtEl>
                                          <p:spTgt spid="7"/>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0-#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par>
                          <p:cTn id="43" fill="hold">
                            <p:stCondLst>
                              <p:cond delay="4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childTnLst>
                          </p:cTn>
                        </p:par>
                        <p:par>
                          <p:cTn id="55" fill="hold">
                            <p:stCondLst>
                              <p:cond delay="6000"/>
                            </p:stCondLst>
                            <p:childTnLst>
                              <p:par>
                                <p:cTn id="56" presetID="10" presetClass="entr" presetSubtype="0" fill="hold" nodeType="after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childTnLst>
                          </p:cTn>
                        </p:par>
                        <p:par>
                          <p:cTn id="59" fill="hold">
                            <p:stCondLst>
                              <p:cond delay="6500"/>
                            </p:stCondLst>
                            <p:childTnLst>
                              <p:par>
                                <p:cTn id="60" presetID="10" presetClass="entr" presetSubtype="0" fill="hold" nodeType="after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childTnLst>
                          </p:cTn>
                        </p:par>
                        <p:par>
                          <p:cTn id="63" fill="hold">
                            <p:stCondLst>
                              <p:cond delay="7000"/>
                            </p:stCondLst>
                            <p:childTnLst>
                              <p:par>
                                <p:cTn id="64" presetID="10" presetClass="entr" presetSubtype="0" fill="hold" nodeType="after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par>
                          <p:cTn id="67" fill="hold">
                            <p:stCondLst>
                              <p:cond delay="7500"/>
                            </p:stCondLst>
                            <p:childTnLst>
                              <p:par>
                                <p:cTn id="68" presetID="10" presetClass="entr" presetSubtype="0" fill="hold" nodeType="after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500"/>
                                        <p:tgtEl>
                                          <p:spTgt spid="38"/>
                                        </p:tgtEl>
                                      </p:cBhvr>
                                    </p:animEffect>
                                  </p:childTnLst>
                                </p:cTn>
                              </p:par>
                            </p:childTnLst>
                          </p:cTn>
                        </p:par>
                        <p:par>
                          <p:cTn id="71" fill="hold">
                            <p:stCondLst>
                              <p:cond delay="8000"/>
                            </p:stCondLst>
                            <p:childTnLst>
                              <p:par>
                                <p:cTn id="72" presetID="10" presetClass="entr" presetSubtype="0" fill="hold" nodeType="after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fade">
                                      <p:cBhvr>
                                        <p:cTn id="74" dur="500"/>
                                        <p:tgtEl>
                                          <p:spTgt spid="35"/>
                                        </p:tgtEl>
                                      </p:cBhvr>
                                    </p:animEffect>
                                  </p:childTnLst>
                                </p:cTn>
                              </p:par>
                            </p:childTnLst>
                          </p:cTn>
                        </p:par>
                        <p:par>
                          <p:cTn id="75" fill="hold">
                            <p:stCondLst>
                              <p:cond delay="8500"/>
                            </p:stCondLst>
                            <p:childTnLst>
                              <p:par>
                                <p:cTn id="76" presetID="10" presetClass="entr" presetSubtype="0" fill="hold"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childTnLst>
                          </p:cTn>
                        </p:par>
                        <p:par>
                          <p:cTn id="79" fill="hold">
                            <p:stCondLst>
                              <p:cond delay="9000"/>
                            </p:stCondLst>
                            <p:childTnLst>
                              <p:par>
                                <p:cTn id="80" presetID="10" presetClass="entr" presetSubtype="0" fill="hold"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left)">
                                      <p:cBhvr>
                                        <p:cTn id="86" dur="500"/>
                                        <p:tgtEl>
                                          <p:spTgt spid="54"/>
                                        </p:tgtEl>
                                      </p:cBhvr>
                                    </p:animEffect>
                                  </p:childTnLst>
                                </p:cTn>
                              </p:par>
                            </p:childTnLst>
                          </p:cTn>
                        </p:par>
                        <p:par>
                          <p:cTn id="87" fill="hold">
                            <p:stCondLst>
                              <p:cond delay="10000"/>
                            </p:stCondLst>
                            <p:childTnLst>
                              <p:par>
                                <p:cTn id="88" presetID="42" presetClass="entr" presetSubtype="0" fill="hold"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1000"/>
                                        <p:tgtEl>
                                          <p:spTgt spid="55"/>
                                        </p:tgtEl>
                                      </p:cBhvr>
                                    </p:animEffect>
                                    <p:anim calcmode="lin" valueType="num">
                                      <p:cBhvr>
                                        <p:cTn id="91" dur="1000" fill="hold"/>
                                        <p:tgtEl>
                                          <p:spTgt spid="55"/>
                                        </p:tgtEl>
                                        <p:attrNameLst>
                                          <p:attrName>ppt_x</p:attrName>
                                        </p:attrNameLst>
                                      </p:cBhvr>
                                      <p:tavLst>
                                        <p:tav tm="0">
                                          <p:val>
                                            <p:strVal val="#ppt_x"/>
                                          </p:val>
                                        </p:tav>
                                        <p:tav tm="100000">
                                          <p:val>
                                            <p:strVal val="#ppt_x"/>
                                          </p:val>
                                        </p:tav>
                                      </p:tavLst>
                                    </p:anim>
                                    <p:anim calcmode="lin" valueType="num">
                                      <p:cBhvr>
                                        <p:cTn id="92"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53" grpId="0" animBg="1"/>
      <p:bldP spid="5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a:t>Bridge</a:t>
            </a:r>
            <a:r>
              <a:rPr lang="ja-JP" altLang="en-US" dirty="0"/>
              <a:t>によるメッセージ処理概要</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117" y="1351870"/>
            <a:ext cx="10775773" cy="313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708117" y="4707514"/>
            <a:ext cx="10775773" cy="1538804"/>
          </a:xfrm>
          <a:prstGeom prst="rect">
            <a:avLst/>
          </a:prstGeom>
        </p:spPr>
        <p:txBody>
          <a:bodyPr wrap="square">
            <a:spAutoFit/>
          </a:bodyPr>
          <a:lstStyle/>
          <a:p>
            <a:r>
              <a:rPr lang="en-US" altLang="ja-JP" sz="2353" dirty="0">
                <a:solidFill>
                  <a:srgbClr val="272727"/>
                </a:solidFill>
              </a:rPr>
              <a:t>Bridge </a:t>
            </a:r>
            <a:r>
              <a:rPr lang="ja-JP" altLang="en-US" sz="2353" dirty="0">
                <a:solidFill>
                  <a:srgbClr val="272727"/>
                </a:solidFill>
              </a:rPr>
              <a:t>は </a:t>
            </a:r>
            <a:r>
              <a:rPr lang="en-US" altLang="ja-JP" sz="2353" dirty="0">
                <a:solidFill>
                  <a:srgbClr val="272727"/>
                </a:solidFill>
              </a:rPr>
              <a:t>3</a:t>
            </a:r>
            <a:r>
              <a:rPr lang="ja-JP" altLang="en-US" sz="2353" dirty="0">
                <a:solidFill>
                  <a:srgbClr val="272727"/>
                </a:solidFill>
              </a:rPr>
              <a:t>つのパートから構成されるメッセージ処理ユニット</a:t>
            </a:r>
            <a:endParaRPr lang="en-US" altLang="ja-JP" sz="2353" dirty="0">
              <a:solidFill>
                <a:srgbClr val="272727"/>
              </a:solidFill>
            </a:endParaRPr>
          </a:p>
          <a:p>
            <a:r>
              <a:rPr lang="en-US" altLang="ja-JP" sz="2353" dirty="0">
                <a:solidFill>
                  <a:srgbClr val="272727"/>
                </a:solidFill>
              </a:rPr>
              <a:t> Sources:  </a:t>
            </a:r>
            <a:r>
              <a:rPr lang="ja-JP" altLang="en-US" sz="2353" dirty="0">
                <a:solidFill>
                  <a:srgbClr val="272727"/>
                </a:solidFill>
              </a:rPr>
              <a:t>メッセージの送信元</a:t>
            </a:r>
            <a:endParaRPr lang="en-US" altLang="ja-JP" sz="2353" dirty="0">
              <a:solidFill>
                <a:srgbClr val="272727"/>
              </a:solidFill>
            </a:endParaRPr>
          </a:p>
          <a:p>
            <a:r>
              <a:rPr lang="en-US" altLang="ja-JP" sz="2353" dirty="0">
                <a:solidFill>
                  <a:srgbClr val="272727"/>
                </a:solidFill>
              </a:rPr>
              <a:t> Pipeline:  </a:t>
            </a:r>
            <a:r>
              <a:rPr lang="ja-JP" altLang="en-US" sz="2353" dirty="0">
                <a:solidFill>
                  <a:srgbClr val="272727"/>
                </a:solidFill>
              </a:rPr>
              <a:t>メッセージの処理 </a:t>
            </a:r>
            <a:r>
              <a:rPr lang="en-US" altLang="ja-JP" sz="2353" dirty="0">
                <a:solidFill>
                  <a:srgbClr val="272727"/>
                </a:solidFill>
              </a:rPr>
              <a:t>(</a:t>
            </a:r>
            <a:r>
              <a:rPr lang="ja-JP" altLang="en-US" sz="2353" dirty="0">
                <a:solidFill>
                  <a:srgbClr val="272727"/>
                </a:solidFill>
              </a:rPr>
              <a:t>フラットファイル</a:t>
            </a:r>
            <a:r>
              <a:rPr lang="en-US" altLang="ja-JP" sz="2353" dirty="0">
                <a:solidFill>
                  <a:srgbClr val="272727"/>
                </a:solidFill>
              </a:rPr>
              <a:t>, XML, Pass-through)</a:t>
            </a:r>
          </a:p>
          <a:p>
            <a:r>
              <a:rPr lang="en-US" altLang="ja-JP" sz="2353" dirty="0">
                <a:solidFill>
                  <a:srgbClr val="272727"/>
                </a:solidFill>
              </a:rPr>
              <a:t> Destinations:  </a:t>
            </a:r>
            <a:r>
              <a:rPr lang="ja-JP" altLang="en-US" sz="2353" dirty="0">
                <a:solidFill>
                  <a:srgbClr val="272727"/>
                </a:solidFill>
              </a:rPr>
              <a:t>メッセージの送信先</a:t>
            </a:r>
            <a:endParaRPr lang="en-US" altLang="ja-JP" sz="2353" dirty="0">
              <a:solidFill>
                <a:srgbClr val="272727"/>
              </a:solidFill>
            </a:endParaRPr>
          </a:p>
        </p:txBody>
      </p:sp>
    </p:spTree>
    <p:extLst>
      <p:ext uri="{BB962C8B-B14F-4D97-AF65-F5344CB8AC3E}">
        <p14:creationId xmlns:p14="http://schemas.microsoft.com/office/powerpoint/2010/main" val="225328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Azure</a:t>
            </a:r>
            <a:r>
              <a:rPr kumimoji="1" lang="ja-JP" altLang="en-US" dirty="0"/>
              <a:t> </a:t>
            </a:r>
            <a:r>
              <a:rPr kumimoji="1" lang="en-US" altLang="ja-JP" dirty="0" err="1"/>
              <a:t>RemoteApp</a:t>
            </a:r>
            <a:r>
              <a:rPr kumimoji="1" lang="ja-JP" altLang="en-US" dirty="0"/>
              <a:t> とは</a:t>
            </a:r>
          </a:p>
        </p:txBody>
      </p:sp>
      <p:sp>
        <p:nvSpPr>
          <p:cNvPr id="5" name="コンテンツ プレースホルダー 4"/>
          <p:cNvSpPr>
            <a:spLocks noGrp="1"/>
          </p:cNvSpPr>
          <p:nvPr>
            <p:ph sz="quarter" idx="10"/>
          </p:nvPr>
        </p:nvSpPr>
        <p:spPr>
          <a:prstGeom prst="rect">
            <a:avLst/>
          </a:prstGeom>
        </p:spPr>
        <p:txBody>
          <a:bodyPr>
            <a:normAutofit fontScale="92500" lnSpcReduction="20000"/>
          </a:bodyPr>
          <a:lstStyle/>
          <a:p>
            <a:pPr>
              <a:lnSpc>
                <a:spcPct val="100000"/>
              </a:lnSpc>
            </a:pPr>
            <a:r>
              <a:rPr lang="en-US" altLang="ja-JP" dirty="0"/>
              <a:t>Azure</a:t>
            </a:r>
            <a:r>
              <a:rPr lang="ja-JP" altLang="en-US" dirty="0"/>
              <a:t> で提供される </a:t>
            </a:r>
            <a:r>
              <a:rPr lang="en-US" altLang="ja-JP" b="1" dirty="0" err="1"/>
              <a:t>DaaS</a:t>
            </a:r>
            <a:r>
              <a:rPr lang="ja-JP" altLang="en-US" b="1" dirty="0"/>
              <a:t> </a:t>
            </a:r>
            <a:r>
              <a:rPr lang="en-US" altLang="ja-JP" b="1" dirty="0"/>
              <a:t>(Desktop-as-a-Service)</a:t>
            </a:r>
          </a:p>
          <a:p>
            <a:pPr marL="700302" lvl="1" indent="-364157">
              <a:buFont typeface="Wingdings" panose="05000000000000000000" pitchFamily="2" charset="2"/>
              <a:buChar char="ü"/>
            </a:pPr>
            <a:r>
              <a:rPr lang="en-US" altLang="ja-JP" sz="2549" dirty="0"/>
              <a:t>2014</a:t>
            </a:r>
            <a:r>
              <a:rPr lang="ja-JP" altLang="en-US" sz="2549" dirty="0"/>
              <a:t>年</a:t>
            </a:r>
            <a:r>
              <a:rPr lang="en-US" altLang="ja-JP" sz="2549" dirty="0"/>
              <a:t>12</a:t>
            </a:r>
            <a:r>
              <a:rPr lang="ja-JP" altLang="en-US" sz="2549" dirty="0"/>
              <a:t>月 正式サービス開始</a:t>
            </a:r>
            <a:endParaRPr lang="en-US" altLang="ja-JP" sz="2549" dirty="0"/>
          </a:p>
          <a:p>
            <a:pPr marL="700302" lvl="1" indent="-364157">
              <a:buFont typeface="Wingdings" panose="05000000000000000000" pitchFamily="2" charset="2"/>
              <a:buChar char="ü"/>
            </a:pPr>
            <a:r>
              <a:rPr lang="ja-JP" altLang="en-US" sz="2549" dirty="0"/>
              <a:t>豊富な実績を持つリモートデスクトップサービス（</a:t>
            </a:r>
            <a:r>
              <a:rPr lang="en-US" altLang="ja-JP" sz="2549" dirty="0"/>
              <a:t>RDS</a:t>
            </a:r>
            <a:r>
              <a:rPr lang="ja-JP" altLang="en-US" sz="2549" dirty="0"/>
              <a:t>）の仕組みを活用</a:t>
            </a:r>
            <a:br>
              <a:rPr lang="en-US" altLang="ja-JP" dirty="0"/>
            </a:br>
            <a:endParaRPr lang="en-US" altLang="ja-JP" dirty="0"/>
          </a:p>
          <a:p>
            <a:pPr lvl="1"/>
            <a:endParaRPr lang="en-US" altLang="ja-JP" dirty="0"/>
          </a:p>
          <a:p>
            <a:r>
              <a:rPr lang="ja-JP" altLang="en-US" dirty="0"/>
              <a:t>主な特徴</a:t>
            </a:r>
            <a:endParaRPr lang="en-US" altLang="ja-JP" dirty="0"/>
          </a:p>
          <a:p>
            <a:pPr marL="547792" indent="-448193">
              <a:buFont typeface="+mj-lt"/>
              <a:buAutoNum type="arabicPeriod"/>
            </a:pPr>
            <a:r>
              <a:rPr lang="en-US" altLang="ja-JP" sz="3529" dirty="0"/>
              <a:t>Managed Service</a:t>
            </a:r>
          </a:p>
          <a:p>
            <a:pPr marL="547792" indent="-448193">
              <a:buFont typeface="+mj-lt"/>
              <a:buAutoNum type="arabicPeriod"/>
            </a:pPr>
            <a:r>
              <a:rPr lang="ja-JP" altLang="en-US" sz="3529" dirty="0"/>
              <a:t>マルチデバイス対応</a:t>
            </a:r>
            <a:endParaRPr lang="en-US" altLang="ja-JP" sz="3529" dirty="0"/>
          </a:p>
          <a:p>
            <a:pPr marL="547792" indent="-448193">
              <a:buFont typeface="+mj-lt"/>
              <a:buAutoNum type="arabicPeriod"/>
            </a:pPr>
            <a:r>
              <a:rPr lang="ja-JP" altLang="en-US" sz="3529" dirty="0"/>
              <a:t>シンプルかつ安価な料金体系</a:t>
            </a:r>
            <a:endParaRPr lang="en-US" altLang="ja-JP" sz="3529" dirty="0"/>
          </a:p>
          <a:p>
            <a:pPr marL="547792" indent="-448193">
              <a:buFont typeface="+mj-lt"/>
              <a:buAutoNum type="arabicPeriod"/>
            </a:pPr>
            <a:r>
              <a:rPr lang="ja-JP" altLang="en-US" sz="3529" dirty="0"/>
              <a:t>絶え間ない進化</a:t>
            </a:r>
            <a:endParaRPr lang="en-US" altLang="ja-JP" sz="3529" dirty="0"/>
          </a:p>
        </p:txBody>
      </p:sp>
      <p:grpSp>
        <p:nvGrpSpPr>
          <p:cNvPr id="2" name="グループ化 1"/>
          <p:cNvGrpSpPr/>
          <p:nvPr/>
        </p:nvGrpSpPr>
        <p:grpSpPr>
          <a:xfrm>
            <a:off x="5049521" y="2723817"/>
            <a:ext cx="6672738" cy="2496165"/>
            <a:chOff x="6635363" y="4361358"/>
            <a:chExt cx="5415506" cy="2261011"/>
          </a:xfrm>
        </p:grpSpPr>
        <p:grpSp>
          <p:nvGrpSpPr>
            <p:cNvPr id="62" name="Group 99"/>
            <p:cNvGrpSpPr/>
            <p:nvPr/>
          </p:nvGrpSpPr>
          <p:grpSpPr>
            <a:xfrm>
              <a:off x="9602613" y="4361358"/>
              <a:ext cx="2448256" cy="2261011"/>
              <a:chOff x="5250255" y="1480178"/>
              <a:chExt cx="6247676" cy="3963964"/>
            </a:xfrm>
          </p:grpSpPr>
          <p:sp>
            <p:nvSpPr>
              <p:cNvPr id="63" name="Rectangle 100"/>
              <p:cNvSpPr/>
              <p:nvPr/>
            </p:nvSpPr>
            <p:spPr>
              <a:xfrm>
                <a:off x="5250255" y="4818331"/>
                <a:ext cx="6247676" cy="625811"/>
              </a:xfrm>
              <a:prstGeom prst="rect">
                <a:avLst/>
              </a:prstGeom>
            </p:spPr>
            <p:txBody>
              <a:bodyPr wrap="square">
                <a:spAutoFit/>
              </a:bodyPr>
              <a:lstStyle/>
              <a:p>
                <a:pPr algn="ctr" defTabSz="932418"/>
                <a:r>
                  <a:rPr lang="en-US" sz="1961" b="1" dirty="0">
                    <a:solidFill>
                      <a:srgbClr val="002060"/>
                    </a:solidFill>
                    <a:cs typeface="Segoe UI Semilight" panose="020B0402040204020203" pitchFamily="34" charset="0"/>
                  </a:rPr>
                  <a:t>Azure RemoteApp</a:t>
                </a:r>
              </a:p>
            </p:txBody>
          </p:sp>
          <p:pic>
            <p:nvPicPr>
              <p:cNvPr id="64" name="Picture 10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0255" y="1480178"/>
                <a:ext cx="6247676" cy="3344294"/>
              </a:xfrm>
              <a:prstGeom prst="rect">
                <a:avLst/>
              </a:prstGeom>
              <a:noFill/>
              <a:ln>
                <a:noFill/>
              </a:ln>
            </p:spPr>
          </p:pic>
        </p:grpSp>
        <p:sp>
          <p:nvSpPr>
            <p:cNvPr id="65" name="Freeform 511"/>
            <p:cNvSpPr>
              <a:spLocks/>
            </p:cNvSpPr>
            <p:nvPr/>
          </p:nvSpPr>
          <p:spPr bwMode="auto">
            <a:xfrm>
              <a:off x="8352700" y="6279339"/>
              <a:ext cx="453" cy="453"/>
            </a:xfrm>
            <a:custGeom>
              <a:avLst/>
              <a:gdLst>
                <a:gd name="T0" fmla="*/ 1 w 2"/>
                <a:gd name="T1" fmla="*/ 1 h 1"/>
                <a:gd name="T2" fmla="*/ 2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0"/>
                  </a:cubicBezTo>
                  <a:cubicBezTo>
                    <a:pt x="1" y="0"/>
                    <a:pt x="0" y="0"/>
                    <a:pt x="0" y="0"/>
                  </a:cubicBezTo>
                  <a:lnTo>
                    <a:pt x="1" y="1"/>
                  </a:lnTo>
                  <a:close/>
                </a:path>
              </a:pathLst>
            </a:custGeom>
            <a:solidFill>
              <a:srgbClr val="505050"/>
            </a:solidFill>
            <a:ln w="9525">
              <a:solidFill>
                <a:srgbClr val="000000"/>
              </a:solidFill>
              <a:round/>
              <a:headEnd/>
              <a:tailEnd/>
            </a:ln>
            <a:extLst/>
          </p:spPr>
          <p:txBody>
            <a:bodyPr vert="horz" wrap="square" lIns="91414" tIns="45706" rIns="91414" bIns="45706" numCol="1" anchor="t" anchorCtr="0" compatLnSpc="1">
              <a:prstTxWarp prst="textNoShape">
                <a:avLst/>
              </a:prstTxWarp>
            </a:bodyPr>
            <a:lstStyle/>
            <a:p>
              <a:pPr defTabSz="914048">
                <a:defRPr/>
              </a:pPr>
              <a:endParaRPr lang="en-US" kern="0" dirty="0">
                <a:solidFill>
                  <a:srgbClr val="505050"/>
                </a:solidFill>
              </a:endParaRPr>
            </a:p>
          </p:txBody>
        </p:sp>
        <p:grpSp>
          <p:nvGrpSpPr>
            <p:cNvPr id="66" name="Group 105"/>
            <p:cNvGrpSpPr/>
            <p:nvPr/>
          </p:nvGrpSpPr>
          <p:grpSpPr>
            <a:xfrm>
              <a:off x="10538320" y="4903441"/>
              <a:ext cx="1013497" cy="331410"/>
              <a:chOff x="10831875" y="1018707"/>
              <a:chExt cx="1202682" cy="393274"/>
            </a:xfrm>
          </p:grpSpPr>
          <p:pic>
            <p:nvPicPr>
              <p:cNvPr id="67"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51453" y="1028874"/>
                <a:ext cx="383104" cy="383107"/>
              </a:xfrm>
              <a:prstGeom prst="rect">
                <a:avLst/>
              </a:prstGeom>
            </p:spPr>
          </p:pic>
          <p:pic>
            <p:nvPicPr>
              <p:cNvPr id="68"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39088" y="1028874"/>
                <a:ext cx="383109" cy="383107"/>
              </a:xfrm>
              <a:prstGeom prst="rect">
                <a:avLst/>
              </a:prstGeom>
            </p:spPr>
          </p:pic>
          <p:pic>
            <p:nvPicPr>
              <p:cNvPr id="69"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31875" y="1018707"/>
                <a:ext cx="383105" cy="383105"/>
              </a:xfrm>
              <a:prstGeom prst="rect">
                <a:avLst/>
              </a:prstGeom>
            </p:spPr>
          </p:pic>
        </p:grpSp>
        <p:grpSp>
          <p:nvGrpSpPr>
            <p:cNvPr id="70" name="Group 136"/>
            <p:cNvGrpSpPr/>
            <p:nvPr/>
          </p:nvGrpSpPr>
          <p:grpSpPr>
            <a:xfrm>
              <a:off x="8343601" y="5435071"/>
              <a:ext cx="1094857" cy="516444"/>
              <a:chOff x="3322637" y="3653409"/>
              <a:chExt cx="923782" cy="399033"/>
            </a:xfrm>
          </p:grpSpPr>
          <p:cxnSp>
            <p:nvCxnSpPr>
              <p:cNvPr id="71" name="Straight Arrow Connector 137"/>
              <p:cNvCxnSpPr/>
              <p:nvPr/>
            </p:nvCxnSpPr>
            <p:spPr>
              <a:xfrm>
                <a:off x="3322637" y="3865180"/>
                <a:ext cx="923782" cy="0"/>
              </a:xfrm>
              <a:prstGeom prst="straightConnector1">
                <a:avLst/>
              </a:prstGeom>
              <a:noFill/>
              <a:ln w="25400" cap="flat" cmpd="sng" algn="ctr">
                <a:solidFill>
                  <a:srgbClr val="002050"/>
                </a:solidFill>
                <a:prstDash val="sysDash"/>
                <a:headEnd type="triangle"/>
                <a:tailEnd type="triangle"/>
              </a:ln>
              <a:effectLst/>
            </p:spPr>
          </p:cxnSp>
          <p:sp>
            <p:nvSpPr>
              <p:cNvPr id="72" name="TextBox 138"/>
              <p:cNvSpPr txBox="1"/>
              <p:nvPr/>
            </p:nvSpPr>
            <p:spPr>
              <a:xfrm>
                <a:off x="3455335" y="3653409"/>
                <a:ext cx="536208" cy="399033"/>
              </a:xfrm>
              <a:prstGeom prst="rect">
                <a:avLst/>
              </a:prstGeom>
              <a:solidFill>
                <a:srgbClr val="FFFFFF"/>
              </a:solidFill>
            </p:spPr>
            <p:txBody>
              <a:bodyPr wrap="square" lIns="0" tIns="0" rIns="0" bIns="0" rtlCol="0">
                <a:spAutoFit/>
              </a:bodyPr>
              <a:lstStyle/>
              <a:p>
                <a:pPr algn="ctr" defTabSz="932418">
                  <a:lnSpc>
                    <a:spcPct val="90000"/>
                  </a:lnSpc>
                  <a:spcAft>
                    <a:spcPts val="600"/>
                  </a:spcAft>
                  <a:defRPr/>
                </a:pPr>
                <a:r>
                  <a:rPr lang="en-US" sz="1372" kern="0" dirty="0">
                    <a:solidFill>
                      <a:srgbClr val="002050"/>
                    </a:solidFill>
                  </a:rPr>
                  <a:t>RDP</a:t>
                </a:r>
                <a:r>
                  <a:rPr lang="ja-JP" altLang="en-US" sz="1372" kern="0" dirty="0">
                    <a:solidFill>
                      <a:srgbClr val="002050"/>
                    </a:solidFill>
                  </a:rPr>
                  <a:t> </a:t>
                </a:r>
                <a:br>
                  <a:rPr lang="en-US" altLang="ja-JP" sz="1372" kern="0" dirty="0">
                    <a:solidFill>
                      <a:srgbClr val="002050"/>
                    </a:solidFill>
                  </a:rPr>
                </a:br>
                <a:r>
                  <a:rPr lang="en-US" altLang="ja-JP" sz="1372" kern="0" dirty="0">
                    <a:solidFill>
                      <a:srgbClr val="002050"/>
                    </a:solidFill>
                  </a:rPr>
                  <a:t>over</a:t>
                </a:r>
                <a:br>
                  <a:rPr lang="en-US" altLang="ja-JP" sz="1372" kern="0" dirty="0">
                    <a:solidFill>
                      <a:srgbClr val="002050"/>
                    </a:solidFill>
                  </a:rPr>
                </a:br>
                <a:r>
                  <a:rPr lang="en-US" sz="1372" kern="0" dirty="0">
                    <a:solidFill>
                      <a:srgbClr val="002050"/>
                    </a:solidFill>
                  </a:rPr>
                  <a:t>HTTPS</a:t>
                </a:r>
              </a:p>
            </p:txBody>
          </p:sp>
        </p:grpSp>
        <p:grpSp>
          <p:nvGrpSpPr>
            <p:cNvPr id="73" name="Group 141"/>
            <p:cNvGrpSpPr/>
            <p:nvPr/>
          </p:nvGrpSpPr>
          <p:grpSpPr>
            <a:xfrm>
              <a:off x="10712611" y="5499682"/>
              <a:ext cx="481671" cy="454096"/>
              <a:chOff x="8380704" y="2964903"/>
              <a:chExt cx="1120914" cy="1056745"/>
            </a:xfrm>
          </p:grpSpPr>
          <p:grpSp>
            <p:nvGrpSpPr>
              <p:cNvPr id="74" name="Group 147"/>
              <p:cNvGrpSpPr/>
              <p:nvPr/>
            </p:nvGrpSpPr>
            <p:grpSpPr>
              <a:xfrm>
                <a:off x="8380704" y="2964903"/>
                <a:ext cx="1120914" cy="959470"/>
                <a:chOff x="8339279" y="2964903"/>
                <a:chExt cx="1120914" cy="959470"/>
              </a:xfrm>
            </p:grpSpPr>
            <p:pic>
              <p:nvPicPr>
                <p:cNvPr id="76" name="Picture 1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20215" y="2964903"/>
                  <a:ext cx="439978" cy="959468"/>
                </a:xfrm>
                <a:prstGeom prst="rect">
                  <a:avLst/>
                </a:prstGeom>
              </p:spPr>
            </p:pic>
            <p:pic>
              <p:nvPicPr>
                <p:cNvPr id="77" name="Picture 1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39279" y="2964904"/>
                  <a:ext cx="439978" cy="959469"/>
                </a:xfrm>
                <a:prstGeom prst="rect">
                  <a:avLst/>
                </a:prstGeom>
              </p:spPr>
            </p:pic>
          </p:grpSp>
          <p:pic>
            <p:nvPicPr>
              <p:cNvPr id="75" name="Picture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21173" y="3062180"/>
                <a:ext cx="439978" cy="959468"/>
              </a:xfrm>
              <a:prstGeom prst="rect">
                <a:avLst/>
              </a:prstGeom>
            </p:spPr>
          </p:pic>
        </p:grpSp>
        <p:grpSp>
          <p:nvGrpSpPr>
            <p:cNvPr id="78" name="Group 161"/>
            <p:cNvGrpSpPr/>
            <p:nvPr/>
          </p:nvGrpSpPr>
          <p:grpSpPr>
            <a:xfrm>
              <a:off x="9451479" y="5558247"/>
              <a:ext cx="318196" cy="318196"/>
              <a:chOff x="4152680" y="3578544"/>
              <a:chExt cx="557856" cy="557856"/>
            </a:xfrm>
          </p:grpSpPr>
          <p:sp>
            <p:nvSpPr>
              <p:cNvPr id="79" name="Oval 164"/>
              <p:cNvSpPr/>
              <p:nvPr/>
            </p:nvSpPr>
            <p:spPr bwMode="auto">
              <a:xfrm>
                <a:off x="4152680" y="3578544"/>
                <a:ext cx="557856" cy="557856"/>
              </a:xfrm>
              <a:prstGeom prst="ellipse">
                <a:avLst/>
              </a:prstGeom>
              <a:solidFill>
                <a:srgbClr val="FFFFFF"/>
              </a:solidFill>
              <a:ln w="38100" cap="flat" cmpd="sng" algn="ctr">
                <a:solidFill>
                  <a:srgbClr val="002050"/>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a:lnSpc>
                    <a:spcPct val="90000"/>
                  </a:lnSpc>
                  <a:defRPr/>
                </a:pPr>
                <a:endParaRPr lang="en-US" sz="2400" kern="0" dirty="0">
                  <a:gradFill>
                    <a:gsLst>
                      <a:gs pos="0">
                        <a:srgbClr val="FFFFFF"/>
                      </a:gs>
                      <a:gs pos="100000">
                        <a:srgbClr val="FFFFFF"/>
                      </a:gs>
                    </a:gsLst>
                    <a:lin ang="5400000" scaled="0"/>
                  </a:gradFill>
                  <a:cs typeface="Segoe UI" pitchFamily="34" charset="0"/>
                </a:endParaRPr>
              </a:p>
            </p:txBody>
          </p:sp>
          <p:pic>
            <p:nvPicPr>
              <p:cNvPr id="80" name="Picture 1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10948" y="3678636"/>
                <a:ext cx="241321" cy="357672"/>
              </a:xfrm>
              <a:prstGeom prst="rect">
                <a:avLst/>
              </a:prstGeom>
            </p:spPr>
          </p:pic>
        </p:grpSp>
        <p:sp>
          <p:nvSpPr>
            <p:cNvPr id="81" name="Freeform 511"/>
            <p:cNvSpPr>
              <a:spLocks/>
            </p:cNvSpPr>
            <p:nvPr/>
          </p:nvSpPr>
          <p:spPr bwMode="auto">
            <a:xfrm>
              <a:off x="9134576" y="5772495"/>
              <a:ext cx="613" cy="699"/>
            </a:xfrm>
            <a:custGeom>
              <a:avLst/>
              <a:gdLst>
                <a:gd name="T0" fmla="*/ 1 w 2"/>
                <a:gd name="T1" fmla="*/ 1 h 1"/>
                <a:gd name="T2" fmla="*/ 2 w 2"/>
                <a:gd name="T3" fmla="*/ 0 h 1"/>
                <a:gd name="T4" fmla="*/ 0 w 2"/>
                <a:gd name="T5" fmla="*/ 0 h 1"/>
                <a:gd name="T6" fmla="*/ 1 w 2"/>
                <a:gd name="T7" fmla="*/ 1 h 1"/>
              </a:gdLst>
              <a:ahLst/>
              <a:cxnLst>
                <a:cxn ang="0">
                  <a:pos x="T0" y="T1"/>
                </a:cxn>
                <a:cxn ang="0">
                  <a:pos x="T2" y="T3"/>
                </a:cxn>
                <a:cxn ang="0">
                  <a:pos x="T4" y="T5"/>
                </a:cxn>
                <a:cxn ang="0">
                  <a:pos x="T6" y="T7"/>
                </a:cxn>
              </a:cxnLst>
              <a:rect l="0" t="0" r="r" b="b"/>
              <a:pathLst>
                <a:path w="2" h="1">
                  <a:moveTo>
                    <a:pt x="1" y="1"/>
                  </a:moveTo>
                  <a:cubicBezTo>
                    <a:pt x="1" y="1"/>
                    <a:pt x="1" y="1"/>
                    <a:pt x="2" y="0"/>
                  </a:cubicBezTo>
                  <a:cubicBezTo>
                    <a:pt x="1" y="0"/>
                    <a:pt x="0" y="0"/>
                    <a:pt x="0" y="0"/>
                  </a:cubicBezTo>
                  <a:lnTo>
                    <a:pt x="1" y="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8">
                <a:defRPr/>
              </a:pPr>
              <a:endParaRPr lang="en-US" sz="1000" kern="0" dirty="0">
                <a:solidFill>
                  <a:srgbClr val="505050"/>
                </a:solidFill>
              </a:endParaRPr>
            </a:p>
          </p:txBody>
        </p:sp>
        <p:pic>
          <p:nvPicPr>
            <p:cNvPr id="82" name="Picture 17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94342" y="5885169"/>
              <a:ext cx="1359404" cy="347141"/>
            </a:xfrm>
            <a:prstGeom prst="rect">
              <a:avLst/>
            </a:prstGeom>
          </p:spPr>
        </p:pic>
        <p:grpSp>
          <p:nvGrpSpPr>
            <p:cNvPr id="83" name="Group 235"/>
            <p:cNvGrpSpPr/>
            <p:nvPr/>
          </p:nvGrpSpPr>
          <p:grpSpPr>
            <a:xfrm>
              <a:off x="6635363" y="5342238"/>
              <a:ext cx="1760399" cy="763496"/>
              <a:chOff x="236336" y="3199841"/>
              <a:chExt cx="3086301" cy="1338548"/>
            </a:xfrm>
          </p:grpSpPr>
          <p:pic>
            <p:nvPicPr>
              <p:cNvPr id="84" name="Picture 246"/>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236336" y="3213209"/>
                <a:ext cx="777291" cy="1325180"/>
              </a:xfrm>
              <a:prstGeom prst="rect">
                <a:avLst/>
              </a:prstGeom>
            </p:spPr>
          </p:pic>
          <p:grpSp>
            <p:nvGrpSpPr>
              <p:cNvPr id="85" name="Group 237"/>
              <p:cNvGrpSpPr/>
              <p:nvPr/>
            </p:nvGrpSpPr>
            <p:grpSpPr>
              <a:xfrm>
                <a:off x="1081497" y="3199841"/>
                <a:ext cx="2241140" cy="1338548"/>
                <a:chOff x="2402089" y="3208218"/>
                <a:chExt cx="1946410" cy="1162517"/>
              </a:xfrm>
            </p:grpSpPr>
            <p:pic>
              <p:nvPicPr>
                <p:cNvPr id="86" name="Picture 2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02089" y="3861750"/>
                  <a:ext cx="991732" cy="508985"/>
                </a:xfrm>
                <a:prstGeom prst="rect">
                  <a:avLst/>
                </a:prstGeom>
              </p:spPr>
            </p:pic>
            <p:pic>
              <p:nvPicPr>
                <p:cNvPr id="87" name="Picture 2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811322" y="3977450"/>
                  <a:ext cx="173266" cy="213542"/>
                </a:xfrm>
                <a:prstGeom prst="rect">
                  <a:avLst/>
                </a:prstGeom>
              </p:spPr>
            </p:pic>
            <p:pic>
              <p:nvPicPr>
                <p:cNvPr id="88" name="Picture 2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58199" y="3208218"/>
                  <a:ext cx="990300" cy="508250"/>
                </a:xfrm>
                <a:prstGeom prst="rect">
                  <a:avLst/>
                </a:prstGeom>
              </p:spPr>
            </p:pic>
            <p:pic>
              <p:nvPicPr>
                <p:cNvPr id="89" name="Picture 2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44240" y="3351550"/>
                  <a:ext cx="186869" cy="188702"/>
                </a:xfrm>
                <a:prstGeom prst="rect">
                  <a:avLst/>
                </a:prstGeom>
              </p:spPr>
            </p:pic>
            <p:pic>
              <p:nvPicPr>
                <p:cNvPr id="90" name="Picture 2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11434" y="3208218"/>
                  <a:ext cx="773040" cy="499899"/>
                </a:xfrm>
                <a:prstGeom prst="rect">
                  <a:avLst/>
                </a:prstGeom>
              </p:spPr>
            </p:pic>
            <p:pic>
              <p:nvPicPr>
                <p:cNvPr id="91" name="Picture 24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798788" y="3349557"/>
                  <a:ext cx="198332" cy="217221"/>
                </a:xfrm>
                <a:prstGeom prst="rect">
                  <a:avLst/>
                </a:prstGeom>
              </p:spPr>
            </p:pic>
            <p:pic>
              <p:nvPicPr>
                <p:cNvPr id="92" name="Picture 2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63966" y="3861750"/>
                  <a:ext cx="778765" cy="505305"/>
                </a:xfrm>
                <a:prstGeom prst="rect">
                  <a:avLst/>
                </a:prstGeom>
              </p:spPr>
            </p:pic>
            <p:pic>
              <p:nvPicPr>
                <p:cNvPr id="93" name="Picture 2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30511" y="3949826"/>
                  <a:ext cx="214324" cy="264144"/>
                </a:xfrm>
                <a:prstGeom prst="rect">
                  <a:avLst/>
                </a:prstGeom>
              </p:spPr>
            </p:pic>
          </p:grpSp>
        </p:grpSp>
        <p:pic>
          <p:nvPicPr>
            <p:cNvPr id="94" name="Picture 8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78629" y="5224008"/>
              <a:ext cx="221419" cy="221419"/>
            </a:xfrm>
            <a:prstGeom prst="rect">
              <a:avLst/>
            </a:prstGeom>
          </p:spPr>
        </p:pic>
        <p:pic>
          <p:nvPicPr>
            <p:cNvPr id="95" name="Picture 8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699740" y="5186511"/>
              <a:ext cx="248553" cy="248553"/>
            </a:xfrm>
            <a:prstGeom prst="rect">
              <a:avLst/>
            </a:prstGeom>
          </p:spPr>
        </p:pic>
      </p:grpSp>
      <p:pic>
        <p:nvPicPr>
          <p:cNvPr id="39" name="図 3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857781" y="348343"/>
            <a:ext cx="864477" cy="864477"/>
          </a:xfrm>
          <a:prstGeom prst="rect">
            <a:avLst/>
          </a:prstGeom>
        </p:spPr>
      </p:pic>
    </p:spTree>
    <p:extLst>
      <p:ext uri="{BB962C8B-B14F-4D97-AF65-F5344CB8AC3E}">
        <p14:creationId xmlns:p14="http://schemas.microsoft.com/office/powerpoint/2010/main" val="82317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正方形/長方形 138"/>
          <p:cNvSpPr/>
          <p:nvPr/>
        </p:nvSpPr>
        <p:spPr>
          <a:xfrm>
            <a:off x="4729140" y="3157586"/>
            <a:ext cx="1046786" cy="1263308"/>
          </a:xfrm>
          <a:prstGeom prst="rect">
            <a:avLst/>
          </a:prstGeom>
          <a:solidFill>
            <a:schemeClr val="bg1">
              <a:lumMod val="95000"/>
            </a:schemeClr>
          </a:solidFill>
          <a:ln/>
          <a:extLst/>
        </p:spPr>
        <p:style>
          <a:lnRef idx="1">
            <a:schemeClr val="accent1"/>
          </a:lnRef>
          <a:fillRef idx="2">
            <a:schemeClr val="accent1"/>
          </a:fillRef>
          <a:effectRef idx="1">
            <a:schemeClr val="accent1"/>
          </a:effectRef>
          <a:fontRef idx="minor">
            <a:schemeClr val="dk1"/>
          </a:fontRef>
        </p:style>
        <p:txBody>
          <a:bodyPr lIns="71979" tIns="71979" rIns="35990" bIns="71979" rtlCol="0" anchor="ctr"/>
          <a:lstStyle/>
          <a:p>
            <a:pPr algn="ctr" fontAlgn="base">
              <a:spcBef>
                <a:spcPct val="0"/>
              </a:spcBef>
              <a:spcAft>
                <a:spcPct val="0"/>
              </a:spcAft>
            </a:pPr>
            <a:endParaRPr lang="ja-JP" altLang="en-US" sz="1400" dirty="0">
              <a:solidFill>
                <a:prstClr val="white"/>
              </a:solidFill>
              <a:cs typeface="Meiryo UI" pitchFamily="50" charset="-128"/>
            </a:endParaRPr>
          </a:p>
        </p:txBody>
      </p:sp>
      <p:sp>
        <p:nvSpPr>
          <p:cNvPr id="48" name="正方形/長方形 47"/>
          <p:cNvSpPr/>
          <p:nvPr/>
        </p:nvSpPr>
        <p:spPr>
          <a:xfrm>
            <a:off x="686246" y="4469065"/>
            <a:ext cx="2817716" cy="2181018"/>
          </a:xfrm>
          <a:prstGeom prst="rect">
            <a:avLst/>
          </a:prstGeom>
          <a:noFill/>
          <a:ln w="9525" cap="flat" cmpd="sng" algn="ctr">
            <a:solidFill>
              <a:schemeClr val="tx1"/>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lIns="71979" tIns="71979" rIns="35990" bIns="71979" rtlCol="0" anchor="ctr"/>
          <a:lstStyle/>
          <a:p>
            <a:pPr algn="ctr" fontAlgn="base">
              <a:spcBef>
                <a:spcPct val="0"/>
              </a:spcBef>
              <a:spcAft>
                <a:spcPct val="0"/>
              </a:spcAft>
            </a:pPr>
            <a:endParaRPr lang="ja-JP" altLang="en-US" sz="1400" dirty="0">
              <a:solidFill>
                <a:prstClr val="white"/>
              </a:solidFill>
              <a:cs typeface="Meiryo UI" pitchFamily="50" charset="-128"/>
            </a:endParaRPr>
          </a:p>
        </p:txBody>
      </p:sp>
      <p:cxnSp>
        <p:nvCxnSpPr>
          <p:cNvPr id="123" name="直線コネクタ 122"/>
          <p:cNvCxnSpPr/>
          <p:nvPr/>
        </p:nvCxnSpPr>
        <p:spPr>
          <a:xfrm>
            <a:off x="1668330" y="5476195"/>
            <a:ext cx="0" cy="241226"/>
          </a:xfrm>
          <a:prstGeom prst="line">
            <a:avLst/>
          </a:prstGeom>
        </p:spPr>
        <p:style>
          <a:lnRef idx="1">
            <a:schemeClr val="accent1"/>
          </a:lnRef>
          <a:fillRef idx="0">
            <a:schemeClr val="accent1"/>
          </a:fillRef>
          <a:effectRef idx="0">
            <a:schemeClr val="accent1"/>
          </a:effectRef>
          <a:fontRef idx="minor">
            <a:schemeClr val="tx1"/>
          </a:fontRef>
        </p:style>
      </p:cxnSp>
      <p:sp>
        <p:nvSpPr>
          <p:cNvPr id="118" name="角丸四角形 117"/>
          <p:cNvSpPr/>
          <p:nvPr/>
        </p:nvSpPr>
        <p:spPr>
          <a:xfrm>
            <a:off x="840163" y="4829024"/>
            <a:ext cx="1621189" cy="7639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ja-JP" altLang="en-US" dirty="0"/>
          </a:p>
        </p:txBody>
      </p:sp>
      <p:sp>
        <p:nvSpPr>
          <p:cNvPr id="2" name="タイトル 1"/>
          <p:cNvSpPr>
            <a:spLocks noGrp="1"/>
          </p:cNvSpPr>
          <p:nvPr>
            <p:ph type="title"/>
          </p:nvPr>
        </p:nvSpPr>
        <p:spPr/>
        <p:txBody>
          <a:bodyPr/>
          <a:lstStyle/>
          <a:p>
            <a:r>
              <a:rPr lang="en-US" altLang="ja-JP" dirty="0"/>
              <a:t>Managed</a:t>
            </a:r>
            <a:r>
              <a:rPr lang="ja-JP" altLang="en-US" dirty="0"/>
              <a:t> </a:t>
            </a:r>
            <a:r>
              <a:rPr lang="en-US" altLang="ja-JP" dirty="0"/>
              <a:t>Service</a:t>
            </a:r>
            <a:r>
              <a:rPr lang="ja-JP" altLang="en-US" dirty="0"/>
              <a:t> であることの価値</a:t>
            </a:r>
          </a:p>
        </p:txBody>
      </p:sp>
      <p:sp>
        <p:nvSpPr>
          <p:cNvPr id="115" name="テキスト プレースホルダー 114"/>
          <p:cNvSpPr>
            <a:spLocks noGrp="1"/>
          </p:cNvSpPr>
          <p:nvPr>
            <p:ph sz="quarter" idx="10"/>
          </p:nvPr>
        </p:nvSpPr>
        <p:spPr>
          <a:xfrm>
            <a:off x="519249" y="894716"/>
            <a:ext cx="11158586" cy="4827396"/>
          </a:xfrm>
        </p:spPr>
        <p:txBody>
          <a:bodyPr vert="horz" wrap="square" lIns="143428" tIns="89642" rIns="143428" bIns="89642" rtlCol="0">
            <a:spAutoFit/>
          </a:bodyPr>
          <a:lstStyle/>
          <a:p>
            <a:pPr marL="236546" lvl="1"/>
            <a:r>
              <a:rPr lang="en-US" altLang="ja-JP" sz="3137" dirty="0"/>
              <a:t>RDS on Azure		</a:t>
            </a:r>
            <a:r>
              <a:rPr lang="ja-JP" altLang="en-US" sz="3137" dirty="0"/>
              <a:t>： 下記システムの構築や運用が必要</a:t>
            </a:r>
            <a:endParaRPr lang="en-US" altLang="ja-JP" sz="3137" dirty="0"/>
          </a:p>
          <a:p>
            <a:pPr marL="236546" lvl="1"/>
            <a:r>
              <a:rPr lang="en-US" altLang="ja-JP" sz="3137" dirty="0"/>
              <a:t>Azure RemoteApp	</a:t>
            </a:r>
            <a:r>
              <a:rPr lang="ja-JP" altLang="en-US" sz="3137" dirty="0"/>
              <a:t>： 赤枠内の構築・運用を </a:t>
            </a:r>
            <a:r>
              <a:rPr lang="en-US" altLang="ja-JP" sz="3137" dirty="0"/>
              <a:t>Azure </a:t>
            </a:r>
            <a:r>
              <a:rPr lang="ja-JP" altLang="en-US" sz="3137" dirty="0"/>
              <a:t>が代替</a:t>
            </a:r>
          </a:p>
          <a:p>
            <a:endParaRPr lang="ja-JP" altLang="en-US" sz="3137" dirty="0"/>
          </a:p>
        </p:txBody>
      </p:sp>
      <p:cxnSp>
        <p:nvCxnSpPr>
          <p:cNvPr id="3" name="直線コネクタ 2"/>
          <p:cNvCxnSpPr/>
          <p:nvPr/>
        </p:nvCxnSpPr>
        <p:spPr>
          <a:xfrm>
            <a:off x="6960802" y="4644187"/>
            <a:ext cx="0" cy="411926"/>
          </a:xfrm>
          <a:prstGeom prst="line">
            <a:avLst/>
          </a:prstGeom>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a:xfrm>
            <a:off x="6523759" y="4844901"/>
            <a:ext cx="876204" cy="1109205"/>
          </a:xfrm>
          <a:prstGeom prst="rect">
            <a:avLst/>
          </a:prstGeom>
          <a:solidFill>
            <a:schemeClr val="bg1">
              <a:lumMod val="95000"/>
            </a:schemeClr>
          </a:solidFill>
          <a:ln/>
          <a:extLst/>
        </p:spPr>
        <p:style>
          <a:lnRef idx="1">
            <a:schemeClr val="accent1"/>
          </a:lnRef>
          <a:fillRef idx="2">
            <a:schemeClr val="accent1"/>
          </a:fillRef>
          <a:effectRef idx="1">
            <a:schemeClr val="accent1"/>
          </a:effectRef>
          <a:fontRef idx="minor">
            <a:schemeClr val="dk1"/>
          </a:fontRef>
        </p:style>
        <p:txBody>
          <a:bodyPr lIns="71979" tIns="71979" rIns="35990" bIns="71979" rtlCol="0" anchor="ctr"/>
          <a:lstStyle/>
          <a:p>
            <a:pPr algn="ctr" fontAlgn="base">
              <a:spcBef>
                <a:spcPct val="0"/>
              </a:spcBef>
              <a:spcAft>
                <a:spcPct val="0"/>
              </a:spcAft>
            </a:pPr>
            <a:endParaRPr lang="ja-JP" altLang="en-US" sz="1400" dirty="0">
              <a:solidFill>
                <a:prstClr val="white"/>
              </a:solidFill>
              <a:cs typeface="Meiryo UI" pitchFamily="50" charset="-128"/>
            </a:endParaRPr>
          </a:p>
        </p:txBody>
      </p:sp>
      <p:sp>
        <p:nvSpPr>
          <p:cNvPr id="5" name="正方形/長方形 4"/>
          <p:cNvSpPr/>
          <p:nvPr/>
        </p:nvSpPr>
        <p:spPr>
          <a:xfrm>
            <a:off x="7874163" y="3163063"/>
            <a:ext cx="1046786" cy="1263308"/>
          </a:xfrm>
          <a:prstGeom prst="rect">
            <a:avLst/>
          </a:prstGeom>
          <a:solidFill>
            <a:schemeClr val="bg1">
              <a:lumMod val="95000"/>
            </a:schemeClr>
          </a:solidFill>
          <a:ln/>
          <a:extLst/>
        </p:spPr>
        <p:style>
          <a:lnRef idx="1">
            <a:schemeClr val="accent1"/>
          </a:lnRef>
          <a:fillRef idx="2">
            <a:schemeClr val="accent1"/>
          </a:fillRef>
          <a:effectRef idx="1">
            <a:schemeClr val="accent1"/>
          </a:effectRef>
          <a:fontRef idx="minor">
            <a:schemeClr val="dk1"/>
          </a:fontRef>
        </p:style>
        <p:txBody>
          <a:bodyPr lIns="71979" tIns="71979" rIns="35990" bIns="71979" rtlCol="0" anchor="ctr"/>
          <a:lstStyle/>
          <a:p>
            <a:pPr algn="ctr" fontAlgn="base">
              <a:spcBef>
                <a:spcPct val="0"/>
              </a:spcBef>
              <a:spcAft>
                <a:spcPct val="0"/>
              </a:spcAft>
            </a:pPr>
            <a:endParaRPr lang="ja-JP" altLang="en-US" sz="1400" dirty="0">
              <a:solidFill>
                <a:prstClr val="white"/>
              </a:solidFill>
              <a:cs typeface="Meiryo UI" pitchFamily="50" charset="-128"/>
            </a:endParaRPr>
          </a:p>
        </p:txBody>
      </p:sp>
      <p:sp>
        <p:nvSpPr>
          <p:cNvPr id="6" name="正方形/長方形 5"/>
          <p:cNvSpPr/>
          <p:nvPr/>
        </p:nvSpPr>
        <p:spPr>
          <a:xfrm>
            <a:off x="4260857" y="2349621"/>
            <a:ext cx="7252429" cy="4300460"/>
          </a:xfrm>
          <a:prstGeom prst="rect">
            <a:avLst/>
          </a:prstGeom>
          <a:noFill/>
          <a:ln w="6350"/>
          <a:extLst/>
        </p:spPr>
        <p:style>
          <a:lnRef idx="2">
            <a:schemeClr val="accent1"/>
          </a:lnRef>
          <a:fillRef idx="1">
            <a:schemeClr val="lt1"/>
          </a:fillRef>
          <a:effectRef idx="0">
            <a:schemeClr val="accent1"/>
          </a:effectRef>
          <a:fontRef idx="minor">
            <a:schemeClr val="dk1"/>
          </a:fontRef>
        </p:style>
        <p:txBody>
          <a:bodyPr lIns="71979" tIns="71979" rIns="35990" bIns="71979" rtlCol="0" anchor="ctr"/>
          <a:lstStyle/>
          <a:p>
            <a:pPr algn="ctr" fontAlgn="base">
              <a:spcBef>
                <a:spcPct val="0"/>
              </a:spcBef>
              <a:spcAft>
                <a:spcPct val="0"/>
              </a:spcAft>
            </a:pPr>
            <a:endParaRPr lang="ja-JP" altLang="en-US" sz="1400" dirty="0">
              <a:solidFill>
                <a:prstClr val="white"/>
              </a:solidFill>
              <a:cs typeface="Meiryo UI" pitchFamily="50" charset="-128"/>
            </a:endParaRPr>
          </a:p>
        </p:txBody>
      </p:sp>
      <p:cxnSp>
        <p:nvCxnSpPr>
          <p:cNvPr id="7" name="直線コネクタ 6"/>
          <p:cNvCxnSpPr/>
          <p:nvPr/>
        </p:nvCxnSpPr>
        <p:spPr>
          <a:xfrm>
            <a:off x="4507241" y="4644034"/>
            <a:ext cx="6718094"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円/楕円 7"/>
          <p:cNvSpPr/>
          <p:nvPr/>
        </p:nvSpPr>
        <p:spPr>
          <a:xfrm>
            <a:off x="3204048" y="3472821"/>
            <a:ext cx="222120" cy="222120"/>
          </a:xfrm>
          <a:prstGeom prst="ellipse">
            <a:avLst/>
          </a:prstGeom>
          <a:ln/>
          <a:extLst/>
        </p:spPr>
        <p:style>
          <a:lnRef idx="2">
            <a:schemeClr val="accent1"/>
          </a:lnRef>
          <a:fillRef idx="1">
            <a:schemeClr val="lt1"/>
          </a:fillRef>
          <a:effectRef idx="0">
            <a:schemeClr val="accent1"/>
          </a:effectRef>
          <a:fontRef idx="minor">
            <a:schemeClr val="dk1"/>
          </a:fontRef>
        </p:style>
        <p:txBody>
          <a:bodyPr lIns="71979" tIns="71979" rIns="35990" bIns="71979" rtlCol="0" anchor="ctr"/>
          <a:lstStyle/>
          <a:p>
            <a:pPr algn="ctr" fontAlgn="base">
              <a:spcBef>
                <a:spcPct val="0"/>
              </a:spcBef>
              <a:spcAft>
                <a:spcPct val="0"/>
              </a:spcAft>
            </a:pPr>
            <a:endParaRPr lang="ja-JP" altLang="en-US" sz="1600" dirty="0">
              <a:solidFill>
                <a:prstClr val="white"/>
              </a:solidFill>
              <a:cs typeface="Meiryo UI" pitchFamily="50" charset="-128"/>
            </a:endParaRPr>
          </a:p>
        </p:txBody>
      </p:sp>
      <p:sp>
        <p:nvSpPr>
          <p:cNvPr id="9" name="正方形/長方形 8"/>
          <p:cNvSpPr/>
          <p:nvPr/>
        </p:nvSpPr>
        <p:spPr>
          <a:xfrm>
            <a:off x="10196236" y="4683913"/>
            <a:ext cx="991925" cy="398279"/>
          </a:xfrm>
          <a:prstGeom prst="rect">
            <a:avLst/>
          </a:prstGeom>
          <a:noFill/>
          <a:ln>
            <a:noFill/>
          </a:ln>
        </p:spPr>
        <p:txBody>
          <a:bodyPr wrap="none">
            <a:spAutoFit/>
          </a:bodyPr>
          <a:lstStyle/>
          <a:p>
            <a:pPr algn="ctr" fontAlgn="base">
              <a:spcBef>
                <a:spcPct val="0"/>
              </a:spcBef>
              <a:spcAft>
                <a:spcPct val="0"/>
              </a:spcAft>
            </a:pPr>
            <a:r>
              <a:rPr lang="ja-JP" altLang="en-US" sz="1000" dirty="0">
                <a:solidFill>
                  <a:prstClr val="black"/>
                </a:solidFill>
              </a:rPr>
              <a:t>仮想ネットワーク</a:t>
            </a:r>
            <a:endParaRPr lang="en-US" altLang="ja-JP" sz="1000" dirty="0">
              <a:solidFill>
                <a:prstClr val="black"/>
              </a:solidFill>
            </a:endParaRPr>
          </a:p>
          <a:p>
            <a:pPr algn="ctr" fontAlgn="base">
              <a:spcBef>
                <a:spcPct val="0"/>
              </a:spcBef>
              <a:spcAft>
                <a:spcPct val="0"/>
              </a:spcAft>
            </a:pPr>
            <a:r>
              <a:rPr lang="en-US" altLang="ja-JP" sz="1000" dirty="0">
                <a:solidFill>
                  <a:prstClr val="black"/>
                </a:solidFill>
              </a:rPr>
              <a:t>(</a:t>
            </a:r>
            <a:r>
              <a:rPr lang="ja-JP" altLang="en-US" sz="1000" dirty="0">
                <a:solidFill>
                  <a:prstClr val="black"/>
                </a:solidFill>
              </a:rPr>
              <a:t>プライベート</a:t>
            </a:r>
            <a:r>
              <a:rPr lang="en-US" altLang="ja-JP" sz="1000" dirty="0">
                <a:solidFill>
                  <a:prstClr val="black"/>
                </a:solidFill>
              </a:rPr>
              <a:t>)</a:t>
            </a:r>
          </a:p>
        </p:txBody>
      </p:sp>
      <p:sp>
        <p:nvSpPr>
          <p:cNvPr id="10" name="正方形/長方形 9"/>
          <p:cNvSpPr/>
          <p:nvPr/>
        </p:nvSpPr>
        <p:spPr>
          <a:xfrm>
            <a:off x="9595125" y="2752197"/>
            <a:ext cx="1252266" cy="415498"/>
          </a:xfrm>
          <a:prstGeom prst="rect">
            <a:avLst/>
          </a:prstGeom>
          <a:noFill/>
          <a:ln>
            <a:noFill/>
          </a:ln>
        </p:spPr>
        <p:txBody>
          <a:bodyPr wrap="none">
            <a:spAutoFit/>
          </a:bodyPr>
          <a:lstStyle/>
          <a:p>
            <a:pPr fontAlgn="base">
              <a:spcBef>
                <a:spcPct val="0"/>
              </a:spcBef>
              <a:spcAft>
                <a:spcPct val="0"/>
              </a:spcAft>
            </a:pPr>
            <a:r>
              <a:rPr lang="en-US" altLang="ja-JP" sz="1050" dirty="0">
                <a:solidFill>
                  <a:prstClr val="black"/>
                </a:solidFill>
              </a:rPr>
              <a:t>- </a:t>
            </a:r>
            <a:r>
              <a:rPr lang="ja-JP" altLang="en-US" sz="1050" dirty="0">
                <a:solidFill>
                  <a:prstClr val="black"/>
                </a:solidFill>
              </a:rPr>
              <a:t>ドメインコントローラ</a:t>
            </a:r>
            <a:endParaRPr lang="en-US" altLang="ja-JP" sz="1050" dirty="0">
              <a:solidFill>
                <a:prstClr val="black"/>
              </a:solidFill>
            </a:endParaRPr>
          </a:p>
          <a:p>
            <a:pPr fontAlgn="base">
              <a:spcBef>
                <a:spcPct val="0"/>
              </a:spcBef>
              <a:spcAft>
                <a:spcPct val="0"/>
              </a:spcAft>
            </a:pPr>
            <a:r>
              <a:rPr lang="en-US" altLang="ja-JP" sz="1050" dirty="0">
                <a:solidFill>
                  <a:prstClr val="black"/>
                </a:solidFill>
              </a:rPr>
              <a:t>- DNS</a:t>
            </a:r>
          </a:p>
        </p:txBody>
      </p:sp>
      <p:cxnSp>
        <p:nvCxnSpPr>
          <p:cNvPr id="11" name="直線コネクタ 10"/>
          <p:cNvCxnSpPr/>
          <p:nvPr/>
        </p:nvCxnSpPr>
        <p:spPr>
          <a:xfrm>
            <a:off x="5269483" y="4232110"/>
            <a:ext cx="0" cy="411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6805442" y="4232110"/>
            <a:ext cx="0" cy="4119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10329273" y="4160492"/>
            <a:ext cx="0" cy="498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8765516" y="4644187"/>
            <a:ext cx="0" cy="411926"/>
          </a:xfrm>
          <a:prstGeom prst="line">
            <a:avLst/>
          </a:prstGeom>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6430939" y="6015131"/>
            <a:ext cx="1032785" cy="413616"/>
          </a:xfrm>
          <a:prstGeom prst="rect">
            <a:avLst/>
          </a:prstGeom>
          <a:noFill/>
          <a:ln>
            <a:noFill/>
          </a:ln>
        </p:spPr>
        <p:txBody>
          <a:bodyPr wrap="none">
            <a:spAutoFit/>
          </a:bodyPr>
          <a:lstStyle/>
          <a:p>
            <a:pPr algn="ctr" fontAlgn="base">
              <a:spcBef>
                <a:spcPct val="0"/>
              </a:spcBef>
              <a:spcAft>
                <a:spcPct val="0"/>
              </a:spcAft>
            </a:pPr>
            <a:r>
              <a:rPr lang="ja-JP" altLang="en-US" sz="1050" dirty="0">
                <a:solidFill>
                  <a:prstClr val="black"/>
                </a:solidFill>
              </a:rPr>
              <a:t>プロファイル保存</a:t>
            </a:r>
            <a:endParaRPr lang="en-US" altLang="ja-JP" sz="1050" dirty="0">
              <a:solidFill>
                <a:prstClr val="black"/>
              </a:solidFill>
            </a:endParaRPr>
          </a:p>
          <a:p>
            <a:pPr algn="ctr" fontAlgn="base">
              <a:spcBef>
                <a:spcPct val="0"/>
              </a:spcBef>
              <a:spcAft>
                <a:spcPct val="0"/>
              </a:spcAft>
            </a:pPr>
            <a:r>
              <a:rPr lang="ja-JP" altLang="en-US" sz="1050" dirty="0">
                <a:solidFill>
                  <a:prstClr val="black"/>
                </a:solidFill>
              </a:rPr>
              <a:t>ファイルサーバー</a:t>
            </a:r>
            <a:endParaRPr lang="en-US" altLang="ja-JP" sz="1050" dirty="0">
              <a:solidFill>
                <a:prstClr val="black"/>
              </a:solidFill>
            </a:endParaRPr>
          </a:p>
        </p:txBody>
      </p:sp>
      <p:sp>
        <p:nvSpPr>
          <p:cNvPr id="16" name="正方形/長方形 15"/>
          <p:cNvSpPr/>
          <p:nvPr/>
        </p:nvSpPr>
        <p:spPr>
          <a:xfrm>
            <a:off x="7617044" y="4849478"/>
            <a:ext cx="2294852" cy="1429289"/>
          </a:xfrm>
          <a:prstGeom prst="rect">
            <a:avLst/>
          </a:prstGeom>
          <a:solidFill>
            <a:schemeClr val="bg1">
              <a:lumMod val="95000"/>
            </a:schemeClr>
          </a:solidFill>
          <a:ln/>
          <a:extLst/>
        </p:spPr>
        <p:style>
          <a:lnRef idx="1">
            <a:schemeClr val="accent1"/>
          </a:lnRef>
          <a:fillRef idx="2">
            <a:schemeClr val="accent1"/>
          </a:fillRef>
          <a:effectRef idx="1">
            <a:schemeClr val="accent1"/>
          </a:effectRef>
          <a:fontRef idx="minor">
            <a:schemeClr val="dk1"/>
          </a:fontRef>
        </p:style>
        <p:txBody>
          <a:bodyPr lIns="71979" tIns="71979" rIns="35990" bIns="71979" rtlCol="0" anchor="ctr"/>
          <a:lstStyle/>
          <a:p>
            <a:pPr algn="ctr" fontAlgn="base">
              <a:spcBef>
                <a:spcPct val="0"/>
              </a:spcBef>
              <a:spcAft>
                <a:spcPct val="0"/>
              </a:spcAft>
            </a:pPr>
            <a:endParaRPr lang="ja-JP" altLang="en-US" sz="900" dirty="0">
              <a:solidFill>
                <a:prstClr val="white"/>
              </a:solidFill>
              <a:cs typeface="Meiryo UI" pitchFamily="50" charset="-128"/>
            </a:endParaRPr>
          </a:p>
        </p:txBody>
      </p:sp>
      <p:sp>
        <p:nvSpPr>
          <p:cNvPr id="17" name="正方形/長方形 16"/>
          <p:cNvSpPr/>
          <p:nvPr/>
        </p:nvSpPr>
        <p:spPr>
          <a:xfrm>
            <a:off x="7967225" y="6321933"/>
            <a:ext cx="1188362" cy="252068"/>
          </a:xfrm>
          <a:prstGeom prst="rect">
            <a:avLst/>
          </a:prstGeom>
          <a:noFill/>
          <a:ln>
            <a:noFill/>
          </a:ln>
        </p:spPr>
        <p:txBody>
          <a:bodyPr wrap="none">
            <a:spAutoFit/>
          </a:bodyPr>
          <a:lstStyle/>
          <a:p>
            <a:pPr fontAlgn="base">
              <a:spcBef>
                <a:spcPct val="0"/>
              </a:spcBef>
              <a:spcAft>
                <a:spcPct val="0"/>
              </a:spcAft>
            </a:pPr>
            <a:r>
              <a:rPr lang="en-US" altLang="ja-JP" sz="1050" dirty="0">
                <a:solidFill>
                  <a:prstClr val="black"/>
                </a:solidFill>
              </a:rPr>
              <a:t>RD</a:t>
            </a:r>
            <a:r>
              <a:rPr lang="ja-JP" altLang="en-US" sz="1050" dirty="0">
                <a:solidFill>
                  <a:prstClr val="black"/>
                </a:solidFill>
              </a:rPr>
              <a:t> セッションホスト</a:t>
            </a:r>
            <a:endParaRPr lang="en-US" altLang="ja-JP" sz="1050" dirty="0">
              <a:solidFill>
                <a:prstClr val="black"/>
              </a:solidFill>
            </a:endParaRPr>
          </a:p>
        </p:txBody>
      </p:sp>
      <p:pic>
        <p:nvPicPr>
          <p:cNvPr id="18" name="図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6652" y="5107806"/>
            <a:ext cx="368303" cy="528294"/>
          </a:xfrm>
          <a:prstGeom prst="rect">
            <a:avLst/>
          </a:prstGeom>
        </p:spPr>
      </p:pic>
      <p:sp>
        <p:nvSpPr>
          <p:cNvPr id="19" name="正方形/長方形 18"/>
          <p:cNvSpPr/>
          <p:nvPr/>
        </p:nvSpPr>
        <p:spPr>
          <a:xfrm>
            <a:off x="6166592" y="2822959"/>
            <a:ext cx="1181734" cy="253916"/>
          </a:xfrm>
          <a:prstGeom prst="rect">
            <a:avLst/>
          </a:prstGeom>
          <a:noFill/>
          <a:ln>
            <a:noFill/>
          </a:ln>
        </p:spPr>
        <p:txBody>
          <a:bodyPr wrap="none">
            <a:spAutoFit/>
          </a:bodyPr>
          <a:lstStyle/>
          <a:p>
            <a:pPr fontAlgn="base">
              <a:spcBef>
                <a:spcPct val="0"/>
              </a:spcBef>
              <a:spcAft>
                <a:spcPct val="0"/>
              </a:spcAft>
            </a:pPr>
            <a:r>
              <a:rPr lang="en-US" altLang="ja-JP" sz="1050" dirty="0">
                <a:solidFill>
                  <a:prstClr val="black"/>
                </a:solidFill>
              </a:rPr>
              <a:t>RD</a:t>
            </a:r>
            <a:r>
              <a:rPr lang="ja-JP" altLang="en-US" sz="1050" dirty="0">
                <a:solidFill>
                  <a:prstClr val="black"/>
                </a:solidFill>
              </a:rPr>
              <a:t> 接続ブローカー</a:t>
            </a:r>
            <a:endParaRPr lang="en-US" altLang="ja-JP" sz="1050" dirty="0">
              <a:solidFill>
                <a:prstClr val="black"/>
              </a:solidFill>
            </a:endParaRPr>
          </a:p>
        </p:txBody>
      </p:sp>
      <p:sp>
        <p:nvSpPr>
          <p:cNvPr id="21" name="正方形/長方形 20"/>
          <p:cNvSpPr/>
          <p:nvPr/>
        </p:nvSpPr>
        <p:spPr>
          <a:xfrm>
            <a:off x="4658642" y="2676122"/>
            <a:ext cx="1394735" cy="421790"/>
          </a:xfrm>
          <a:prstGeom prst="rect">
            <a:avLst/>
          </a:prstGeom>
          <a:noFill/>
          <a:ln>
            <a:noFill/>
          </a:ln>
        </p:spPr>
        <p:txBody>
          <a:bodyPr wrap="square">
            <a:spAutoFit/>
          </a:bodyPr>
          <a:lstStyle/>
          <a:p>
            <a:pPr fontAlgn="base">
              <a:spcBef>
                <a:spcPct val="0"/>
              </a:spcBef>
              <a:spcAft>
                <a:spcPct val="0"/>
              </a:spcAft>
            </a:pPr>
            <a:r>
              <a:rPr lang="en-US" altLang="ja-JP" sz="1050" dirty="0">
                <a:solidFill>
                  <a:prstClr val="black"/>
                </a:solidFill>
              </a:rPr>
              <a:t>- RD</a:t>
            </a:r>
            <a:r>
              <a:rPr lang="ja-JP" altLang="en-US" sz="1050" dirty="0">
                <a:solidFill>
                  <a:prstClr val="black"/>
                </a:solidFill>
              </a:rPr>
              <a:t> </a:t>
            </a:r>
            <a:r>
              <a:rPr lang="en-US" altLang="ja-JP" sz="1050" dirty="0">
                <a:solidFill>
                  <a:prstClr val="black"/>
                </a:solidFill>
              </a:rPr>
              <a:t>Web</a:t>
            </a:r>
          </a:p>
          <a:p>
            <a:pPr fontAlgn="base">
              <a:spcBef>
                <a:spcPct val="0"/>
              </a:spcBef>
              <a:spcAft>
                <a:spcPct val="0"/>
              </a:spcAft>
            </a:pPr>
            <a:r>
              <a:rPr lang="en-US" altLang="ja-JP" sz="1050" dirty="0">
                <a:solidFill>
                  <a:prstClr val="black"/>
                </a:solidFill>
              </a:rPr>
              <a:t>- RD </a:t>
            </a:r>
            <a:r>
              <a:rPr lang="ja-JP" altLang="en-US" sz="1050" dirty="0">
                <a:solidFill>
                  <a:prstClr val="black"/>
                </a:solidFill>
              </a:rPr>
              <a:t>ゲートウェイ</a:t>
            </a:r>
            <a:endParaRPr lang="en-US" altLang="ja-JP" sz="1050" dirty="0">
              <a:solidFill>
                <a:prstClr val="black"/>
              </a:solidFill>
            </a:endParaRPr>
          </a:p>
        </p:txBody>
      </p:sp>
      <p:sp>
        <p:nvSpPr>
          <p:cNvPr id="22" name="正方形/長方形 21"/>
          <p:cNvSpPr/>
          <p:nvPr/>
        </p:nvSpPr>
        <p:spPr>
          <a:xfrm>
            <a:off x="6282049" y="3157586"/>
            <a:ext cx="1046786" cy="1263308"/>
          </a:xfrm>
          <a:prstGeom prst="rect">
            <a:avLst/>
          </a:prstGeom>
          <a:solidFill>
            <a:schemeClr val="bg1">
              <a:lumMod val="95000"/>
            </a:schemeClr>
          </a:solidFill>
          <a:ln/>
          <a:extLst/>
        </p:spPr>
        <p:style>
          <a:lnRef idx="1">
            <a:schemeClr val="accent1"/>
          </a:lnRef>
          <a:fillRef idx="2">
            <a:schemeClr val="accent1"/>
          </a:fillRef>
          <a:effectRef idx="1">
            <a:schemeClr val="accent1"/>
          </a:effectRef>
          <a:fontRef idx="minor">
            <a:schemeClr val="dk1"/>
          </a:fontRef>
        </p:style>
        <p:txBody>
          <a:bodyPr lIns="71979" tIns="71979" rIns="35990" bIns="71979" rtlCol="0" anchor="ctr"/>
          <a:lstStyle/>
          <a:p>
            <a:pPr algn="ctr" fontAlgn="base">
              <a:spcBef>
                <a:spcPct val="0"/>
              </a:spcBef>
              <a:spcAft>
                <a:spcPct val="0"/>
              </a:spcAft>
            </a:pPr>
            <a:endParaRPr lang="ja-JP" altLang="en-US" sz="1400" dirty="0">
              <a:solidFill>
                <a:prstClr val="white"/>
              </a:solidFill>
              <a:cs typeface="Meiryo UI" pitchFamily="50" charset="-128"/>
            </a:endParaRPr>
          </a:p>
        </p:txBody>
      </p:sp>
      <p:pic>
        <p:nvPicPr>
          <p:cNvPr id="23" name="Picture 15" descr="Content Management Server (CMS) S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820" y="3272827"/>
            <a:ext cx="300568" cy="443356"/>
          </a:xfrm>
          <a:prstGeom prst="rect">
            <a:avLst/>
          </a:prstGeom>
          <a:noFill/>
          <a:ln w="9525">
            <a:noFill/>
            <a:miter lim="800000"/>
            <a:headEnd/>
            <a:tailEnd/>
          </a:ln>
        </p:spPr>
      </p:pic>
      <p:pic>
        <p:nvPicPr>
          <p:cNvPr id="24" name="Picture 15" descr="Content Management Server (CMS) S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820" y="3847902"/>
            <a:ext cx="300568" cy="443356"/>
          </a:xfrm>
          <a:prstGeom prst="rect">
            <a:avLst/>
          </a:prstGeom>
          <a:noFill/>
          <a:ln w="9525">
            <a:noFill/>
            <a:miter lim="800000"/>
            <a:headEnd/>
            <a:tailEnd/>
          </a:ln>
        </p:spPr>
      </p:pic>
      <p:sp>
        <p:nvSpPr>
          <p:cNvPr id="25" name="正方形/長方形 24"/>
          <p:cNvSpPr/>
          <p:nvPr/>
        </p:nvSpPr>
        <p:spPr>
          <a:xfrm>
            <a:off x="9805881" y="3163064"/>
            <a:ext cx="1046786" cy="1200898"/>
          </a:xfrm>
          <a:prstGeom prst="rect">
            <a:avLst/>
          </a:prstGeom>
          <a:solidFill>
            <a:schemeClr val="bg1">
              <a:lumMod val="95000"/>
            </a:schemeClr>
          </a:solidFill>
          <a:ln/>
          <a:extLst/>
        </p:spPr>
        <p:style>
          <a:lnRef idx="1">
            <a:schemeClr val="accent1"/>
          </a:lnRef>
          <a:fillRef idx="2">
            <a:schemeClr val="accent1"/>
          </a:fillRef>
          <a:effectRef idx="1">
            <a:schemeClr val="accent1"/>
          </a:effectRef>
          <a:fontRef idx="minor">
            <a:schemeClr val="dk1"/>
          </a:fontRef>
        </p:style>
        <p:txBody>
          <a:bodyPr lIns="71979" tIns="71979" rIns="35990" bIns="71979" rtlCol="0" anchor="ctr"/>
          <a:lstStyle/>
          <a:p>
            <a:pPr algn="ctr" fontAlgn="base">
              <a:spcBef>
                <a:spcPct val="0"/>
              </a:spcBef>
              <a:spcAft>
                <a:spcPct val="0"/>
              </a:spcAft>
            </a:pPr>
            <a:endParaRPr lang="ja-JP" altLang="en-US" sz="1400" dirty="0">
              <a:solidFill>
                <a:prstClr val="white"/>
              </a:solidFill>
              <a:cs typeface="Meiryo UI" pitchFamily="50" charset="-128"/>
            </a:endParaRPr>
          </a:p>
        </p:txBody>
      </p:sp>
      <p:pic>
        <p:nvPicPr>
          <p:cNvPr id="26" name="Picture 67" descr="Domein controller_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169390" y="3779253"/>
            <a:ext cx="378411" cy="496489"/>
          </a:xfrm>
          <a:prstGeom prst="rect">
            <a:avLst/>
          </a:prstGeom>
          <a:noFill/>
        </p:spPr>
      </p:pic>
      <p:sp>
        <p:nvSpPr>
          <p:cNvPr id="27" name="正方形/長方形 26"/>
          <p:cNvSpPr/>
          <p:nvPr/>
        </p:nvSpPr>
        <p:spPr>
          <a:xfrm>
            <a:off x="2705904" y="3640628"/>
            <a:ext cx="478016" cy="461665"/>
          </a:xfrm>
          <a:prstGeom prst="rect">
            <a:avLst/>
          </a:prstGeom>
          <a:noFill/>
          <a:ln>
            <a:noFill/>
          </a:ln>
        </p:spPr>
        <p:txBody>
          <a:bodyPr wrap="none">
            <a:spAutoFit/>
          </a:bodyPr>
          <a:lstStyle/>
          <a:p>
            <a:pPr algn="ctr" fontAlgn="base">
              <a:spcBef>
                <a:spcPct val="0"/>
              </a:spcBef>
              <a:spcAft>
                <a:spcPct val="0"/>
              </a:spcAft>
            </a:pPr>
            <a:r>
              <a:rPr lang="en-US" altLang="ja-JP" sz="800" dirty="0">
                <a:solidFill>
                  <a:prstClr val="black"/>
                </a:solidFill>
              </a:rPr>
              <a:t>RDP</a:t>
            </a:r>
          </a:p>
          <a:p>
            <a:pPr algn="ctr" fontAlgn="base">
              <a:spcBef>
                <a:spcPct val="0"/>
              </a:spcBef>
              <a:spcAft>
                <a:spcPct val="0"/>
              </a:spcAft>
            </a:pPr>
            <a:r>
              <a:rPr lang="en-US" altLang="ja-JP" sz="800" dirty="0">
                <a:solidFill>
                  <a:prstClr val="black"/>
                </a:solidFill>
              </a:rPr>
              <a:t>over</a:t>
            </a:r>
          </a:p>
          <a:p>
            <a:pPr algn="ctr" fontAlgn="base">
              <a:spcBef>
                <a:spcPct val="0"/>
              </a:spcBef>
              <a:spcAft>
                <a:spcPct val="0"/>
              </a:spcAft>
            </a:pPr>
            <a:r>
              <a:rPr lang="en-US" altLang="ja-JP" sz="800" dirty="0">
                <a:solidFill>
                  <a:prstClr val="black"/>
                </a:solidFill>
              </a:rPr>
              <a:t>HTTPS</a:t>
            </a:r>
          </a:p>
        </p:txBody>
      </p:sp>
      <p:sp>
        <p:nvSpPr>
          <p:cNvPr id="33" name="正方形/長方形 32"/>
          <p:cNvSpPr/>
          <p:nvPr/>
        </p:nvSpPr>
        <p:spPr>
          <a:xfrm>
            <a:off x="688437" y="2530182"/>
            <a:ext cx="1860548" cy="1701317"/>
          </a:xfrm>
          <a:prstGeom prst="rect">
            <a:avLst/>
          </a:prstGeom>
          <a:noFill/>
          <a:ln w="9525" cap="flat" cmpd="sng" algn="ctr">
            <a:solidFill>
              <a:schemeClr val="tx1"/>
            </a:solid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lIns="71979" tIns="71979" rIns="35990" bIns="71979" rtlCol="0" anchor="ctr"/>
          <a:lstStyle/>
          <a:p>
            <a:pPr algn="ctr" fontAlgn="base">
              <a:spcBef>
                <a:spcPct val="0"/>
              </a:spcBef>
              <a:spcAft>
                <a:spcPct val="0"/>
              </a:spcAft>
            </a:pPr>
            <a:endParaRPr lang="ja-JP" altLang="en-US" sz="1400" dirty="0">
              <a:solidFill>
                <a:prstClr val="white"/>
              </a:solidFill>
              <a:cs typeface="Meiryo UI" pitchFamily="50" charset="-128"/>
            </a:endParaRPr>
          </a:p>
        </p:txBody>
      </p:sp>
      <p:sp>
        <p:nvSpPr>
          <p:cNvPr id="34" name="テキスト ボックス 33"/>
          <p:cNvSpPr txBox="1"/>
          <p:nvPr/>
        </p:nvSpPr>
        <p:spPr>
          <a:xfrm>
            <a:off x="949487" y="2594336"/>
            <a:ext cx="1079929" cy="259799"/>
          </a:xfrm>
          <a:prstGeom prst="rect">
            <a:avLst/>
          </a:prstGeom>
          <a:noFill/>
        </p:spPr>
        <p:txBody>
          <a:bodyPr wrap="none" rtlCol="0">
            <a:spAutoFit/>
          </a:bodyPr>
          <a:lstStyle/>
          <a:p>
            <a:pPr fontAlgn="base">
              <a:spcBef>
                <a:spcPct val="0"/>
              </a:spcBef>
              <a:spcAft>
                <a:spcPct val="0"/>
              </a:spcAft>
            </a:pPr>
            <a:r>
              <a:rPr lang="ja-JP" altLang="en-US" sz="1100" u="sng" dirty="0">
                <a:solidFill>
                  <a:prstClr val="black"/>
                </a:solidFill>
              </a:rPr>
              <a:t>接続クライアント</a:t>
            </a:r>
          </a:p>
        </p:txBody>
      </p:sp>
      <p:sp>
        <p:nvSpPr>
          <p:cNvPr id="35" name="正方形/長方形 34"/>
          <p:cNvSpPr/>
          <p:nvPr/>
        </p:nvSpPr>
        <p:spPr>
          <a:xfrm>
            <a:off x="7719627" y="2713646"/>
            <a:ext cx="1529375" cy="413616"/>
          </a:xfrm>
          <a:prstGeom prst="rect">
            <a:avLst/>
          </a:prstGeom>
          <a:noFill/>
          <a:ln>
            <a:noFill/>
          </a:ln>
        </p:spPr>
        <p:txBody>
          <a:bodyPr wrap="none">
            <a:spAutoFit/>
          </a:bodyPr>
          <a:lstStyle/>
          <a:p>
            <a:pPr fontAlgn="base">
              <a:spcBef>
                <a:spcPct val="0"/>
              </a:spcBef>
              <a:spcAft>
                <a:spcPct val="0"/>
              </a:spcAft>
            </a:pPr>
            <a:r>
              <a:rPr lang="en-US" altLang="ja-JP" sz="1050" dirty="0">
                <a:solidFill>
                  <a:prstClr val="black"/>
                </a:solidFill>
              </a:rPr>
              <a:t>RD</a:t>
            </a:r>
            <a:r>
              <a:rPr lang="ja-JP" altLang="en-US" sz="1050" dirty="0">
                <a:solidFill>
                  <a:prstClr val="black"/>
                </a:solidFill>
              </a:rPr>
              <a:t> 接続ブローカー用</a:t>
            </a:r>
            <a:endParaRPr lang="en-US" altLang="ja-JP" sz="1050" dirty="0">
              <a:solidFill>
                <a:prstClr val="black"/>
              </a:solidFill>
            </a:endParaRPr>
          </a:p>
          <a:p>
            <a:pPr fontAlgn="base">
              <a:spcBef>
                <a:spcPct val="0"/>
              </a:spcBef>
              <a:spcAft>
                <a:spcPct val="0"/>
              </a:spcAft>
            </a:pPr>
            <a:r>
              <a:rPr lang="en-US" altLang="ja-JP" sz="1050" dirty="0">
                <a:solidFill>
                  <a:prstClr val="black"/>
                </a:solidFill>
              </a:rPr>
              <a:t>SQL</a:t>
            </a:r>
            <a:r>
              <a:rPr lang="ja-JP" altLang="en-US" sz="1050" dirty="0">
                <a:solidFill>
                  <a:prstClr val="black"/>
                </a:solidFill>
              </a:rPr>
              <a:t> </a:t>
            </a:r>
            <a:r>
              <a:rPr lang="en-US" altLang="ja-JP" sz="1050" dirty="0">
                <a:solidFill>
                  <a:prstClr val="black"/>
                </a:solidFill>
              </a:rPr>
              <a:t>Server</a:t>
            </a:r>
            <a:r>
              <a:rPr lang="ja-JP" altLang="en-US" sz="1050" dirty="0">
                <a:solidFill>
                  <a:prstClr val="black"/>
                </a:solidFill>
              </a:rPr>
              <a:t> </a:t>
            </a:r>
            <a:r>
              <a:rPr lang="en-US" altLang="ja-JP" sz="1050" dirty="0">
                <a:solidFill>
                  <a:prstClr val="black"/>
                </a:solidFill>
              </a:rPr>
              <a:t>(</a:t>
            </a:r>
            <a:r>
              <a:rPr lang="en-US" altLang="ja-JP" sz="1050" dirty="0" err="1">
                <a:solidFill>
                  <a:prstClr val="black"/>
                </a:solidFill>
              </a:rPr>
              <a:t>AlwaysOn</a:t>
            </a:r>
            <a:r>
              <a:rPr lang="en-US" altLang="ja-JP" sz="1050" dirty="0">
                <a:solidFill>
                  <a:prstClr val="black"/>
                </a:solidFill>
              </a:rPr>
              <a:t>)</a:t>
            </a:r>
          </a:p>
        </p:txBody>
      </p:sp>
      <p:cxnSp>
        <p:nvCxnSpPr>
          <p:cNvPr id="36" name="直線矢印コネクタ 35"/>
          <p:cNvCxnSpPr/>
          <p:nvPr/>
        </p:nvCxnSpPr>
        <p:spPr>
          <a:xfrm>
            <a:off x="2562931" y="3578019"/>
            <a:ext cx="613052"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37" name="図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45939" y="3790208"/>
            <a:ext cx="294178" cy="432615"/>
          </a:xfrm>
          <a:prstGeom prst="rect">
            <a:avLst/>
          </a:prstGeom>
        </p:spPr>
      </p:pic>
      <p:pic>
        <p:nvPicPr>
          <p:cNvPr id="38" name="図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28041" y="3241073"/>
            <a:ext cx="294178" cy="432615"/>
          </a:xfrm>
          <a:prstGeom prst="rect">
            <a:avLst/>
          </a:prstGeom>
        </p:spPr>
      </p:pic>
      <p:sp>
        <p:nvSpPr>
          <p:cNvPr id="41" name="フローチャート: 判断 40"/>
          <p:cNvSpPr/>
          <p:nvPr/>
        </p:nvSpPr>
        <p:spPr>
          <a:xfrm>
            <a:off x="3678176" y="3468860"/>
            <a:ext cx="142915" cy="23972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ja-JP" altLang="en-US" sz="1400">
              <a:solidFill>
                <a:prstClr val="white"/>
              </a:solidFill>
            </a:endParaRPr>
          </a:p>
        </p:txBody>
      </p:sp>
      <p:cxnSp>
        <p:nvCxnSpPr>
          <p:cNvPr id="42" name="カギ線コネクタ 41"/>
          <p:cNvCxnSpPr>
            <a:stCxn id="41" idx="3"/>
            <a:endCxn id="140" idx="1"/>
          </p:cNvCxnSpPr>
          <p:nvPr/>
        </p:nvCxnSpPr>
        <p:spPr>
          <a:xfrm flipV="1">
            <a:off x="3821091" y="3494505"/>
            <a:ext cx="1299820" cy="94219"/>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5" name="カギ線コネクタ 44"/>
          <p:cNvCxnSpPr>
            <a:stCxn id="41" idx="3"/>
            <a:endCxn id="141" idx="1"/>
          </p:cNvCxnSpPr>
          <p:nvPr/>
        </p:nvCxnSpPr>
        <p:spPr>
          <a:xfrm>
            <a:off x="3821091" y="3588724"/>
            <a:ext cx="1299820" cy="4808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a:off x="4260856" y="3270341"/>
            <a:ext cx="0" cy="71549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テキスト ボックス 48"/>
          <p:cNvSpPr txBox="1"/>
          <p:nvPr/>
        </p:nvSpPr>
        <p:spPr>
          <a:xfrm>
            <a:off x="752159" y="4535748"/>
            <a:ext cx="795490" cy="259799"/>
          </a:xfrm>
          <a:prstGeom prst="rect">
            <a:avLst/>
          </a:prstGeom>
          <a:noFill/>
        </p:spPr>
        <p:txBody>
          <a:bodyPr wrap="none" rtlCol="0">
            <a:spAutoFit/>
          </a:bodyPr>
          <a:lstStyle/>
          <a:p>
            <a:pPr fontAlgn="base">
              <a:spcBef>
                <a:spcPct val="0"/>
              </a:spcBef>
              <a:spcAft>
                <a:spcPct val="0"/>
              </a:spcAft>
            </a:pPr>
            <a:r>
              <a:rPr lang="ja-JP" altLang="en-US" sz="1100" u="sng" dirty="0">
                <a:solidFill>
                  <a:prstClr val="black"/>
                </a:solidFill>
              </a:rPr>
              <a:t>オンプレミス</a:t>
            </a:r>
          </a:p>
        </p:txBody>
      </p:sp>
      <p:cxnSp>
        <p:nvCxnSpPr>
          <p:cNvPr id="50" name="直線コネクタ 49"/>
          <p:cNvCxnSpPr/>
          <p:nvPr/>
        </p:nvCxnSpPr>
        <p:spPr>
          <a:xfrm>
            <a:off x="864717" y="5698687"/>
            <a:ext cx="2354651" cy="0"/>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1" name="図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7350" y="4907921"/>
            <a:ext cx="385605" cy="482006"/>
          </a:xfrm>
          <a:prstGeom prst="rect">
            <a:avLst/>
          </a:prstGeom>
        </p:spPr>
      </p:pic>
      <p:sp>
        <p:nvSpPr>
          <p:cNvPr id="52" name="円柱 51"/>
          <p:cNvSpPr/>
          <p:nvPr/>
        </p:nvSpPr>
        <p:spPr bwMode="auto">
          <a:xfrm rot="5400000">
            <a:off x="3798432" y="4527090"/>
            <a:ext cx="150644" cy="1017356"/>
          </a:xfrm>
          <a:prstGeom prst="can">
            <a:avLst/>
          </a:prstGeom>
          <a:gradFill rotWithShape="1">
            <a:gsLst>
              <a:gs pos="0">
                <a:srgbClr val="C6A0DB">
                  <a:tint val="50000"/>
                  <a:satMod val="300000"/>
                </a:srgbClr>
              </a:gs>
              <a:gs pos="35000">
                <a:srgbClr val="C6A0DB">
                  <a:tint val="37000"/>
                  <a:satMod val="300000"/>
                </a:srgbClr>
              </a:gs>
              <a:gs pos="100000">
                <a:srgbClr val="C6A0DB">
                  <a:tint val="15000"/>
                  <a:satMod val="350000"/>
                </a:srgbClr>
              </a:gs>
            </a:gsLst>
            <a:lin ang="16200000" scaled="1"/>
          </a:gradFill>
          <a:ln w="38100" cap="flat" cmpd="sng" algn="ctr">
            <a:solidFill>
              <a:srgbClr val="C6A0DB">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76173" tIns="38085" rIns="76173" bIns="38085" numCol="1" rtlCol="0" anchor="ctr" anchorCtr="0" compatLnSpc="1">
            <a:prstTxWarp prst="textNoShape">
              <a:avLst/>
            </a:prstTxWarp>
          </a:bodyPr>
          <a:lstStyle/>
          <a:p>
            <a:pPr algn="ctr" defTabSz="761426">
              <a:defRPr/>
            </a:pPr>
            <a:endParaRPr lang="ja-JP" altLang="en-US" sz="2300" kern="0" dirty="0">
              <a:solidFill>
                <a:srgbClr val="1D4775"/>
              </a:solidFill>
            </a:endParaRPr>
          </a:p>
        </p:txBody>
      </p:sp>
      <p:sp>
        <p:nvSpPr>
          <p:cNvPr id="53" name="テキスト ボックス 52"/>
          <p:cNvSpPr txBox="1"/>
          <p:nvPr/>
        </p:nvSpPr>
        <p:spPr>
          <a:xfrm>
            <a:off x="3432133" y="4518005"/>
            <a:ext cx="928139" cy="421790"/>
          </a:xfrm>
          <a:prstGeom prst="rect">
            <a:avLst/>
          </a:prstGeom>
          <a:noFill/>
        </p:spPr>
        <p:txBody>
          <a:bodyPr wrap="square" rtlCol="0">
            <a:spAutoFit/>
          </a:bodyPr>
          <a:lstStyle/>
          <a:p>
            <a:pPr algn="ctr" fontAlgn="base">
              <a:spcBef>
                <a:spcPct val="0"/>
              </a:spcBef>
              <a:spcAft>
                <a:spcPct val="0"/>
              </a:spcAft>
            </a:pPr>
            <a:r>
              <a:rPr lang="en-US" altLang="ja-JP" sz="1050" dirty="0">
                <a:solidFill>
                  <a:prstClr val="black"/>
                </a:solidFill>
              </a:rPr>
              <a:t>Site</a:t>
            </a:r>
            <a:r>
              <a:rPr lang="ja-JP" altLang="en-US" sz="1050" dirty="0">
                <a:solidFill>
                  <a:prstClr val="black"/>
                </a:solidFill>
              </a:rPr>
              <a:t> </a:t>
            </a:r>
            <a:r>
              <a:rPr lang="en-US" altLang="ja-JP" sz="1050" dirty="0">
                <a:solidFill>
                  <a:prstClr val="black"/>
                </a:solidFill>
              </a:rPr>
              <a:t>to</a:t>
            </a:r>
            <a:r>
              <a:rPr lang="ja-JP" altLang="en-US" sz="1050" dirty="0">
                <a:solidFill>
                  <a:prstClr val="black"/>
                </a:solidFill>
              </a:rPr>
              <a:t> </a:t>
            </a:r>
            <a:r>
              <a:rPr lang="en-US" altLang="ja-JP" sz="1050" dirty="0">
                <a:solidFill>
                  <a:prstClr val="black"/>
                </a:solidFill>
              </a:rPr>
              <a:t>Site</a:t>
            </a:r>
            <a:r>
              <a:rPr lang="ja-JP" altLang="en-US" sz="1050" dirty="0">
                <a:solidFill>
                  <a:prstClr val="black"/>
                </a:solidFill>
              </a:rPr>
              <a:t> </a:t>
            </a:r>
            <a:r>
              <a:rPr lang="en-US" altLang="ja-JP" sz="1050" dirty="0">
                <a:solidFill>
                  <a:prstClr val="black"/>
                </a:solidFill>
              </a:rPr>
              <a:t>VPN</a:t>
            </a:r>
            <a:endParaRPr lang="ja-JP" altLang="en-US" sz="1050" dirty="0">
              <a:solidFill>
                <a:prstClr val="black"/>
              </a:solidFill>
            </a:endParaRPr>
          </a:p>
        </p:txBody>
      </p:sp>
      <p:cxnSp>
        <p:nvCxnSpPr>
          <p:cNvPr id="54" name="直線コネクタ 53"/>
          <p:cNvCxnSpPr/>
          <p:nvPr/>
        </p:nvCxnSpPr>
        <p:spPr>
          <a:xfrm>
            <a:off x="4895928" y="4645606"/>
            <a:ext cx="0" cy="603101"/>
          </a:xfrm>
          <a:prstGeom prst="line">
            <a:avLst/>
          </a:prstGeom>
        </p:spPr>
        <p:style>
          <a:lnRef idx="1">
            <a:schemeClr val="accent1"/>
          </a:lnRef>
          <a:fillRef idx="0">
            <a:schemeClr val="accent1"/>
          </a:fillRef>
          <a:effectRef idx="0">
            <a:schemeClr val="accent1"/>
          </a:effectRef>
          <a:fontRef idx="minor">
            <a:schemeClr val="tx1"/>
          </a:fontRef>
        </p:style>
      </p:cxnSp>
      <p:pic>
        <p:nvPicPr>
          <p:cNvPr id="55" name="図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74339" y="5051564"/>
            <a:ext cx="739570" cy="529960"/>
          </a:xfrm>
          <a:prstGeom prst="rect">
            <a:avLst/>
          </a:prstGeom>
        </p:spPr>
      </p:pic>
      <p:cxnSp>
        <p:nvCxnSpPr>
          <p:cNvPr id="56" name="直線コネクタ 55"/>
          <p:cNvCxnSpPr/>
          <p:nvPr/>
        </p:nvCxnSpPr>
        <p:spPr>
          <a:xfrm>
            <a:off x="3035562" y="5301987"/>
            <a:ext cx="0" cy="415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58" idx="0"/>
          </p:cNvCxnSpPr>
          <p:nvPr/>
        </p:nvCxnSpPr>
        <p:spPr>
          <a:xfrm>
            <a:off x="1162375" y="5698689"/>
            <a:ext cx="10989" cy="294483"/>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67" descr="Domein controller_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984159" y="5993173"/>
            <a:ext cx="378411" cy="496489"/>
          </a:xfrm>
          <a:prstGeom prst="rect">
            <a:avLst/>
          </a:prstGeom>
          <a:noFill/>
        </p:spPr>
      </p:pic>
      <p:sp>
        <p:nvSpPr>
          <p:cNvPr id="59" name="正方形/長方形 58"/>
          <p:cNvSpPr/>
          <p:nvPr/>
        </p:nvSpPr>
        <p:spPr>
          <a:xfrm>
            <a:off x="1323494" y="6077468"/>
            <a:ext cx="1252266" cy="415498"/>
          </a:xfrm>
          <a:prstGeom prst="rect">
            <a:avLst/>
          </a:prstGeom>
          <a:noFill/>
          <a:ln>
            <a:noFill/>
          </a:ln>
        </p:spPr>
        <p:txBody>
          <a:bodyPr wrap="none">
            <a:spAutoFit/>
          </a:bodyPr>
          <a:lstStyle/>
          <a:p>
            <a:pPr fontAlgn="base">
              <a:spcBef>
                <a:spcPct val="0"/>
              </a:spcBef>
              <a:spcAft>
                <a:spcPct val="0"/>
              </a:spcAft>
            </a:pPr>
            <a:r>
              <a:rPr lang="en-US" altLang="ja-JP" sz="1050" dirty="0">
                <a:solidFill>
                  <a:prstClr val="black"/>
                </a:solidFill>
              </a:rPr>
              <a:t>- </a:t>
            </a:r>
            <a:r>
              <a:rPr lang="ja-JP" altLang="en-US" sz="1050" dirty="0">
                <a:solidFill>
                  <a:prstClr val="black"/>
                </a:solidFill>
              </a:rPr>
              <a:t>ドメインコントローラ</a:t>
            </a:r>
            <a:endParaRPr lang="en-US" altLang="ja-JP" sz="1050" dirty="0">
              <a:solidFill>
                <a:prstClr val="black"/>
              </a:solidFill>
            </a:endParaRPr>
          </a:p>
          <a:p>
            <a:pPr fontAlgn="base">
              <a:spcBef>
                <a:spcPct val="0"/>
              </a:spcBef>
              <a:spcAft>
                <a:spcPct val="0"/>
              </a:spcAft>
            </a:pPr>
            <a:r>
              <a:rPr lang="en-US" altLang="ja-JP" sz="1050" dirty="0">
                <a:solidFill>
                  <a:prstClr val="black"/>
                </a:solidFill>
              </a:rPr>
              <a:t>- DNS</a:t>
            </a:r>
          </a:p>
        </p:txBody>
      </p:sp>
      <p:sp>
        <p:nvSpPr>
          <p:cNvPr id="60" name="正方形/長方形 59"/>
          <p:cNvSpPr/>
          <p:nvPr/>
        </p:nvSpPr>
        <p:spPr>
          <a:xfrm>
            <a:off x="2562931" y="4646435"/>
            <a:ext cx="874064" cy="252068"/>
          </a:xfrm>
          <a:prstGeom prst="rect">
            <a:avLst/>
          </a:prstGeom>
          <a:noFill/>
          <a:ln>
            <a:noFill/>
          </a:ln>
        </p:spPr>
        <p:txBody>
          <a:bodyPr wrap="none">
            <a:spAutoFit/>
          </a:bodyPr>
          <a:lstStyle/>
          <a:p>
            <a:r>
              <a:rPr lang="en-US" altLang="ja-JP" sz="1050" dirty="0">
                <a:solidFill>
                  <a:prstClr val="black"/>
                </a:solidFill>
              </a:rPr>
              <a:t>VPN</a:t>
            </a:r>
            <a:r>
              <a:rPr lang="ja-JP" altLang="en-US" sz="1050" dirty="0">
                <a:solidFill>
                  <a:prstClr val="black"/>
                </a:solidFill>
              </a:rPr>
              <a:t> </a:t>
            </a:r>
            <a:r>
              <a:rPr lang="en-US" altLang="ja-JP" sz="1050" dirty="0">
                <a:solidFill>
                  <a:prstClr val="black"/>
                </a:solidFill>
              </a:rPr>
              <a:t>Router</a:t>
            </a:r>
          </a:p>
        </p:txBody>
      </p:sp>
      <p:sp>
        <p:nvSpPr>
          <p:cNvPr id="61" name="テキスト ボックス 60"/>
          <p:cNvSpPr txBox="1"/>
          <p:nvPr/>
        </p:nvSpPr>
        <p:spPr>
          <a:xfrm>
            <a:off x="10221922" y="2388998"/>
            <a:ext cx="1171075" cy="259799"/>
          </a:xfrm>
          <a:prstGeom prst="rect">
            <a:avLst/>
          </a:prstGeom>
          <a:noFill/>
        </p:spPr>
        <p:txBody>
          <a:bodyPr wrap="none" rtlCol="0">
            <a:spAutoFit/>
          </a:bodyPr>
          <a:lstStyle/>
          <a:p>
            <a:pPr fontAlgn="base">
              <a:spcBef>
                <a:spcPct val="0"/>
              </a:spcBef>
              <a:spcAft>
                <a:spcPct val="0"/>
              </a:spcAft>
            </a:pPr>
            <a:r>
              <a:rPr lang="en-US" altLang="ja-JP" sz="1100" u="sng" dirty="0">
                <a:solidFill>
                  <a:prstClr val="black"/>
                </a:solidFill>
              </a:rPr>
              <a:t>Microsoft</a:t>
            </a:r>
            <a:r>
              <a:rPr lang="ja-JP" altLang="en-US" sz="1100" u="sng" dirty="0">
                <a:solidFill>
                  <a:prstClr val="black"/>
                </a:solidFill>
              </a:rPr>
              <a:t> </a:t>
            </a:r>
            <a:r>
              <a:rPr lang="en-US" altLang="ja-JP" sz="1100" u="sng" dirty="0">
                <a:solidFill>
                  <a:prstClr val="black"/>
                </a:solidFill>
              </a:rPr>
              <a:t>Azure</a:t>
            </a:r>
            <a:endParaRPr lang="ja-JP" altLang="en-US" sz="1100" u="sng" dirty="0">
              <a:solidFill>
                <a:prstClr val="black"/>
              </a:solidFill>
            </a:endParaRPr>
          </a:p>
        </p:txBody>
      </p:sp>
      <p:cxnSp>
        <p:nvCxnSpPr>
          <p:cNvPr id="62" name="直線コネクタ 61"/>
          <p:cNvCxnSpPr/>
          <p:nvPr/>
        </p:nvCxnSpPr>
        <p:spPr>
          <a:xfrm>
            <a:off x="8397556" y="4237586"/>
            <a:ext cx="0" cy="411926"/>
          </a:xfrm>
          <a:prstGeom prst="line">
            <a:avLst/>
          </a:prstGeom>
        </p:spPr>
        <p:style>
          <a:lnRef idx="1">
            <a:schemeClr val="accent1"/>
          </a:lnRef>
          <a:fillRef idx="0">
            <a:schemeClr val="accent1"/>
          </a:fillRef>
          <a:effectRef idx="0">
            <a:schemeClr val="accent1"/>
          </a:effectRef>
          <a:fontRef idx="minor">
            <a:schemeClr val="tx1"/>
          </a:fontRef>
        </p:style>
      </p:cxnSp>
      <p:pic>
        <p:nvPicPr>
          <p:cNvPr id="63" name="Picture 67" descr="Domein controller_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a:off x="10157006" y="3219532"/>
            <a:ext cx="378411" cy="496489"/>
          </a:xfrm>
          <a:prstGeom prst="rect">
            <a:avLst/>
          </a:prstGeom>
          <a:noFill/>
        </p:spPr>
      </p:pic>
      <p:grpSp>
        <p:nvGrpSpPr>
          <p:cNvPr id="64" name="グループ化 63"/>
          <p:cNvGrpSpPr/>
          <p:nvPr/>
        </p:nvGrpSpPr>
        <p:grpSpPr>
          <a:xfrm>
            <a:off x="7818584" y="4980773"/>
            <a:ext cx="999572" cy="1164512"/>
            <a:chOff x="5279971" y="3758252"/>
            <a:chExt cx="999854" cy="1164842"/>
          </a:xfrm>
        </p:grpSpPr>
        <p:grpSp>
          <p:nvGrpSpPr>
            <p:cNvPr id="65" name="グループ化 64"/>
            <p:cNvGrpSpPr/>
            <p:nvPr/>
          </p:nvGrpSpPr>
          <p:grpSpPr>
            <a:xfrm>
              <a:off x="5281232" y="3758252"/>
              <a:ext cx="998593" cy="833653"/>
              <a:chOff x="5348451" y="4193799"/>
              <a:chExt cx="998593" cy="833653"/>
            </a:xfrm>
          </p:grpSpPr>
          <p:grpSp>
            <p:nvGrpSpPr>
              <p:cNvPr id="77" name="グループ化 76"/>
              <p:cNvGrpSpPr/>
              <p:nvPr/>
            </p:nvGrpSpPr>
            <p:grpSpPr>
              <a:xfrm>
                <a:off x="5348451" y="4193799"/>
                <a:ext cx="998593" cy="489105"/>
                <a:chOff x="5348451" y="4193799"/>
                <a:chExt cx="998593" cy="489105"/>
              </a:xfrm>
            </p:grpSpPr>
            <p:pic>
              <p:nvPicPr>
                <p:cNvPr id="83"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8451" y="4193799"/>
                  <a:ext cx="352469" cy="454799"/>
                </a:xfrm>
                <a:prstGeom prst="rect">
                  <a:avLst/>
                </a:prstGeom>
                <a:noFill/>
                <a:ln w="9525">
                  <a:noFill/>
                  <a:miter lim="800000"/>
                  <a:headEnd/>
                  <a:tailEnd/>
                </a:ln>
              </p:spPr>
            </p:pic>
            <p:pic>
              <p:nvPicPr>
                <p:cNvPr id="84"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5592" y="4213737"/>
                  <a:ext cx="352469" cy="454799"/>
                </a:xfrm>
                <a:prstGeom prst="rect">
                  <a:avLst/>
                </a:prstGeom>
                <a:noFill/>
                <a:ln w="9525">
                  <a:noFill/>
                  <a:miter lim="800000"/>
                  <a:headEnd/>
                  <a:tailEnd/>
                </a:ln>
              </p:spPr>
            </p:pic>
            <p:pic>
              <p:nvPicPr>
                <p:cNvPr id="85"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7434" y="4208167"/>
                  <a:ext cx="352469" cy="454799"/>
                </a:xfrm>
                <a:prstGeom prst="rect">
                  <a:avLst/>
                </a:prstGeom>
                <a:noFill/>
                <a:ln w="9525">
                  <a:noFill/>
                  <a:miter lim="800000"/>
                  <a:headEnd/>
                  <a:tailEnd/>
                </a:ln>
              </p:spPr>
            </p:pic>
            <p:pic>
              <p:nvPicPr>
                <p:cNvPr id="86"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4575" y="4228105"/>
                  <a:ext cx="352469" cy="454799"/>
                </a:xfrm>
                <a:prstGeom prst="rect">
                  <a:avLst/>
                </a:prstGeom>
                <a:noFill/>
                <a:ln w="9525">
                  <a:noFill/>
                  <a:miter lim="800000"/>
                  <a:headEnd/>
                  <a:tailEnd/>
                </a:ln>
              </p:spPr>
            </p:pic>
          </p:grpSp>
          <p:grpSp>
            <p:nvGrpSpPr>
              <p:cNvPr id="78" name="グループ化 77"/>
              <p:cNvGrpSpPr/>
              <p:nvPr/>
            </p:nvGrpSpPr>
            <p:grpSpPr>
              <a:xfrm>
                <a:off x="5348451" y="4538347"/>
                <a:ext cx="998593" cy="489105"/>
                <a:chOff x="5348451" y="4193799"/>
                <a:chExt cx="998593" cy="489105"/>
              </a:xfrm>
            </p:grpSpPr>
            <p:pic>
              <p:nvPicPr>
                <p:cNvPr id="79"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8451" y="4193799"/>
                  <a:ext cx="352469" cy="454799"/>
                </a:xfrm>
                <a:prstGeom prst="rect">
                  <a:avLst/>
                </a:prstGeom>
                <a:noFill/>
                <a:ln w="9525">
                  <a:noFill/>
                  <a:miter lim="800000"/>
                  <a:headEnd/>
                  <a:tailEnd/>
                </a:ln>
              </p:spPr>
            </p:pic>
            <p:pic>
              <p:nvPicPr>
                <p:cNvPr id="80"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5592" y="4213737"/>
                  <a:ext cx="352469" cy="454799"/>
                </a:xfrm>
                <a:prstGeom prst="rect">
                  <a:avLst/>
                </a:prstGeom>
                <a:noFill/>
                <a:ln w="9525">
                  <a:noFill/>
                  <a:miter lim="800000"/>
                  <a:headEnd/>
                  <a:tailEnd/>
                </a:ln>
              </p:spPr>
            </p:pic>
            <p:pic>
              <p:nvPicPr>
                <p:cNvPr id="81"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7434" y="4208167"/>
                  <a:ext cx="352469" cy="454799"/>
                </a:xfrm>
                <a:prstGeom prst="rect">
                  <a:avLst/>
                </a:prstGeom>
                <a:noFill/>
                <a:ln w="9525">
                  <a:noFill/>
                  <a:miter lim="800000"/>
                  <a:headEnd/>
                  <a:tailEnd/>
                </a:ln>
              </p:spPr>
            </p:pic>
            <p:pic>
              <p:nvPicPr>
                <p:cNvPr id="82"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4575" y="4228105"/>
                  <a:ext cx="352469" cy="454799"/>
                </a:xfrm>
                <a:prstGeom prst="rect">
                  <a:avLst/>
                </a:prstGeom>
                <a:noFill/>
                <a:ln w="9525">
                  <a:noFill/>
                  <a:miter lim="800000"/>
                  <a:headEnd/>
                  <a:tailEnd/>
                </a:ln>
              </p:spPr>
            </p:pic>
          </p:grpSp>
        </p:grpSp>
        <p:grpSp>
          <p:nvGrpSpPr>
            <p:cNvPr id="67" name="グループ化 66"/>
            <p:cNvGrpSpPr/>
            <p:nvPr/>
          </p:nvGrpSpPr>
          <p:grpSpPr>
            <a:xfrm>
              <a:off x="5279971" y="4433989"/>
              <a:ext cx="998593" cy="489105"/>
              <a:chOff x="5348451" y="4193799"/>
              <a:chExt cx="998593" cy="489105"/>
            </a:xfrm>
          </p:grpSpPr>
          <p:pic>
            <p:nvPicPr>
              <p:cNvPr id="73"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8451" y="4193799"/>
                <a:ext cx="352469" cy="454799"/>
              </a:xfrm>
              <a:prstGeom prst="rect">
                <a:avLst/>
              </a:prstGeom>
              <a:noFill/>
              <a:ln w="9525">
                <a:noFill/>
                <a:miter lim="800000"/>
                <a:headEnd/>
                <a:tailEnd/>
              </a:ln>
            </p:spPr>
          </p:pic>
          <p:pic>
            <p:nvPicPr>
              <p:cNvPr id="74"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5592" y="4213737"/>
                <a:ext cx="352469" cy="454799"/>
              </a:xfrm>
              <a:prstGeom prst="rect">
                <a:avLst/>
              </a:prstGeom>
              <a:noFill/>
              <a:ln w="9525">
                <a:noFill/>
                <a:miter lim="800000"/>
                <a:headEnd/>
                <a:tailEnd/>
              </a:ln>
            </p:spPr>
          </p:pic>
          <p:pic>
            <p:nvPicPr>
              <p:cNvPr id="75"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7434" y="4208167"/>
                <a:ext cx="352469" cy="454799"/>
              </a:xfrm>
              <a:prstGeom prst="rect">
                <a:avLst/>
              </a:prstGeom>
              <a:noFill/>
              <a:ln w="9525">
                <a:noFill/>
                <a:miter lim="800000"/>
                <a:headEnd/>
                <a:tailEnd/>
              </a:ln>
            </p:spPr>
          </p:pic>
          <p:pic>
            <p:nvPicPr>
              <p:cNvPr id="76"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4575" y="4228105"/>
                <a:ext cx="352469" cy="454799"/>
              </a:xfrm>
              <a:prstGeom prst="rect">
                <a:avLst/>
              </a:prstGeom>
              <a:noFill/>
              <a:ln w="9525">
                <a:noFill/>
                <a:miter lim="800000"/>
                <a:headEnd/>
                <a:tailEnd/>
              </a:ln>
            </p:spPr>
          </p:pic>
        </p:grpSp>
      </p:grpSp>
      <p:grpSp>
        <p:nvGrpSpPr>
          <p:cNvPr id="87" name="グループ化 86"/>
          <p:cNvGrpSpPr/>
          <p:nvPr/>
        </p:nvGrpSpPr>
        <p:grpSpPr>
          <a:xfrm>
            <a:off x="8832412" y="5001238"/>
            <a:ext cx="999572" cy="1164512"/>
            <a:chOff x="5279971" y="3758252"/>
            <a:chExt cx="999854" cy="1164842"/>
          </a:xfrm>
        </p:grpSpPr>
        <p:grpSp>
          <p:nvGrpSpPr>
            <p:cNvPr id="88" name="グループ化 87"/>
            <p:cNvGrpSpPr/>
            <p:nvPr/>
          </p:nvGrpSpPr>
          <p:grpSpPr>
            <a:xfrm>
              <a:off x="5281232" y="3758252"/>
              <a:ext cx="998593" cy="833653"/>
              <a:chOff x="5348451" y="4193799"/>
              <a:chExt cx="998593" cy="833653"/>
            </a:xfrm>
          </p:grpSpPr>
          <p:grpSp>
            <p:nvGrpSpPr>
              <p:cNvPr id="100" name="グループ化 99"/>
              <p:cNvGrpSpPr/>
              <p:nvPr/>
            </p:nvGrpSpPr>
            <p:grpSpPr>
              <a:xfrm>
                <a:off x="5348451" y="4193799"/>
                <a:ext cx="998593" cy="489105"/>
                <a:chOff x="5348451" y="4193799"/>
                <a:chExt cx="998593" cy="489105"/>
              </a:xfrm>
            </p:grpSpPr>
            <p:pic>
              <p:nvPicPr>
                <p:cNvPr id="106"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8451" y="4193799"/>
                  <a:ext cx="352469" cy="454799"/>
                </a:xfrm>
                <a:prstGeom prst="rect">
                  <a:avLst/>
                </a:prstGeom>
                <a:noFill/>
                <a:ln w="9525">
                  <a:noFill/>
                  <a:miter lim="800000"/>
                  <a:headEnd/>
                  <a:tailEnd/>
                </a:ln>
              </p:spPr>
            </p:pic>
            <p:pic>
              <p:nvPicPr>
                <p:cNvPr id="107"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5592" y="4213737"/>
                  <a:ext cx="352469" cy="454799"/>
                </a:xfrm>
                <a:prstGeom prst="rect">
                  <a:avLst/>
                </a:prstGeom>
                <a:noFill/>
                <a:ln w="9525">
                  <a:noFill/>
                  <a:miter lim="800000"/>
                  <a:headEnd/>
                  <a:tailEnd/>
                </a:ln>
              </p:spPr>
            </p:pic>
            <p:pic>
              <p:nvPicPr>
                <p:cNvPr id="108"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7434" y="4208167"/>
                  <a:ext cx="352469" cy="454799"/>
                </a:xfrm>
                <a:prstGeom prst="rect">
                  <a:avLst/>
                </a:prstGeom>
                <a:noFill/>
                <a:ln w="9525">
                  <a:noFill/>
                  <a:miter lim="800000"/>
                  <a:headEnd/>
                  <a:tailEnd/>
                </a:ln>
              </p:spPr>
            </p:pic>
            <p:pic>
              <p:nvPicPr>
                <p:cNvPr id="109"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4575" y="4228105"/>
                  <a:ext cx="352469" cy="454799"/>
                </a:xfrm>
                <a:prstGeom prst="rect">
                  <a:avLst/>
                </a:prstGeom>
                <a:noFill/>
                <a:ln w="9525">
                  <a:noFill/>
                  <a:miter lim="800000"/>
                  <a:headEnd/>
                  <a:tailEnd/>
                </a:ln>
              </p:spPr>
            </p:pic>
          </p:grpSp>
          <p:grpSp>
            <p:nvGrpSpPr>
              <p:cNvPr id="101" name="グループ化 100"/>
              <p:cNvGrpSpPr/>
              <p:nvPr/>
            </p:nvGrpSpPr>
            <p:grpSpPr>
              <a:xfrm>
                <a:off x="5348451" y="4538347"/>
                <a:ext cx="998593" cy="489105"/>
                <a:chOff x="5348451" y="4193799"/>
                <a:chExt cx="998593" cy="489105"/>
              </a:xfrm>
            </p:grpSpPr>
            <p:pic>
              <p:nvPicPr>
                <p:cNvPr id="102"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8451" y="4193799"/>
                  <a:ext cx="352469" cy="454799"/>
                </a:xfrm>
                <a:prstGeom prst="rect">
                  <a:avLst/>
                </a:prstGeom>
                <a:noFill/>
                <a:ln w="9525">
                  <a:noFill/>
                  <a:miter lim="800000"/>
                  <a:headEnd/>
                  <a:tailEnd/>
                </a:ln>
              </p:spPr>
            </p:pic>
            <p:pic>
              <p:nvPicPr>
                <p:cNvPr id="103"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5592" y="4213737"/>
                  <a:ext cx="352469" cy="454799"/>
                </a:xfrm>
                <a:prstGeom prst="rect">
                  <a:avLst/>
                </a:prstGeom>
                <a:noFill/>
                <a:ln w="9525">
                  <a:noFill/>
                  <a:miter lim="800000"/>
                  <a:headEnd/>
                  <a:tailEnd/>
                </a:ln>
              </p:spPr>
            </p:pic>
            <p:pic>
              <p:nvPicPr>
                <p:cNvPr id="104"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7434" y="4208167"/>
                  <a:ext cx="352469" cy="454799"/>
                </a:xfrm>
                <a:prstGeom prst="rect">
                  <a:avLst/>
                </a:prstGeom>
                <a:noFill/>
                <a:ln w="9525">
                  <a:noFill/>
                  <a:miter lim="800000"/>
                  <a:headEnd/>
                  <a:tailEnd/>
                </a:ln>
              </p:spPr>
            </p:pic>
            <p:pic>
              <p:nvPicPr>
                <p:cNvPr id="105"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4575" y="4228105"/>
                  <a:ext cx="352469" cy="454799"/>
                </a:xfrm>
                <a:prstGeom prst="rect">
                  <a:avLst/>
                </a:prstGeom>
                <a:noFill/>
                <a:ln w="9525">
                  <a:noFill/>
                  <a:miter lim="800000"/>
                  <a:headEnd/>
                  <a:tailEnd/>
                </a:ln>
              </p:spPr>
            </p:pic>
          </p:grpSp>
        </p:grpSp>
        <p:grpSp>
          <p:nvGrpSpPr>
            <p:cNvPr id="90" name="グループ化 89"/>
            <p:cNvGrpSpPr/>
            <p:nvPr/>
          </p:nvGrpSpPr>
          <p:grpSpPr>
            <a:xfrm>
              <a:off x="5279971" y="4433989"/>
              <a:ext cx="998593" cy="489105"/>
              <a:chOff x="5348451" y="4193799"/>
              <a:chExt cx="998593" cy="489105"/>
            </a:xfrm>
          </p:grpSpPr>
          <p:pic>
            <p:nvPicPr>
              <p:cNvPr id="96"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48451" y="4193799"/>
                <a:ext cx="352469" cy="454799"/>
              </a:xfrm>
              <a:prstGeom prst="rect">
                <a:avLst/>
              </a:prstGeom>
              <a:noFill/>
              <a:ln w="9525">
                <a:noFill/>
                <a:miter lim="800000"/>
                <a:headEnd/>
                <a:tailEnd/>
              </a:ln>
            </p:spPr>
          </p:pic>
          <p:pic>
            <p:nvPicPr>
              <p:cNvPr id="97"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5592" y="4213737"/>
                <a:ext cx="352469" cy="454799"/>
              </a:xfrm>
              <a:prstGeom prst="rect">
                <a:avLst/>
              </a:prstGeom>
              <a:noFill/>
              <a:ln w="9525">
                <a:noFill/>
                <a:miter lim="800000"/>
                <a:headEnd/>
                <a:tailEnd/>
              </a:ln>
            </p:spPr>
          </p:pic>
          <p:pic>
            <p:nvPicPr>
              <p:cNvPr id="98"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77434" y="4208167"/>
                <a:ext cx="352469" cy="454799"/>
              </a:xfrm>
              <a:prstGeom prst="rect">
                <a:avLst/>
              </a:prstGeom>
              <a:noFill/>
              <a:ln w="9525">
                <a:noFill/>
                <a:miter lim="800000"/>
                <a:headEnd/>
                <a:tailEnd/>
              </a:ln>
            </p:spPr>
          </p:pic>
          <p:pic>
            <p:nvPicPr>
              <p:cNvPr id="99" name="Picture 42" descr="terminal server_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94575" y="4228105"/>
                <a:ext cx="352469" cy="454799"/>
              </a:xfrm>
              <a:prstGeom prst="rect">
                <a:avLst/>
              </a:prstGeom>
              <a:noFill/>
              <a:ln w="9525">
                <a:noFill/>
                <a:miter lim="800000"/>
                <a:headEnd/>
                <a:tailEnd/>
              </a:ln>
            </p:spPr>
          </p:pic>
        </p:grpSp>
      </p:grpSp>
      <p:sp>
        <p:nvSpPr>
          <p:cNvPr id="126" name="線吹き出し 1 (枠付き) 125"/>
          <p:cNvSpPr/>
          <p:nvPr/>
        </p:nvSpPr>
        <p:spPr bwMode="auto">
          <a:xfrm>
            <a:off x="9954354" y="5989214"/>
            <a:ext cx="2117463" cy="702063"/>
          </a:xfrm>
          <a:prstGeom prst="borderCallout1">
            <a:avLst>
              <a:gd name="adj1" fmla="val 28710"/>
              <a:gd name="adj2" fmla="val -2728"/>
              <a:gd name="adj3" fmla="val 18397"/>
              <a:gd name="adj4" fmla="val -22252"/>
            </a:avLst>
          </a:prstGeom>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a:lnSpc>
                <a:spcPct val="90000"/>
              </a:lnSpc>
            </a:pPr>
            <a:r>
              <a:rPr lang="ja-JP" altLang="en-US" sz="1500" dirty="0">
                <a:gradFill>
                  <a:gsLst>
                    <a:gs pos="0">
                      <a:srgbClr val="FFFFFF"/>
                    </a:gs>
                    <a:gs pos="100000">
                      <a:srgbClr val="FFFFFF"/>
                    </a:gs>
                  </a:gsLst>
                  <a:lin ang="5400000" scaled="0"/>
                </a:gradFill>
                <a:cs typeface="Segoe UI" pitchFamily="34" charset="0"/>
              </a:rPr>
              <a:t>セッションホスト用</a:t>
            </a:r>
            <a:br>
              <a:rPr lang="en-US" altLang="ja-JP" sz="1500" dirty="0">
                <a:gradFill>
                  <a:gsLst>
                    <a:gs pos="0">
                      <a:srgbClr val="FFFFFF"/>
                    </a:gs>
                    <a:gs pos="100000">
                      <a:srgbClr val="FFFFFF"/>
                    </a:gs>
                  </a:gsLst>
                  <a:lin ang="5400000" scaled="0"/>
                </a:gradFill>
                <a:cs typeface="Segoe UI" pitchFamily="34" charset="0"/>
              </a:rPr>
            </a:br>
            <a:r>
              <a:rPr lang="ja-JP" altLang="en-US" sz="1500" dirty="0">
                <a:gradFill>
                  <a:gsLst>
                    <a:gs pos="0">
                      <a:srgbClr val="FFFFFF"/>
                    </a:gs>
                    <a:gs pos="100000">
                      <a:srgbClr val="FFFFFF"/>
                    </a:gs>
                  </a:gsLst>
                  <a:lin ang="5400000" scaled="0"/>
                </a:gradFill>
                <a:cs typeface="Segoe UI" pitchFamily="34" charset="0"/>
              </a:rPr>
              <a:t>カスタムイメージは</a:t>
            </a:r>
            <a:br>
              <a:rPr lang="en-US" altLang="ja-JP" sz="1500" dirty="0">
                <a:gradFill>
                  <a:gsLst>
                    <a:gs pos="0">
                      <a:srgbClr val="FFFFFF"/>
                    </a:gs>
                    <a:gs pos="100000">
                      <a:srgbClr val="FFFFFF"/>
                    </a:gs>
                  </a:gsLst>
                  <a:lin ang="5400000" scaled="0"/>
                </a:gradFill>
                <a:cs typeface="Segoe UI" pitchFamily="34" charset="0"/>
              </a:rPr>
            </a:br>
            <a:r>
              <a:rPr lang="ja-JP" altLang="en-US" sz="1500" dirty="0">
                <a:gradFill>
                  <a:gsLst>
                    <a:gs pos="0">
                      <a:srgbClr val="FFFFFF"/>
                    </a:gs>
                    <a:gs pos="100000">
                      <a:srgbClr val="FFFFFF"/>
                    </a:gs>
                  </a:gsLst>
                  <a:lin ang="5400000" scaled="0"/>
                </a:gradFill>
                <a:cs typeface="Segoe UI" pitchFamily="34" charset="0"/>
              </a:rPr>
              <a:t>お客様管理</a:t>
            </a:r>
          </a:p>
        </p:txBody>
      </p:sp>
      <p:sp>
        <p:nvSpPr>
          <p:cNvPr id="128" name="線吹き出し 1 (枠付き) 127"/>
          <p:cNvSpPr/>
          <p:nvPr/>
        </p:nvSpPr>
        <p:spPr bwMode="auto">
          <a:xfrm>
            <a:off x="9954354" y="5104030"/>
            <a:ext cx="2117463" cy="637099"/>
          </a:xfrm>
          <a:prstGeom prst="borderCallout1">
            <a:avLst>
              <a:gd name="adj1" fmla="val -4905"/>
              <a:gd name="adj2" fmla="val 9532"/>
              <a:gd name="adj3" fmla="val -142180"/>
              <a:gd name="adj4" fmla="val 12116"/>
            </a:avLst>
          </a:prstGeom>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a:lnSpc>
                <a:spcPct val="90000"/>
              </a:lnSpc>
            </a:pPr>
            <a:r>
              <a:rPr lang="en-US" altLang="ja-JP" sz="1500" dirty="0">
                <a:gradFill>
                  <a:gsLst>
                    <a:gs pos="0">
                      <a:srgbClr val="FFFFFF"/>
                    </a:gs>
                    <a:gs pos="100000">
                      <a:srgbClr val="FFFFFF"/>
                    </a:gs>
                  </a:gsLst>
                  <a:lin ang="5400000" scaled="0"/>
                </a:gradFill>
                <a:cs typeface="Segoe UI" pitchFamily="34" charset="0"/>
              </a:rPr>
              <a:t>Azure AD</a:t>
            </a:r>
            <a:r>
              <a:rPr lang="ja-JP" altLang="en-US" sz="1500" dirty="0">
                <a:gradFill>
                  <a:gsLst>
                    <a:gs pos="0">
                      <a:srgbClr val="FFFFFF"/>
                    </a:gs>
                    <a:gs pos="100000">
                      <a:srgbClr val="FFFFFF"/>
                    </a:gs>
                  </a:gsLst>
                  <a:lin ang="5400000" scaled="0"/>
                </a:gradFill>
                <a:cs typeface="Segoe UI" pitchFamily="34" charset="0"/>
              </a:rPr>
              <a:t> 経由での</a:t>
            </a:r>
            <a:br>
              <a:rPr lang="en-US" altLang="ja-JP" sz="1500" dirty="0">
                <a:gradFill>
                  <a:gsLst>
                    <a:gs pos="0">
                      <a:srgbClr val="FFFFFF"/>
                    </a:gs>
                    <a:gs pos="100000">
                      <a:srgbClr val="FFFFFF"/>
                    </a:gs>
                  </a:gsLst>
                  <a:lin ang="5400000" scaled="0"/>
                </a:gradFill>
                <a:cs typeface="Segoe UI" pitchFamily="34" charset="0"/>
              </a:rPr>
            </a:br>
            <a:r>
              <a:rPr lang="ja-JP" altLang="en-US" sz="1500" dirty="0">
                <a:gradFill>
                  <a:gsLst>
                    <a:gs pos="0">
                      <a:srgbClr val="FFFFFF"/>
                    </a:gs>
                    <a:gs pos="100000">
                      <a:srgbClr val="FFFFFF"/>
                    </a:gs>
                  </a:gsLst>
                  <a:lin ang="5400000" scaled="0"/>
                </a:gradFill>
                <a:cs typeface="Segoe UI" pitchFamily="34" charset="0"/>
              </a:rPr>
              <a:t>認証に変更</a:t>
            </a:r>
          </a:p>
        </p:txBody>
      </p:sp>
      <p:cxnSp>
        <p:nvCxnSpPr>
          <p:cNvPr id="114" name="カギ線コネクタ 113"/>
          <p:cNvCxnSpPr>
            <a:stCxn id="8" idx="6"/>
            <a:endCxn id="41" idx="1"/>
          </p:cNvCxnSpPr>
          <p:nvPr/>
        </p:nvCxnSpPr>
        <p:spPr>
          <a:xfrm>
            <a:off x="3426168" y="3583883"/>
            <a:ext cx="252008" cy="484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pic>
        <p:nvPicPr>
          <p:cNvPr id="120" name="Rectangle 24598" descr="Serv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0839" y="4930583"/>
            <a:ext cx="361729" cy="43992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1" name="Rectangle 24598" descr="Serv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95455" y="4930583"/>
            <a:ext cx="361729" cy="439929"/>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22" name="Rectangle 24598" descr="Serve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18821" y="4930583"/>
            <a:ext cx="361729" cy="43992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27" name="正方形/長方形 126"/>
          <p:cNvSpPr/>
          <p:nvPr/>
        </p:nvSpPr>
        <p:spPr>
          <a:xfrm>
            <a:off x="1181705" y="5367770"/>
            <a:ext cx="899605" cy="253916"/>
          </a:xfrm>
          <a:prstGeom prst="rect">
            <a:avLst/>
          </a:prstGeom>
          <a:noFill/>
          <a:ln>
            <a:noFill/>
          </a:ln>
        </p:spPr>
        <p:txBody>
          <a:bodyPr wrap="none">
            <a:spAutoFit/>
          </a:bodyPr>
          <a:lstStyle/>
          <a:p>
            <a:r>
              <a:rPr lang="ja-JP" altLang="en-US" sz="1050" dirty="0">
                <a:solidFill>
                  <a:prstClr val="black"/>
                </a:solidFill>
              </a:rPr>
              <a:t>業務サーバー</a:t>
            </a:r>
            <a:endParaRPr lang="en-US" altLang="ja-JP" sz="1050" dirty="0">
              <a:solidFill>
                <a:prstClr val="black"/>
              </a:solidFill>
            </a:endParaRPr>
          </a:p>
        </p:txBody>
      </p:sp>
      <p:grpSp>
        <p:nvGrpSpPr>
          <p:cNvPr id="130" name="Group 87"/>
          <p:cNvGrpSpPr>
            <a:grpSpLocks/>
          </p:cNvGrpSpPr>
          <p:nvPr/>
        </p:nvGrpSpPr>
        <p:grpSpPr bwMode="auto">
          <a:xfrm>
            <a:off x="800195" y="3139895"/>
            <a:ext cx="1637035" cy="977799"/>
            <a:chOff x="2402089" y="3208218"/>
            <a:chExt cx="1946410" cy="1162517"/>
          </a:xfrm>
        </p:grpSpPr>
        <p:pic>
          <p:nvPicPr>
            <p:cNvPr id="131" name="Picture 88"/>
            <p:cNvPicPr>
              <a:picLocks noChangeAspect="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2402089" y="3861750"/>
              <a:ext cx="991732" cy="50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89"/>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11322" y="3977450"/>
              <a:ext cx="173266" cy="213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90"/>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3358199" y="3208218"/>
              <a:ext cx="990300" cy="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 name="Picture 91"/>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744240" y="3351550"/>
              <a:ext cx="186869" cy="18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92"/>
            <p:cNvPicPr>
              <a:picLocks noChangeAspect="1"/>
            </p:cNvPicPr>
            <p:nvPr/>
          </p:nvPicPr>
          <p:blipFill>
            <a:blip r:embed="rId15" cstate="email">
              <a:extLst>
                <a:ext uri="{28A0092B-C50C-407E-A947-70E740481C1C}">
                  <a14:useLocalDpi xmlns:a14="http://schemas.microsoft.com/office/drawing/2010/main" val="0"/>
                </a:ext>
              </a:extLst>
            </a:blip>
            <a:srcRect/>
            <a:stretch>
              <a:fillRect/>
            </a:stretch>
          </p:blipFill>
          <p:spPr bwMode="auto">
            <a:xfrm>
              <a:off x="2511434" y="3208218"/>
              <a:ext cx="773040" cy="499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93"/>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798788" y="3349557"/>
              <a:ext cx="198332" cy="217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94"/>
            <p:cNvPicPr>
              <a:picLocks noChangeAspect="1"/>
            </p:cNvPicPr>
            <p:nvPr/>
          </p:nvPicPr>
          <p:blipFill>
            <a:blip r:embed="rId17" cstate="email">
              <a:extLst>
                <a:ext uri="{28A0092B-C50C-407E-A947-70E740481C1C}">
                  <a14:useLocalDpi xmlns:a14="http://schemas.microsoft.com/office/drawing/2010/main" val="0"/>
                </a:ext>
              </a:extLst>
            </a:blip>
            <a:srcRect/>
            <a:stretch>
              <a:fillRect/>
            </a:stretch>
          </p:blipFill>
          <p:spPr bwMode="auto">
            <a:xfrm>
              <a:off x="3463966" y="3861750"/>
              <a:ext cx="778765" cy="505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95"/>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730511" y="3949826"/>
              <a:ext cx="214324" cy="264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0" name="Picture 15" descr="Content Management Server (CMS) S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0911" y="3272827"/>
            <a:ext cx="300568" cy="443356"/>
          </a:xfrm>
          <a:prstGeom prst="rect">
            <a:avLst/>
          </a:prstGeom>
          <a:noFill/>
          <a:ln w="9525">
            <a:noFill/>
            <a:miter lim="800000"/>
            <a:headEnd/>
            <a:tailEnd/>
          </a:ln>
        </p:spPr>
      </p:pic>
      <p:pic>
        <p:nvPicPr>
          <p:cNvPr id="141" name="Picture 15" descr="Content Management Server (CMS) S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0911" y="3847902"/>
            <a:ext cx="300568" cy="443356"/>
          </a:xfrm>
          <a:prstGeom prst="rect">
            <a:avLst/>
          </a:prstGeom>
          <a:noFill/>
          <a:ln w="9525">
            <a:noFill/>
            <a:miter lim="800000"/>
            <a:headEnd/>
            <a:tailEnd/>
          </a:ln>
        </p:spPr>
      </p:pic>
      <p:cxnSp>
        <p:nvCxnSpPr>
          <p:cNvPr id="142" name="直線コネクタ 141"/>
          <p:cNvCxnSpPr/>
          <p:nvPr/>
        </p:nvCxnSpPr>
        <p:spPr>
          <a:xfrm>
            <a:off x="5738338" y="4644187"/>
            <a:ext cx="0" cy="411926"/>
          </a:xfrm>
          <a:prstGeom prst="line">
            <a:avLst/>
          </a:prstGeom>
        </p:spPr>
        <p:style>
          <a:lnRef idx="1">
            <a:schemeClr val="accent1"/>
          </a:lnRef>
          <a:fillRef idx="0">
            <a:schemeClr val="accent1"/>
          </a:fillRef>
          <a:effectRef idx="0">
            <a:schemeClr val="accent1"/>
          </a:effectRef>
          <a:fontRef idx="minor">
            <a:schemeClr val="tx1"/>
          </a:fontRef>
        </p:style>
      </p:cxnSp>
      <p:sp>
        <p:nvSpPr>
          <p:cNvPr id="143" name="正方形/長方形 142"/>
          <p:cNvSpPr/>
          <p:nvPr/>
        </p:nvSpPr>
        <p:spPr>
          <a:xfrm>
            <a:off x="5301295" y="4844901"/>
            <a:ext cx="876204" cy="1109205"/>
          </a:xfrm>
          <a:prstGeom prst="rect">
            <a:avLst/>
          </a:prstGeom>
          <a:solidFill>
            <a:schemeClr val="bg1">
              <a:lumMod val="95000"/>
            </a:schemeClr>
          </a:solidFill>
          <a:ln/>
          <a:extLst/>
        </p:spPr>
        <p:style>
          <a:lnRef idx="1">
            <a:schemeClr val="accent1"/>
          </a:lnRef>
          <a:fillRef idx="2">
            <a:schemeClr val="accent1"/>
          </a:fillRef>
          <a:effectRef idx="1">
            <a:schemeClr val="accent1"/>
          </a:effectRef>
          <a:fontRef idx="minor">
            <a:schemeClr val="dk1"/>
          </a:fontRef>
        </p:style>
        <p:txBody>
          <a:bodyPr lIns="71979" tIns="71979" rIns="35990" bIns="71979" rtlCol="0" anchor="ctr"/>
          <a:lstStyle/>
          <a:p>
            <a:pPr algn="ctr" fontAlgn="base">
              <a:spcBef>
                <a:spcPct val="0"/>
              </a:spcBef>
              <a:spcAft>
                <a:spcPct val="0"/>
              </a:spcAft>
            </a:pPr>
            <a:endParaRPr lang="ja-JP" altLang="en-US" sz="1400" dirty="0">
              <a:solidFill>
                <a:prstClr val="white"/>
              </a:solidFill>
              <a:cs typeface="Meiryo UI" pitchFamily="50" charset="-128"/>
            </a:endParaRPr>
          </a:p>
        </p:txBody>
      </p:sp>
      <p:sp>
        <p:nvSpPr>
          <p:cNvPr id="144" name="正方形/長方形 143"/>
          <p:cNvSpPr/>
          <p:nvPr/>
        </p:nvSpPr>
        <p:spPr>
          <a:xfrm>
            <a:off x="5296479" y="6015131"/>
            <a:ext cx="856777" cy="413616"/>
          </a:xfrm>
          <a:prstGeom prst="rect">
            <a:avLst/>
          </a:prstGeom>
          <a:noFill/>
          <a:ln>
            <a:noFill/>
          </a:ln>
        </p:spPr>
        <p:txBody>
          <a:bodyPr wrap="none">
            <a:spAutoFit/>
          </a:bodyPr>
          <a:lstStyle/>
          <a:p>
            <a:pPr algn="ctr" fontAlgn="base">
              <a:spcBef>
                <a:spcPct val="0"/>
              </a:spcBef>
              <a:spcAft>
                <a:spcPct val="0"/>
              </a:spcAft>
            </a:pPr>
            <a:r>
              <a:rPr lang="en-US" altLang="ja-JP" sz="1050" dirty="0">
                <a:solidFill>
                  <a:prstClr val="black"/>
                </a:solidFill>
              </a:rPr>
              <a:t>RD</a:t>
            </a:r>
            <a:r>
              <a:rPr lang="ja-JP" altLang="en-US" sz="1050" dirty="0">
                <a:solidFill>
                  <a:prstClr val="black"/>
                </a:solidFill>
              </a:rPr>
              <a:t>ライセンス</a:t>
            </a:r>
            <a:br>
              <a:rPr lang="en-US" altLang="ja-JP" sz="1050" dirty="0">
                <a:solidFill>
                  <a:prstClr val="black"/>
                </a:solidFill>
              </a:rPr>
            </a:br>
            <a:r>
              <a:rPr lang="ja-JP" altLang="en-US" sz="1050" dirty="0">
                <a:solidFill>
                  <a:prstClr val="black"/>
                </a:solidFill>
              </a:rPr>
              <a:t>サーバー</a:t>
            </a:r>
            <a:endParaRPr lang="en-US" altLang="ja-JP" sz="1050" dirty="0">
              <a:solidFill>
                <a:prstClr val="black"/>
              </a:solidFill>
            </a:endParaRPr>
          </a:p>
        </p:txBody>
      </p:sp>
      <p:pic>
        <p:nvPicPr>
          <p:cNvPr id="145" name="図 1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54188" y="5107806"/>
            <a:ext cx="368303" cy="528294"/>
          </a:xfrm>
          <a:prstGeom prst="rect">
            <a:avLst/>
          </a:prstGeom>
        </p:spPr>
      </p:pic>
      <p:sp>
        <p:nvSpPr>
          <p:cNvPr id="146" name="フリーフォーム 145"/>
          <p:cNvSpPr/>
          <p:nvPr/>
        </p:nvSpPr>
        <p:spPr bwMode="auto">
          <a:xfrm>
            <a:off x="3277562" y="2401328"/>
            <a:ext cx="6582065" cy="4416111"/>
          </a:xfrm>
          <a:custGeom>
            <a:avLst/>
            <a:gdLst>
              <a:gd name="connsiteX0" fmla="*/ 519989 w 6612469"/>
              <a:gd name="connsiteY0" fmla="*/ 326876 h 5159849"/>
              <a:gd name="connsiteX1" fmla="*/ 5787904 w 6612469"/>
              <a:gd name="connsiteY1" fmla="*/ 367336 h 5159849"/>
              <a:gd name="connsiteX2" fmla="*/ 6459543 w 6612469"/>
              <a:gd name="connsiteY2" fmla="*/ 4486182 h 5159849"/>
              <a:gd name="connsiteX3" fmla="*/ 4363706 w 6612469"/>
              <a:gd name="connsiteY3" fmla="*/ 5149729 h 5159849"/>
              <a:gd name="connsiteX4" fmla="*/ 2154580 w 6612469"/>
              <a:gd name="connsiteY4" fmla="*/ 4461906 h 5159849"/>
              <a:gd name="connsiteX5" fmla="*/ 2219316 w 6612469"/>
              <a:gd name="connsiteY5" fmla="*/ 3418033 h 5159849"/>
              <a:gd name="connsiteX6" fmla="*/ 568541 w 6612469"/>
              <a:gd name="connsiteY6" fmla="*/ 2349885 h 5159849"/>
              <a:gd name="connsiteX7" fmla="*/ 196308 w 6612469"/>
              <a:gd name="connsiteY7" fmla="*/ 1484037 h 5159849"/>
              <a:gd name="connsiteX8" fmla="*/ 519989 w 6612469"/>
              <a:gd name="connsiteY8" fmla="*/ 326876 h 515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12469" h="5159849">
                <a:moveTo>
                  <a:pt x="519989" y="326876"/>
                </a:moveTo>
                <a:cubicBezTo>
                  <a:pt x="1451922" y="140759"/>
                  <a:pt x="4797978" y="-325882"/>
                  <a:pt x="5787904" y="367336"/>
                </a:cubicBezTo>
                <a:cubicBezTo>
                  <a:pt x="6777830" y="1060554"/>
                  <a:pt x="6696909" y="3689117"/>
                  <a:pt x="6459543" y="4486182"/>
                </a:cubicBezTo>
                <a:cubicBezTo>
                  <a:pt x="6222177" y="5283247"/>
                  <a:pt x="5081200" y="5153775"/>
                  <a:pt x="4363706" y="5149729"/>
                </a:cubicBezTo>
                <a:cubicBezTo>
                  <a:pt x="3646212" y="5145683"/>
                  <a:pt x="2511978" y="4750522"/>
                  <a:pt x="2154580" y="4461906"/>
                </a:cubicBezTo>
                <a:cubicBezTo>
                  <a:pt x="1797182" y="4173290"/>
                  <a:pt x="2483656" y="3770037"/>
                  <a:pt x="2219316" y="3418033"/>
                </a:cubicBezTo>
                <a:cubicBezTo>
                  <a:pt x="1954976" y="3066030"/>
                  <a:pt x="905709" y="2672218"/>
                  <a:pt x="568541" y="2349885"/>
                </a:cubicBezTo>
                <a:cubicBezTo>
                  <a:pt x="231373" y="2027552"/>
                  <a:pt x="200354" y="1818508"/>
                  <a:pt x="196308" y="1484037"/>
                </a:cubicBezTo>
                <a:cubicBezTo>
                  <a:pt x="192262" y="1149566"/>
                  <a:pt x="-411944" y="512993"/>
                  <a:pt x="519989" y="326876"/>
                </a:cubicBezTo>
                <a:close/>
              </a:path>
            </a:pathLst>
          </a:custGeom>
          <a:solidFill>
            <a:srgbClr val="FFFF00">
              <a:alpha val="20000"/>
            </a:srgbClr>
          </a:solidFill>
          <a:ln w="635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ja-JP" altLang="en-US" sz="2353"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259976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500"/>
                                        <p:tgtEl>
                                          <p:spTgt spid="1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8" grpId="0" animBg="1"/>
      <p:bldP spid="14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標準イメージとカスタムイメージの違い</a:t>
            </a:r>
            <a:endParaRPr lang="en-US" dirty="0"/>
          </a:p>
        </p:txBody>
      </p:sp>
      <p:graphicFrame>
        <p:nvGraphicFramePr>
          <p:cNvPr id="9" name="Table 8"/>
          <p:cNvGraphicFramePr>
            <a:graphicFrameLocks noGrp="1"/>
          </p:cNvGraphicFramePr>
          <p:nvPr>
            <p:extLst/>
          </p:nvPr>
        </p:nvGraphicFramePr>
        <p:xfrm>
          <a:off x="795904" y="1381818"/>
          <a:ext cx="10170975" cy="4462161"/>
        </p:xfrm>
        <a:graphic>
          <a:graphicData uri="http://schemas.openxmlformats.org/drawingml/2006/table">
            <a:tbl>
              <a:tblPr firstRow="1" bandRow="1">
                <a:tableStyleId>{5C22544A-7EE6-4342-B048-85BDC9FD1C3A}</a:tableStyleId>
              </a:tblPr>
              <a:tblGrid>
                <a:gridCol w="6071032">
                  <a:extLst>
                    <a:ext uri="{9D8B030D-6E8A-4147-A177-3AD203B41FA5}">
                      <a16:colId xmlns:a16="http://schemas.microsoft.com/office/drawing/2014/main" val="20000"/>
                    </a:ext>
                  </a:extLst>
                </a:gridCol>
                <a:gridCol w="2149086">
                  <a:extLst>
                    <a:ext uri="{9D8B030D-6E8A-4147-A177-3AD203B41FA5}">
                      <a16:colId xmlns:a16="http://schemas.microsoft.com/office/drawing/2014/main" val="20001"/>
                    </a:ext>
                  </a:extLst>
                </a:gridCol>
                <a:gridCol w="1950857">
                  <a:extLst>
                    <a:ext uri="{9D8B030D-6E8A-4147-A177-3AD203B41FA5}">
                      <a16:colId xmlns:a16="http://schemas.microsoft.com/office/drawing/2014/main" val="20002"/>
                    </a:ext>
                  </a:extLst>
                </a:gridCol>
              </a:tblGrid>
              <a:tr h="687259">
                <a:tc>
                  <a:txBody>
                    <a:bodyPr/>
                    <a:lstStyle/>
                    <a:p>
                      <a:endParaRPr lang="en-US" sz="2200" dirty="0"/>
                    </a:p>
                  </a:txBody>
                  <a:tcPr marL="89642" marR="89642" marT="44821" marB="44821"/>
                </a:tc>
                <a:tc>
                  <a:txBody>
                    <a:bodyPr/>
                    <a:lstStyle/>
                    <a:p>
                      <a:pPr algn="ctr"/>
                      <a:r>
                        <a:rPr lang="ja-JP" altLang="en-US" sz="2000" dirty="0"/>
                        <a:t>標準</a:t>
                      </a:r>
                      <a:br>
                        <a:rPr lang="en-US" altLang="ja-JP" sz="2000" dirty="0"/>
                      </a:br>
                      <a:r>
                        <a:rPr lang="ja-JP" altLang="en-US" sz="2000" dirty="0"/>
                        <a:t>イメージ</a:t>
                      </a:r>
                      <a:endParaRPr lang="en-US" sz="2000" dirty="0"/>
                    </a:p>
                  </a:txBody>
                  <a:tcPr marL="89642" marR="89642" marT="44821" marB="44821"/>
                </a:tc>
                <a:tc>
                  <a:txBody>
                    <a:bodyPr/>
                    <a:lstStyle/>
                    <a:p>
                      <a:pPr algn="ctr"/>
                      <a:r>
                        <a:rPr lang="ja-JP" altLang="en-US" sz="2000" dirty="0"/>
                        <a:t>カスタム</a:t>
                      </a:r>
                      <a:br>
                        <a:rPr lang="en-US" altLang="ja-JP" sz="2000" dirty="0"/>
                      </a:br>
                      <a:r>
                        <a:rPr lang="ja-JP" altLang="en-US" sz="2000" dirty="0"/>
                        <a:t>イメージ</a:t>
                      </a:r>
                      <a:endParaRPr lang="en-US" sz="2000" dirty="0"/>
                    </a:p>
                  </a:txBody>
                  <a:tcPr marL="89642" marR="89642" marT="44821" marB="44821"/>
                </a:tc>
                <a:extLst>
                  <a:ext uri="{0D108BD9-81ED-4DB2-BD59-A6C34878D82A}">
                    <a16:rowId xmlns:a16="http://schemas.microsoft.com/office/drawing/2014/main" val="10000"/>
                  </a:ext>
                </a:extLst>
              </a:tr>
              <a:tr h="747505">
                <a:tc>
                  <a:txBody>
                    <a:bodyPr/>
                    <a:lstStyle/>
                    <a:p>
                      <a:r>
                        <a:rPr lang="ja-JP" altLang="en-US" sz="2200" dirty="0"/>
                        <a:t>事前作成済み （イメージ作成不要）</a:t>
                      </a:r>
                      <a:endParaRPr lang="en-US" sz="2200" dirty="0"/>
                    </a:p>
                  </a:txBody>
                  <a:tcPr marL="89642" marR="89642" marT="44821" marB="44821" anchor="ctr"/>
                </a:tc>
                <a:tc>
                  <a:txBody>
                    <a:bodyPr/>
                    <a:lstStyle/>
                    <a:p>
                      <a:pPr algn="ctr"/>
                      <a:endParaRPr lang="en-US" sz="2200" dirty="0"/>
                    </a:p>
                  </a:txBody>
                  <a:tcPr marL="89642" marR="89642" marT="44821" marB="44821"/>
                </a:tc>
                <a:tc>
                  <a:txBody>
                    <a:bodyPr/>
                    <a:lstStyle/>
                    <a:p>
                      <a:pPr algn="ctr"/>
                      <a:endParaRPr lang="en-US" sz="2200" dirty="0"/>
                    </a:p>
                  </a:txBody>
                  <a:tcPr marL="89642" marR="89642" marT="44821" marB="44821"/>
                </a:tc>
                <a:extLst>
                  <a:ext uri="{0D108BD9-81ED-4DB2-BD59-A6C34878D82A}">
                    <a16:rowId xmlns:a16="http://schemas.microsoft.com/office/drawing/2014/main" val="10001"/>
                  </a:ext>
                </a:extLst>
              </a:tr>
              <a:tr h="74750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ja-JP" altLang="en-US" sz="2200" dirty="0"/>
                        <a:t>マイクロソフトによる運用</a:t>
                      </a:r>
                      <a:br>
                        <a:rPr lang="en-US" altLang="ja-JP" sz="2200" dirty="0"/>
                      </a:br>
                      <a:r>
                        <a:rPr lang="ja-JP" altLang="en-US" sz="2200" dirty="0"/>
                        <a:t>（イメージへのパッチ適用 など）</a:t>
                      </a:r>
                      <a:endParaRPr lang="en-US" altLang="ja-JP" sz="2200" dirty="0"/>
                    </a:p>
                  </a:txBody>
                  <a:tcPr marL="89642" marR="89642" marT="44821" marB="44821" anchor="ctr"/>
                </a:tc>
                <a:tc>
                  <a:txBody>
                    <a:bodyPr/>
                    <a:lstStyle/>
                    <a:p>
                      <a:pPr algn="ctr"/>
                      <a:endParaRPr lang="en-US" sz="2200" dirty="0"/>
                    </a:p>
                  </a:txBody>
                  <a:tcPr marL="89642" marR="89642" marT="44821" marB="44821"/>
                </a:tc>
                <a:tc>
                  <a:txBody>
                    <a:bodyPr/>
                    <a:lstStyle/>
                    <a:p>
                      <a:pPr algn="ctr"/>
                      <a:endParaRPr lang="en-US" sz="2200" dirty="0"/>
                    </a:p>
                  </a:txBody>
                  <a:tcPr marL="89642" marR="89642" marT="44821" marB="44821"/>
                </a:tc>
                <a:extLst>
                  <a:ext uri="{0D108BD9-81ED-4DB2-BD59-A6C34878D82A}">
                    <a16:rowId xmlns:a16="http://schemas.microsoft.com/office/drawing/2014/main" val="10002"/>
                  </a:ext>
                </a:extLst>
              </a:tr>
              <a:tr h="74750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ja-JP" altLang="en-US" sz="2200" dirty="0"/>
                        <a:t>イメージの修正</a:t>
                      </a:r>
                      <a:br>
                        <a:rPr lang="en-US" altLang="ja-JP" sz="2200" dirty="0"/>
                      </a:br>
                      <a:r>
                        <a:rPr lang="ja-JP" altLang="en-US" sz="2200" dirty="0"/>
                        <a:t>（</a:t>
                      </a:r>
                      <a:r>
                        <a:rPr lang="en-US" altLang="ja-JP" sz="2200" dirty="0"/>
                        <a:t>OS</a:t>
                      </a:r>
                      <a:r>
                        <a:rPr lang="ja-JP" altLang="en-US" sz="2200" dirty="0"/>
                        <a:t>設定、日本語言語パック導入 など）</a:t>
                      </a:r>
                      <a:endParaRPr lang="en-US" sz="2200" dirty="0"/>
                    </a:p>
                  </a:txBody>
                  <a:tcPr marL="89642" marR="89642" marT="44821" marB="44821" anchor="ctr"/>
                </a:tc>
                <a:tc>
                  <a:txBody>
                    <a:bodyPr/>
                    <a:lstStyle/>
                    <a:p>
                      <a:pPr algn="ctr"/>
                      <a:endParaRPr lang="en-US" sz="2200" dirty="0"/>
                    </a:p>
                  </a:txBody>
                  <a:tcPr marL="89642" marR="89642" marT="44821" marB="44821"/>
                </a:tc>
                <a:tc>
                  <a:txBody>
                    <a:bodyPr/>
                    <a:lstStyle/>
                    <a:p>
                      <a:pPr algn="ctr"/>
                      <a:endParaRPr lang="en-US" sz="2200" dirty="0"/>
                    </a:p>
                  </a:txBody>
                  <a:tcPr marL="89642" marR="89642" marT="44821" marB="44821"/>
                </a:tc>
                <a:extLst>
                  <a:ext uri="{0D108BD9-81ED-4DB2-BD59-A6C34878D82A}">
                    <a16:rowId xmlns:a16="http://schemas.microsoft.com/office/drawing/2014/main" val="10003"/>
                  </a:ext>
                </a:extLst>
              </a:tr>
              <a:tr h="747505">
                <a:tc>
                  <a:txBody>
                    <a:bodyPr/>
                    <a:lstStyle/>
                    <a:p>
                      <a:r>
                        <a:rPr lang="ja-JP" altLang="en-US" sz="2200" dirty="0"/>
                        <a:t>任意のアプリケーションの導入</a:t>
                      </a:r>
                      <a:endParaRPr lang="en-US" sz="2200" dirty="0"/>
                    </a:p>
                  </a:txBody>
                  <a:tcPr marL="89642" marR="89642" marT="44821" marB="44821" anchor="ctr"/>
                </a:tc>
                <a:tc>
                  <a:txBody>
                    <a:bodyPr/>
                    <a:lstStyle/>
                    <a:p>
                      <a:pPr algn="l"/>
                      <a:endParaRPr lang="en-US" sz="2200" dirty="0">
                        <a:solidFill>
                          <a:schemeClr val="bg1"/>
                        </a:solidFill>
                      </a:endParaRPr>
                    </a:p>
                  </a:txBody>
                  <a:tcPr marL="89642" marR="89642" marT="44821" marB="44821"/>
                </a:tc>
                <a:tc>
                  <a:txBody>
                    <a:bodyPr/>
                    <a:lstStyle/>
                    <a:p>
                      <a:pPr algn="ctr"/>
                      <a:endParaRPr lang="en-US" sz="2200" dirty="0"/>
                    </a:p>
                  </a:txBody>
                  <a:tcPr marL="89642" marR="89642" marT="44821" marB="44821"/>
                </a:tc>
                <a:extLst>
                  <a:ext uri="{0D108BD9-81ED-4DB2-BD59-A6C34878D82A}">
                    <a16:rowId xmlns:a16="http://schemas.microsoft.com/office/drawing/2014/main" val="10004"/>
                  </a:ext>
                </a:extLst>
              </a:tr>
              <a:tr h="747505">
                <a:tc>
                  <a:txBody>
                    <a:bodyPr/>
                    <a:lstStyle/>
                    <a:p>
                      <a:r>
                        <a:rPr lang="ja-JP" altLang="en-US" sz="2200" dirty="0"/>
                        <a:t>ローカル管理者権限の付与</a:t>
                      </a:r>
                      <a:endParaRPr lang="en-US" altLang="ja-JP" sz="2200" dirty="0"/>
                    </a:p>
                  </a:txBody>
                  <a:tcPr marL="89642" marR="89642" marT="44821" marB="44821" anchor="ctr"/>
                </a:tc>
                <a:tc>
                  <a:txBody>
                    <a:bodyPr/>
                    <a:lstStyle/>
                    <a:p>
                      <a:pPr algn="ctr"/>
                      <a:endParaRPr lang="en-US" sz="2200" dirty="0"/>
                    </a:p>
                  </a:txBody>
                  <a:tcPr marL="89642" marR="89642" marT="44821" marB="44821"/>
                </a:tc>
                <a:tc>
                  <a:txBody>
                    <a:bodyPr/>
                    <a:lstStyle/>
                    <a:p>
                      <a:pPr algn="ctr"/>
                      <a:endParaRPr lang="en-US" sz="2200" dirty="0"/>
                    </a:p>
                  </a:txBody>
                  <a:tcPr marL="89642" marR="89642" marT="44821" marB="44821"/>
                </a:tc>
                <a:extLst>
                  <a:ext uri="{0D108BD9-81ED-4DB2-BD59-A6C34878D82A}">
                    <a16:rowId xmlns:a16="http://schemas.microsoft.com/office/drawing/2014/main" val="10005"/>
                  </a:ext>
                </a:extLst>
              </a:tr>
            </a:tbl>
          </a:graphicData>
        </a:graphic>
      </p:graphicFrame>
      <p:sp>
        <p:nvSpPr>
          <p:cNvPr id="10" name="Multiply 9"/>
          <p:cNvSpPr/>
          <p:nvPr/>
        </p:nvSpPr>
        <p:spPr>
          <a:xfrm>
            <a:off x="9696216" y="2062319"/>
            <a:ext cx="669487" cy="745633"/>
          </a:xfrm>
          <a:prstGeom prst="mathMultiply">
            <a:avLst/>
          </a:prstGeom>
          <a:solidFill>
            <a:srgbClr val="FF0000"/>
          </a:solidFill>
          <a:ln>
            <a:noFill/>
          </a:ln>
          <a:effectLst>
            <a:glow rad="63500">
              <a:schemeClr val="accent6">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debrajoh.000\AppData\Local\Microsoft\Windows\Temporary Internet Files\Low\Content.IE5\6BLMZ8KX\MC90044131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7257" y="2087743"/>
            <a:ext cx="926138" cy="694784"/>
          </a:xfrm>
          <a:prstGeom prst="rect">
            <a:avLst/>
          </a:prstGeom>
          <a:noFill/>
          <a:extLst>
            <a:ext uri="{909E8E84-426E-40DD-AFC4-6F175D3DCCD1}">
              <a14:hiddenFill xmlns:a14="http://schemas.microsoft.com/office/drawing/2010/main">
                <a:solidFill>
                  <a:srgbClr val="FFFFFF"/>
                </a:solidFill>
              </a14:hiddenFill>
            </a:ext>
          </a:extLst>
        </p:spPr>
      </p:pic>
      <p:sp>
        <p:nvSpPr>
          <p:cNvPr id="26" name="Multiply 9"/>
          <p:cNvSpPr/>
          <p:nvPr/>
        </p:nvSpPr>
        <p:spPr>
          <a:xfrm>
            <a:off x="9696216" y="2864260"/>
            <a:ext cx="669487" cy="745633"/>
          </a:xfrm>
          <a:prstGeom prst="mathMultiply">
            <a:avLst/>
          </a:prstGeom>
          <a:solidFill>
            <a:srgbClr val="FF0000"/>
          </a:solidFill>
          <a:ln>
            <a:noFill/>
          </a:ln>
          <a:effectLst>
            <a:glow rad="63500">
              <a:schemeClr val="accent6">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descr="C:\Users\debrajoh.000\AppData\Local\Microsoft\Windows\Temporary Internet Files\Low\Content.IE5\6BLMZ8KX\MC90044131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7257" y="2889684"/>
            <a:ext cx="926138" cy="694784"/>
          </a:xfrm>
          <a:prstGeom prst="rect">
            <a:avLst/>
          </a:prstGeom>
          <a:noFill/>
          <a:extLst>
            <a:ext uri="{909E8E84-426E-40DD-AFC4-6F175D3DCCD1}">
              <a14:hiddenFill xmlns:a14="http://schemas.microsoft.com/office/drawing/2010/main">
                <a:solidFill>
                  <a:srgbClr val="FFFFFF"/>
                </a:solidFill>
              </a14:hiddenFill>
            </a:ext>
          </a:extLst>
        </p:spPr>
      </p:pic>
      <p:sp>
        <p:nvSpPr>
          <p:cNvPr id="33" name="Multiply 9"/>
          <p:cNvSpPr/>
          <p:nvPr/>
        </p:nvSpPr>
        <p:spPr>
          <a:xfrm>
            <a:off x="7565582" y="3565926"/>
            <a:ext cx="669487" cy="745633"/>
          </a:xfrm>
          <a:prstGeom prst="mathMultiply">
            <a:avLst/>
          </a:prstGeom>
          <a:solidFill>
            <a:srgbClr val="FF0000"/>
          </a:solidFill>
          <a:ln>
            <a:noFill/>
          </a:ln>
          <a:effectLst>
            <a:glow rad="63500">
              <a:schemeClr val="accent6">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C:\Users\debrajoh.000\AppData\Local\Microsoft\Windows\Temporary Internet Files\Low\Content.IE5\6BLMZ8KX\MC90044131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67891" y="3591351"/>
            <a:ext cx="926138" cy="694784"/>
          </a:xfrm>
          <a:prstGeom prst="rect">
            <a:avLst/>
          </a:prstGeom>
          <a:noFill/>
          <a:extLst>
            <a:ext uri="{909E8E84-426E-40DD-AFC4-6F175D3DCCD1}">
              <a14:hiddenFill xmlns:a14="http://schemas.microsoft.com/office/drawing/2010/main">
                <a:solidFill>
                  <a:srgbClr val="FFFFFF"/>
                </a:solidFill>
              </a14:hiddenFill>
            </a:ext>
          </a:extLst>
        </p:spPr>
      </p:pic>
      <p:sp>
        <p:nvSpPr>
          <p:cNvPr id="35" name="Multiply 9"/>
          <p:cNvSpPr/>
          <p:nvPr/>
        </p:nvSpPr>
        <p:spPr>
          <a:xfrm>
            <a:off x="7565582" y="4328424"/>
            <a:ext cx="669487" cy="745633"/>
          </a:xfrm>
          <a:prstGeom prst="mathMultiply">
            <a:avLst/>
          </a:prstGeom>
          <a:solidFill>
            <a:srgbClr val="FF0000"/>
          </a:solidFill>
          <a:ln>
            <a:noFill/>
          </a:ln>
          <a:effectLst>
            <a:glow rad="63500">
              <a:schemeClr val="accent6">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C:\Users\debrajoh.000\AppData\Local\Microsoft\Windows\Temporary Internet Files\Low\Content.IE5\6BLMZ8KX\MC90044131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67891" y="4353849"/>
            <a:ext cx="926138" cy="694784"/>
          </a:xfrm>
          <a:prstGeom prst="rect">
            <a:avLst/>
          </a:prstGeom>
          <a:noFill/>
          <a:extLst>
            <a:ext uri="{909E8E84-426E-40DD-AFC4-6F175D3DCCD1}">
              <a14:hiddenFill xmlns:a14="http://schemas.microsoft.com/office/drawing/2010/main">
                <a:solidFill>
                  <a:srgbClr val="FFFFFF"/>
                </a:solidFill>
              </a14:hiddenFill>
            </a:ext>
          </a:extLst>
        </p:spPr>
      </p:pic>
      <p:sp>
        <p:nvSpPr>
          <p:cNvPr id="37" name="Multiply 9"/>
          <p:cNvSpPr/>
          <p:nvPr/>
        </p:nvSpPr>
        <p:spPr>
          <a:xfrm>
            <a:off x="7565582" y="5073219"/>
            <a:ext cx="669487" cy="745633"/>
          </a:xfrm>
          <a:prstGeom prst="mathMultiply">
            <a:avLst/>
          </a:prstGeom>
          <a:solidFill>
            <a:srgbClr val="FF0000"/>
          </a:solidFill>
          <a:ln>
            <a:noFill/>
          </a:ln>
          <a:effectLst>
            <a:glow rad="63500">
              <a:schemeClr val="accent6">
                <a:satMod val="175000"/>
                <a:alpha val="40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descr="C:\Users\debrajoh.000\AppData\Local\Microsoft\Windows\Temporary Internet Files\Low\Content.IE5\6BLMZ8KX\MC90044131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67891" y="5098643"/>
            <a:ext cx="926138" cy="69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96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chor="t" anchorCtr="0"/>
          <a:lstStyle/>
          <a:p>
            <a:r>
              <a:rPr lang="ja-JP" altLang="en-US" sz="3921" dirty="0"/>
              <a:t>ポートのリダイレクト</a:t>
            </a:r>
            <a:endParaRPr kumimoji="1" lang="ja-JP" altLang="en-US" sz="3921" dirty="0"/>
          </a:p>
        </p:txBody>
      </p:sp>
      <p:graphicFrame>
        <p:nvGraphicFramePr>
          <p:cNvPr id="7" name="表 6"/>
          <p:cNvGraphicFramePr>
            <a:graphicFrameLocks noGrp="1"/>
          </p:cNvGraphicFramePr>
          <p:nvPr>
            <p:extLst/>
          </p:nvPr>
        </p:nvGraphicFramePr>
        <p:xfrm>
          <a:off x="288694" y="1215322"/>
          <a:ext cx="11474544" cy="4464378"/>
        </p:xfrm>
        <a:graphic>
          <a:graphicData uri="http://schemas.openxmlformats.org/drawingml/2006/table">
            <a:tbl>
              <a:tblPr firstRow="1" bandRow="1">
                <a:tableStyleId>{00A15C55-8517-42AA-B614-E9B94910E393}</a:tableStyleId>
              </a:tblPr>
              <a:tblGrid>
                <a:gridCol w="2498119">
                  <a:extLst>
                    <a:ext uri="{9D8B030D-6E8A-4147-A177-3AD203B41FA5}">
                      <a16:colId xmlns:a16="http://schemas.microsoft.com/office/drawing/2014/main" val="20000"/>
                    </a:ext>
                  </a:extLst>
                </a:gridCol>
                <a:gridCol w="2242036">
                  <a:extLst>
                    <a:ext uri="{9D8B030D-6E8A-4147-A177-3AD203B41FA5}">
                      <a16:colId xmlns:a16="http://schemas.microsoft.com/office/drawing/2014/main" val="20001"/>
                    </a:ext>
                  </a:extLst>
                </a:gridCol>
                <a:gridCol w="1374151">
                  <a:extLst>
                    <a:ext uri="{9D8B030D-6E8A-4147-A177-3AD203B41FA5}">
                      <a16:colId xmlns:a16="http://schemas.microsoft.com/office/drawing/2014/main" val="20002"/>
                    </a:ext>
                  </a:extLst>
                </a:gridCol>
                <a:gridCol w="1446475">
                  <a:extLst>
                    <a:ext uri="{9D8B030D-6E8A-4147-A177-3AD203B41FA5}">
                      <a16:colId xmlns:a16="http://schemas.microsoft.com/office/drawing/2014/main" val="20003"/>
                    </a:ext>
                  </a:extLst>
                </a:gridCol>
                <a:gridCol w="2484006">
                  <a:extLst>
                    <a:ext uri="{9D8B030D-6E8A-4147-A177-3AD203B41FA5}">
                      <a16:colId xmlns:a16="http://schemas.microsoft.com/office/drawing/2014/main" val="20004"/>
                    </a:ext>
                  </a:extLst>
                </a:gridCol>
                <a:gridCol w="1429757">
                  <a:extLst>
                    <a:ext uri="{9D8B030D-6E8A-4147-A177-3AD203B41FA5}">
                      <a16:colId xmlns:a16="http://schemas.microsoft.com/office/drawing/2014/main" val="20005"/>
                    </a:ext>
                  </a:extLst>
                </a:gridCol>
              </a:tblGrid>
              <a:tr h="776081">
                <a:tc>
                  <a:txBody>
                    <a:bodyPr/>
                    <a:lstStyle/>
                    <a:p>
                      <a:pPr algn="ctr"/>
                      <a:endParaRPr kumimoji="1" lang="ja-JP" altLang="en-US" sz="2400" dirty="0">
                        <a:latin typeface="+mn-lt"/>
                        <a:ea typeface="+mn-ea"/>
                      </a:endParaRPr>
                    </a:p>
                  </a:txBody>
                  <a:tcPr marL="89642" marR="89642" marT="44821" marB="44821" anchor="ctr"/>
                </a:tc>
                <a:tc>
                  <a:txBody>
                    <a:bodyPr/>
                    <a:lstStyle/>
                    <a:p>
                      <a:pPr algn="ctr"/>
                      <a:r>
                        <a:rPr kumimoji="1" lang="en-US" altLang="ja-JP" sz="2400" dirty="0"/>
                        <a:t>Windows</a:t>
                      </a:r>
                      <a:endParaRPr kumimoji="1" lang="ja-JP" altLang="en-US" sz="2400" dirty="0">
                        <a:latin typeface="+mn-lt"/>
                        <a:ea typeface="+mn-ea"/>
                      </a:endParaRPr>
                    </a:p>
                  </a:txBody>
                  <a:tcPr marL="89642" marR="89642" marT="44821" marB="44821" anchor="ctr"/>
                </a:tc>
                <a:tc>
                  <a:txBody>
                    <a:bodyPr/>
                    <a:lstStyle/>
                    <a:p>
                      <a:pPr algn="ctr"/>
                      <a:r>
                        <a:rPr kumimoji="1" lang="en-US" altLang="ja-JP" sz="2400" dirty="0"/>
                        <a:t>iOS</a:t>
                      </a:r>
                      <a:endParaRPr kumimoji="1" lang="ja-JP" altLang="en-US" sz="2400" dirty="0">
                        <a:latin typeface="+mn-lt"/>
                        <a:ea typeface="+mn-ea"/>
                      </a:endParaRPr>
                    </a:p>
                  </a:txBody>
                  <a:tcPr marL="89642" marR="89642" marT="44821" marB="44821" anchor="ctr"/>
                </a:tc>
                <a:tc>
                  <a:txBody>
                    <a:bodyPr/>
                    <a:lstStyle/>
                    <a:p>
                      <a:pPr algn="ctr"/>
                      <a:r>
                        <a:rPr kumimoji="1" lang="en-US" altLang="ja-JP" sz="2400" dirty="0"/>
                        <a:t>Android</a:t>
                      </a:r>
                      <a:endParaRPr kumimoji="1" lang="ja-JP" altLang="en-US" sz="2400" dirty="0">
                        <a:latin typeface="+mn-lt"/>
                        <a:ea typeface="+mn-ea"/>
                      </a:endParaRPr>
                    </a:p>
                  </a:txBody>
                  <a:tcPr marL="89642" marR="89642" marT="44821" marB="44821" anchor="ctr"/>
                </a:tc>
                <a:tc>
                  <a:txBody>
                    <a:bodyPr/>
                    <a:lstStyle/>
                    <a:p>
                      <a:pPr algn="ctr"/>
                      <a:r>
                        <a:rPr kumimoji="1" lang="en-US" altLang="ja-JP" sz="2400" dirty="0"/>
                        <a:t>Windows Phone</a:t>
                      </a:r>
                      <a:endParaRPr kumimoji="1" lang="ja-JP" altLang="en-US" sz="2400" dirty="0">
                        <a:latin typeface="+mn-lt"/>
                        <a:ea typeface="+mn-ea"/>
                      </a:endParaRPr>
                    </a:p>
                  </a:txBody>
                  <a:tcPr marL="89642" marR="89642" marT="44821" marB="44821" anchor="ctr"/>
                </a:tc>
                <a:tc>
                  <a:txBody>
                    <a:bodyPr/>
                    <a:lstStyle/>
                    <a:p>
                      <a:pPr algn="ctr"/>
                      <a:r>
                        <a:rPr kumimoji="1" lang="en-US" altLang="ja-JP" sz="2400" dirty="0"/>
                        <a:t>Mac</a:t>
                      </a:r>
                      <a:endParaRPr kumimoji="1" lang="ja-JP" altLang="en-US" sz="2400" dirty="0">
                        <a:latin typeface="+mn-lt"/>
                        <a:ea typeface="+mn-ea"/>
                      </a:endParaRPr>
                    </a:p>
                  </a:txBody>
                  <a:tcPr marL="89642" marR="89642" marT="44821" marB="44821" anchor="ctr"/>
                </a:tc>
                <a:extLst>
                  <a:ext uri="{0D108BD9-81ED-4DB2-BD59-A6C34878D82A}">
                    <a16:rowId xmlns:a16="http://schemas.microsoft.com/office/drawing/2014/main" val="10000"/>
                  </a:ext>
                </a:extLst>
              </a:tr>
              <a:tr h="448212">
                <a:tc>
                  <a:txBody>
                    <a:bodyPr/>
                    <a:lstStyle/>
                    <a:p>
                      <a:pPr algn="l"/>
                      <a:r>
                        <a:rPr kumimoji="1" lang="ja-JP" altLang="en-US" sz="2400" dirty="0"/>
                        <a:t>クリップボード</a:t>
                      </a:r>
                      <a:endParaRPr kumimoji="1" lang="ja-JP" altLang="en-US" sz="2400" dirty="0">
                        <a:solidFill>
                          <a:srgbClr val="000000"/>
                        </a:solidFill>
                        <a:latin typeface="+mn-lt"/>
                        <a:ea typeface="+mn-ea"/>
                      </a:endParaRPr>
                    </a:p>
                  </a:txBody>
                  <a:tcPr marL="89642" marR="89642" marT="44821" marB="44821" anchor="ctr"/>
                </a:tc>
                <a:tc>
                  <a:txBody>
                    <a:bodyPr/>
                    <a:lstStyle/>
                    <a:p>
                      <a:pPr algn="ct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a:t>○</a:t>
                      </a:r>
                      <a:endParaRPr kumimoji="1" lang="ja-JP" altLang="en-US" sz="2400" b="1" dirty="0">
                        <a:solidFill>
                          <a:srgbClr val="000000"/>
                        </a:solidFill>
                        <a:latin typeface="+mn-lt"/>
                        <a:ea typeface="+mn-ea"/>
                      </a:endParaRPr>
                    </a:p>
                  </a:txBody>
                  <a:tcPr marL="89642" marR="89642" marT="44821" marB="44821" anchor="ctr"/>
                </a:tc>
                <a:extLst>
                  <a:ext uri="{0D108BD9-81ED-4DB2-BD59-A6C34878D82A}">
                    <a16:rowId xmlns:a16="http://schemas.microsoft.com/office/drawing/2014/main" val="10001"/>
                  </a:ext>
                </a:extLst>
              </a:tr>
              <a:tr h="448212">
                <a:tc>
                  <a:txBody>
                    <a:bodyPr/>
                    <a:lstStyle/>
                    <a:p>
                      <a:pPr algn="l"/>
                      <a:r>
                        <a:rPr kumimoji="1" lang="ja-JP" altLang="en-US" sz="2400" dirty="0"/>
                        <a:t>オーディオ</a:t>
                      </a:r>
                      <a:endParaRPr kumimoji="1" lang="ja-JP" altLang="en-US" sz="2400"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extLst>
                  <a:ext uri="{0D108BD9-81ED-4DB2-BD59-A6C34878D82A}">
                    <a16:rowId xmlns:a16="http://schemas.microsoft.com/office/drawing/2014/main" val="10002"/>
                  </a:ext>
                </a:extLst>
              </a:tr>
              <a:tr h="448212">
                <a:tc>
                  <a:txBody>
                    <a:bodyPr/>
                    <a:lstStyle/>
                    <a:p>
                      <a:pPr algn="l"/>
                      <a:r>
                        <a:rPr kumimoji="1" lang="ja-JP" altLang="en-US" sz="2400" dirty="0"/>
                        <a:t>ドライブマッピング</a:t>
                      </a:r>
                      <a:endParaRPr kumimoji="1" lang="ja-JP" altLang="en-US" sz="2400"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algn="ctr"/>
                      <a:endParaRPr kumimoji="1" lang="ja-JP" altLang="en-US" sz="2400" b="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extLst>
                  <a:ext uri="{0D108BD9-81ED-4DB2-BD59-A6C34878D82A}">
                    <a16:rowId xmlns:a16="http://schemas.microsoft.com/office/drawing/2014/main" val="10003"/>
                  </a:ext>
                </a:extLst>
              </a:tr>
              <a:tr h="448212">
                <a:tc>
                  <a:txBody>
                    <a:bodyPr/>
                    <a:lstStyle/>
                    <a:p>
                      <a:pPr algn="l"/>
                      <a:r>
                        <a:rPr kumimoji="1" lang="en-US" altLang="ja-JP" sz="2400" dirty="0"/>
                        <a:t>USB</a:t>
                      </a:r>
                      <a:endParaRPr kumimoji="1" lang="ja-JP" altLang="en-US" sz="2400"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a:solidFill>
                          <a:srgbClr val="000000"/>
                        </a:solidFill>
                        <a:latin typeface="+mn-lt"/>
                        <a:ea typeface="+mn-ea"/>
                      </a:endParaRPr>
                    </a:p>
                  </a:txBody>
                  <a:tcPr marL="89642" marR="89642" marT="44821" marB="44821" anchor="ctr"/>
                </a:tc>
                <a:extLst>
                  <a:ext uri="{0D108BD9-81ED-4DB2-BD59-A6C34878D82A}">
                    <a16:rowId xmlns:a16="http://schemas.microsoft.com/office/drawing/2014/main" val="10004"/>
                  </a:ext>
                </a:extLst>
              </a:tr>
              <a:tr h="448212">
                <a:tc>
                  <a:txBody>
                    <a:bodyPr/>
                    <a:lstStyle/>
                    <a:p>
                      <a:pPr algn="l"/>
                      <a:r>
                        <a:rPr kumimoji="1" lang="ja-JP" altLang="en-US" sz="2400" dirty="0"/>
                        <a:t>プリンター</a:t>
                      </a:r>
                      <a:endParaRPr kumimoji="1" lang="ja-JP" altLang="en-US" sz="2400"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extLst>
                  <a:ext uri="{0D108BD9-81ED-4DB2-BD59-A6C34878D82A}">
                    <a16:rowId xmlns:a16="http://schemas.microsoft.com/office/drawing/2014/main" val="10005"/>
                  </a:ext>
                </a:extLst>
              </a:tr>
              <a:tr h="448212">
                <a:tc>
                  <a:txBody>
                    <a:bodyPr/>
                    <a:lstStyle/>
                    <a:p>
                      <a:pPr algn="l"/>
                      <a:r>
                        <a:rPr kumimoji="1" lang="ja-JP" altLang="en-US" sz="2400" dirty="0"/>
                        <a:t>シリアルポート</a:t>
                      </a:r>
                      <a:endParaRPr kumimoji="1" lang="ja-JP" altLang="en-US" sz="2400"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extLst>
                  <a:ext uri="{0D108BD9-81ED-4DB2-BD59-A6C34878D82A}">
                    <a16:rowId xmlns:a16="http://schemas.microsoft.com/office/drawing/2014/main" val="10006"/>
                  </a:ext>
                </a:extLst>
              </a:tr>
              <a:tr h="448212">
                <a:tc>
                  <a:txBody>
                    <a:bodyPr/>
                    <a:lstStyle/>
                    <a:p>
                      <a:pPr algn="l"/>
                      <a:r>
                        <a:rPr kumimoji="1" lang="en-US" altLang="ja-JP" sz="2400" dirty="0"/>
                        <a:t>COM</a:t>
                      </a:r>
                      <a:r>
                        <a:rPr kumimoji="1" lang="ja-JP" altLang="en-US" sz="2400" dirty="0"/>
                        <a:t>ポート</a:t>
                      </a:r>
                      <a:endParaRPr kumimoji="1" lang="ja-JP" altLang="en-US" sz="2400"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extLst>
                  <a:ext uri="{0D108BD9-81ED-4DB2-BD59-A6C34878D82A}">
                    <a16:rowId xmlns:a16="http://schemas.microsoft.com/office/drawing/2014/main" val="10007"/>
                  </a:ext>
                </a:extLst>
              </a:tr>
              <a:tr h="448212">
                <a:tc>
                  <a:txBody>
                    <a:bodyPr/>
                    <a:lstStyle/>
                    <a:p>
                      <a:pPr algn="l"/>
                      <a:r>
                        <a:rPr kumimoji="1" lang="ja-JP" altLang="en-US" sz="2400" dirty="0"/>
                        <a:t>スマートカード</a:t>
                      </a:r>
                      <a:endParaRPr kumimoji="1" lang="ja-JP" altLang="en-US" sz="2400" dirty="0">
                        <a:solidFill>
                          <a:srgbClr val="000000"/>
                        </a:solidFill>
                        <a:latin typeface="+mn-lt"/>
                        <a:ea typeface="+mn-ea"/>
                      </a:endParaRPr>
                    </a:p>
                  </a:txBody>
                  <a:tcPr marL="89642" marR="89642" marT="44821" marB="44821" anchor="ctr"/>
                </a:tc>
                <a:tc>
                  <a:txBody>
                    <a:bodyPr/>
                    <a:lstStyle/>
                    <a:p>
                      <a:pPr marL="0" marR="0" indent="0" algn="ctr" defTabSz="932742" rtl="0" eaLnBrk="1" fontAlgn="auto" latinLnBrk="0" hangingPunct="1">
                        <a:lnSpc>
                          <a:spcPct val="100000"/>
                        </a:lnSpc>
                        <a:spcBef>
                          <a:spcPts val="0"/>
                        </a:spcBef>
                        <a:spcAft>
                          <a:spcPts val="0"/>
                        </a:spcAft>
                        <a:buClrTx/>
                        <a:buSzTx/>
                        <a:buFontTx/>
                        <a:buNone/>
                        <a:tabLst/>
                        <a:defRPr/>
                      </a:pPr>
                      <a:r>
                        <a:rPr kumimoji="1" lang="ja-JP" altLang="en-US" sz="2400" dirty="0"/>
                        <a:t>○</a:t>
                      </a:r>
                      <a:endParaRPr kumimoji="1" lang="ja-JP" altLang="en-US" sz="2400" b="1" dirty="0">
                        <a:solidFill>
                          <a:srgbClr val="000000"/>
                        </a:solidFill>
                        <a:latin typeface="+mn-lt"/>
                        <a:ea typeface="+mn-ea"/>
                      </a:endParaRPr>
                    </a:p>
                  </a:txBody>
                  <a:tcPr marL="89642" marR="89642" marT="44821" marB="44821" anchor="ctr"/>
                </a:tc>
                <a:tc>
                  <a:txBody>
                    <a:bodyPr/>
                    <a:lstStyle/>
                    <a:p>
                      <a:pPr algn="ctr"/>
                      <a:endParaRPr kumimoji="1" lang="ja-JP" altLang="en-US" sz="2400" b="0">
                        <a:solidFill>
                          <a:srgbClr val="000000"/>
                        </a:solidFill>
                        <a:latin typeface="+mn-lt"/>
                        <a:ea typeface="+mn-ea"/>
                      </a:endParaRPr>
                    </a:p>
                  </a:txBody>
                  <a:tcPr marL="89642" marR="89642" marT="44821" marB="44821" anchor="ctr"/>
                </a:tc>
                <a:tc>
                  <a:txBody>
                    <a:bodyPr/>
                    <a:lstStyle/>
                    <a:p>
                      <a:pPr algn="ctr"/>
                      <a:endParaRPr kumimoji="1" lang="ja-JP" altLang="en-US" sz="2400" b="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tc>
                  <a:txBody>
                    <a:bodyPr/>
                    <a:lstStyle/>
                    <a:p>
                      <a:pPr algn="ctr"/>
                      <a:endParaRPr kumimoji="1" lang="ja-JP" altLang="en-US" sz="2400" b="0" dirty="0">
                        <a:solidFill>
                          <a:srgbClr val="000000"/>
                        </a:solidFill>
                        <a:latin typeface="+mn-lt"/>
                        <a:ea typeface="+mn-ea"/>
                      </a:endParaRPr>
                    </a:p>
                  </a:txBody>
                  <a:tcPr marL="89642" marR="89642" marT="44821" marB="44821" anchor="ctr"/>
                </a:tc>
                <a:extLst>
                  <a:ext uri="{0D108BD9-81ED-4DB2-BD59-A6C34878D82A}">
                    <a16:rowId xmlns:a16="http://schemas.microsoft.com/office/drawing/2014/main" val="10008"/>
                  </a:ext>
                </a:extLst>
              </a:tr>
            </a:tbl>
          </a:graphicData>
        </a:graphic>
      </p:graphicFrame>
      <p:sp>
        <p:nvSpPr>
          <p:cNvPr id="8" name="TextBox 38"/>
          <p:cNvSpPr txBox="1"/>
          <p:nvPr/>
        </p:nvSpPr>
        <p:spPr>
          <a:xfrm>
            <a:off x="776458" y="5918525"/>
            <a:ext cx="10681980" cy="594159"/>
          </a:xfrm>
          <a:prstGeom prst="rect">
            <a:avLst/>
          </a:prstGeom>
          <a:noFill/>
        </p:spPr>
        <p:txBody>
          <a:bodyPr wrap="square" lIns="182871" tIns="146296" rIns="182871" bIns="146296">
            <a:spAutoFit/>
          </a:bodyPr>
          <a:lstStyle/>
          <a:p>
            <a:pPr defTabSz="913507">
              <a:lnSpc>
                <a:spcPct val="90000"/>
              </a:lnSpc>
              <a:spcAft>
                <a:spcPts val="600"/>
              </a:spcAft>
            </a:pPr>
            <a:r>
              <a:rPr lang="en-US" altLang="ja-JP" sz="2157" dirty="0">
                <a:solidFill>
                  <a:srgbClr val="000000"/>
                </a:solidFill>
                <a:ea typeface="たぬき油性マジック" panose="02000600000000000000" pitchFamily="2" charset="-128"/>
                <a:cs typeface="Segoe UI Light"/>
                <a:hlinkClick r:id="rId3"/>
              </a:rPr>
              <a:t>https://azure.microsoft.com/en-us/documentation/articles/remoteapp-redirection/</a:t>
            </a:r>
            <a:endParaRPr lang="ja-JP" altLang="en-US" sz="2157" dirty="0">
              <a:solidFill>
                <a:srgbClr val="000000"/>
              </a:solidFill>
              <a:ea typeface="たぬき油性マジック" panose="02000600000000000000" pitchFamily="2" charset="-128"/>
              <a:cs typeface="Segoe UI Light"/>
            </a:endParaRPr>
          </a:p>
        </p:txBody>
      </p:sp>
    </p:spTree>
    <p:extLst>
      <p:ext uri="{BB962C8B-B14F-4D97-AF65-F5344CB8AC3E}">
        <p14:creationId xmlns:p14="http://schemas.microsoft.com/office/powerpoint/2010/main" val="392797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solidFill>
                  <a:schemeClr val="tx1"/>
                </a:solidFill>
              </a:rPr>
              <a:t>API </a:t>
            </a:r>
            <a:r>
              <a:rPr kumimoji="1" lang="ja-JP" altLang="en-US" dirty="0">
                <a:solidFill>
                  <a:schemeClr val="tx1"/>
                </a:solidFill>
              </a:rPr>
              <a:t>管理</a:t>
            </a:r>
          </a:p>
        </p:txBody>
      </p:sp>
      <p:sp>
        <p:nvSpPr>
          <p:cNvPr id="4" name="Rectangle 46"/>
          <p:cNvSpPr/>
          <p:nvPr/>
        </p:nvSpPr>
        <p:spPr bwMode="auto">
          <a:xfrm>
            <a:off x="0" y="1143084"/>
            <a:ext cx="12192000" cy="587467"/>
          </a:xfrm>
          <a:prstGeom prst="rect">
            <a:avLst/>
          </a:prstGeom>
          <a:solidFill>
            <a:srgbClr val="3DA7F3"/>
          </a:solidFill>
          <a:ln w="9525" cap="flat" cmpd="sng" algn="ctr">
            <a:noFill/>
            <a:prstDash val="solid"/>
            <a:headEnd type="none" w="med" len="med"/>
            <a:tailEnd type="none" w="med" len="med"/>
          </a:ln>
          <a:effectLst/>
        </p:spPr>
        <p:txBody>
          <a:bodyPr rot="0" spcFirstLastPara="0" vertOverflow="overflow" horzOverflow="overflow" vert="horz" wrap="square" lIns="11015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Light" panose="020B0502040204020203" pitchFamily="34" charset="0"/>
              </a:rPr>
              <a:t>セキュア かつ スケーラブル な </a:t>
            </a:r>
            <a:r>
              <a:rPr lang="en-US" altLang="ja-JP" sz="2800" kern="0" dirty="0">
                <a:gradFill>
                  <a:gsLst>
                    <a:gs pos="0">
                      <a:srgbClr val="FFFFFF"/>
                    </a:gs>
                    <a:gs pos="100000">
                      <a:srgbClr val="FFFFFF"/>
                    </a:gs>
                  </a:gsLst>
                  <a:lin ang="5400000" scaled="0"/>
                </a:gradFill>
                <a:cs typeface="Segoe UI Light" panose="020B0502040204020203" pitchFamily="34" charset="0"/>
              </a:rPr>
              <a:t>API </a:t>
            </a:r>
            <a:r>
              <a:rPr lang="ja-JP" altLang="en-US" sz="2800" kern="0" dirty="0">
                <a:gradFill>
                  <a:gsLst>
                    <a:gs pos="0">
                      <a:srgbClr val="FFFFFF"/>
                    </a:gs>
                    <a:gs pos="100000">
                      <a:srgbClr val="FFFFFF"/>
                    </a:gs>
                  </a:gsLst>
                  <a:lin ang="5400000" scaled="0"/>
                </a:gradFill>
                <a:cs typeface="Segoe UI Light" panose="020B0502040204020203" pitchFamily="34" charset="0"/>
              </a:rPr>
              <a:t>公開</a:t>
            </a:r>
          </a:p>
        </p:txBody>
      </p:sp>
      <p:grpSp>
        <p:nvGrpSpPr>
          <p:cNvPr id="9" name="Group 3"/>
          <p:cNvGrpSpPr/>
          <p:nvPr/>
        </p:nvGrpSpPr>
        <p:grpSpPr>
          <a:xfrm>
            <a:off x="5301572" y="1752600"/>
            <a:ext cx="2357392" cy="4678094"/>
            <a:chOff x="5145480" y="1275907"/>
            <a:chExt cx="2429632" cy="5521308"/>
          </a:xfrm>
        </p:grpSpPr>
        <p:sp>
          <p:nvSpPr>
            <p:cNvPr id="10" name="Rectangle 4"/>
            <p:cNvSpPr/>
            <p:nvPr/>
          </p:nvSpPr>
          <p:spPr bwMode="auto">
            <a:xfrm>
              <a:off x="5145480" y="1275907"/>
              <a:ext cx="2135937" cy="5490280"/>
            </a:xfrm>
            <a:prstGeom prst="rect">
              <a:avLst/>
            </a:prstGeom>
            <a:solidFill>
              <a:srgbClr val="0072C6">
                <a:tint val="65000"/>
              </a:srgbClr>
            </a:solidFill>
            <a:ln w="9525" cap="flat" cmpd="sng" algn="ctr">
              <a:solidFill>
                <a:srgbClr val="0072C6"/>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kumimoji="0" lang="en-US" sz="2000" kern="0" dirty="0">
                <a:solidFill>
                  <a:srgbClr val="FFFFFF"/>
                </a:solidFill>
              </a:endParaRPr>
            </a:p>
          </p:txBody>
        </p:sp>
        <p:pic>
          <p:nvPicPr>
            <p:cNvPr id="11" name="Picture 1"/>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5277629" y="6242588"/>
              <a:ext cx="520204" cy="442173"/>
            </a:xfrm>
            <a:prstGeom prst="rect">
              <a:avLst/>
            </a:prstGeom>
          </p:spPr>
        </p:pic>
        <p:sp>
          <p:nvSpPr>
            <p:cNvPr id="12" name="TextBox 24"/>
            <p:cNvSpPr txBox="1"/>
            <p:nvPr/>
          </p:nvSpPr>
          <p:spPr>
            <a:xfrm>
              <a:off x="5783059" y="5961735"/>
              <a:ext cx="1792053" cy="835480"/>
            </a:xfrm>
            <a:prstGeom prst="rect">
              <a:avLst/>
            </a:prstGeom>
            <a:noFill/>
          </p:spPr>
          <p:txBody>
            <a:bodyPr wrap="square" rtlCol="0">
              <a:spAutoFit/>
            </a:bodyPr>
            <a:lstStyle/>
            <a:p>
              <a:pPr defTabSz="932597">
                <a:defRPr/>
              </a:pPr>
              <a:r>
                <a:rPr kumimoji="0" lang="en-US" sz="2000" kern="0" dirty="0">
                  <a:solidFill>
                    <a:srgbClr val="FFFFFF"/>
                  </a:solidFill>
                </a:rPr>
                <a:t>Azure </a:t>
              </a:r>
            </a:p>
            <a:p>
              <a:pPr defTabSz="932597">
                <a:defRPr/>
              </a:pPr>
              <a:r>
                <a:rPr kumimoji="0" lang="en-US" sz="2000" kern="0" dirty="0">
                  <a:solidFill>
                    <a:srgbClr val="FFFFFF"/>
                  </a:solidFill>
                </a:rPr>
                <a:t>API </a:t>
              </a:r>
              <a:r>
                <a:rPr kumimoji="0" lang="ja-JP" altLang="en-US" sz="2000" kern="0" dirty="0">
                  <a:solidFill>
                    <a:srgbClr val="FFFFFF"/>
                  </a:solidFill>
                </a:rPr>
                <a:t>管理</a:t>
              </a:r>
              <a:endParaRPr kumimoji="0" lang="en-US" sz="2000" kern="0" dirty="0">
                <a:solidFill>
                  <a:srgbClr val="FFFFFF"/>
                </a:solidFill>
              </a:endParaRPr>
            </a:p>
          </p:txBody>
        </p:sp>
      </p:grpSp>
      <p:cxnSp>
        <p:nvCxnSpPr>
          <p:cNvPr id="13" name="Straight Arrow Connector 34"/>
          <p:cNvCxnSpPr/>
          <p:nvPr/>
        </p:nvCxnSpPr>
        <p:spPr>
          <a:xfrm>
            <a:off x="2663958" y="2476254"/>
            <a:ext cx="2361865" cy="0"/>
          </a:xfrm>
          <a:prstGeom prst="straightConnector1">
            <a:avLst/>
          </a:prstGeom>
          <a:noFill/>
          <a:ln w="28575" cap="flat" cmpd="sng" algn="ctr">
            <a:solidFill>
              <a:srgbClr val="00B0F0"/>
            </a:solidFill>
            <a:prstDash val="solid"/>
            <a:headEnd type="none" w="med" len="med"/>
            <a:tailEnd type="arrow" w="med" len="med"/>
          </a:ln>
          <a:effectLst/>
        </p:spPr>
      </p:cxnSp>
      <p:cxnSp>
        <p:nvCxnSpPr>
          <p:cNvPr id="14" name="Straight Arrow Connector 35"/>
          <p:cNvCxnSpPr/>
          <p:nvPr/>
        </p:nvCxnSpPr>
        <p:spPr>
          <a:xfrm>
            <a:off x="2663958" y="4002589"/>
            <a:ext cx="2361865" cy="0"/>
          </a:xfrm>
          <a:prstGeom prst="straightConnector1">
            <a:avLst/>
          </a:prstGeom>
          <a:noFill/>
          <a:ln w="28575" cap="flat" cmpd="sng" algn="ctr">
            <a:solidFill>
              <a:srgbClr val="00B0F0"/>
            </a:solidFill>
            <a:prstDash val="solid"/>
            <a:headEnd type="none" w="med" len="med"/>
            <a:tailEnd type="arrow" w="med" len="med"/>
          </a:ln>
          <a:effectLst/>
        </p:spPr>
      </p:cxnSp>
      <p:cxnSp>
        <p:nvCxnSpPr>
          <p:cNvPr id="15" name="Straight Arrow Connector 36"/>
          <p:cNvCxnSpPr/>
          <p:nvPr/>
        </p:nvCxnSpPr>
        <p:spPr>
          <a:xfrm>
            <a:off x="2663958" y="5487174"/>
            <a:ext cx="2361865" cy="0"/>
          </a:xfrm>
          <a:prstGeom prst="straightConnector1">
            <a:avLst/>
          </a:prstGeom>
          <a:noFill/>
          <a:ln w="28575" cap="flat" cmpd="sng" algn="ctr">
            <a:solidFill>
              <a:srgbClr val="00B0F0"/>
            </a:solidFill>
            <a:prstDash val="solid"/>
            <a:headEnd type="none" w="med" len="med"/>
            <a:tailEnd type="arrow" w="med" len="med"/>
          </a:ln>
          <a:effectLst/>
        </p:spPr>
      </p:cxnSp>
      <p:cxnSp>
        <p:nvCxnSpPr>
          <p:cNvPr id="16" name="Straight Arrow Connector 37"/>
          <p:cNvCxnSpPr/>
          <p:nvPr/>
        </p:nvCxnSpPr>
        <p:spPr>
          <a:xfrm>
            <a:off x="7694067" y="3385116"/>
            <a:ext cx="2133297" cy="0"/>
          </a:xfrm>
          <a:prstGeom prst="straightConnector1">
            <a:avLst/>
          </a:prstGeom>
          <a:noFill/>
          <a:ln w="28575" cap="flat" cmpd="sng" algn="ctr">
            <a:solidFill>
              <a:srgbClr val="00B0F0"/>
            </a:solidFill>
            <a:prstDash val="solid"/>
            <a:headEnd type="none" w="med" len="med"/>
            <a:tailEnd type="arrow" w="med" len="med"/>
          </a:ln>
          <a:effectLst/>
        </p:spPr>
      </p:cxnSp>
      <p:grpSp>
        <p:nvGrpSpPr>
          <p:cNvPr id="17" name="Group 8"/>
          <p:cNvGrpSpPr/>
          <p:nvPr/>
        </p:nvGrpSpPr>
        <p:grpSpPr>
          <a:xfrm>
            <a:off x="602877" y="1752600"/>
            <a:ext cx="1805369" cy="1452288"/>
            <a:chOff x="489450" y="1507915"/>
            <a:chExt cx="1770130" cy="1423941"/>
          </a:xfrm>
        </p:grpSpPr>
        <p:pic>
          <p:nvPicPr>
            <p:cNvPr id="18" name="Picture 44"/>
            <p:cNvPicPr>
              <a:picLocks noChangeAspect="1"/>
            </p:cNvPicPr>
            <p:nvPr/>
          </p:nvPicPr>
          <p:blipFill>
            <a:blip r:embed="rId4">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489450" y="1507915"/>
              <a:ext cx="1770130" cy="1045018"/>
            </a:xfrm>
            <a:prstGeom prst="rect">
              <a:avLst/>
            </a:prstGeom>
          </p:spPr>
        </p:pic>
        <p:sp>
          <p:nvSpPr>
            <p:cNvPr id="19" name="TextBox 45"/>
            <p:cNvSpPr txBox="1"/>
            <p:nvPr/>
          </p:nvSpPr>
          <p:spPr>
            <a:xfrm>
              <a:off x="489450" y="2539556"/>
              <a:ext cx="1770130" cy="392300"/>
            </a:xfrm>
            <a:prstGeom prst="rect">
              <a:avLst/>
            </a:prstGeom>
            <a:noFill/>
          </p:spPr>
          <p:txBody>
            <a:bodyPr wrap="square" rtlCol="0">
              <a:spAutoFit/>
            </a:bodyPr>
            <a:lstStyle/>
            <a:p>
              <a:pPr algn="ctr" defTabSz="932597">
                <a:defRPr/>
              </a:pPr>
              <a:r>
                <a:rPr kumimoji="0" lang="ja-JP" altLang="en-US" sz="2000" kern="0" dirty="0"/>
                <a:t>アプリ開発者</a:t>
              </a:r>
              <a:endParaRPr kumimoji="0" lang="en-US" sz="2000" kern="0" dirty="0"/>
            </a:p>
          </p:txBody>
        </p:sp>
      </p:grpSp>
      <p:grpSp>
        <p:nvGrpSpPr>
          <p:cNvPr id="20" name="Group 10"/>
          <p:cNvGrpSpPr/>
          <p:nvPr/>
        </p:nvGrpSpPr>
        <p:grpSpPr>
          <a:xfrm>
            <a:off x="602877" y="4938608"/>
            <a:ext cx="1805369" cy="1575884"/>
            <a:chOff x="489450" y="4631732"/>
            <a:chExt cx="1770130" cy="1545124"/>
          </a:xfrm>
        </p:grpSpPr>
        <p:pic>
          <p:nvPicPr>
            <p:cNvPr id="21" name="Picture 46"/>
            <p:cNvPicPr>
              <a:picLocks noChangeAspect="1"/>
            </p:cNvPicPr>
            <p:nvPr/>
          </p:nvPicPr>
          <p:blipFill>
            <a:blip r:embed="rId5">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551475" y="4631732"/>
              <a:ext cx="1646080" cy="1125381"/>
            </a:xfrm>
            <a:prstGeom prst="rect">
              <a:avLst/>
            </a:prstGeom>
          </p:spPr>
        </p:pic>
        <p:sp>
          <p:nvSpPr>
            <p:cNvPr id="22" name="TextBox 47"/>
            <p:cNvSpPr txBox="1"/>
            <p:nvPr/>
          </p:nvSpPr>
          <p:spPr>
            <a:xfrm>
              <a:off x="489450" y="5784556"/>
              <a:ext cx="1770130" cy="392300"/>
            </a:xfrm>
            <a:prstGeom prst="rect">
              <a:avLst/>
            </a:prstGeom>
            <a:noFill/>
          </p:spPr>
          <p:txBody>
            <a:bodyPr wrap="square" rtlCol="0">
              <a:spAutoFit/>
            </a:bodyPr>
            <a:lstStyle/>
            <a:p>
              <a:pPr algn="ctr" defTabSz="932597">
                <a:defRPr/>
              </a:pPr>
              <a:r>
                <a:rPr kumimoji="0" lang="en-US" sz="2000" kern="0" dirty="0"/>
                <a:t>API </a:t>
              </a:r>
              <a:r>
                <a:rPr kumimoji="0" lang="ja-JP" altLang="en-US" sz="2000" kern="0" dirty="0"/>
                <a:t>発行者</a:t>
              </a:r>
              <a:endParaRPr kumimoji="0" lang="en-US" sz="2000" kern="0" dirty="0"/>
            </a:p>
          </p:txBody>
        </p:sp>
      </p:grpSp>
      <p:grpSp>
        <p:nvGrpSpPr>
          <p:cNvPr id="23" name="Group 9"/>
          <p:cNvGrpSpPr/>
          <p:nvPr/>
        </p:nvGrpSpPr>
        <p:grpSpPr>
          <a:xfrm>
            <a:off x="602877" y="3450633"/>
            <a:ext cx="1805369" cy="1453861"/>
            <a:chOff x="489450" y="3172804"/>
            <a:chExt cx="1770130" cy="1425483"/>
          </a:xfrm>
        </p:grpSpPr>
        <p:pic>
          <p:nvPicPr>
            <p:cNvPr id="24" name="Picture 49"/>
            <p:cNvPicPr>
              <a:picLocks noChangeAspect="1"/>
            </p:cNvPicPr>
            <p:nvPr/>
          </p:nvPicPr>
          <p:blipFill>
            <a:blip r:embed="rId6">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810355" y="3172804"/>
              <a:ext cx="1156668" cy="1037600"/>
            </a:xfrm>
            <a:prstGeom prst="rect">
              <a:avLst/>
            </a:prstGeom>
          </p:spPr>
        </p:pic>
        <p:sp>
          <p:nvSpPr>
            <p:cNvPr id="25" name="TextBox 50"/>
            <p:cNvSpPr txBox="1"/>
            <p:nvPr/>
          </p:nvSpPr>
          <p:spPr>
            <a:xfrm>
              <a:off x="489450" y="4205987"/>
              <a:ext cx="1770130" cy="392300"/>
            </a:xfrm>
            <a:prstGeom prst="rect">
              <a:avLst/>
            </a:prstGeom>
            <a:noFill/>
          </p:spPr>
          <p:txBody>
            <a:bodyPr wrap="square" rtlCol="0">
              <a:spAutoFit/>
            </a:bodyPr>
            <a:lstStyle/>
            <a:p>
              <a:pPr algn="ctr" defTabSz="932597">
                <a:defRPr/>
              </a:pPr>
              <a:r>
                <a:rPr kumimoji="0" lang="ja-JP" altLang="en-US" sz="2000" kern="0" dirty="0"/>
                <a:t>アプリ</a:t>
              </a:r>
              <a:endParaRPr kumimoji="0" lang="en-US" sz="2000" kern="0" dirty="0"/>
            </a:p>
          </p:txBody>
        </p:sp>
      </p:grpSp>
      <p:pic>
        <p:nvPicPr>
          <p:cNvPr id="26" name="Picture 51"/>
          <p:cNvPicPr>
            <a:picLocks noChangeAspect="1"/>
          </p:cNvPicPr>
          <p:nvPr/>
        </p:nvPicPr>
        <p:blipFill>
          <a:blip r:embed="rId7">
            <a:duotone>
              <a:srgbClr val="0072C6">
                <a:shade val="45000"/>
                <a:satMod val="135000"/>
              </a:srgbClr>
              <a:prstClr val="white"/>
            </a:duotone>
            <a:extLst>
              <a:ext uri="{28A0092B-C50C-407E-A947-70E740481C1C}">
                <a14:useLocalDpi xmlns:a14="http://schemas.microsoft.com/office/drawing/2010/main" val="0"/>
              </a:ext>
            </a:extLst>
          </a:blip>
          <a:stretch>
            <a:fillRect/>
          </a:stretch>
        </p:blipFill>
        <p:spPr>
          <a:xfrm>
            <a:off x="10813736" y="2199301"/>
            <a:ext cx="1027065" cy="2134013"/>
          </a:xfrm>
          <a:prstGeom prst="rect">
            <a:avLst/>
          </a:prstGeom>
        </p:spPr>
      </p:pic>
      <p:pic>
        <p:nvPicPr>
          <p:cNvPr id="27"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10065942" y="3241885"/>
            <a:ext cx="764121" cy="310829"/>
          </a:xfrm>
          <a:prstGeom prst="rect">
            <a:avLst/>
          </a:prstGeom>
        </p:spPr>
      </p:pic>
      <p:sp>
        <p:nvSpPr>
          <p:cNvPr id="28" name="TextBox 54"/>
          <p:cNvSpPr txBox="1"/>
          <p:nvPr/>
        </p:nvSpPr>
        <p:spPr>
          <a:xfrm>
            <a:off x="9079418" y="3724559"/>
            <a:ext cx="1295547" cy="707886"/>
          </a:xfrm>
          <a:prstGeom prst="rect">
            <a:avLst/>
          </a:prstGeom>
          <a:noFill/>
        </p:spPr>
        <p:txBody>
          <a:bodyPr wrap="none" rtlCol="0">
            <a:spAutoFit/>
          </a:bodyPr>
          <a:lstStyle/>
          <a:p>
            <a:pPr defTabSz="932597">
              <a:defRPr/>
            </a:pPr>
            <a:r>
              <a:rPr kumimoji="0" lang="ja-JP" altLang="en-US" sz="2000" kern="0" dirty="0"/>
              <a:t>バックエンド</a:t>
            </a:r>
            <a:endParaRPr kumimoji="0" lang="en-US" altLang="ja-JP" sz="2000" kern="0" dirty="0"/>
          </a:p>
          <a:p>
            <a:pPr defTabSz="932597">
              <a:defRPr/>
            </a:pPr>
            <a:r>
              <a:rPr lang="ja-JP" altLang="en-US" sz="2000" kern="0" dirty="0"/>
              <a:t>サービス</a:t>
            </a:r>
            <a:endParaRPr kumimoji="0" lang="en-US" sz="2000" kern="0" dirty="0"/>
          </a:p>
        </p:txBody>
      </p:sp>
      <p:grpSp>
        <p:nvGrpSpPr>
          <p:cNvPr id="30" name="Group 7"/>
          <p:cNvGrpSpPr/>
          <p:nvPr/>
        </p:nvGrpSpPr>
        <p:grpSpPr>
          <a:xfrm>
            <a:off x="5469107" y="3164047"/>
            <a:ext cx="1805369" cy="1236809"/>
            <a:chOff x="5337827" y="2986825"/>
            <a:chExt cx="1770130" cy="1212668"/>
          </a:xfrm>
        </p:grpSpPr>
        <p:pic>
          <p:nvPicPr>
            <p:cNvPr id="31" name="Picture 42"/>
            <p:cNvPicPr>
              <a:picLocks noChangeAspect="1"/>
            </p:cNvPicPr>
            <p:nvPr/>
          </p:nvPicPr>
          <p:blipFill>
            <a:blip r:embed="rId9">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rot="19971640">
              <a:off x="5744165" y="3194100"/>
              <a:ext cx="806654" cy="1005393"/>
            </a:xfrm>
            <a:prstGeom prst="rect">
              <a:avLst/>
            </a:prstGeom>
          </p:spPr>
        </p:pic>
        <p:sp>
          <p:nvSpPr>
            <p:cNvPr id="32" name="TextBox 56"/>
            <p:cNvSpPr txBox="1"/>
            <p:nvPr/>
          </p:nvSpPr>
          <p:spPr>
            <a:xfrm>
              <a:off x="5337827" y="2986825"/>
              <a:ext cx="1770130" cy="392300"/>
            </a:xfrm>
            <a:prstGeom prst="rect">
              <a:avLst/>
            </a:prstGeom>
            <a:noFill/>
          </p:spPr>
          <p:txBody>
            <a:bodyPr wrap="square" rtlCol="0">
              <a:spAutoFit/>
            </a:bodyPr>
            <a:lstStyle/>
            <a:p>
              <a:pPr algn="ctr" defTabSz="932597">
                <a:defRPr/>
              </a:pPr>
              <a:r>
                <a:rPr lang="ja-JP" altLang="en-US" sz="2000" b="1" kern="0" dirty="0">
                  <a:solidFill>
                    <a:srgbClr val="FFFFFF"/>
                  </a:solidFill>
                </a:rPr>
                <a:t>プロキシ</a:t>
              </a:r>
              <a:endParaRPr kumimoji="0" lang="en-US" sz="2000" b="1" kern="0" dirty="0">
                <a:solidFill>
                  <a:srgbClr val="FFFFFF"/>
                </a:solidFill>
              </a:endParaRPr>
            </a:p>
          </p:txBody>
        </p:sp>
      </p:grpSp>
      <p:grpSp>
        <p:nvGrpSpPr>
          <p:cNvPr id="33" name="Group 5"/>
          <p:cNvGrpSpPr/>
          <p:nvPr/>
        </p:nvGrpSpPr>
        <p:grpSpPr>
          <a:xfrm>
            <a:off x="5360663" y="1735605"/>
            <a:ext cx="2022252" cy="1432603"/>
            <a:chOff x="5281967" y="1365778"/>
            <a:chExt cx="1982780" cy="1404641"/>
          </a:xfrm>
        </p:grpSpPr>
        <p:pic>
          <p:nvPicPr>
            <p:cNvPr id="34" name="Picture 4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09729" y="1752047"/>
              <a:ext cx="1272965" cy="1018372"/>
            </a:xfrm>
            <a:prstGeom prst="rect">
              <a:avLst/>
            </a:prstGeom>
          </p:spPr>
        </p:pic>
        <p:sp>
          <p:nvSpPr>
            <p:cNvPr id="35" name="TextBox 57"/>
            <p:cNvSpPr txBox="1"/>
            <p:nvPr/>
          </p:nvSpPr>
          <p:spPr>
            <a:xfrm>
              <a:off x="5281967" y="1365778"/>
              <a:ext cx="1982780" cy="392300"/>
            </a:xfrm>
            <a:prstGeom prst="rect">
              <a:avLst/>
            </a:prstGeom>
            <a:noFill/>
          </p:spPr>
          <p:txBody>
            <a:bodyPr wrap="square" rtlCol="0">
              <a:spAutoFit/>
            </a:bodyPr>
            <a:lstStyle/>
            <a:p>
              <a:pPr algn="ctr" defTabSz="932597">
                <a:defRPr/>
              </a:pPr>
              <a:r>
                <a:rPr kumimoji="0" lang="ja-JP" altLang="en-US" sz="2000" b="1" kern="0" dirty="0">
                  <a:solidFill>
                    <a:srgbClr val="FFFFFF"/>
                  </a:solidFill>
                </a:rPr>
                <a:t>開発者ポータル</a:t>
              </a:r>
              <a:endParaRPr kumimoji="0" lang="en-US" sz="2000" b="1" kern="0" dirty="0">
                <a:solidFill>
                  <a:srgbClr val="FFFFFF"/>
                </a:solidFill>
              </a:endParaRPr>
            </a:p>
          </p:txBody>
        </p:sp>
      </p:grpSp>
      <p:grpSp>
        <p:nvGrpSpPr>
          <p:cNvPr id="36" name="Group 6"/>
          <p:cNvGrpSpPr/>
          <p:nvPr/>
        </p:nvGrpSpPr>
        <p:grpSpPr>
          <a:xfrm>
            <a:off x="5286225" y="4224452"/>
            <a:ext cx="2171131" cy="1490746"/>
            <a:chOff x="5168678" y="4284775"/>
            <a:chExt cx="2128753" cy="1461648"/>
          </a:xfrm>
        </p:grpSpPr>
        <p:pic>
          <p:nvPicPr>
            <p:cNvPr id="37"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28063" y="4634696"/>
              <a:ext cx="1389660" cy="1111727"/>
            </a:xfrm>
            <a:prstGeom prst="rect">
              <a:avLst/>
            </a:prstGeom>
          </p:spPr>
        </p:pic>
        <p:sp>
          <p:nvSpPr>
            <p:cNvPr id="38" name="TextBox 58"/>
            <p:cNvSpPr txBox="1"/>
            <p:nvPr/>
          </p:nvSpPr>
          <p:spPr>
            <a:xfrm>
              <a:off x="5168678" y="4284775"/>
              <a:ext cx="2128753" cy="392300"/>
            </a:xfrm>
            <a:prstGeom prst="rect">
              <a:avLst/>
            </a:prstGeom>
            <a:noFill/>
          </p:spPr>
          <p:txBody>
            <a:bodyPr wrap="square" rtlCol="0">
              <a:spAutoFit/>
            </a:bodyPr>
            <a:lstStyle/>
            <a:p>
              <a:pPr algn="ctr" defTabSz="932597">
                <a:defRPr/>
              </a:pPr>
              <a:r>
                <a:rPr kumimoji="0" lang="ja-JP" altLang="en-US" sz="2000" b="1" kern="0" dirty="0">
                  <a:solidFill>
                    <a:srgbClr val="FFFFFF"/>
                  </a:solidFill>
                </a:rPr>
                <a:t>発行者ポータル</a:t>
              </a:r>
              <a:endParaRPr kumimoji="0" lang="en-US" sz="2000" b="1" kern="0" dirty="0">
                <a:solidFill>
                  <a:srgbClr val="FFFFFF"/>
                </a:solidFill>
              </a:endParaRPr>
            </a:p>
          </p:txBody>
        </p:sp>
      </p:grpSp>
      <p:cxnSp>
        <p:nvCxnSpPr>
          <p:cNvPr id="39" name="Straight Arrow Connector 38"/>
          <p:cNvCxnSpPr/>
          <p:nvPr/>
        </p:nvCxnSpPr>
        <p:spPr>
          <a:xfrm>
            <a:off x="1103704" y="3194995"/>
            <a:ext cx="1" cy="448196"/>
          </a:xfrm>
          <a:prstGeom prst="straightConnector1">
            <a:avLst/>
          </a:prstGeom>
          <a:noFill/>
          <a:ln w="28575" cap="flat" cmpd="sng" algn="ctr">
            <a:solidFill>
              <a:srgbClr val="00B0F0"/>
            </a:solidFill>
            <a:prstDash val="solid"/>
            <a:headEnd type="none" w="med" len="med"/>
            <a:tailEnd type="arrow" w="med" len="med"/>
          </a:ln>
          <a:effectLst/>
        </p:spPr>
      </p:cxnSp>
    </p:spTree>
    <p:extLst>
      <p:ext uri="{BB962C8B-B14F-4D97-AF65-F5344CB8AC3E}">
        <p14:creationId xmlns:p14="http://schemas.microsoft.com/office/powerpoint/2010/main" val="396749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500"/>
                                        <p:tgtEl>
                                          <p:spTgt spid="36"/>
                                        </p:tgtEl>
                                      </p:cBhvr>
                                    </p:animEffect>
                                  </p:childTnLst>
                                </p:cTn>
                              </p:par>
                              <p:par>
                                <p:cTn id="12" presetID="22" presetClass="entr" presetSubtype="4"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500"/>
                                        <p:tgtEl>
                                          <p:spTgt spid="30"/>
                                        </p:tgtEl>
                                      </p:cBhvr>
                                    </p:animEffect>
                                  </p:childTnLst>
                                </p:cTn>
                              </p:par>
                              <p:par>
                                <p:cTn id="15" presetID="22" presetClass="entr" presetSubtype="4"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22" presetClass="entr" presetSubtype="8"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down)">
                                      <p:cBhvr>
                                        <p:cTn id="33" dur="500"/>
                                        <p:tgtEl>
                                          <p:spTgt spid="17"/>
                                        </p:tgtEl>
                                      </p:cBhvr>
                                    </p:animEffect>
                                  </p:childTnLst>
                                </p:cTn>
                              </p:par>
                              <p:par>
                                <p:cTn id="34" presetID="22" presetClass="entr" presetSubtype="4"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down)">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up)">
                                      <p:cBhvr>
                                        <p:cTn id="41" dur="500"/>
                                        <p:tgtEl>
                                          <p:spTgt spid="39"/>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par>
                          <p:cTn id="46" fill="hold">
                            <p:stCondLst>
                              <p:cond delay="1000"/>
                            </p:stCondLst>
                            <p:childTnLst>
                              <p:par>
                                <p:cTn id="47" presetID="22" presetClass="entr" presetSubtype="8" fill="hold" nodeType="afterEffect">
                                  <p:stCondLst>
                                    <p:cond delay="1000"/>
                                  </p:stCondLst>
                                  <p:childTnLst>
                                    <p:set>
                                      <p:cBhvr>
                                        <p:cTn id="48" dur="1" fill="hold">
                                          <p:stCondLst>
                                            <p:cond delay="0"/>
                                          </p:stCondLst>
                                        </p:cTn>
                                        <p:tgtEl>
                                          <p:spTgt spid="14"/>
                                        </p:tgtEl>
                                        <p:attrNameLst>
                                          <p:attrName>style.visibility</p:attrName>
                                        </p:attrNameLst>
                                      </p:cBhvr>
                                      <p:to>
                                        <p:strVal val="visible"/>
                                      </p:to>
                                    </p:set>
                                    <p:animEffect transition="in" filter="wipe(left)">
                                      <p:cBhvr>
                                        <p:cTn id="49" dur="500"/>
                                        <p:tgtEl>
                                          <p:spTgt spid="14"/>
                                        </p:tgtEl>
                                      </p:cBhvr>
                                    </p:animEffect>
                                  </p:childTnLst>
                                </p:cTn>
                              </p:par>
                              <p:par>
                                <p:cTn id="50" presetID="26" presetClass="emph" presetSubtype="0" repeatCount="indefinite" fill="hold" nodeType="withEffect">
                                  <p:stCondLst>
                                    <p:cond delay="0"/>
                                  </p:stCondLst>
                                  <p:childTnLst>
                                    <p:animEffect transition="out" filter="fade">
                                      <p:cBhvr>
                                        <p:cTn id="51" dur="1000" tmFilter="0, 0; .2, .5; .8, .5; 1, 0"/>
                                        <p:tgtEl>
                                          <p:spTgt spid="16"/>
                                        </p:tgtEl>
                                      </p:cBhvr>
                                    </p:animEffect>
                                    <p:animScale>
                                      <p:cBhvr>
                                        <p:cTn id="52" dur="500" autoRev="1" fill="hold"/>
                                        <p:tgtEl>
                                          <p:spTgt spid="16"/>
                                        </p:tgtEl>
                                      </p:cBhvr>
                                      <p:by x="105000" y="105000"/>
                                    </p:animScale>
                                  </p:childTnLst>
                                </p:cTn>
                              </p:par>
                              <p:par>
                                <p:cTn id="53" presetID="26" presetClass="emph" presetSubtype="0" repeatCount="indefinite" fill="hold" nodeType="withEffect">
                                  <p:stCondLst>
                                    <p:cond delay="0"/>
                                  </p:stCondLst>
                                  <p:childTnLst>
                                    <p:animEffect transition="out" filter="fade">
                                      <p:cBhvr>
                                        <p:cTn id="54" dur="1000" tmFilter="0, 0; .2, .5; .8, .5; 1, 0"/>
                                        <p:tgtEl>
                                          <p:spTgt spid="14"/>
                                        </p:tgtEl>
                                      </p:cBhvr>
                                    </p:animEffect>
                                    <p:animScale>
                                      <p:cBhvr>
                                        <p:cTn id="55" dur="5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p:cNvSpPr/>
          <p:nvPr/>
        </p:nvSpPr>
        <p:spPr bwMode="auto">
          <a:xfrm>
            <a:off x="439491" y="1972205"/>
            <a:ext cx="11299991" cy="3383094"/>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2353" dirty="0" err="1">
              <a:gradFill>
                <a:gsLst>
                  <a:gs pos="0">
                    <a:srgbClr val="FFFFFF"/>
                  </a:gs>
                  <a:gs pos="100000">
                    <a:srgbClr val="FFFFFF"/>
                  </a:gs>
                </a:gsLst>
                <a:lin ang="5400000" scaled="0"/>
              </a:gradFill>
              <a:cs typeface="Segoe UI" pitchFamily="34" charset="0"/>
            </a:endParaRPr>
          </a:p>
        </p:txBody>
      </p:sp>
      <p:grpSp>
        <p:nvGrpSpPr>
          <p:cNvPr id="6" name="Group 5"/>
          <p:cNvGrpSpPr/>
          <p:nvPr/>
        </p:nvGrpSpPr>
        <p:grpSpPr>
          <a:xfrm>
            <a:off x="568047" y="2354798"/>
            <a:ext cx="11055906" cy="2847347"/>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rgbClr val="0070C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rgbClr val="00B0F0"/>
                  </a:solidFill>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dirty="0">
                    <a:solidFill>
                      <a:srgbClr val="FFFFFF"/>
                    </a:solidFill>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kumimoji="0" lang="en-US" sz="1765" b="1" cap="all" dirty="0">
                    <a:solidFill>
                      <a:srgbClr val="0078D7">
                        <a:lumMod val="40000"/>
                        <a:lumOff val="60000"/>
                      </a:srgbClr>
                    </a:solidFill>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rgbClr val="0070C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rgbClr val="00B0F0"/>
                    </a:solidFill>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spc="-49" dirty="0">
                      <a:solidFill>
                        <a:srgbClr val="FFFFFF"/>
                      </a:solidFill>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kumimoji="0" lang="en-US" sz="1765" b="1" cap="all" dirty="0">
                      <a:solidFill>
                        <a:srgbClr val="0078D7">
                          <a:lumMod val="40000"/>
                          <a:lumOff val="60000"/>
                        </a:srgbClr>
                      </a:solidFill>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rgbClr val="0070C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rgbClr val="00B0F0"/>
                    </a:solidFill>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dirty="0">
                      <a:solidFill>
                        <a:srgbClr val="FFFFFF"/>
                      </a:solidFill>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kumimoji="0" lang="en-US" sz="1765" b="1" cap="all" dirty="0">
                      <a:solidFill>
                        <a:srgbClr val="0078D7">
                          <a:lumMod val="40000"/>
                          <a:lumOff val="60000"/>
                        </a:srgbClr>
                      </a:solidFill>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rgbClr val="0070C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rgbClr val="00B0F0"/>
                    </a:solidFill>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dirty="0">
                      <a:solidFill>
                        <a:srgbClr val="FFFFFF"/>
                      </a:solidFill>
                      <a:cs typeface="Segoe UI" pitchFamily="34" charset="0"/>
                    </a:rPr>
                    <a:t>Azure </a:t>
                  </a:r>
                  <a:r>
                    <a:rPr kumimoji="0" lang="en-US" sz="1961" dirty="0" err="1">
                      <a:solidFill>
                        <a:srgbClr val="FFFFFF"/>
                      </a:solidFill>
                      <a:cs typeface="Segoe UI" pitchFamily="34" charset="0"/>
                    </a:rPr>
                    <a:t>IoT</a:t>
                  </a:r>
                  <a:r>
                    <a:rPr kumimoji="0" lang="en-US" sz="1961" dirty="0">
                      <a:solidFill>
                        <a:srgbClr val="FFFFFF"/>
                      </a:solidFill>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kumimoji="0" lang="en-US" sz="1765" b="1" cap="all" dirty="0">
                      <a:solidFill>
                        <a:srgbClr val="0078D7">
                          <a:lumMod val="40000"/>
                          <a:lumOff val="60000"/>
                        </a:srgbClr>
                      </a:solidFill>
                      <a:cs typeface="Segoe UI Semibold" panose="020B0702040204020203" pitchFamily="34" charset="0"/>
                    </a:rPr>
                    <a:t>Internet of Things</a:t>
                  </a:r>
                </a:p>
              </p:txBody>
            </p:sp>
          </p:grpSp>
        </p:grpSp>
      </p:grpSp>
      <p:sp>
        <p:nvSpPr>
          <p:cNvPr id="63" name="TextBox 62"/>
          <p:cNvSpPr txBox="1"/>
          <p:nvPr/>
        </p:nvSpPr>
        <p:spPr>
          <a:xfrm>
            <a:off x="375290" y="1906745"/>
            <a:ext cx="1754504" cy="534083"/>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pPr>
            <a:r>
              <a:rPr kumimoji="0" lang="en-US" sz="1765" spc="-98" dirty="0">
                <a:gradFill>
                  <a:gsLst>
                    <a:gs pos="2917">
                      <a:srgbClr val="FFFFFF"/>
                    </a:gs>
                    <a:gs pos="30000">
                      <a:srgbClr val="FFFFFF"/>
                    </a:gs>
                  </a:gsLst>
                  <a:lin ang="5400000" scaled="0"/>
                </a:gradFill>
                <a:cs typeface="Segoe UI Semibold" panose="020B0702040204020203" pitchFamily="34" charset="0"/>
              </a:rPr>
              <a:t>Microsoft Azure</a:t>
            </a:r>
          </a:p>
        </p:txBody>
      </p:sp>
      <p:grpSp>
        <p:nvGrpSpPr>
          <p:cNvPr id="7" name="Group 6"/>
          <p:cNvGrpSpPr/>
          <p:nvPr/>
        </p:nvGrpSpPr>
        <p:grpSpPr>
          <a:xfrm>
            <a:off x="568047" y="1084700"/>
            <a:ext cx="11055906" cy="3224866"/>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rgbClr val="00B0F0"/>
                </a:solidFill>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cs typeface="Segoe UI" pitchFamily="34" charset="0"/>
              </a:endParaRPr>
            </a:p>
          </p:txBody>
        </p:sp>
      </p:grpSp>
      <p:grpSp>
        <p:nvGrpSpPr>
          <p:cNvPr id="229" name="Group 228"/>
          <p:cNvGrpSpPr/>
          <p:nvPr/>
        </p:nvGrpSpPr>
        <p:grpSpPr>
          <a:xfrm>
            <a:off x="4240782" y="1221632"/>
            <a:ext cx="1811374" cy="2790271"/>
            <a:chOff x="4325819" y="1245631"/>
            <a:chExt cx="1847696" cy="2846222"/>
          </a:xfrm>
        </p:grpSpPr>
        <p:grpSp>
          <p:nvGrpSpPr>
            <p:cNvPr id="22" name="Group 21"/>
            <p:cNvGrpSpPr/>
            <p:nvPr/>
          </p:nvGrpSpPr>
          <p:grpSpPr>
            <a:xfrm>
              <a:off x="4485486" y="2232677"/>
              <a:ext cx="1679334" cy="447730"/>
              <a:chOff x="9396710" y="7675833"/>
              <a:chExt cx="1679334" cy="447730"/>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190" name="TextBox 189"/>
              <p:cNvSpPr txBox="1"/>
              <p:nvPr/>
            </p:nvSpPr>
            <p:spPr>
              <a:xfrm>
                <a:off x="9720129" y="7675833"/>
                <a:ext cx="1355915"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Notification Hubs</a:t>
                </a:r>
              </a:p>
            </p:txBody>
          </p:sp>
          <p:pic>
            <p:nvPicPr>
              <p:cNvPr id="225" name="Picture 2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89"/>
              <a:ext cx="1678941" cy="447730"/>
              <a:chOff x="9396710" y="7101675"/>
              <a:chExt cx="1678941" cy="447730"/>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177" name="TextBox 176"/>
              <p:cNvSpPr txBox="1"/>
              <p:nvPr/>
            </p:nvSpPr>
            <p:spPr>
              <a:xfrm>
                <a:off x="9720129" y="7101675"/>
                <a:ext cx="1355522"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API Management</a:t>
                </a:r>
              </a:p>
            </p:txBody>
          </p:sp>
          <p:pic>
            <p:nvPicPr>
              <p:cNvPr id="257" name="Picture 25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123"/>
              <a:ext cx="1508885" cy="447730"/>
              <a:chOff x="9945352" y="2501927"/>
              <a:chExt cx="1508885" cy="447730"/>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179" name="TextBox 178"/>
              <p:cNvSpPr txBox="1"/>
              <p:nvPr/>
            </p:nvSpPr>
            <p:spPr>
              <a:xfrm>
                <a:off x="10268771" y="2501927"/>
                <a:ext cx="1185466"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Cloud Services</a:t>
                </a:r>
              </a:p>
            </p:txBody>
          </p:sp>
          <p:pic>
            <p:nvPicPr>
              <p:cNvPr id="260" name="Picture 25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48"/>
              <a:ext cx="1453290" cy="447730"/>
              <a:chOff x="9945352" y="1927769"/>
              <a:chExt cx="1453290" cy="447730"/>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166" name="TextBox 165"/>
              <p:cNvSpPr txBox="1"/>
              <p:nvPr/>
            </p:nvSpPr>
            <p:spPr>
              <a:xfrm>
                <a:off x="10268771" y="1927769"/>
                <a:ext cx="1129871"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Service Fabric</a:t>
                </a: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kumimoji="0" lang="en-US" sz="1765" b="1" dirty="0">
                  <a:solidFill>
                    <a:prstClr val="white"/>
                  </a:solidFill>
                  <a:cs typeface="Segoe UI" pitchFamily="34" charset="0"/>
                </a:endParaRPr>
              </a:p>
            </p:txBody>
          </p:sp>
        </p:grpSp>
        <p:grpSp>
          <p:nvGrpSpPr>
            <p:cNvPr id="9" name="Group 8"/>
            <p:cNvGrpSpPr/>
            <p:nvPr/>
          </p:nvGrpSpPr>
          <p:grpSpPr>
            <a:xfrm>
              <a:off x="4485486" y="1772846"/>
              <a:ext cx="1358059" cy="447730"/>
              <a:chOff x="4413164" y="1353611"/>
              <a:chExt cx="1358059" cy="447730"/>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87" name="TextBox 86"/>
              <p:cNvSpPr txBox="1"/>
              <p:nvPr/>
            </p:nvSpPr>
            <p:spPr>
              <a:xfrm>
                <a:off x="4736583" y="1353611"/>
                <a:ext cx="1034640"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App Service</a:t>
                </a:r>
              </a:p>
            </p:txBody>
          </p:sp>
          <p:pic>
            <p:nvPicPr>
              <p:cNvPr id="114" name="Picture 1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30"/>
              <a:chOff x="4325819" y="3441704"/>
              <a:chExt cx="1847696" cy="433930"/>
            </a:xfrm>
          </p:grpSpPr>
          <p:sp>
            <p:nvSpPr>
              <p:cNvPr id="124" name="TextBox 123"/>
              <p:cNvSpPr txBox="1"/>
              <p:nvPr/>
            </p:nvSpPr>
            <p:spPr>
              <a:xfrm>
                <a:off x="4325819" y="3441704"/>
                <a:ext cx="1608773" cy="433930"/>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pPr>
                <a:r>
                  <a:rPr kumimoji="0" lang="en-US" sz="980" dirty="0">
                    <a:gradFill>
                      <a:gsLst>
                        <a:gs pos="2917">
                          <a:srgbClr val="FFFFFF"/>
                        </a:gs>
                        <a:gs pos="30000">
                          <a:srgbClr val="FFFFFF"/>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076324" y="1221631"/>
            <a:ext cx="1790031" cy="2313458"/>
            <a:chOff x="6198163" y="1245631"/>
            <a:chExt cx="1825924" cy="2359847"/>
          </a:xfrm>
        </p:grpSpPr>
        <p:grpSp>
          <p:nvGrpSpPr>
            <p:cNvPr id="224" name="Group 223"/>
            <p:cNvGrpSpPr/>
            <p:nvPr/>
          </p:nvGrpSpPr>
          <p:grpSpPr>
            <a:xfrm>
              <a:off x="6346253" y="2238583"/>
              <a:ext cx="1556567" cy="447730"/>
              <a:chOff x="6961352" y="8249991"/>
              <a:chExt cx="1556567" cy="447730"/>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201" name="TextBox 200"/>
              <p:cNvSpPr txBox="1"/>
              <p:nvPr/>
            </p:nvSpPr>
            <p:spPr>
              <a:xfrm>
                <a:off x="7284771" y="8249991"/>
                <a:ext cx="1233148"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BizTalk Services</a:t>
                </a:r>
              </a:p>
            </p:txBody>
          </p:sp>
          <p:pic>
            <p:nvPicPr>
              <p:cNvPr id="235" name="Picture 234" descr="BizTalk Services.png"/>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46"/>
              <a:ext cx="1600454" cy="447730"/>
              <a:chOff x="6961352" y="7675833"/>
              <a:chExt cx="1600454" cy="447730"/>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188" name="TextBox 187"/>
              <p:cNvSpPr txBox="1"/>
              <p:nvPr/>
            </p:nvSpPr>
            <p:spPr>
              <a:xfrm>
                <a:off x="7284771" y="7675833"/>
                <a:ext cx="1277035"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Storage Queues</a:t>
                </a:r>
              </a:p>
            </p:txBody>
          </p:sp>
          <p:pic>
            <p:nvPicPr>
              <p:cNvPr id="243" name="Picture 242" descr="Storage queue.png"/>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359"/>
              <a:ext cx="1397303" cy="599995"/>
              <a:chOff x="9945352" y="1277479"/>
              <a:chExt cx="1397303" cy="599995"/>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78" name="TextBox 77"/>
              <p:cNvSpPr txBox="1"/>
              <p:nvPr/>
            </p:nvSpPr>
            <p:spPr>
              <a:xfrm>
                <a:off x="10268771" y="1277479"/>
                <a:ext cx="1073884" cy="599995"/>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Hybrid </a:t>
                </a:r>
                <a:br>
                  <a:rPr kumimoji="0" lang="en-US" sz="1078" spc="-49" dirty="0">
                    <a:gradFill>
                      <a:gsLst>
                        <a:gs pos="2917">
                          <a:srgbClr val="FFFFFF"/>
                        </a:gs>
                        <a:gs pos="30000">
                          <a:srgbClr val="FFFFFF"/>
                        </a:gs>
                      </a:gsLst>
                      <a:lin ang="5400000" scaled="0"/>
                    </a:gradFill>
                    <a:cs typeface="Segoe UI Semibold" panose="020B0702040204020203" pitchFamily="34" charset="0"/>
                  </a:rPr>
                </a:br>
                <a:r>
                  <a:rPr kumimoji="0" lang="en-US" sz="1078" spc="-49" dirty="0">
                    <a:gradFill>
                      <a:gsLst>
                        <a:gs pos="2917">
                          <a:srgbClr val="FFFFFF"/>
                        </a:gs>
                        <a:gs pos="30000">
                          <a:srgbClr val="FFFFFF"/>
                        </a:gs>
                      </a:gsLst>
                      <a:lin ang="5400000" scaled="0"/>
                    </a:gradFill>
                    <a:cs typeface="Segoe UI Semibold" panose="020B0702040204020203" pitchFamily="34" charset="0"/>
                  </a:rPr>
                  <a:t>Connections</a:t>
                </a:r>
              </a:p>
            </p:txBody>
          </p:sp>
          <p:pic>
            <p:nvPicPr>
              <p:cNvPr id="238" name="Picture 237" descr="Hybrid Connections (BizTalk).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48"/>
              <a:ext cx="1320451" cy="447730"/>
              <a:chOff x="4531206" y="8249991"/>
              <a:chExt cx="1320451" cy="447730"/>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199" name="TextBox 198"/>
              <p:cNvSpPr txBox="1"/>
              <p:nvPr/>
            </p:nvSpPr>
            <p:spPr>
              <a:xfrm>
                <a:off x="4854625" y="8249991"/>
                <a:ext cx="997032"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Service Bus</a:t>
                </a:r>
              </a:p>
            </p:txBody>
          </p:sp>
          <p:pic>
            <p:nvPicPr>
              <p:cNvPr id="240" name="Picture 239" descr="Service Bus.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30"/>
              <a:chOff x="6198163" y="3441704"/>
              <a:chExt cx="1825924" cy="433930"/>
            </a:xfrm>
          </p:grpSpPr>
          <p:sp>
            <p:nvSpPr>
              <p:cNvPr id="127" name="TextBox 126"/>
              <p:cNvSpPr txBox="1"/>
              <p:nvPr/>
            </p:nvSpPr>
            <p:spPr>
              <a:xfrm>
                <a:off x="6198163" y="3441704"/>
                <a:ext cx="993958" cy="433930"/>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pPr>
                <a:r>
                  <a:rPr kumimoji="0" lang="en-US" sz="980" dirty="0">
                    <a:gradFill>
                      <a:gsLst>
                        <a:gs pos="2917">
                          <a:srgbClr val="FFFFFF"/>
                        </a:gs>
                        <a:gs pos="30000">
                          <a:srgbClr val="FFFFFF"/>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7869174" y="1221632"/>
            <a:ext cx="1956656" cy="2316243"/>
            <a:chOff x="8026963" y="1245631"/>
            <a:chExt cx="1995890" cy="2362688"/>
          </a:xfrm>
        </p:grpSpPr>
        <p:grpSp>
          <p:nvGrpSpPr>
            <p:cNvPr id="23" name="Group 22"/>
            <p:cNvGrpSpPr/>
            <p:nvPr/>
          </p:nvGrpSpPr>
          <p:grpSpPr>
            <a:xfrm>
              <a:off x="8197599" y="3160589"/>
              <a:ext cx="1287486" cy="447730"/>
              <a:chOff x="9396710" y="8249991"/>
              <a:chExt cx="1287486" cy="447730"/>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203" name="TextBox 202"/>
              <p:cNvSpPr txBox="1"/>
              <p:nvPr/>
            </p:nvSpPr>
            <p:spPr>
              <a:xfrm>
                <a:off x="9720129" y="8249991"/>
                <a:ext cx="964067"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Azure SDK</a:t>
                </a:r>
              </a:p>
            </p:txBody>
          </p:sp>
          <p:pic>
            <p:nvPicPr>
              <p:cNvPr id="249" name="Picture 248"/>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533"/>
              <a:ext cx="1797455" cy="447730"/>
              <a:chOff x="9396710" y="6527517"/>
              <a:chExt cx="1797455" cy="447730"/>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164" name="TextBox 163"/>
              <p:cNvSpPr txBox="1"/>
              <p:nvPr/>
            </p:nvSpPr>
            <p:spPr>
              <a:xfrm>
                <a:off x="9720129" y="6527517"/>
                <a:ext cx="1474036"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Application Insights</a:t>
                </a:r>
              </a:p>
            </p:txBody>
          </p:sp>
          <p:pic>
            <p:nvPicPr>
              <p:cNvPr id="252" name="Picture 251" descr="Application Insight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88"/>
              <a:ext cx="1422093" cy="447730"/>
              <a:chOff x="6961352" y="5953359"/>
              <a:chExt cx="1422093" cy="447730"/>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84" name="TextBox 83"/>
              <p:cNvSpPr txBox="1"/>
              <p:nvPr/>
            </p:nvSpPr>
            <p:spPr>
              <a:xfrm>
                <a:off x="7284771" y="5953359"/>
                <a:ext cx="1098674"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Visual Studio</a:t>
                </a:r>
              </a:p>
            </p:txBody>
          </p:sp>
          <p:pic>
            <p:nvPicPr>
              <p:cNvPr id="254" name="Picture 253" descr="Visual Studio Online.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634"/>
              <a:ext cx="1825254" cy="447730"/>
              <a:chOff x="6961352" y="6527517"/>
              <a:chExt cx="1825254" cy="447730"/>
            </a:xfrm>
          </p:grpSpPr>
          <p:sp>
            <p:nvSpPr>
              <p:cNvPr id="162" name="TextBox 161"/>
              <p:cNvSpPr txBox="1"/>
              <p:nvPr/>
            </p:nvSpPr>
            <p:spPr>
              <a:xfrm>
                <a:off x="7284771" y="6527517"/>
                <a:ext cx="1501835"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Visual Studio Online</a:t>
                </a: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pic>
              <p:nvPicPr>
                <p:cNvPr id="396" name="Picture 395" descr="Visual Studio Online.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30"/>
              <a:chOff x="8026963" y="3441704"/>
              <a:chExt cx="1847696" cy="433930"/>
            </a:xfrm>
          </p:grpSpPr>
          <p:sp>
            <p:nvSpPr>
              <p:cNvPr id="130" name="TextBox 129"/>
              <p:cNvSpPr txBox="1"/>
              <p:nvPr/>
            </p:nvSpPr>
            <p:spPr>
              <a:xfrm>
                <a:off x="8026963" y="3441704"/>
                <a:ext cx="1468150" cy="433930"/>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pPr>
                <a:r>
                  <a:rPr kumimoji="0" lang="en-US" sz="980" dirty="0">
                    <a:gradFill>
                      <a:gsLst>
                        <a:gs pos="2917">
                          <a:srgbClr val="FFFFFF"/>
                        </a:gs>
                        <a:gs pos="30000">
                          <a:srgbClr val="FFFFFF"/>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662020" y="1221632"/>
            <a:ext cx="2494233" cy="1407511"/>
            <a:chOff x="9855763" y="1245631"/>
            <a:chExt cx="2544248" cy="1435734"/>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Content Delivery </a:t>
                </a:r>
                <a:br>
                  <a:rPr kumimoji="0" lang="en-US" sz="1078" spc="-49" dirty="0">
                    <a:gradFill>
                      <a:gsLst>
                        <a:gs pos="2917">
                          <a:srgbClr val="FFFFFF"/>
                        </a:gs>
                        <a:gs pos="30000">
                          <a:srgbClr val="FFFFFF"/>
                        </a:gs>
                      </a:gsLst>
                      <a:lin ang="5400000" scaled="0"/>
                    </a:gradFill>
                    <a:cs typeface="Segoe UI Semibold" panose="020B0702040204020203" pitchFamily="34" charset="0"/>
                  </a:rPr>
                </a:br>
                <a:r>
                  <a:rPr kumimoji="0" lang="en-US" sz="1078" spc="-49" dirty="0">
                    <a:gradFill>
                      <a:gsLst>
                        <a:gs pos="2917">
                          <a:srgbClr val="FFFFFF"/>
                        </a:gs>
                        <a:gs pos="30000">
                          <a:srgbClr val="FFFFFF"/>
                        </a:gs>
                      </a:gsLst>
                      <a:lin ang="5400000" scaled="0"/>
                    </a:gradFill>
                    <a:cs typeface="Segoe UI Semibold" panose="020B0702040204020203" pitchFamily="34" charset="0"/>
                  </a:rPr>
                  <a:t>Network</a:t>
                </a:r>
              </a:p>
            </p:txBody>
          </p:sp>
          <p:pic>
            <p:nvPicPr>
              <p:cNvPr id="232" name="Picture 231" descr="Content Delivery Network (CD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635"/>
              <a:ext cx="1530143" cy="447730"/>
              <a:chOff x="6961352" y="7101675"/>
              <a:chExt cx="1530143" cy="447730"/>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pPr>
                <a:endParaRPr kumimoji="0" lang="en-US" sz="1078" dirty="0" err="1">
                  <a:gradFill>
                    <a:gsLst>
                      <a:gs pos="0">
                        <a:srgbClr val="FFFFFF"/>
                      </a:gs>
                      <a:gs pos="100000">
                        <a:srgbClr val="FFFFFF"/>
                      </a:gs>
                    </a:gsLst>
                    <a:lin ang="5400000" scaled="0"/>
                  </a:gradFill>
                  <a:cs typeface="Segoe UI" pitchFamily="34" charset="0"/>
                </a:endParaRPr>
              </a:p>
            </p:txBody>
          </p:sp>
          <p:sp>
            <p:nvSpPr>
              <p:cNvPr id="175" name="TextBox 174"/>
              <p:cNvSpPr txBox="1"/>
              <p:nvPr/>
            </p:nvSpPr>
            <p:spPr>
              <a:xfrm>
                <a:off x="7284771" y="7101675"/>
                <a:ext cx="1206724" cy="44773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pPr>
                <a:r>
                  <a:rPr kumimoji="0" lang="en-US" sz="1078" spc="-49" dirty="0">
                    <a:gradFill>
                      <a:gsLst>
                        <a:gs pos="2917">
                          <a:srgbClr val="FFFFFF"/>
                        </a:gs>
                        <a:gs pos="30000">
                          <a:srgbClr val="FFFFFF"/>
                        </a:gs>
                      </a:gsLst>
                      <a:lin ang="5400000" scaled="0"/>
                    </a:gradFill>
                    <a:cs typeface="Segoe UI Semibold" panose="020B0702040204020203" pitchFamily="34" charset="0"/>
                  </a:rPr>
                  <a:t>Media Services</a:t>
                </a:r>
              </a:p>
            </p:txBody>
          </p:sp>
          <p:pic>
            <p:nvPicPr>
              <p:cNvPr id="230" name="Picture 229" descr="Media Services.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30"/>
              <a:chOff x="9855763" y="3441704"/>
              <a:chExt cx="1869468" cy="433930"/>
            </a:xfrm>
          </p:grpSpPr>
          <p:sp>
            <p:nvSpPr>
              <p:cNvPr id="133" name="TextBox 132"/>
              <p:cNvSpPr txBox="1"/>
              <p:nvPr/>
            </p:nvSpPr>
            <p:spPr>
              <a:xfrm>
                <a:off x="9855763" y="3441704"/>
                <a:ext cx="1193446" cy="433930"/>
              </a:xfrm>
              <a:prstGeom prst="rect">
                <a:avLst/>
              </a:prstGeom>
              <a:noFill/>
            </p:spPr>
            <p:txBody>
              <a:bodyPr wrap="none" lIns="179285" tIns="143428" rIns="179285" bIns="143428" rtlCol="0">
                <a:spAutoFit/>
              </a:bodyPr>
              <a:lstStyle/>
              <a:p>
                <a:pPr defTabSz="913505" eaLnBrk="0" fontAlgn="base" hangingPunct="0">
                  <a:lnSpc>
                    <a:spcPct val="90000"/>
                  </a:lnSpc>
                  <a:spcBef>
                    <a:spcPct val="0"/>
                  </a:spcBef>
                  <a:spcAft>
                    <a:spcPts val="588"/>
                  </a:spcAft>
                </a:pPr>
                <a:r>
                  <a:rPr kumimoji="0" lang="en-US" sz="980" dirty="0">
                    <a:gradFill>
                      <a:gsLst>
                        <a:gs pos="2917">
                          <a:srgbClr val="FFFFFF"/>
                        </a:gs>
                        <a:gs pos="30000">
                          <a:srgbClr val="FFFFFF"/>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35"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bg1"/>
                </a:solidFill>
                <a:effectLst/>
                <a:uLnTx/>
                <a:uFillTx/>
                <a:ea typeface="Segoe UI" pitchFamily="34" charset="0"/>
                <a:cs typeface="Segoe UI Semibold" panose="020B0702040204020203" pitchFamily="34" charset="0"/>
              </a:rPr>
              <a:t>Developer + App Platform</a:t>
            </a:r>
          </a:p>
        </p:txBody>
      </p:sp>
    </p:spTree>
    <p:extLst>
      <p:ext uri="{BB962C8B-B14F-4D97-AF65-F5344CB8AC3E}">
        <p14:creationId xmlns:p14="http://schemas.microsoft.com/office/powerpoint/2010/main" val="198497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3"/>
                                        </p:tgtEl>
                                      </p:cBhvr>
                                    </p:animEffect>
                                    <p:set>
                                      <p:cBhvr>
                                        <p:cTn id="10" dur="1" fill="hold">
                                          <p:stCondLst>
                                            <p:cond delay="499"/>
                                          </p:stCondLst>
                                        </p:cTn>
                                        <p:tgtEl>
                                          <p:spTgt spid="63"/>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0"/>
                                  </p:stCondLst>
                                  <p:childTnLst>
                                    <p:animMotion origin="layout" path="M 0 2.36042E-7 L 0 0.18202 " pathEditMode="relative" rAng="0" ptsTypes="AA">
                                      <p:cBhvr>
                                        <p:cTn id="13" dur="500" fill="hold"/>
                                        <p:tgtEl>
                                          <p:spTgt spid="6"/>
                                        </p:tgtEl>
                                        <p:attrNameLst>
                                          <p:attrName>ppt_x</p:attrName>
                                          <p:attrName>ppt_y</p:attrName>
                                        </p:attrNameLst>
                                      </p:cBhvr>
                                      <p:rCtr x="0" y="9101"/>
                                    </p:animMotion>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250"/>
                                        <p:tgtEl>
                                          <p:spTgt spid="7"/>
                                        </p:tgtEl>
                                      </p:cBhvr>
                                    </p:animEffect>
                                  </p:childTnLst>
                                </p:cTn>
                              </p:par>
                            </p:childTnLst>
                          </p:cTn>
                        </p:par>
                        <p:par>
                          <p:cTn id="18" fill="hold">
                            <p:stCondLst>
                              <p:cond delay="1250"/>
                            </p:stCondLst>
                            <p:childTnLst>
                              <p:par>
                                <p:cTn id="19" presetID="10" presetClass="entr" presetSubtype="0" fill="hold" nodeType="afterEffect">
                                  <p:stCondLst>
                                    <p:cond delay="0"/>
                                  </p:stCondLst>
                                  <p:childTnLst>
                                    <p:set>
                                      <p:cBhvr>
                                        <p:cTn id="20" dur="1" fill="hold">
                                          <p:stCondLst>
                                            <p:cond delay="0"/>
                                          </p:stCondLst>
                                        </p:cTn>
                                        <p:tgtEl>
                                          <p:spTgt spid="229"/>
                                        </p:tgtEl>
                                        <p:attrNameLst>
                                          <p:attrName>style.visibility</p:attrName>
                                        </p:attrNameLst>
                                      </p:cBhvr>
                                      <p:to>
                                        <p:strVal val="visible"/>
                                      </p:to>
                                    </p:set>
                                    <p:animEffect transition="in" filter="fade">
                                      <p:cBhvr>
                                        <p:cTn id="21" dur="250"/>
                                        <p:tgtEl>
                                          <p:spTgt spid="229"/>
                                        </p:tgtEl>
                                      </p:cBhvr>
                                    </p:animEffect>
                                  </p:childTnLst>
                                </p:cTn>
                              </p:par>
                              <p:par>
                                <p:cTn id="22" presetID="10" presetClass="entr" presetSubtype="0" fill="hold" nodeType="withEffect">
                                  <p:stCondLst>
                                    <p:cond delay="100"/>
                                  </p:stCondLst>
                                  <p:childTnLst>
                                    <p:set>
                                      <p:cBhvr>
                                        <p:cTn id="23" dur="1" fill="hold">
                                          <p:stCondLst>
                                            <p:cond delay="0"/>
                                          </p:stCondLst>
                                        </p:cTn>
                                        <p:tgtEl>
                                          <p:spTgt spid="231"/>
                                        </p:tgtEl>
                                        <p:attrNameLst>
                                          <p:attrName>style.visibility</p:attrName>
                                        </p:attrNameLst>
                                      </p:cBhvr>
                                      <p:to>
                                        <p:strVal val="visible"/>
                                      </p:to>
                                    </p:set>
                                    <p:animEffect transition="in" filter="fade">
                                      <p:cBhvr>
                                        <p:cTn id="24" dur="250"/>
                                        <p:tgtEl>
                                          <p:spTgt spid="231"/>
                                        </p:tgtEl>
                                      </p:cBhvr>
                                    </p:animEffect>
                                  </p:childTnLst>
                                </p:cTn>
                              </p:par>
                              <p:par>
                                <p:cTn id="25" presetID="10" presetClass="entr" presetSubtype="0" fill="hold" nodeType="withEffect">
                                  <p:stCondLst>
                                    <p:cond delay="150"/>
                                  </p:stCondLst>
                                  <p:childTnLst>
                                    <p:set>
                                      <p:cBhvr>
                                        <p:cTn id="26" dur="1" fill="hold">
                                          <p:stCondLst>
                                            <p:cond delay="0"/>
                                          </p:stCondLst>
                                        </p:cTn>
                                        <p:tgtEl>
                                          <p:spTgt spid="233"/>
                                        </p:tgtEl>
                                        <p:attrNameLst>
                                          <p:attrName>style.visibility</p:attrName>
                                        </p:attrNameLst>
                                      </p:cBhvr>
                                      <p:to>
                                        <p:strVal val="visible"/>
                                      </p:to>
                                    </p:set>
                                    <p:animEffect transition="in" filter="fade">
                                      <p:cBhvr>
                                        <p:cTn id="27" dur="250"/>
                                        <p:tgtEl>
                                          <p:spTgt spid="233"/>
                                        </p:tgtEl>
                                      </p:cBhvr>
                                    </p:animEffect>
                                  </p:childTnLst>
                                </p:cTn>
                              </p:par>
                              <p:par>
                                <p:cTn id="28" presetID="10" presetClass="entr" presetSubtype="0" fill="hold" nodeType="withEffect">
                                  <p:stCondLst>
                                    <p:cond delay="200"/>
                                  </p:stCondLst>
                                  <p:childTnLst>
                                    <p:set>
                                      <p:cBhvr>
                                        <p:cTn id="29" dur="1" fill="hold">
                                          <p:stCondLst>
                                            <p:cond delay="0"/>
                                          </p:stCondLst>
                                        </p:cTn>
                                        <p:tgtEl>
                                          <p:spTgt spid="234"/>
                                        </p:tgtEl>
                                        <p:attrNameLst>
                                          <p:attrName>style.visibility</p:attrName>
                                        </p:attrNameLst>
                                      </p:cBhvr>
                                      <p:to>
                                        <p:strVal val="visible"/>
                                      </p:to>
                                    </p:set>
                                    <p:animEffect transition="in" filter="fade">
                                      <p:cBhvr>
                                        <p:cTn id="30" dur="250"/>
                                        <p:tgtEl>
                                          <p:spTgt spid="234"/>
                                        </p:tgtEl>
                                      </p:cBhvr>
                                    </p:animEffect>
                                  </p:childTnLst>
                                </p:cTn>
                              </p:par>
                            </p:childTnLst>
                          </p:cTn>
                        </p:par>
                        <p:par>
                          <p:cTn id="31" fill="hold">
                            <p:stCondLst>
                              <p:cond delay="1700"/>
                            </p:stCondLst>
                            <p:childTnLst>
                              <p:par>
                                <p:cTn id="32" presetID="10" presetClass="entr" presetSubtype="0" fill="hold" grpId="0" nodeType="after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25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3" grpId="0"/>
      <p:bldP spid="135"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sz="18000" dirty="0"/>
              <a:t>App</a:t>
            </a:r>
            <a:br>
              <a:rPr kumimoji="1" lang="en-US" altLang="ja-JP" sz="18000" dirty="0"/>
            </a:br>
            <a:r>
              <a:rPr kumimoji="1" lang="en-US" altLang="ja-JP" sz="18000" dirty="0"/>
              <a:t>Services</a:t>
            </a:r>
            <a:endParaRPr kumimoji="1" lang="ja-JP" altLang="en-US" sz="18000" dirty="0"/>
          </a:p>
        </p:txBody>
      </p:sp>
    </p:spTree>
    <p:extLst>
      <p:ext uri="{BB962C8B-B14F-4D97-AF65-F5344CB8AC3E}">
        <p14:creationId xmlns:p14="http://schemas.microsoft.com/office/powerpoint/2010/main" val="73835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68047" y="3534638"/>
            <a:ext cx="11055906" cy="703433"/>
            <a:chOff x="579437" y="-1074737"/>
            <a:chExt cx="11277600" cy="717538"/>
          </a:xfrm>
        </p:grpSpPr>
        <p:sp>
          <p:nvSpPr>
            <p:cNvPr id="49" name="Rectangle 48"/>
            <p:cNvSpPr/>
            <p:nvPr/>
          </p:nvSpPr>
          <p:spPr bwMode="auto">
            <a:xfrm>
              <a:off x="579437" y="-1074737"/>
              <a:ext cx="11277600" cy="717538"/>
            </a:xfrm>
            <a:prstGeom prst="rect">
              <a:avLst/>
            </a:prstGeom>
            <a:solidFill>
              <a:srgbClr val="0070C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solidFill>
                  <a:schemeClr val="bg1"/>
                </a:solidFill>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dirty="0">
                  <a:solidFill>
                    <a:schemeClr val="bg1"/>
                  </a:solidFill>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kumimoji="0" lang="en-US" sz="1765" b="1" cap="all" dirty="0">
                  <a:solidFill>
                    <a:schemeClr val="bg1"/>
                  </a:solidFill>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68047" y="5683573"/>
            <a:ext cx="11055906" cy="703433"/>
            <a:chOff x="579437" y="-1074737"/>
            <a:chExt cx="11277600" cy="717538"/>
          </a:xfrm>
        </p:grpSpPr>
        <p:sp>
          <p:nvSpPr>
            <p:cNvPr id="44" name="Rectangle 43"/>
            <p:cNvSpPr/>
            <p:nvPr/>
          </p:nvSpPr>
          <p:spPr bwMode="auto">
            <a:xfrm>
              <a:off x="579437" y="-1074737"/>
              <a:ext cx="11277600" cy="717538"/>
            </a:xfrm>
            <a:prstGeom prst="rect">
              <a:avLst/>
            </a:prstGeom>
            <a:solidFill>
              <a:srgbClr val="0070C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solidFill>
                  <a:schemeClr val="bg1"/>
                </a:solidFill>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spc="-49" dirty="0">
                  <a:solidFill>
                    <a:schemeClr val="bg1"/>
                  </a:solidFill>
                  <a:latin typeface="Segoe UI Semilight"/>
                  <a:ea typeface="Segoe UI" pitchFamily="34" charset="0"/>
                  <a:cs typeface="Segoe UI" pitchFamily="34" charset="0"/>
                </a:rPr>
                <a:t>Azure + Azure Stack + 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kumimoji="0" lang="en-US" sz="1765" b="1" cap="all" dirty="0">
                  <a:solidFill>
                    <a:schemeClr val="bg1"/>
                  </a:solidFill>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68047" y="4249840"/>
            <a:ext cx="11055906" cy="704242"/>
            <a:chOff x="579437" y="-1075563"/>
            <a:chExt cx="11277600" cy="718364"/>
          </a:xfrm>
        </p:grpSpPr>
        <p:sp>
          <p:nvSpPr>
            <p:cNvPr id="54" name="Rectangle 53"/>
            <p:cNvSpPr/>
            <p:nvPr/>
          </p:nvSpPr>
          <p:spPr bwMode="auto">
            <a:xfrm>
              <a:off x="579437" y="-1074737"/>
              <a:ext cx="11277600" cy="717538"/>
            </a:xfrm>
            <a:prstGeom prst="rect">
              <a:avLst/>
            </a:prstGeom>
            <a:solidFill>
              <a:srgbClr val="0070C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solidFill>
                  <a:schemeClr val="bg1"/>
                </a:solidFill>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dirty="0">
                  <a:solidFill>
                    <a:schemeClr val="bg1"/>
                  </a:solidFill>
                  <a:latin typeface="Segoe UI Semilight"/>
                  <a:ea typeface="Segoe UI" pitchFamily="34" charset="0"/>
                  <a:cs typeface="Segoe UI" pitchFamily="34" charset="0"/>
                </a:rPr>
                <a:t>Cortana 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kumimoji="0" lang="en-US" sz="1765" b="1" cap="all" dirty="0">
                  <a:solidFill>
                    <a:schemeClr val="bg1"/>
                  </a:solidFill>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68047" y="4961132"/>
            <a:ext cx="11055906" cy="704244"/>
            <a:chOff x="579437" y="-1075565"/>
            <a:chExt cx="11277600" cy="718366"/>
          </a:xfrm>
        </p:grpSpPr>
        <p:sp>
          <p:nvSpPr>
            <p:cNvPr id="59" name="Rectangle 58"/>
            <p:cNvSpPr/>
            <p:nvPr/>
          </p:nvSpPr>
          <p:spPr bwMode="auto">
            <a:xfrm>
              <a:off x="579437" y="-1074737"/>
              <a:ext cx="11277600" cy="717538"/>
            </a:xfrm>
            <a:prstGeom prst="rect">
              <a:avLst/>
            </a:prstGeom>
            <a:solidFill>
              <a:srgbClr val="0070C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chemeClr val="bg1"/>
                </a:solidFill>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solidFill>
                  <a:schemeClr val="bg1"/>
                </a:solidFill>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kumimoji="0" lang="en-US" sz="1961" dirty="0">
                  <a:solidFill>
                    <a:schemeClr val="bg1"/>
                  </a:solidFill>
                  <a:latin typeface="Segoe UI Semilight"/>
                  <a:ea typeface="Segoe UI" pitchFamily="34" charset="0"/>
                  <a:cs typeface="Segoe UI" pitchFamily="34" charset="0"/>
                </a:rPr>
                <a:t>Azure </a:t>
              </a:r>
              <a:r>
                <a:rPr kumimoji="0" lang="en-US" sz="1961" dirty="0" err="1">
                  <a:solidFill>
                    <a:schemeClr val="bg1"/>
                  </a:solidFill>
                  <a:latin typeface="Segoe UI Semilight"/>
                  <a:ea typeface="Segoe UI" pitchFamily="34" charset="0"/>
                  <a:cs typeface="Segoe UI" pitchFamily="34" charset="0"/>
                </a:rPr>
                <a:t>IoT</a:t>
              </a:r>
              <a:r>
                <a:rPr kumimoji="0" lang="en-US" sz="1961" dirty="0">
                  <a:solidFill>
                    <a:schemeClr val="bg1"/>
                  </a:solidFill>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kumimoji="0" lang="en-US" sz="1765" b="1" cap="all" dirty="0">
                  <a:solidFill>
                    <a:schemeClr val="bg1"/>
                  </a:solidFill>
                  <a:latin typeface="Segoe UI Semibold" panose="020B0702040204020203" pitchFamily="34" charset="0"/>
                  <a:ea typeface="Segoe UI" pitchFamily="34" charset="0"/>
                  <a:cs typeface="Segoe UI Semibold" panose="020B0702040204020203" pitchFamily="34" charset="0"/>
                </a:rPr>
                <a:t>Internet of Things</a:t>
              </a:r>
            </a:p>
          </p:txBody>
        </p:sp>
      </p:grpSp>
      <p:grpSp>
        <p:nvGrpSpPr>
          <p:cNvPr id="7" name="Group 6"/>
          <p:cNvGrpSpPr/>
          <p:nvPr/>
        </p:nvGrpSpPr>
        <p:grpSpPr>
          <a:xfrm>
            <a:off x="568047" y="3321021"/>
            <a:ext cx="11055906" cy="3064356"/>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1961" b="1" cap="all" dirty="0">
                <a:solidFill>
                  <a:srgbClr val="00B0F0"/>
                </a:soli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64137" y="3299247"/>
            <a:ext cx="3585699" cy="646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kumimoji="0" lang="en-US" sz="1765" b="1" cap="all" dirty="0">
                <a:solidFill>
                  <a:schemeClr val="bg1"/>
                </a:solidFill>
                <a:latin typeface="Segoe UI Semibold" panose="020B0702040204020203" pitchFamily="34" charset="0"/>
                <a:ea typeface="Segoe UI" pitchFamily="34" charset="0"/>
                <a:cs typeface="Segoe UI Semibold" panose="020B0702040204020203" pitchFamily="34" charset="0"/>
              </a:rPr>
              <a:t>Cloud Infrastructure</a:t>
            </a:r>
          </a:p>
        </p:txBody>
      </p:sp>
      <p:grpSp>
        <p:nvGrpSpPr>
          <p:cNvPr id="151" name="Group 150"/>
          <p:cNvGrpSpPr/>
          <p:nvPr/>
        </p:nvGrpSpPr>
        <p:grpSpPr>
          <a:xfrm>
            <a:off x="1547789" y="5060932"/>
            <a:ext cx="71354" cy="76506"/>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1961" b="1" dirty="0">
                <a:solidFill>
                  <a:schemeClr val="bg1"/>
                </a:solidFill>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1961" b="1" dirty="0">
                <a:solidFill>
                  <a:schemeClr val="bg1"/>
                </a:solidFill>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1961" b="1" dirty="0">
                <a:solidFill>
                  <a:schemeClr val="bg1"/>
                </a:solidFill>
                <a:latin typeface="Calibri Light" panose="020F0302020204030204"/>
                <a:ea typeface="Segoe UI" pitchFamily="34" charset="0"/>
                <a:cs typeface="Segoe UI" pitchFamily="34" charset="0"/>
              </a:endParaRPr>
            </a:p>
          </p:txBody>
        </p:sp>
      </p:grpSp>
      <p:grpSp>
        <p:nvGrpSpPr>
          <p:cNvPr id="153" name="Group 152"/>
          <p:cNvGrpSpPr/>
          <p:nvPr/>
        </p:nvGrpSpPr>
        <p:grpSpPr>
          <a:xfrm>
            <a:off x="1654305" y="5061322"/>
            <a:ext cx="71354" cy="76506"/>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1961" b="1" dirty="0">
                <a:solidFill>
                  <a:schemeClr val="bg1"/>
                </a:solidFill>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1961" b="1" dirty="0">
                <a:solidFill>
                  <a:schemeClr val="bg1"/>
                </a:solidFill>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1961" b="1" dirty="0">
                <a:solidFill>
                  <a:schemeClr val="bg1"/>
                </a:solidFill>
                <a:latin typeface="Calibri Light" panose="020F0302020204030204"/>
                <a:ea typeface="Segoe UI" pitchFamily="34" charset="0"/>
                <a:cs typeface="Segoe UI" pitchFamily="34" charset="0"/>
              </a:endParaRPr>
            </a:p>
          </p:txBody>
        </p:sp>
      </p:grpSp>
      <p:grpSp>
        <p:nvGrpSpPr>
          <p:cNvPr id="154" name="Group 153"/>
          <p:cNvGrpSpPr/>
          <p:nvPr/>
        </p:nvGrpSpPr>
        <p:grpSpPr>
          <a:xfrm>
            <a:off x="1603954" y="5121218"/>
            <a:ext cx="71354" cy="76506"/>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1961" b="1" dirty="0">
                <a:solidFill>
                  <a:schemeClr val="bg1"/>
                </a:solidFill>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1961" b="1" dirty="0">
                <a:solidFill>
                  <a:schemeClr val="bg1"/>
                </a:solidFill>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1961" b="1" dirty="0">
                <a:solidFill>
                  <a:schemeClr val="bg1"/>
                </a:solidFill>
                <a:latin typeface="Calibri Light" panose="020F0302020204030204"/>
                <a:ea typeface="Segoe UI" pitchFamily="34" charset="0"/>
                <a:cs typeface="Segoe UI" pitchFamily="34" charset="0"/>
              </a:endParaRPr>
            </a:p>
          </p:txBody>
        </p:sp>
      </p:grpSp>
      <p:grpSp>
        <p:nvGrpSpPr>
          <p:cNvPr id="73" name="Group 72"/>
          <p:cNvGrpSpPr/>
          <p:nvPr/>
        </p:nvGrpSpPr>
        <p:grpSpPr>
          <a:xfrm>
            <a:off x="4240783" y="3322983"/>
            <a:ext cx="7119834" cy="3077201"/>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79285" tIns="143428" rIns="179285" bIns="143428" rtlCol="0">
                <a:spAutoFit/>
              </a:bodyPr>
              <a:lstStyle/>
              <a:p>
                <a:pPr>
                  <a:lnSpc>
                    <a:spcPct val="90000"/>
                  </a:lnSpc>
                  <a:spcAft>
                    <a:spcPts val="588"/>
                  </a:spcAft>
                </a:pPr>
                <a:r>
                  <a:rPr lang="en-US" sz="980" dirty="0">
                    <a:solidFill>
                      <a:schemeClr val="bg1"/>
                    </a:soli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Virtual Network</a:t>
                    </a: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Blob Storage</a:t>
                    </a: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Azure Files</a:t>
                    </a: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b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Storage</a:t>
                    </a: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DNS</a:t>
                    </a: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Load Balancer</a:t>
                    </a: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Express Route</a:t>
                    </a: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b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882" dirty="0" err="1">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Traffic Manager</a:t>
                    </a: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VPN Gateway</a:t>
                    </a: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b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Gateway</a:t>
                    </a: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882" b="1" dirty="0">
                    <a:solidFill>
                      <a:schemeClr val="bg1"/>
                    </a:solidFill>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b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Connect Health</a:t>
                    </a:r>
                  </a:p>
                </p:txBody>
              </p:sp>
            </p:grpSp>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Multi-Factor </a:t>
                    </a:r>
                    <a:r>
                      <a:rPr kumimoji="0" lang="en-US" sz="882" dirty="0" err="1">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Automation</a:t>
                    </a: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Key Vault</a:t>
                    </a: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Virtual Machines</a:t>
                    </a: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Containers</a:t>
                    </a:r>
                  </a:p>
                </p:txBody>
              </p:sp>
            </p:grpSp>
            <p:pic>
              <p:nvPicPr>
                <p:cNvPr id="36" name="Picture 3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Backup</a:t>
                    </a: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err="1">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Import/Export</a:t>
                    </a: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Operational Insights</a:t>
                    </a: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79285" tIns="143428" rIns="179285" bIns="143428" rtlCol="0" anchor="ctr">
                    <a:spAutoFit/>
                  </a:bodyPr>
                  <a:lstStyle/>
                  <a:p>
                    <a:pPr>
                      <a:lnSpc>
                        <a:spcPct val="90000"/>
                      </a:lnSpc>
                    </a:pPr>
                    <a:r>
                      <a:rPr lang="en-US" sz="882" spc="-49" dirty="0">
                        <a:solidFill>
                          <a:schemeClr val="bg1"/>
                        </a:solidFill>
                        <a:latin typeface="Segoe UI Semibold" panose="020B0702040204020203" pitchFamily="34" charset="0"/>
                        <a:cs typeface="Segoe UI Semibold" panose="020B0702040204020203" pitchFamily="34" charset="0"/>
                      </a:rPr>
                      <a:t>Batch</a:t>
                    </a: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Remote App</a:t>
                    </a: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79285" tIns="143428" rIns="179285" bIns="143428" rtlCol="0">
                  <a:spAutoFit/>
                </a:bodyPr>
                <a:lstStyle/>
                <a:p>
                  <a:pPr>
                    <a:lnSpc>
                      <a:spcPct val="90000"/>
                    </a:lnSpc>
                    <a:spcAft>
                      <a:spcPts val="588"/>
                    </a:spcAft>
                  </a:pPr>
                  <a:r>
                    <a:rPr lang="en-US" sz="980" dirty="0">
                      <a:solidFill>
                        <a:schemeClr val="bg1"/>
                      </a:soli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30"/>
                <a:chOff x="4325819" y="2110810"/>
                <a:chExt cx="1803339" cy="433930"/>
              </a:xfrm>
            </p:grpSpPr>
            <p:sp>
              <p:nvSpPr>
                <p:cNvPr id="301" name="TextBox 300"/>
                <p:cNvSpPr txBox="1"/>
                <p:nvPr/>
              </p:nvSpPr>
              <p:spPr>
                <a:xfrm>
                  <a:off x="4325819" y="2110810"/>
                  <a:ext cx="1728140" cy="433930"/>
                </a:xfrm>
                <a:prstGeom prst="rect">
                  <a:avLst/>
                </a:prstGeom>
                <a:noFill/>
              </p:spPr>
              <p:txBody>
                <a:bodyPr wrap="none" lIns="179285" tIns="143428" rIns="179285" bIns="143428" rtlCol="0">
                  <a:spAutoFit/>
                </a:bodyPr>
                <a:lstStyle/>
                <a:p>
                  <a:pPr>
                    <a:lnSpc>
                      <a:spcPct val="90000"/>
                    </a:lnSpc>
                    <a:spcAft>
                      <a:spcPts val="588"/>
                    </a:spcAft>
                  </a:pPr>
                  <a:r>
                    <a:rPr lang="en-US" sz="980" dirty="0">
                      <a:solidFill>
                        <a:schemeClr val="bg1"/>
                      </a:soli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79285" tIns="143428" rIns="179285" bIns="143428" rtlCol="0">
                  <a:spAutoFit/>
                </a:bodyPr>
                <a:lstStyle/>
                <a:p>
                  <a:pPr>
                    <a:lnSpc>
                      <a:spcPct val="90000"/>
                    </a:lnSpc>
                    <a:spcAft>
                      <a:spcPts val="588"/>
                    </a:spcAft>
                  </a:pPr>
                  <a:r>
                    <a:rPr lang="en-US" sz="980" dirty="0">
                      <a:solidFill>
                        <a:schemeClr val="bg1"/>
                      </a:soli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79285" tIns="143428" rIns="179285" bIns="143428" rtlCol="0">
                  <a:spAutoFit/>
                </a:bodyPr>
                <a:lstStyle/>
                <a:p>
                  <a:pPr>
                    <a:lnSpc>
                      <a:spcPct val="90000"/>
                    </a:lnSpc>
                    <a:spcAft>
                      <a:spcPts val="588"/>
                    </a:spcAft>
                  </a:pPr>
                  <a:r>
                    <a:rPr lang="en-US" sz="980" dirty="0">
                      <a:solidFill>
                        <a:schemeClr val="bg1"/>
                      </a:soli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0" fontAlgn="base" hangingPunct="0">
                      <a:lnSpc>
                        <a:spcPct val="90000"/>
                      </a:lnSpc>
                      <a:spcBef>
                        <a:spcPct val="0"/>
                      </a:spcBef>
                      <a:spcAft>
                        <a:spcPct val="0"/>
                      </a:spcAft>
                      <a:defRPr/>
                    </a:pPr>
                    <a:endParaRPr kumimoji="0" lang="en-US" sz="882" dirty="0" err="1">
                      <a:solidFill>
                        <a:schemeClr val="bg1"/>
                      </a:solidFill>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79285" tIns="143428" rIns="179285" bIns="143428" rtlCol="0" anchor="ctr">
                    <a:spAutoFit/>
                  </a:bodyPr>
                  <a:lstStyle/>
                  <a:p>
                    <a:pPr defTabSz="913505" eaLnBrk="0" fontAlgn="base" hangingPunct="0">
                      <a:lnSpc>
                        <a:spcPct val="90000"/>
                      </a:lnSpc>
                      <a:spcBef>
                        <a:spcPct val="0"/>
                      </a:spcBef>
                      <a:defRPr/>
                    </a:pPr>
                    <a:r>
                      <a:rPr kumimoji="0" lang="en-US" sz="882"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Site Recovery</a:t>
                    </a: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1036565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233715" y="1989429"/>
            <a:ext cx="7671045" cy="3912522"/>
          </a:xfrm>
          <a:prstGeom prst="roundRect">
            <a:avLst>
              <a:gd name="adj" fmla="val 4889"/>
            </a:avLst>
          </a:prstGeom>
          <a:solidFill>
            <a:srgbClr val="29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kumimoji="0" lang="en-US" sz="2353" dirty="0" err="1">
              <a:gradFill>
                <a:gsLst>
                  <a:gs pos="0">
                    <a:srgbClr val="FFFFFF"/>
                  </a:gs>
                  <a:gs pos="100000">
                    <a:srgbClr val="FFFFFF"/>
                  </a:gs>
                </a:gsLst>
                <a:lin ang="5400000" scaled="0"/>
              </a:gradFill>
              <a:cs typeface="Segoe UI" pitchFamily="34" charset="0"/>
            </a:endParaRPr>
          </a:p>
        </p:txBody>
      </p:sp>
      <p:grpSp>
        <p:nvGrpSpPr>
          <p:cNvPr id="41" name="Group 40"/>
          <p:cNvGrpSpPr/>
          <p:nvPr/>
        </p:nvGrpSpPr>
        <p:grpSpPr>
          <a:xfrm>
            <a:off x="5919847" y="3730889"/>
            <a:ext cx="453547" cy="267101"/>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kumimoji="0" lang="en-US" sz="2353" dirty="0" err="1">
                <a:gradFill>
                  <a:gsLst>
                    <a:gs pos="0">
                      <a:srgbClr val="FFFFFF"/>
                    </a:gs>
                    <a:gs pos="100000">
                      <a:srgbClr val="FFFFFF"/>
                    </a:gs>
                  </a:gsLst>
                  <a:lin ang="5400000" scaled="0"/>
                </a:gradFill>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kumimoji="0" lang="en-US" sz="2353" dirty="0" err="1">
                <a:gradFill>
                  <a:gsLst>
                    <a:gs pos="0">
                      <a:srgbClr val="FFFFFF"/>
                    </a:gs>
                    <a:gs pos="100000">
                      <a:srgbClr val="FFFFFF"/>
                    </a:gs>
                  </a:gsLst>
                  <a:lin ang="5400000" scaled="0"/>
                </a:gradFill>
                <a:cs typeface="Segoe UI" pitchFamily="34" charset="0"/>
              </a:endParaRPr>
            </a:p>
          </p:txBody>
        </p:sp>
      </p:grpSp>
      <p:sp>
        <p:nvSpPr>
          <p:cNvPr id="29" name="Title 2"/>
          <p:cNvSpPr txBox="1">
            <a:spLocks/>
          </p:cNvSpPr>
          <p:nvPr/>
        </p:nvSpPr>
        <p:spPr>
          <a:xfrm>
            <a:off x="517178" y="439513"/>
            <a:ext cx="11088385" cy="899409"/>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214">
              <a:lnSpc>
                <a:spcPct val="100000"/>
              </a:lnSpc>
              <a:spcAft>
                <a:spcPts val="588"/>
              </a:spcAft>
            </a:pPr>
            <a:r>
              <a:rPr kumimoji="0" lang="en-US" sz="4705" dirty="0">
                <a:solidFill>
                  <a:srgbClr val="0078D7">
                    <a:lumMod val="60000"/>
                    <a:lumOff val="40000"/>
                  </a:srgbClr>
                </a:solidFill>
                <a:ea typeface="+mn-ea"/>
              </a:rPr>
              <a:t>Azure App Service</a:t>
            </a:r>
            <a:br>
              <a:rPr kumimoji="0" lang="en-US" sz="4705" dirty="0">
                <a:solidFill>
                  <a:srgbClr val="FFFFFF"/>
                </a:solidFill>
                <a:ea typeface="+mn-ea"/>
              </a:rPr>
            </a:br>
            <a:r>
              <a:rPr kumimoji="0" lang="ja-JP" altLang="en-US" sz="3529" dirty="0">
                <a:solidFill>
                  <a:schemeClr val="tx1"/>
                </a:solidFill>
                <a:ea typeface="+mn-ea"/>
              </a:rPr>
              <a:t>クラウドスケールのアプリケーションの実行基盤</a:t>
            </a:r>
            <a:endParaRPr kumimoji="0" lang="en-US" sz="1372" dirty="0">
              <a:solidFill>
                <a:schemeClr val="tx1"/>
              </a:solidFill>
              <a:ea typeface="+mn-ea"/>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2533" y="2502391"/>
            <a:ext cx="2824153" cy="2824153"/>
          </a:xfrm>
          <a:prstGeom prst="rect">
            <a:avLst/>
          </a:prstGeom>
        </p:spPr>
      </p:pic>
      <p:grpSp>
        <p:nvGrpSpPr>
          <p:cNvPr id="3" name="Group 2"/>
          <p:cNvGrpSpPr/>
          <p:nvPr/>
        </p:nvGrpSpPr>
        <p:grpSpPr>
          <a:xfrm>
            <a:off x="6917723" y="2172444"/>
            <a:ext cx="2545547" cy="3412525"/>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79285" tIns="143428" rIns="179285" bIns="143428" rtlCol="0">
              <a:spAutoFit/>
            </a:bodyPr>
            <a:lstStyle/>
            <a:p>
              <a:pPr defTabSz="914367">
                <a:lnSpc>
                  <a:spcPct val="200000"/>
                </a:lnSpc>
                <a:spcAft>
                  <a:spcPts val="588"/>
                </a:spcAft>
              </a:pPr>
              <a:r>
                <a:rPr kumimoji="0" lang="en-US" sz="2353" dirty="0">
                  <a:solidFill>
                    <a:srgbClr val="DFDFDE"/>
                  </a:solidFill>
                </a:rPr>
                <a:t>Web Apps</a:t>
              </a:r>
            </a:p>
            <a:p>
              <a:pPr defTabSz="914367">
                <a:lnSpc>
                  <a:spcPct val="200000"/>
                </a:lnSpc>
                <a:spcAft>
                  <a:spcPts val="588"/>
                </a:spcAft>
              </a:pPr>
              <a:r>
                <a:rPr kumimoji="0" lang="en-US" sz="2353" dirty="0">
                  <a:solidFill>
                    <a:srgbClr val="DFDFDE"/>
                  </a:solidFill>
                </a:rPr>
                <a:t>Mobile Apps</a:t>
              </a:r>
            </a:p>
            <a:p>
              <a:pPr defTabSz="914367">
                <a:lnSpc>
                  <a:spcPct val="200000"/>
                </a:lnSpc>
                <a:spcAft>
                  <a:spcPts val="588"/>
                </a:spcAft>
              </a:pPr>
              <a:r>
                <a:rPr kumimoji="0" lang="en-US" sz="2353" dirty="0">
                  <a:solidFill>
                    <a:srgbClr val="DFDFDE"/>
                  </a:solidFill>
                </a:rPr>
                <a:t>Logic Apps</a:t>
              </a:r>
            </a:p>
            <a:p>
              <a:pPr defTabSz="914367">
                <a:lnSpc>
                  <a:spcPct val="200000"/>
                </a:lnSpc>
                <a:spcAft>
                  <a:spcPts val="588"/>
                </a:spcAft>
              </a:pPr>
              <a:r>
                <a:rPr kumimoji="0" lang="en-US" sz="2353" dirty="0">
                  <a:solidFill>
                    <a:srgbClr val="DFDFDE"/>
                  </a:solidFill>
                </a:rPr>
                <a:t>API Apps</a:t>
              </a:r>
            </a:p>
          </p:txBody>
        </p:sp>
      </p:grpSp>
      <p:sp>
        <p:nvSpPr>
          <p:cNvPr id="5" name="タイトル 4"/>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118847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391" y="2219040"/>
            <a:ext cx="1526112" cy="2144927"/>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9988" y="2076108"/>
            <a:ext cx="1843189" cy="1221641"/>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0880" y="3351617"/>
            <a:ext cx="932271" cy="603717"/>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23341" y="3671842"/>
            <a:ext cx="1166102" cy="749692"/>
          </a:xfrm>
          <a:prstGeom prst="rect">
            <a:avLst/>
          </a:prstGeom>
        </p:spPr>
      </p:pic>
      <p:sp>
        <p:nvSpPr>
          <p:cNvPr id="38" name="Title 1"/>
          <p:cNvSpPr txBox="1">
            <a:spLocks/>
          </p:cNvSpPr>
          <p:nvPr/>
        </p:nvSpPr>
        <p:spPr>
          <a:xfrm>
            <a:off x="269241" y="1035422"/>
            <a:ext cx="11655840"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kumimoji="0" lang="en-US" sz="2353" spc="-100" dirty="0">
                <a:gradFill>
                  <a:gsLst>
                    <a:gs pos="1250">
                      <a:srgbClr val="FFFFFF"/>
                    </a:gs>
                    <a:gs pos="100000">
                      <a:srgbClr val="FFFFFF"/>
                    </a:gs>
                  </a:gsLst>
                  <a:lin ang="5400000" scaled="0"/>
                </a:gradFill>
                <a:latin typeface="Segoe UI Light"/>
              </a:rPr>
              <a:t>.NET </a:t>
            </a:r>
            <a:r>
              <a:rPr kumimoji="0" lang="en-US" sz="2353" spc="-100" dirty="0">
                <a:solidFill>
                  <a:srgbClr val="878787"/>
                </a:solidFill>
                <a:latin typeface="Segoe UI Light"/>
              </a:rPr>
              <a:t> |</a:t>
            </a:r>
            <a:r>
              <a:rPr kumimoji="0" lang="en-US" sz="2353" spc="-100" dirty="0">
                <a:gradFill>
                  <a:gsLst>
                    <a:gs pos="1250">
                      <a:srgbClr val="FFFFFF"/>
                    </a:gs>
                    <a:gs pos="100000">
                      <a:srgbClr val="FFFFFF"/>
                    </a:gs>
                  </a:gsLst>
                  <a:lin ang="5400000" scaled="0"/>
                </a:gradFill>
                <a:latin typeface="Segoe UI Light"/>
              </a:rPr>
              <a:t>  Node.js  </a:t>
            </a:r>
            <a:r>
              <a:rPr kumimoji="0" lang="en-US" sz="2353" spc="-100" dirty="0">
                <a:solidFill>
                  <a:srgbClr val="878787"/>
                </a:solidFill>
                <a:latin typeface="Segoe UI Light"/>
              </a:rPr>
              <a:t>| </a:t>
            </a:r>
            <a:r>
              <a:rPr kumimoji="0" lang="en-US" sz="2353" spc="-100" dirty="0">
                <a:gradFill>
                  <a:gsLst>
                    <a:gs pos="1250">
                      <a:srgbClr val="FFFFFF"/>
                    </a:gs>
                    <a:gs pos="100000">
                      <a:srgbClr val="FFFFFF"/>
                    </a:gs>
                  </a:gsLst>
                  <a:lin ang="5400000" scaled="0"/>
                </a:gradFill>
                <a:latin typeface="Segoe UI Light"/>
              </a:rPr>
              <a:t> PHP  </a:t>
            </a:r>
            <a:r>
              <a:rPr kumimoji="0" lang="en-US" sz="2353" spc="-100" dirty="0">
                <a:solidFill>
                  <a:srgbClr val="878787"/>
                </a:solidFill>
                <a:latin typeface="Segoe UI Light"/>
              </a:rPr>
              <a:t>|  </a:t>
            </a:r>
            <a:r>
              <a:rPr kumimoji="0" lang="en-US" sz="2353" spc="-100" dirty="0">
                <a:gradFill>
                  <a:gsLst>
                    <a:gs pos="1250">
                      <a:srgbClr val="FFFFFF"/>
                    </a:gs>
                    <a:gs pos="100000">
                      <a:srgbClr val="FFFFFF"/>
                    </a:gs>
                  </a:gsLst>
                  <a:lin ang="5400000" scaled="0"/>
                </a:gradFill>
                <a:latin typeface="Segoe UI Light"/>
              </a:rPr>
              <a:t>Python </a:t>
            </a:r>
            <a:r>
              <a:rPr kumimoji="0" lang="en-US" sz="2353" spc="-100" dirty="0">
                <a:solidFill>
                  <a:srgbClr val="878787"/>
                </a:solidFill>
                <a:latin typeface="Segoe UI Light"/>
              </a:rPr>
              <a:t> | </a:t>
            </a:r>
            <a:r>
              <a:rPr kumimoji="0" lang="en-US" sz="2353" spc="-100" dirty="0">
                <a:gradFill>
                  <a:gsLst>
                    <a:gs pos="1250">
                      <a:srgbClr val="FFFFFF"/>
                    </a:gs>
                    <a:gs pos="100000">
                      <a:srgbClr val="FFFFFF"/>
                    </a:gs>
                  </a:gsLst>
                  <a:lin ang="5400000" scaled="0"/>
                </a:gradFill>
                <a:latin typeface="Segoe UI Light"/>
              </a:rPr>
              <a:t> Java</a:t>
            </a:r>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65295" y="3773198"/>
              <a:ext cx="1235610" cy="1795041"/>
            </a:xfrm>
            <a:prstGeom prst="rect">
              <a:avLst/>
            </a:prstGeom>
          </p:spPr>
        </p:pic>
        <p:pic>
          <p:nvPicPr>
            <p:cNvPr id="44" name="Pictur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5028" y="5134866"/>
              <a:ext cx="430559" cy="1145897"/>
            </a:xfrm>
            <a:prstGeom prst="rect">
              <a:avLst/>
            </a:prstGeom>
          </p:spPr>
        </p:pic>
      </p:grpSp>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49591" y="982097"/>
            <a:ext cx="936246" cy="1441444"/>
          </a:xfrm>
          <a:prstGeom prst="rect">
            <a:avLst/>
          </a:prstGeom>
        </p:spPr>
      </p:pic>
      <p:sp>
        <p:nvSpPr>
          <p:cNvPr id="3" name="タイトル 2"/>
          <p:cNvSpPr>
            <a:spLocks noGrp="1"/>
          </p:cNvSpPr>
          <p:nvPr>
            <p:ph type="title"/>
          </p:nvPr>
        </p:nvSpPr>
        <p:spPr/>
        <p:txBody>
          <a:bodyPr/>
          <a:lstStyle/>
          <a:p>
            <a:r>
              <a:rPr kumimoji="1" lang="ja-JP" altLang="en-US" dirty="0">
                <a:latin typeface="+mj-ea"/>
                <a:ea typeface="+mj-ea"/>
              </a:rPr>
              <a:t>開発言語</a:t>
            </a:r>
          </a:p>
        </p:txBody>
      </p:sp>
    </p:spTree>
    <p:extLst>
      <p:ext uri="{BB962C8B-B14F-4D97-AF65-F5344CB8AC3E}">
        <p14:creationId xmlns:p14="http://schemas.microsoft.com/office/powerpoint/2010/main" val="236327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50"/>
                                        <p:tgtEl>
                                          <p:spTgt spid="2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400"/>
                                        <p:tgtEl>
                                          <p:spTgt spid="31"/>
                                        </p:tgtEl>
                                      </p:cBhvr>
                                    </p:animEffect>
                                  </p:childTnLst>
                                </p:cTn>
                              </p:par>
                            </p:childTnLst>
                          </p:cTn>
                        </p:par>
                        <p:par>
                          <p:cTn id="12" fill="hold">
                            <p:stCondLst>
                              <p:cond delay="650"/>
                            </p:stCondLst>
                            <p:childTnLst>
                              <p:par>
                                <p:cTn id="13" presetID="22" presetClass="entr" presetSubtype="2"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250"/>
                                        <p:tgtEl>
                                          <p:spTgt spid="28"/>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1400"/>
                            </p:stCondLst>
                            <p:childTnLst>
                              <p:par>
                                <p:cTn id="24" presetID="10" presetClass="entr" presetSubtype="0"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19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400"/>
                            </p:stCondLst>
                            <p:childTnLst>
                              <p:par>
                                <p:cTn id="35" presetID="47" presetClass="entr" presetSubtype="0"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3400"/>
                            </p:stCondLst>
                            <p:childTnLst>
                              <p:par>
                                <p:cTn id="41" presetID="10"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par>
                          <p:cTn id="44" fill="hold">
                            <p:stCondLst>
                              <p:cond delay="3900"/>
                            </p:stCondLst>
                            <p:childTnLst>
                              <p:par>
                                <p:cTn id="45" presetID="10" presetClass="entr" presetSubtype="0"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gradFill>
              <a:gsLst>
                <a:gs pos="0">
                  <a:schemeClr val="accent2"/>
                </a:gs>
                <a:gs pos="100000">
                  <a:schemeClr val="accent2"/>
                </a:gs>
              </a:gsLst>
              <a:lin ang="5400000" scaled="1"/>
            </a:gra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015" y="2574848"/>
            <a:ext cx="3561040" cy="229545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391" y="2219040"/>
            <a:ext cx="1526112" cy="21449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026" y="1576271"/>
            <a:ext cx="705559" cy="45563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988" y="2076108"/>
            <a:ext cx="1843189" cy="1221641"/>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20880" y="3351617"/>
            <a:ext cx="932271" cy="603717"/>
          </a:xfrm>
          <a:prstGeom prst="rect">
            <a:avLst/>
          </a:prstGeom>
        </p:spPr>
      </p:pic>
      <p:grpSp>
        <p:nvGrpSpPr>
          <p:cNvPr id="4" name="Group 3"/>
          <p:cNvGrpSpPr/>
          <p:nvPr/>
        </p:nvGrpSpPr>
        <p:grpSpPr>
          <a:xfrm>
            <a:off x="6646516" y="1249458"/>
            <a:ext cx="3145840" cy="1995720"/>
            <a:chOff x="6779791" y="1274016"/>
            <a:chExt cx="3208921" cy="2035738"/>
          </a:xfrm>
        </p:grpSpPr>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2959" y="1274016"/>
              <a:ext cx="2755753" cy="1793693"/>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37986" y="2473001"/>
              <a:ext cx="1295714" cy="836753"/>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76388" y="1925096"/>
              <a:ext cx="1295714" cy="836753"/>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79791" y="1397058"/>
              <a:ext cx="1295714" cy="836753"/>
            </a:xfrm>
            <a:prstGeom prst="rect">
              <a:avLst/>
            </a:prstGeom>
          </p:spPr>
        </p:pic>
      </p:grpSp>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23341" y="3671842"/>
            <a:ext cx="1166102" cy="749692"/>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6340" y="2583261"/>
            <a:ext cx="705559" cy="455639"/>
          </a:xfrm>
          <a:prstGeom prst="rect">
            <a:avLst/>
          </a:prstGeom>
        </p:spPr>
      </p:pic>
      <p:pic>
        <p:nvPicPr>
          <p:cNvPr id="14" name="Picture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57974" y="3404765"/>
            <a:ext cx="498159" cy="355128"/>
          </a:xfrm>
          <a:prstGeom prst="rect">
            <a:avLst/>
          </a:prstGeom>
        </p:spPr>
      </p:pic>
      <p:grpSp>
        <p:nvGrpSpPr>
          <p:cNvPr id="5" name="Group 4"/>
          <p:cNvGrpSpPr/>
          <p:nvPr/>
        </p:nvGrpSpPr>
        <p:grpSpPr>
          <a:xfrm>
            <a:off x="1730593" y="3699512"/>
            <a:ext cx="2313894" cy="2844922"/>
            <a:chOff x="1765295" y="3773198"/>
            <a:chExt cx="2360292" cy="2901969"/>
          </a:xfrm>
        </p:grpSpPr>
        <p:pic>
          <p:nvPicPr>
            <p:cNvPr id="43" name="Picture 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65295" y="3773198"/>
              <a:ext cx="1235610" cy="1795041"/>
            </a:xfrm>
            <a:prstGeom prst="rect">
              <a:avLst/>
            </a:prstGeom>
          </p:spPr>
        </p:pic>
        <p:pic>
          <p:nvPicPr>
            <p:cNvPr id="44" name="Picture 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20371" y="5085435"/>
              <a:ext cx="1323849" cy="1589732"/>
            </a:xfrm>
            <a:prstGeom prst="rect">
              <a:avLst/>
            </a:prstGeom>
          </p:spPr>
        </p:pic>
        <p:pic>
          <p:nvPicPr>
            <p:cNvPr id="45" name="Picture 4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95028" y="5134866"/>
              <a:ext cx="430559" cy="1145897"/>
            </a:xfrm>
            <a:prstGeom prst="rect">
              <a:avLst/>
            </a:prstGeom>
          </p:spPr>
        </p:pic>
      </p:grpSp>
      <p:pic>
        <p:nvPicPr>
          <p:cNvPr id="24" name="Picture 2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49591" y="982097"/>
            <a:ext cx="936246" cy="1441444"/>
          </a:xfrm>
          <a:prstGeom prst="rect">
            <a:avLst/>
          </a:prstGeom>
        </p:spPr>
      </p:pic>
      <p:sp>
        <p:nvSpPr>
          <p:cNvPr id="2" name="タイトル 1"/>
          <p:cNvSpPr>
            <a:spLocks noGrp="1"/>
          </p:cNvSpPr>
          <p:nvPr>
            <p:ph type="title"/>
          </p:nvPr>
        </p:nvSpPr>
        <p:spPr/>
        <p:txBody>
          <a:bodyPr/>
          <a:lstStyle/>
          <a:p>
            <a:r>
              <a:rPr kumimoji="1" lang="ja-JP" altLang="en-US" dirty="0"/>
              <a:t>継続できるアプリケーション展開</a:t>
            </a:r>
          </a:p>
        </p:txBody>
      </p:sp>
    </p:spTree>
    <p:extLst>
      <p:ext uri="{BB962C8B-B14F-4D97-AF65-F5344CB8AC3E}">
        <p14:creationId xmlns:p14="http://schemas.microsoft.com/office/powerpoint/2010/main" val="201854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0842E-6 2.22424E-6 L 0.10569 -0.12551 " pathEditMode="relative" rAng="0" ptsTypes="AA">
                                      <p:cBhvr>
                                        <p:cTn id="6" dur="1000" fill="hold"/>
                                        <p:tgtEl>
                                          <p:spTgt spid="24"/>
                                        </p:tgtEl>
                                        <p:attrNameLst>
                                          <p:attrName>ppt_x</p:attrName>
                                          <p:attrName>ppt_y</p:attrName>
                                        </p:attrNameLst>
                                      </p:cBhvr>
                                      <p:rCtr x="5285" y="-6287"/>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righ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015" y="2574848"/>
            <a:ext cx="3561040" cy="2295459"/>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0775" y="1249459"/>
            <a:ext cx="2701581" cy="175843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391" y="2219040"/>
            <a:ext cx="1526112" cy="214492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026" y="1576271"/>
            <a:ext cx="705559" cy="45563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9988" y="2076108"/>
            <a:ext cx="1843189" cy="1221641"/>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974" y="3404765"/>
            <a:ext cx="498159" cy="355128"/>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20880" y="3351617"/>
            <a:ext cx="932271" cy="603717"/>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2113" y="2424874"/>
            <a:ext cx="1270243" cy="820304"/>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7453" y="1887740"/>
            <a:ext cx="1270243" cy="820304"/>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46515" y="1370082"/>
            <a:ext cx="1270243" cy="820304"/>
          </a:xfrm>
          <a:prstGeom prst="rect">
            <a:avLst/>
          </a:prstGeom>
        </p:spPr>
      </p:pic>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23341" y="3671842"/>
            <a:ext cx="1166102" cy="749692"/>
          </a:xfrm>
          <a:prstGeom prst="rect">
            <a:avLst/>
          </a:prstGeom>
        </p:spPr>
      </p:pic>
      <p:pic>
        <p:nvPicPr>
          <p:cNvPr id="31" name="Picture 3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02123" y="4207483"/>
            <a:ext cx="1285151" cy="841289"/>
          </a:xfrm>
          <a:prstGeom prst="rect">
            <a:avLst/>
          </a:prstGeom>
        </p:spPr>
      </p:pic>
      <p:pic>
        <p:nvPicPr>
          <p:cNvPr id="6" name="Picture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30593" y="3699512"/>
            <a:ext cx="1211321" cy="1759754"/>
          </a:xfrm>
          <a:prstGeom prst="rect">
            <a:avLst/>
          </a:prstGeom>
        </p:spPr>
      </p:pic>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78690" y="4985953"/>
            <a:ext cx="1297825" cy="1558481"/>
          </a:xfrm>
          <a:prstGeom prst="rect">
            <a:avLst/>
          </a:prstGeom>
        </p:spPr>
      </p:pic>
      <p:pic>
        <p:nvPicPr>
          <p:cNvPr id="32" name="Picture 3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22393" y="5034413"/>
            <a:ext cx="422095" cy="1123371"/>
          </a:xfrm>
          <a:prstGeom prst="rect">
            <a:avLst/>
          </a:prstGeom>
        </p:spPr>
      </p:pic>
      <p:pic>
        <p:nvPicPr>
          <p:cNvPr id="27" name="Picture 2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32031" y="123052"/>
            <a:ext cx="936246" cy="1441444"/>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6340" y="2583261"/>
            <a:ext cx="705559" cy="455639"/>
          </a:xfrm>
          <a:prstGeom prst="rect">
            <a:avLst/>
          </a:prstGeom>
        </p:spPr>
      </p:pic>
      <p:sp>
        <p:nvSpPr>
          <p:cNvPr id="3" name="タイトル 2"/>
          <p:cNvSpPr>
            <a:spLocks noGrp="1"/>
          </p:cNvSpPr>
          <p:nvPr>
            <p:ph type="title"/>
          </p:nvPr>
        </p:nvSpPr>
        <p:spPr/>
        <p:txBody>
          <a:bodyPr/>
          <a:lstStyle/>
          <a:p>
            <a:r>
              <a:rPr kumimoji="1" lang="ja-JP" altLang="en-US" dirty="0"/>
              <a:t>オートスケール</a:t>
            </a:r>
          </a:p>
        </p:txBody>
      </p:sp>
    </p:spTree>
    <p:extLst>
      <p:ext uri="{BB962C8B-B14F-4D97-AF65-F5344CB8AC3E}">
        <p14:creationId xmlns:p14="http://schemas.microsoft.com/office/powerpoint/2010/main" val="176665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772" y="4415181"/>
            <a:ext cx="1788060" cy="1152165"/>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015" y="2574848"/>
            <a:ext cx="3561040" cy="2295459"/>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0775" y="1249459"/>
            <a:ext cx="2701581" cy="1758433"/>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5026" y="1576271"/>
            <a:ext cx="705559" cy="455639"/>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9988" y="2076108"/>
            <a:ext cx="1843189" cy="1221641"/>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7974" y="3404765"/>
            <a:ext cx="498159" cy="355128"/>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20880" y="3351617"/>
            <a:ext cx="932271" cy="603717"/>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2113" y="2424874"/>
            <a:ext cx="1270243" cy="820304"/>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27453" y="1887740"/>
            <a:ext cx="1270243" cy="820304"/>
          </a:xfrm>
          <a:prstGeom prst="rect">
            <a:avLst/>
          </a:prstGeom>
        </p:spPr>
      </p:pic>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46515" y="1370082"/>
            <a:ext cx="1270243" cy="820304"/>
          </a:xfrm>
          <a:prstGeom prst="rect">
            <a:avLst/>
          </a:prstGeom>
        </p:spPr>
      </p:pic>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23341" y="3671842"/>
            <a:ext cx="1166102" cy="749692"/>
          </a:xfrm>
          <a:prstGeom prst="rect">
            <a:avLst/>
          </a:prstGeom>
        </p:spPr>
      </p:pic>
      <p:pic>
        <p:nvPicPr>
          <p:cNvPr id="56" name="Picture 5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03850" y="1255044"/>
            <a:ext cx="1526112" cy="2144927"/>
          </a:xfrm>
          <a:prstGeom prst="rect">
            <a:avLst/>
          </a:prstGeom>
        </p:spPr>
      </p:pic>
      <p:pic>
        <p:nvPicPr>
          <p:cNvPr id="57" name="Picture 5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84391" y="2219040"/>
            <a:ext cx="1526112" cy="2144927"/>
          </a:xfrm>
          <a:prstGeom prst="rect">
            <a:avLst/>
          </a:prstGeom>
        </p:spPr>
      </p:pic>
      <p:pic>
        <p:nvPicPr>
          <p:cNvPr id="58" name="Picture 5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58174" y="3168640"/>
            <a:ext cx="1526112" cy="2144927"/>
          </a:xfrm>
          <a:prstGeom prst="rect">
            <a:avLst/>
          </a:prstGeom>
        </p:spPr>
      </p:pic>
      <p:pic>
        <p:nvPicPr>
          <p:cNvPr id="63" name="Picture 6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2393" y="5034413"/>
            <a:ext cx="422095" cy="1123371"/>
          </a:xfrm>
          <a:prstGeom prst="rect">
            <a:avLst/>
          </a:prstGeom>
        </p:spPr>
      </p:pic>
      <p:pic>
        <p:nvPicPr>
          <p:cNvPr id="64" name="Picture 6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30593" y="3699512"/>
            <a:ext cx="1211321" cy="1759754"/>
          </a:xfrm>
          <a:prstGeom prst="rect">
            <a:avLst/>
          </a:prstGeom>
        </p:spPr>
      </p:pic>
      <p:pic>
        <p:nvPicPr>
          <p:cNvPr id="65" name="Picture 6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78690" y="4985953"/>
            <a:ext cx="1297825" cy="1558481"/>
          </a:xfrm>
          <a:prstGeom prst="rect">
            <a:avLst/>
          </a:prstGeom>
        </p:spPr>
      </p:pic>
      <p:pic>
        <p:nvPicPr>
          <p:cNvPr id="31" name="Picture 3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32031" y="123052"/>
            <a:ext cx="936246" cy="1441444"/>
          </a:xfrm>
          <a:prstGeom prst="rect">
            <a:avLst/>
          </a:prstGeom>
        </p:spPr>
      </p:pic>
      <p:sp>
        <p:nvSpPr>
          <p:cNvPr id="2" name="タイトル 1"/>
          <p:cNvSpPr>
            <a:spLocks noGrp="1"/>
          </p:cNvSpPr>
          <p:nvPr>
            <p:ph type="title"/>
          </p:nvPr>
        </p:nvSpPr>
        <p:spPr/>
        <p:txBody>
          <a:bodyPr/>
          <a:lstStyle/>
          <a:p>
            <a:r>
              <a:rPr kumimoji="1" lang="ja-JP" altLang="en-US" dirty="0"/>
              <a:t>オートスケール</a:t>
            </a:r>
          </a:p>
        </p:txBody>
      </p:sp>
    </p:spTree>
    <p:extLst>
      <p:ext uri="{BB962C8B-B14F-4D97-AF65-F5344CB8AC3E}">
        <p14:creationId xmlns:p14="http://schemas.microsoft.com/office/powerpoint/2010/main" val="235971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left)">
                                      <p:cBhvr>
                                        <p:cTn id="7" dur="500"/>
                                        <p:tgtEl>
                                          <p:spTgt spid="6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par>
                                <p:cTn id="12" presetID="10" presetClass="entr" presetSubtype="0" fill="hold" nodeType="withEffect">
                                  <p:stCondLst>
                                    <p:cond delay="250"/>
                                  </p:stCondLst>
                                  <p:childTnLst>
                                    <p:set>
                                      <p:cBhvr>
                                        <p:cTn id="13" dur="1" fill="hold">
                                          <p:stCondLst>
                                            <p:cond delay="0"/>
                                          </p:stCondLst>
                                        </p:cTn>
                                        <p:tgtEl>
                                          <p:spTgt spid="58"/>
                                        </p:tgtEl>
                                        <p:attrNameLst>
                                          <p:attrName>style.visibility</p:attrName>
                                        </p:attrNameLst>
                                      </p:cBhvr>
                                      <p:to>
                                        <p:strVal val="visible"/>
                                      </p:to>
                                    </p:set>
                                    <p:animEffect transition="in" filter="fade">
                                      <p:cBhvr>
                                        <p:cTn id="1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オートスケール</a:t>
            </a:r>
          </a:p>
        </p:txBody>
      </p:sp>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2031" y="123052"/>
            <a:ext cx="936246" cy="1441444"/>
          </a:xfrm>
          <a:prstGeom prst="rect">
            <a:avLst/>
          </a:prstGeom>
        </p:spPr>
      </p:pic>
      <p:pic>
        <p:nvPicPr>
          <p:cNvPr id="124" name="Picture 1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72" y="4415181"/>
            <a:ext cx="1788060" cy="1152165"/>
          </a:xfrm>
          <a:prstGeom prst="rect">
            <a:avLst/>
          </a:prstGeom>
        </p:spPr>
      </p:pic>
      <p:pic>
        <p:nvPicPr>
          <p:cNvPr id="125" name="Picture 1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5149" y="4891408"/>
            <a:ext cx="1788060" cy="1152165"/>
          </a:xfrm>
          <a:prstGeom prst="rect">
            <a:avLst/>
          </a:prstGeom>
        </p:spPr>
      </p:pic>
      <p:pic>
        <p:nvPicPr>
          <p:cNvPr id="126" name="Picture 1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90" y="3956965"/>
            <a:ext cx="1788060" cy="115216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015" y="2574848"/>
            <a:ext cx="3561040" cy="2295459"/>
          </a:xfrm>
          <a:prstGeom prst="rect">
            <a:avLst/>
          </a:prstGeom>
        </p:spPr>
      </p:pic>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0775" y="1249459"/>
            <a:ext cx="2701581" cy="175843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5026" y="1576271"/>
            <a:ext cx="705559" cy="455639"/>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99988" y="2076108"/>
            <a:ext cx="1843189" cy="1221641"/>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7974" y="3404765"/>
            <a:ext cx="498159" cy="355128"/>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20880" y="3351617"/>
            <a:ext cx="932271" cy="603717"/>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72113" y="2424874"/>
            <a:ext cx="1270243" cy="820304"/>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27453" y="1887740"/>
            <a:ext cx="1270243" cy="820304"/>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46515" y="1370082"/>
            <a:ext cx="1270243" cy="820304"/>
          </a:xfrm>
          <a:prstGeom prst="rect">
            <a:avLst/>
          </a:prstGeom>
        </p:spPr>
      </p:pic>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3341" y="3671842"/>
            <a:ext cx="1166102" cy="749692"/>
          </a:xfrm>
          <a:prstGeom prst="rect">
            <a:avLst/>
          </a:prstGeom>
        </p:spPr>
      </p:pic>
      <p:pic>
        <p:nvPicPr>
          <p:cNvPr id="55" name="Picture 5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30593" y="3699512"/>
            <a:ext cx="1211321" cy="1759754"/>
          </a:xfrm>
          <a:prstGeom prst="rect">
            <a:avLst/>
          </a:prstGeom>
        </p:spPr>
      </p:pic>
      <p:pic>
        <p:nvPicPr>
          <p:cNvPr id="56" name="Picture 5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78690" y="4985953"/>
            <a:ext cx="1297825" cy="1558481"/>
          </a:xfrm>
          <a:prstGeom prst="rect">
            <a:avLst/>
          </a:prstGeom>
        </p:spPr>
      </p:pic>
      <p:pic>
        <p:nvPicPr>
          <p:cNvPr id="59" name="Picture 5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3413" y="-1614022"/>
            <a:ext cx="1526112" cy="2144927"/>
          </a:xfrm>
          <a:prstGeom prst="rect">
            <a:avLst/>
          </a:prstGeom>
        </p:spPr>
      </p:pic>
      <p:pic>
        <p:nvPicPr>
          <p:cNvPr id="58" name="Picture 5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0082" y="-658180"/>
            <a:ext cx="1526112" cy="2144927"/>
          </a:xfrm>
          <a:prstGeom prst="rect">
            <a:avLst/>
          </a:prstGeom>
        </p:spPr>
      </p:pic>
      <p:pic>
        <p:nvPicPr>
          <p:cNvPr id="57" name="Picture 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30067" y="291514"/>
            <a:ext cx="1526112" cy="2144927"/>
          </a:xfrm>
          <a:prstGeom prst="rect">
            <a:avLst/>
          </a:prstGeom>
        </p:spPr>
      </p:pic>
      <p:pic>
        <p:nvPicPr>
          <p:cNvPr id="40" name="Picture 3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03850" y="1255044"/>
            <a:ext cx="1526112" cy="2144927"/>
          </a:xfrm>
          <a:prstGeom prst="rect">
            <a:avLst/>
          </a:prstGeom>
        </p:spPr>
      </p:pic>
      <p:pic>
        <p:nvPicPr>
          <p:cNvPr id="41" name="Picture 4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84391" y="2219040"/>
            <a:ext cx="1526112" cy="2144927"/>
          </a:xfrm>
          <a:prstGeom prst="rect">
            <a:avLst/>
          </a:prstGeom>
        </p:spPr>
      </p:pic>
      <p:pic>
        <p:nvPicPr>
          <p:cNvPr id="53" name="Picture 5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58174" y="3168640"/>
            <a:ext cx="1526112" cy="2144927"/>
          </a:xfrm>
          <a:prstGeom prst="rect">
            <a:avLst/>
          </a:prstGeom>
        </p:spPr>
      </p:pic>
      <p:pic>
        <p:nvPicPr>
          <p:cNvPr id="60" name="Picture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3263" y="4120868"/>
            <a:ext cx="1526112" cy="2144927"/>
          </a:xfrm>
          <a:prstGeom prst="rect">
            <a:avLst/>
          </a:prstGeom>
        </p:spPr>
      </p:pic>
      <p:pic>
        <p:nvPicPr>
          <p:cNvPr id="61" name="Picture 6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97046" y="5084398"/>
            <a:ext cx="1526112" cy="2144927"/>
          </a:xfrm>
          <a:prstGeom prst="rect">
            <a:avLst/>
          </a:prstGeom>
        </p:spPr>
      </p:pic>
      <p:pic>
        <p:nvPicPr>
          <p:cNvPr id="62" name="Picture 6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77587" y="6048394"/>
            <a:ext cx="1526112" cy="2144927"/>
          </a:xfrm>
          <a:prstGeom prst="rect">
            <a:avLst/>
          </a:prstGeom>
        </p:spPr>
      </p:pic>
      <p:pic>
        <p:nvPicPr>
          <p:cNvPr id="66" name="Picture 6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0082" y="-1862751"/>
            <a:ext cx="1526112" cy="2144927"/>
          </a:xfrm>
          <a:prstGeom prst="rect">
            <a:avLst/>
          </a:prstGeom>
        </p:spPr>
      </p:pic>
      <p:pic>
        <p:nvPicPr>
          <p:cNvPr id="67" name="Picture 6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30067" y="-913057"/>
            <a:ext cx="1526112" cy="2144927"/>
          </a:xfrm>
          <a:prstGeom prst="rect">
            <a:avLst/>
          </a:prstGeom>
        </p:spPr>
      </p:pic>
      <p:pic>
        <p:nvPicPr>
          <p:cNvPr id="68" name="Picture 6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03850" y="50473"/>
            <a:ext cx="1526112" cy="2144927"/>
          </a:xfrm>
          <a:prstGeom prst="rect">
            <a:avLst/>
          </a:prstGeom>
        </p:spPr>
      </p:pic>
      <p:pic>
        <p:nvPicPr>
          <p:cNvPr id="69" name="Picture 6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84391" y="1014469"/>
            <a:ext cx="1526112" cy="2144927"/>
          </a:xfrm>
          <a:prstGeom prst="rect">
            <a:avLst/>
          </a:prstGeom>
        </p:spPr>
      </p:pic>
      <p:pic>
        <p:nvPicPr>
          <p:cNvPr id="70" name="Picture 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58174" y="1964069"/>
            <a:ext cx="1526112" cy="2144927"/>
          </a:xfrm>
          <a:prstGeom prst="rect">
            <a:avLst/>
          </a:prstGeom>
        </p:spPr>
      </p:pic>
      <p:pic>
        <p:nvPicPr>
          <p:cNvPr id="71" name="Picture 7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3263" y="2916297"/>
            <a:ext cx="1526112" cy="2144927"/>
          </a:xfrm>
          <a:prstGeom prst="rect">
            <a:avLst/>
          </a:prstGeom>
        </p:spPr>
      </p:pic>
      <p:pic>
        <p:nvPicPr>
          <p:cNvPr id="72" name="Picture 7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97046" y="3879827"/>
            <a:ext cx="1526112" cy="2144927"/>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77587" y="4843823"/>
            <a:ext cx="1526112" cy="2144927"/>
          </a:xfrm>
          <a:prstGeom prst="rect">
            <a:avLst/>
          </a:prstGeom>
        </p:spPr>
      </p:pic>
      <p:pic>
        <p:nvPicPr>
          <p:cNvPr id="78" name="Picture 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03850" y="-1154098"/>
            <a:ext cx="1526112" cy="2144927"/>
          </a:xfrm>
          <a:prstGeom prst="rect">
            <a:avLst/>
          </a:prstGeom>
        </p:spPr>
      </p:pic>
      <p:pic>
        <p:nvPicPr>
          <p:cNvPr id="79" name="Picture 7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84391" y="-190102"/>
            <a:ext cx="1526112" cy="2144927"/>
          </a:xfrm>
          <a:prstGeom prst="rect">
            <a:avLst/>
          </a:prstGeom>
        </p:spPr>
      </p:pic>
      <p:pic>
        <p:nvPicPr>
          <p:cNvPr id="80" name="Picture 7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58174" y="759498"/>
            <a:ext cx="1526112" cy="2144927"/>
          </a:xfrm>
          <a:prstGeom prst="rect">
            <a:avLst/>
          </a:prstGeom>
        </p:spPr>
      </p:pic>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3263" y="1711726"/>
            <a:ext cx="1526112" cy="2144927"/>
          </a:xfrm>
          <a:prstGeom prst="rect">
            <a:avLst/>
          </a:prstGeom>
        </p:spPr>
      </p:pic>
      <p:pic>
        <p:nvPicPr>
          <p:cNvPr id="82" name="Picture 8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97046" y="2675257"/>
            <a:ext cx="1526112" cy="2144927"/>
          </a:xfrm>
          <a:prstGeom prst="rect">
            <a:avLst/>
          </a:prstGeom>
        </p:spPr>
      </p:pic>
      <p:pic>
        <p:nvPicPr>
          <p:cNvPr id="83" name="Picture 8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77587" y="3639252"/>
            <a:ext cx="1526112" cy="2144927"/>
          </a:xfrm>
          <a:prstGeom prst="rect">
            <a:avLst/>
          </a:prstGeom>
        </p:spPr>
      </p:pic>
      <p:pic>
        <p:nvPicPr>
          <p:cNvPr id="127" name="Picture 12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22393" y="5034413"/>
            <a:ext cx="422095" cy="1123371"/>
          </a:xfrm>
          <a:prstGeom prst="rect">
            <a:avLst/>
          </a:prstGeom>
        </p:spPr>
      </p:pic>
      <p:pic>
        <p:nvPicPr>
          <p:cNvPr id="75" name="Picture 7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84391" y="-1383031"/>
            <a:ext cx="1526112" cy="2144927"/>
          </a:xfrm>
          <a:prstGeom prst="rect">
            <a:avLst/>
          </a:prstGeom>
        </p:spPr>
      </p:pic>
      <p:pic>
        <p:nvPicPr>
          <p:cNvPr id="90" name="Picture 8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58174" y="-445072"/>
            <a:ext cx="1526112" cy="2144927"/>
          </a:xfrm>
          <a:prstGeom prst="rect">
            <a:avLst/>
          </a:prstGeom>
        </p:spPr>
      </p:pic>
      <p:pic>
        <p:nvPicPr>
          <p:cNvPr id="100" name="Picture 9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58174" y="-1638002"/>
            <a:ext cx="1526112" cy="2144927"/>
          </a:xfrm>
          <a:prstGeom prst="rect">
            <a:avLst/>
          </a:prstGeom>
        </p:spPr>
      </p:pic>
      <p:pic>
        <p:nvPicPr>
          <p:cNvPr id="91" name="Picture 9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3263" y="507155"/>
            <a:ext cx="1526112" cy="2144927"/>
          </a:xfrm>
          <a:prstGeom prst="rect">
            <a:avLst/>
          </a:prstGeom>
        </p:spPr>
      </p:pic>
      <p:pic>
        <p:nvPicPr>
          <p:cNvPr id="92" name="Picture 9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97046" y="1470686"/>
            <a:ext cx="1526112" cy="2144927"/>
          </a:xfrm>
          <a:prstGeom prst="rect">
            <a:avLst/>
          </a:prstGeom>
        </p:spPr>
      </p:pic>
      <p:pic>
        <p:nvPicPr>
          <p:cNvPr id="93" name="Picture 9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77587" y="2434682"/>
            <a:ext cx="1526112" cy="2144927"/>
          </a:xfrm>
          <a:prstGeom prst="rect">
            <a:avLst/>
          </a:prstGeom>
        </p:spPr>
      </p:pic>
      <p:pic>
        <p:nvPicPr>
          <p:cNvPr id="101" name="Picture 10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3263" y="-697415"/>
            <a:ext cx="1526112" cy="2144927"/>
          </a:xfrm>
          <a:prstGeom prst="rect">
            <a:avLst/>
          </a:prstGeom>
        </p:spPr>
      </p:pic>
      <p:pic>
        <p:nvPicPr>
          <p:cNvPr id="102" name="Picture 10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97046" y="266115"/>
            <a:ext cx="1526112" cy="2144927"/>
          </a:xfrm>
          <a:prstGeom prst="rect">
            <a:avLst/>
          </a:prstGeom>
        </p:spPr>
      </p:pic>
      <p:pic>
        <p:nvPicPr>
          <p:cNvPr id="103" name="Picture 10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77587" y="1230111"/>
            <a:ext cx="1526112" cy="2144927"/>
          </a:xfrm>
          <a:prstGeom prst="rect">
            <a:avLst/>
          </a:prstGeom>
        </p:spPr>
      </p:pic>
      <p:grpSp>
        <p:nvGrpSpPr>
          <p:cNvPr id="2" name="Group 1"/>
          <p:cNvGrpSpPr/>
          <p:nvPr/>
        </p:nvGrpSpPr>
        <p:grpSpPr>
          <a:xfrm>
            <a:off x="8123263" y="-1901987"/>
            <a:ext cx="4480436" cy="4072453"/>
            <a:chOff x="8286151" y="-1940622"/>
            <a:chExt cx="4570278" cy="4154114"/>
          </a:xfrm>
        </p:grpSpPr>
        <p:pic>
          <p:nvPicPr>
            <p:cNvPr id="111" name="Picture 11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86151" y="-1940622"/>
              <a:ext cx="1556714" cy="2187937"/>
            </a:xfrm>
            <a:prstGeom prst="rect">
              <a:avLst/>
            </a:prstGeom>
          </p:spPr>
        </p:pic>
        <p:pic>
          <p:nvPicPr>
            <p:cNvPr id="112" name="Picture 11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789486" y="-957771"/>
              <a:ext cx="1556714" cy="2187937"/>
            </a:xfrm>
            <a:prstGeom prst="rect">
              <a:avLst/>
            </a:prstGeom>
          </p:spPr>
        </p:pic>
        <p:pic>
          <p:nvPicPr>
            <p:cNvPr id="113" name="Picture 11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299715" y="25555"/>
              <a:ext cx="1556714" cy="2187937"/>
            </a:xfrm>
            <a:prstGeom prst="rect">
              <a:avLst/>
            </a:prstGeom>
          </p:spPr>
        </p:pic>
        <p:pic>
          <p:nvPicPr>
            <p:cNvPr id="123" name="Picture 1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299715" y="-1203170"/>
              <a:ext cx="1556714" cy="2187937"/>
            </a:xfrm>
            <a:prstGeom prst="rect">
              <a:avLst/>
            </a:prstGeom>
          </p:spPr>
        </p:pic>
      </p:grpSp>
      <p:pic>
        <p:nvPicPr>
          <p:cNvPr id="76" name="Picture 7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02123" y="4207483"/>
            <a:ext cx="1285151" cy="841289"/>
          </a:xfrm>
          <a:prstGeom prst="rect">
            <a:avLst/>
          </a:prstGeom>
        </p:spPr>
      </p:pic>
    </p:spTree>
    <p:extLst>
      <p:ext uri="{BB962C8B-B14F-4D97-AF65-F5344CB8AC3E}">
        <p14:creationId xmlns:p14="http://schemas.microsoft.com/office/powerpoint/2010/main" val="71011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5"/>
                                        </p:tgtEl>
                                        <p:attrNameLst>
                                          <p:attrName>style.visibility</p:attrName>
                                        </p:attrNameLst>
                                      </p:cBhvr>
                                      <p:to>
                                        <p:strVal val="visible"/>
                                      </p:to>
                                    </p:set>
                                    <p:animEffect transition="in" filter="wipe(left)">
                                      <p:cBhvr>
                                        <p:cTn id="7" dur="500"/>
                                        <p:tgtEl>
                                          <p:spTgt spid="125"/>
                                        </p:tgtEl>
                                      </p:cBhvr>
                                    </p:animEffect>
                                  </p:childTnLst>
                                </p:cTn>
                              </p:par>
                              <p:par>
                                <p:cTn id="8" presetID="22" presetClass="entr" presetSubtype="8" fill="hold" nodeType="withEffect">
                                  <p:stCondLst>
                                    <p:cond delay="250"/>
                                  </p:stCondLst>
                                  <p:childTnLst>
                                    <p:set>
                                      <p:cBhvr>
                                        <p:cTn id="9" dur="1" fill="hold">
                                          <p:stCondLst>
                                            <p:cond delay="0"/>
                                          </p:stCondLst>
                                        </p:cTn>
                                        <p:tgtEl>
                                          <p:spTgt spid="126"/>
                                        </p:tgtEl>
                                        <p:attrNameLst>
                                          <p:attrName>style.visibility</p:attrName>
                                        </p:attrNameLst>
                                      </p:cBhvr>
                                      <p:to>
                                        <p:strVal val="visible"/>
                                      </p:to>
                                    </p:set>
                                    <p:animEffect transition="in" filter="wipe(left)">
                                      <p:cBhvr>
                                        <p:cTn id="10" dur="500"/>
                                        <p:tgtEl>
                                          <p:spTgt spid="126"/>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250"/>
                                        <p:tgtEl>
                                          <p:spTgt spid="6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250"/>
                                        <p:tgtEl>
                                          <p:spTgt spid="57"/>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250"/>
                                        <p:tgtEl>
                                          <p:spTgt spid="61"/>
                                        </p:tgtEl>
                                      </p:cBhvr>
                                    </p:animEffect>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250"/>
                                        <p:tgtEl>
                                          <p:spTgt spid="58"/>
                                        </p:tgtEl>
                                      </p:cBhvr>
                                    </p:animEffect>
                                  </p:childTnLst>
                                </p:cTn>
                              </p:par>
                              <p:par>
                                <p:cTn id="27" presetID="10"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fade">
                                      <p:cBhvr>
                                        <p:cTn id="29" dur="250"/>
                                        <p:tgtEl>
                                          <p:spTgt spid="59"/>
                                        </p:tgtEl>
                                      </p:cBhvr>
                                    </p:animEffect>
                                  </p:childTnLst>
                                </p:cTn>
                              </p:par>
                            </p:childTnLst>
                          </p:cTn>
                        </p:par>
                        <p:par>
                          <p:cTn id="30" fill="hold">
                            <p:stCondLst>
                              <p:cond delay="1750"/>
                            </p:stCondLst>
                            <p:childTnLst>
                              <p:par>
                                <p:cTn id="31" presetID="10" presetClass="entr" presetSubtype="0" fill="hold" nodeType="after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fade">
                                      <p:cBhvr>
                                        <p:cTn id="33" dur="250"/>
                                        <p:tgtEl>
                                          <p:spTgt spid="72"/>
                                        </p:tgtEl>
                                      </p:cBhvr>
                                    </p:animEffect>
                                  </p:childTnLst>
                                </p:cTn>
                              </p:par>
                              <p:par>
                                <p:cTn id="34" presetID="10" presetClass="entr" presetSubtype="0" fill="hold" nodeType="with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250"/>
                                        <p:tgtEl>
                                          <p:spTgt spid="62"/>
                                        </p:tgtEl>
                                      </p:cBhvr>
                                    </p:animEffect>
                                  </p:childTnLst>
                                </p:cTn>
                              </p:par>
                              <p:par>
                                <p:cTn id="37" presetID="10"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250"/>
                                        <p:tgtEl>
                                          <p:spTgt spid="73"/>
                                        </p:tgtEl>
                                      </p:cBhvr>
                                    </p:animEffect>
                                  </p:childTnLst>
                                </p:cTn>
                              </p:par>
                            </p:childTnLst>
                          </p:cTn>
                        </p:par>
                        <p:par>
                          <p:cTn id="40" fill="hold">
                            <p:stCondLst>
                              <p:cond delay="2000"/>
                            </p:stCondLst>
                            <p:childTnLst>
                              <p:par>
                                <p:cTn id="41" presetID="10" presetClass="entr" presetSubtype="0" fill="hold"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250"/>
                                        <p:tgtEl>
                                          <p:spTgt spid="69"/>
                                        </p:tgtEl>
                                      </p:cBhvr>
                                    </p:animEffect>
                                  </p:childTnLst>
                                </p:cTn>
                              </p:par>
                            </p:childTnLst>
                          </p:cTn>
                        </p:par>
                        <p:par>
                          <p:cTn id="44" fill="hold">
                            <p:stCondLst>
                              <p:cond delay="2250"/>
                            </p:stCondLst>
                            <p:childTnLst>
                              <p:par>
                                <p:cTn id="45" presetID="10" presetClass="entr" presetSubtype="0"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250"/>
                                        <p:tgtEl>
                                          <p:spTgt spid="71"/>
                                        </p:tgtEl>
                                      </p:cBhvr>
                                    </p:animEffect>
                                  </p:childTnLst>
                                </p:cTn>
                              </p:par>
                              <p:par>
                                <p:cTn id="48" presetID="10" presetClass="entr" presetSubtype="0" fill="hold"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250"/>
                                        <p:tgtEl>
                                          <p:spTgt spid="68"/>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70"/>
                                        </p:tgtEl>
                                        <p:attrNameLst>
                                          <p:attrName>style.visibility</p:attrName>
                                        </p:attrNameLst>
                                      </p:cBhvr>
                                      <p:to>
                                        <p:strVal val="visible"/>
                                      </p:to>
                                    </p:set>
                                    <p:animEffect transition="in" filter="fade">
                                      <p:cBhvr>
                                        <p:cTn id="54" dur="250"/>
                                        <p:tgtEl>
                                          <p:spTgt spid="70"/>
                                        </p:tgtEl>
                                      </p:cBhvr>
                                    </p:animEffect>
                                  </p:childTnLst>
                                </p:cTn>
                              </p:par>
                              <p:par>
                                <p:cTn id="55" presetID="10"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250"/>
                                        <p:tgtEl>
                                          <p:spTgt spid="67"/>
                                        </p:tgtEl>
                                      </p:cBhvr>
                                    </p:animEffect>
                                  </p:childTnLst>
                                </p:cTn>
                              </p:par>
                              <p:par>
                                <p:cTn id="58" presetID="10" presetClass="entr" presetSubtype="0" fill="hold"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childTnLst>
                          </p:cTn>
                        </p:par>
                        <p:par>
                          <p:cTn id="61" fill="hold">
                            <p:stCondLst>
                              <p:cond delay="2750"/>
                            </p:stCondLst>
                            <p:childTnLst>
                              <p:par>
                                <p:cTn id="62" presetID="10" presetClass="entr" presetSubtype="0" fill="hold" nodeType="after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fade">
                                      <p:cBhvr>
                                        <p:cTn id="64" dur="250"/>
                                        <p:tgtEl>
                                          <p:spTgt spid="83"/>
                                        </p:tgtEl>
                                      </p:cBhvr>
                                    </p:animEffect>
                                  </p:childTnLst>
                                </p:cTn>
                              </p:par>
                              <p:par>
                                <p:cTn id="65" presetID="10" presetClass="entr" presetSubtype="0" fill="hold" nodeType="withEffect">
                                  <p:stCondLst>
                                    <p:cond delay="0"/>
                                  </p:stCondLst>
                                  <p:childTnLst>
                                    <p:set>
                                      <p:cBhvr>
                                        <p:cTn id="66" dur="1" fill="hold">
                                          <p:stCondLst>
                                            <p:cond delay="0"/>
                                          </p:stCondLst>
                                        </p:cTn>
                                        <p:tgtEl>
                                          <p:spTgt spid="82"/>
                                        </p:tgtEl>
                                        <p:attrNameLst>
                                          <p:attrName>style.visibility</p:attrName>
                                        </p:attrNameLst>
                                      </p:cBhvr>
                                      <p:to>
                                        <p:strVal val="visible"/>
                                      </p:to>
                                    </p:set>
                                    <p:animEffect transition="in" filter="fade">
                                      <p:cBhvr>
                                        <p:cTn id="67" dur="250"/>
                                        <p:tgtEl>
                                          <p:spTgt spid="82"/>
                                        </p:tgtEl>
                                      </p:cBhvr>
                                    </p:animEffect>
                                  </p:childTnLst>
                                </p:cTn>
                              </p:par>
                              <p:par>
                                <p:cTn id="68" presetID="10" presetClass="entr" presetSubtype="0" fill="hold" nodeType="withEffect">
                                  <p:stCondLst>
                                    <p:cond delay="0"/>
                                  </p:stCondLst>
                                  <p:childTnLst>
                                    <p:set>
                                      <p:cBhvr>
                                        <p:cTn id="69" dur="1" fill="hold">
                                          <p:stCondLst>
                                            <p:cond delay="0"/>
                                          </p:stCondLst>
                                        </p:cTn>
                                        <p:tgtEl>
                                          <p:spTgt spid="92"/>
                                        </p:tgtEl>
                                        <p:attrNameLst>
                                          <p:attrName>style.visibility</p:attrName>
                                        </p:attrNameLst>
                                      </p:cBhvr>
                                      <p:to>
                                        <p:strVal val="visible"/>
                                      </p:to>
                                    </p:set>
                                    <p:animEffect transition="in" filter="fade">
                                      <p:cBhvr>
                                        <p:cTn id="70" dur="250"/>
                                        <p:tgtEl>
                                          <p:spTgt spid="92"/>
                                        </p:tgtEl>
                                      </p:cBhvr>
                                    </p:animEffect>
                                  </p:childTnLst>
                                </p:cTn>
                              </p:par>
                              <p:par>
                                <p:cTn id="71" presetID="10"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fade">
                                      <p:cBhvr>
                                        <p:cTn id="73" dur="250"/>
                                        <p:tgtEl>
                                          <p:spTgt spid="80"/>
                                        </p:tgtEl>
                                      </p:cBhvr>
                                    </p:animEffect>
                                  </p:childTnLst>
                                </p:cTn>
                              </p:par>
                              <p:par>
                                <p:cTn id="74" presetID="10" presetClass="entr" presetSubtype="0" fill="hold" nodeType="with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250"/>
                                        <p:tgtEl>
                                          <p:spTgt spid="78"/>
                                        </p:tgtEl>
                                      </p:cBhvr>
                                    </p:animEffect>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79"/>
                                        </p:tgtEl>
                                        <p:attrNameLst>
                                          <p:attrName>style.visibility</p:attrName>
                                        </p:attrNameLst>
                                      </p:cBhvr>
                                      <p:to>
                                        <p:strVal val="visible"/>
                                      </p:to>
                                    </p:set>
                                    <p:animEffect transition="in" filter="fade">
                                      <p:cBhvr>
                                        <p:cTn id="80" dur="250"/>
                                        <p:tgtEl>
                                          <p:spTgt spid="79"/>
                                        </p:tgtEl>
                                      </p:cBhvr>
                                    </p:animEffect>
                                  </p:childTnLst>
                                </p:cTn>
                              </p:par>
                            </p:childTnLst>
                          </p:cTn>
                        </p:par>
                        <p:par>
                          <p:cTn id="81" fill="hold">
                            <p:stCondLst>
                              <p:cond delay="3250"/>
                            </p:stCondLst>
                            <p:childTnLst>
                              <p:par>
                                <p:cTn id="82" presetID="10" presetClass="entr" presetSubtype="0" fill="hold" nodeType="after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250"/>
                                        <p:tgtEl>
                                          <p:spTgt spid="75"/>
                                        </p:tgtEl>
                                      </p:cBhvr>
                                    </p:animEffect>
                                  </p:childTnLst>
                                </p:cTn>
                              </p:par>
                              <p:par>
                                <p:cTn id="85" presetID="10" presetClass="entr" presetSubtype="0" fill="hold" nodeType="withEffect">
                                  <p:stCondLst>
                                    <p:cond delay="0"/>
                                  </p:stCondLst>
                                  <p:childTnLst>
                                    <p:set>
                                      <p:cBhvr>
                                        <p:cTn id="86" dur="1" fill="hold">
                                          <p:stCondLst>
                                            <p:cond delay="0"/>
                                          </p:stCondLst>
                                        </p:cTn>
                                        <p:tgtEl>
                                          <p:spTgt spid="100"/>
                                        </p:tgtEl>
                                        <p:attrNameLst>
                                          <p:attrName>style.visibility</p:attrName>
                                        </p:attrNameLst>
                                      </p:cBhvr>
                                      <p:to>
                                        <p:strVal val="visible"/>
                                      </p:to>
                                    </p:set>
                                    <p:animEffect transition="in" filter="fade">
                                      <p:cBhvr>
                                        <p:cTn id="87" dur="250"/>
                                        <p:tgtEl>
                                          <p:spTgt spid="100"/>
                                        </p:tgtEl>
                                      </p:cBhvr>
                                    </p:animEffect>
                                  </p:childTnLst>
                                </p:cTn>
                              </p:par>
                              <p:par>
                                <p:cTn id="88" presetID="10" presetClass="entr" presetSubtype="0" fill="hold" nodeType="withEffect">
                                  <p:stCondLst>
                                    <p:cond delay="0"/>
                                  </p:stCondLst>
                                  <p:childTnLst>
                                    <p:set>
                                      <p:cBhvr>
                                        <p:cTn id="89" dur="1" fill="hold">
                                          <p:stCondLst>
                                            <p:cond delay="0"/>
                                          </p:stCondLst>
                                        </p:cTn>
                                        <p:tgtEl>
                                          <p:spTgt spid="81"/>
                                        </p:tgtEl>
                                        <p:attrNameLst>
                                          <p:attrName>style.visibility</p:attrName>
                                        </p:attrNameLst>
                                      </p:cBhvr>
                                      <p:to>
                                        <p:strVal val="visible"/>
                                      </p:to>
                                    </p:set>
                                    <p:animEffect transition="in" filter="fade">
                                      <p:cBhvr>
                                        <p:cTn id="90" dur="250"/>
                                        <p:tgtEl>
                                          <p:spTgt spid="81"/>
                                        </p:tgtEl>
                                      </p:cBhvr>
                                    </p:animEffect>
                                  </p:childTnLst>
                                </p:cTn>
                              </p:par>
                              <p:par>
                                <p:cTn id="91" presetID="10" presetClass="entr" presetSubtype="0" fill="hold" nodeType="with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fade">
                                      <p:cBhvr>
                                        <p:cTn id="93" dur="250"/>
                                        <p:tgtEl>
                                          <p:spTgt spid="102"/>
                                        </p:tgtEl>
                                      </p:cBhvr>
                                    </p:animEffect>
                                  </p:childTnLst>
                                </p:cTn>
                              </p:par>
                              <p:par>
                                <p:cTn id="94" presetID="10" presetClass="entr" presetSubtype="0" fill="hold" nodeType="withEffect">
                                  <p:stCondLst>
                                    <p:cond delay="0"/>
                                  </p:stCondLst>
                                  <p:childTnLst>
                                    <p:set>
                                      <p:cBhvr>
                                        <p:cTn id="95" dur="1" fill="hold">
                                          <p:stCondLst>
                                            <p:cond delay="0"/>
                                          </p:stCondLst>
                                        </p:cTn>
                                        <p:tgtEl>
                                          <p:spTgt spid="93"/>
                                        </p:tgtEl>
                                        <p:attrNameLst>
                                          <p:attrName>style.visibility</p:attrName>
                                        </p:attrNameLst>
                                      </p:cBhvr>
                                      <p:to>
                                        <p:strVal val="visible"/>
                                      </p:to>
                                    </p:set>
                                    <p:animEffect transition="in" filter="fade">
                                      <p:cBhvr>
                                        <p:cTn id="96" dur="250"/>
                                        <p:tgtEl>
                                          <p:spTgt spid="93"/>
                                        </p:tgtEl>
                                      </p:cBhvr>
                                    </p:animEffect>
                                  </p:childTnLst>
                                </p:cTn>
                              </p:par>
                              <p:par>
                                <p:cTn id="97" presetID="10" presetClass="entr" presetSubtype="0" fill="hold" nodeType="withEffect">
                                  <p:stCondLst>
                                    <p:cond delay="0"/>
                                  </p:stCondLst>
                                  <p:childTnLst>
                                    <p:set>
                                      <p:cBhvr>
                                        <p:cTn id="98" dur="1" fill="hold">
                                          <p:stCondLst>
                                            <p:cond delay="0"/>
                                          </p:stCondLst>
                                        </p:cTn>
                                        <p:tgtEl>
                                          <p:spTgt spid="90"/>
                                        </p:tgtEl>
                                        <p:attrNameLst>
                                          <p:attrName>style.visibility</p:attrName>
                                        </p:attrNameLst>
                                      </p:cBhvr>
                                      <p:to>
                                        <p:strVal val="visible"/>
                                      </p:to>
                                    </p:set>
                                    <p:animEffect transition="in" filter="fade">
                                      <p:cBhvr>
                                        <p:cTn id="99" dur="250"/>
                                        <p:tgtEl>
                                          <p:spTgt spid="90"/>
                                        </p:tgtEl>
                                      </p:cBhvr>
                                    </p:animEffect>
                                  </p:childTnLst>
                                </p:cTn>
                              </p:par>
                            </p:childTnLst>
                          </p:cTn>
                        </p:par>
                        <p:par>
                          <p:cTn id="100" fill="hold">
                            <p:stCondLst>
                              <p:cond delay="3500"/>
                            </p:stCondLst>
                            <p:childTnLst>
                              <p:par>
                                <p:cTn id="101" presetID="10" presetClass="entr" presetSubtype="0" fill="hold" nodeType="afterEffect">
                                  <p:stCondLst>
                                    <p:cond delay="0"/>
                                  </p:stCondLst>
                                  <p:childTnLst>
                                    <p:set>
                                      <p:cBhvr>
                                        <p:cTn id="102" dur="1" fill="hold">
                                          <p:stCondLst>
                                            <p:cond delay="0"/>
                                          </p:stCondLst>
                                        </p:cTn>
                                        <p:tgtEl>
                                          <p:spTgt spid="91"/>
                                        </p:tgtEl>
                                        <p:attrNameLst>
                                          <p:attrName>style.visibility</p:attrName>
                                        </p:attrNameLst>
                                      </p:cBhvr>
                                      <p:to>
                                        <p:strVal val="visible"/>
                                      </p:to>
                                    </p:set>
                                    <p:animEffect transition="in" filter="fade">
                                      <p:cBhvr>
                                        <p:cTn id="103" dur="250"/>
                                        <p:tgtEl>
                                          <p:spTgt spid="91"/>
                                        </p:tgtEl>
                                      </p:cBhvr>
                                    </p:animEffect>
                                  </p:childTnLst>
                                </p:cTn>
                              </p:par>
                              <p:par>
                                <p:cTn id="104" presetID="10" presetClass="entr" presetSubtype="0" fill="hold" nodeType="withEffect">
                                  <p:stCondLst>
                                    <p:cond delay="0"/>
                                  </p:stCondLst>
                                  <p:childTnLst>
                                    <p:set>
                                      <p:cBhvr>
                                        <p:cTn id="105" dur="1" fill="hold">
                                          <p:stCondLst>
                                            <p:cond delay="0"/>
                                          </p:stCondLst>
                                        </p:cTn>
                                        <p:tgtEl>
                                          <p:spTgt spid="101"/>
                                        </p:tgtEl>
                                        <p:attrNameLst>
                                          <p:attrName>style.visibility</p:attrName>
                                        </p:attrNameLst>
                                      </p:cBhvr>
                                      <p:to>
                                        <p:strVal val="visible"/>
                                      </p:to>
                                    </p:set>
                                    <p:animEffect transition="in" filter="fade">
                                      <p:cBhvr>
                                        <p:cTn id="106" dur="250"/>
                                        <p:tgtEl>
                                          <p:spTgt spid="101"/>
                                        </p:tgtEl>
                                      </p:cBhvr>
                                    </p:animEffect>
                                  </p:childTnLst>
                                </p:cTn>
                              </p:par>
                              <p:par>
                                <p:cTn id="107" presetID="10" presetClass="entr" presetSubtype="0" fill="hold" nodeType="withEffect">
                                  <p:stCondLst>
                                    <p:cond delay="0"/>
                                  </p:stCondLst>
                                  <p:childTnLst>
                                    <p:set>
                                      <p:cBhvr>
                                        <p:cTn id="108" dur="1" fill="hold">
                                          <p:stCondLst>
                                            <p:cond delay="0"/>
                                          </p:stCondLst>
                                        </p:cTn>
                                        <p:tgtEl>
                                          <p:spTgt spid="103"/>
                                        </p:tgtEl>
                                        <p:attrNameLst>
                                          <p:attrName>style.visibility</p:attrName>
                                        </p:attrNameLst>
                                      </p:cBhvr>
                                      <p:to>
                                        <p:strVal val="visible"/>
                                      </p:to>
                                    </p:set>
                                    <p:animEffect transition="in" filter="fade">
                                      <p:cBhvr>
                                        <p:cTn id="109" dur="250"/>
                                        <p:tgtEl>
                                          <p:spTgt spid="103"/>
                                        </p:tgtEl>
                                      </p:cBhvr>
                                    </p:animEffect>
                                  </p:childTnLst>
                                </p:cTn>
                              </p:par>
                            </p:childTnLst>
                          </p:cTn>
                        </p:par>
                        <p:par>
                          <p:cTn id="110" fill="hold">
                            <p:stCondLst>
                              <p:cond delay="3750"/>
                            </p:stCondLst>
                            <p:childTnLst>
                              <p:par>
                                <p:cTn id="111" presetID="10" presetClass="entr" presetSubtype="0" fill="hold" nodeType="afterEffect">
                                  <p:stCondLst>
                                    <p:cond delay="0"/>
                                  </p:stCondLst>
                                  <p:childTnLst>
                                    <p:set>
                                      <p:cBhvr>
                                        <p:cTn id="112" dur="1" fill="hold">
                                          <p:stCondLst>
                                            <p:cond delay="0"/>
                                          </p:stCondLst>
                                        </p:cTn>
                                        <p:tgtEl>
                                          <p:spTgt spid="2"/>
                                        </p:tgtEl>
                                        <p:attrNameLst>
                                          <p:attrName>style.visibility</p:attrName>
                                        </p:attrNameLst>
                                      </p:cBhvr>
                                      <p:to>
                                        <p:strVal val="visible"/>
                                      </p:to>
                                    </p:set>
                                    <p:animEffect transition="in" filter="fade">
                                      <p:cBhvr>
                                        <p:cTn id="113" dur="250"/>
                                        <p:tgtEl>
                                          <p:spTgt spid="2"/>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xit" presetSubtype="0" fill="hold" nodeType="clickEffect">
                                  <p:stCondLst>
                                    <p:cond delay="0"/>
                                  </p:stCondLst>
                                  <p:childTnLst>
                                    <p:animEffect transition="out" filter="fade">
                                      <p:cBhvr>
                                        <p:cTn id="117" dur="500"/>
                                        <p:tgtEl>
                                          <p:spTgt spid="125"/>
                                        </p:tgtEl>
                                      </p:cBhvr>
                                    </p:animEffect>
                                    <p:set>
                                      <p:cBhvr>
                                        <p:cTn id="118" dur="1" fill="hold">
                                          <p:stCondLst>
                                            <p:cond delay="499"/>
                                          </p:stCondLst>
                                        </p:cTn>
                                        <p:tgtEl>
                                          <p:spTgt spid="125"/>
                                        </p:tgtEl>
                                        <p:attrNameLst>
                                          <p:attrName>style.visibility</p:attrName>
                                        </p:attrNameLst>
                                      </p:cBhvr>
                                      <p:to>
                                        <p:strVal val="hidden"/>
                                      </p:to>
                                    </p:set>
                                  </p:childTnLst>
                                </p:cTn>
                              </p:par>
                              <p:par>
                                <p:cTn id="119" presetID="10" presetClass="exit" presetSubtype="0" fill="hold" nodeType="withEffect">
                                  <p:stCondLst>
                                    <p:cond delay="250"/>
                                  </p:stCondLst>
                                  <p:childTnLst>
                                    <p:animEffect transition="out" filter="fade">
                                      <p:cBhvr>
                                        <p:cTn id="120" dur="500"/>
                                        <p:tgtEl>
                                          <p:spTgt spid="126"/>
                                        </p:tgtEl>
                                      </p:cBhvr>
                                    </p:animEffect>
                                    <p:set>
                                      <p:cBhvr>
                                        <p:cTn id="121" dur="1" fill="hold">
                                          <p:stCondLst>
                                            <p:cond delay="499"/>
                                          </p:stCondLst>
                                        </p:cTn>
                                        <p:tgtEl>
                                          <p:spTgt spid="126"/>
                                        </p:tgtEl>
                                        <p:attrNameLst>
                                          <p:attrName>style.visibility</p:attrName>
                                        </p:attrNameLst>
                                      </p:cBhvr>
                                      <p:to>
                                        <p:strVal val="hidden"/>
                                      </p:to>
                                    </p:set>
                                  </p:childTnLst>
                                </p:cTn>
                              </p:par>
                            </p:childTnLst>
                          </p:cTn>
                        </p:par>
                        <p:par>
                          <p:cTn id="122" fill="hold">
                            <p:stCondLst>
                              <p:cond delay="750"/>
                            </p:stCondLst>
                            <p:childTnLst>
                              <p:par>
                                <p:cTn id="123" presetID="10" presetClass="exit" presetSubtype="0" fill="hold" nodeType="afterEffect">
                                  <p:stCondLst>
                                    <p:cond delay="0"/>
                                  </p:stCondLst>
                                  <p:childTnLst>
                                    <p:animEffect transition="out" filter="fade">
                                      <p:cBhvr>
                                        <p:cTn id="124" dur="750"/>
                                        <p:tgtEl>
                                          <p:spTgt spid="2"/>
                                        </p:tgtEl>
                                      </p:cBhvr>
                                    </p:animEffect>
                                    <p:set>
                                      <p:cBhvr>
                                        <p:cTn id="125" dur="1" fill="hold">
                                          <p:stCondLst>
                                            <p:cond delay="749"/>
                                          </p:stCondLst>
                                        </p:cTn>
                                        <p:tgtEl>
                                          <p:spTgt spid="2"/>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750"/>
                                        <p:tgtEl>
                                          <p:spTgt spid="100"/>
                                        </p:tgtEl>
                                      </p:cBhvr>
                                    </p:animEffect>
                                    <p:set>
                                      <p:cBhvr>
                                        <p:cTn id="128" dur="1" fill="hold">
                                          <p:stCondLst>
                                            <p:cond delay="749"/>
                                          </p:stCondLst>
                                        </p:cTn>
                                        <p:tgtEl>
                                          <p:spTgt spid="10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750"/>
                                        <p:tgtEl>
                                          <p:spTgt spid="101"/>
                                        </p:tgtEl>
                                      </p:cBhvr>
                                    </p:animEffect>
                                    <p:set>
                                      <p:cBhvr>
                                        <p:cTn id="131" dur="1" fill="hold">
                                          <p:stCondLst>
                                            <p:cond delay="749"/>
                                          </p:stCondLst>
                                        </p:cTn>
                                        <p:tgtEl>
                                          <p:spTgt spid="101"/>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750"/>
                                        <p:tgtEl>
                                          <p:spTgt spid="102"/>
                                        </p:tgtEl>
                                      </p:cBhvr>
                                    </p:animEffect>
                                    <p:set>
                                      <p:cBhvr>
                                        <p:cTn id="134" dur="1" fill="hold">
                                          <p:stCondLst>
                                            <p:cond delay="749"/>
                                          </p:stCondLst>
                                        </p:cTn>
                                        <p:tgtEl>
                                          <p:spTgt spid="102"/>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750"/>
                                        <p:tgtEl>
                                          <p:spTgt spid="103"/>
                                        </p:tgtEl>
                                      </p:cBhvr>
                                    </p:animEffect>
                                    <p:set>
                                      <p:cBhvr>
                                        <p:cTn id="137" dur="1" fill="hold">
                                          <p:stCondLst>
                                            <p:cond delay="749"/>
                                          </p:stCondLst>
                                        </p:cTn>
                                        <p:tgtEl>
                                          <p:spTgt spid="103"/>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750"/>
                                        <p:tgtEl>
                                          <p:spTgt spid="57"/>
                                        </p:tgtEl>
                                      </p:cBhvr>
                                    </p:animEffect>
                                    <p:set>
                                      <p:cBhvr>
                                        <p:cTn id="140" dur="1" fill="hold">
                                          <p:stCondLst>
                                            <p:cond delay="749"/>
                                          </p:stCondLst>
                                        </p:cTn>
                                        <p:tgtEl>
                                          <p:spTgt spid="5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750"/>
                                        <p:tgtEl>
                                          <p:spTgt spid="58"/>
                                        </p:tgtEl>
                                      </p:cBhvr>
                                    </p:animEffect>
                                    <p:set>
                                      <p:cBhvr>
                                        <p:cTn id="143" dur="1" fill="hold">
                                          <p:stCondLst>
                                            <p:cond delay="749"/>
                                          </p:stCondLst>
                                        </p:cTn>
                                        <p:tgtEl>
                                          <p:spTgt spid="58"/>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750"/>
                                        <p:tgtEl>
                                          <p:spTgt spid="59"/>
                                        </p:tgtEl>
                                      </p:cBhvr>
                                    </p:animEffect>
                                    <p:set>
                                      <p:cBhvr>
                                        <p:cTn id="146" dur="1" fill="hold">
                                          <p:stCondLst>
                                            <p:cond delay="749"/>
                                          </p:stCondLst>
                                        </p:cTn>
                                        <p:tgtEl>
                                          <p:spTgt spid="59"/>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750"/>
                                        <p:tgtEl>
                                          <p:spTgt spid="60"/>
                                        </p:tgtEl>
                                      </p:cBhvr>
                                    </p:animEffect>
                                    <p:set>
                                      <p:cBhvr>
                                        <p:cTn id="149" dur="1" fill="hold">
                                          <p:stCondLst>
                                            <p:cond delay="749"/>
                                          </p:stCondLst>
                                        </p:cTn>
                                        <p:tgtEl>
                                          <p:spTgt spid="60"/>
                                        </p:tgtEl>
                                        <p:attrNameLst>
                                          <p:attrName>style.visibility</p:attrName>
                                        </p:attrNameLst>
                                      </p:cBhvr>
                                      <p:to>
                                        <p:strVal val="hidden"/>
                                      </p:to>
                                    </p:set>
                                  </p:childTnLst>
                                </p:cTn>
                              </p:par>
                              <p:par>
                                <p:cTn id="150" presetID="10" presetClass="exit" presetSubtype="0" fill="hold" nodeType="withEffect">
                                  <p:stCondLst>
                                    <p:cond delay="0"/>
                                  </p:stCondLst>
                                  <p:childTnLst>
                                    <p:animEffect transition="out" filter="fade">
                                      <p:cBhvr>
                                        <p:cTn id="151" dur="750"/>
                                        <p:tgtEl>
                                          <p:spTgt spid="61"/>
                                        </p:tgtEl>
                                      </p:cBhvr>
                                    </p:animEffect>
                                    <p:set>
                                      <p:cBhvr>
                                        <p:cTn id="152" dur="1" fill="hold">
                                          <p:stCondLst>
                                            <p:cond delay="749"/>
                                          </p:stCondLst>
                                        </p:cTn>
                                        <p:tgtEl>
                                          <p:spTgt spid="61"/>
                                        </p:tgtEl>
                                        <p:attrNameLst>
                                          <p:attrName>style.visibility</p:attrName>
                                        </p:attrNameLst>
                                      </p:cBhvr>
                                      <p:to>
                                        <p:strVal val="hidden"/>
                                      </p:to>
                                    </p:set>
                                  </p:childTnLst>
                                </p:cTn>
                              </p:par>
                              <p:par>
                                <p:cTn id="153" presetID="10" presetClass="exit" presetSubtype="0" fill="hold" nodeType="withEffect">
                                  <p:stCondLst>
                                    <p:cond delay="0"/>
                                  </p:stCondLst>
                                  <p:childTnLst>
                                    <p:animEffect transition="out" filter="fade">
                                      <p:cBhvr>
                                        <p:cTn id="154" dur="750"/>
                                        <p:tgtEl>
                                          <p:spTgt spid="62"/>
                                        </p:tgtEl>
                                      </p:cBhvr>
                                    </p:animEffect>
                                    <p:set>
                                      <p:cBhvr>
                                        <p:cTn id="155" dur="1" fill="hold">
                                          <p:stCondLst>
                                            <p:cond delay="749"/>
                                          </p:stCondLst>
                                        </p:cTn>
                                        <p:tgtEl>
                                          <p:spTgt spid="62"/>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750"/>
                                        <p:tgtEl>
                                          <p:spTgt spid="66"/>
                                        </p:tgtEl>
                                      </p:cBhvr>
                                    </p:animEffect>
                                    <p:set>
                                      <p:cBhvr>
                                        <p:cTn id="158" dur="1" fill="hold">
                                          <p:stCondLst>
                                            <p:cond delay="749"/>
                                          </p:stCondLst>
                                        </p:cTn>
                                        <p:tgtEl>
                                          <p:spTgt spid="66"/>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750"/>
                                        <p:tgtEl>
                                          <p:spTgt spid="67"/>
                                        </p:tgtEl>
                                      </p:cBhvr>
                                    </p:animEffect>
                                    <p:set>
                                      <p:cBhvr>
                                        <p:cTn id="161" dur="1" fill="hold">
                                          <p:stCondLst>
                                            <p:cond delay="749"/>
                                          </p:stCondLst>
                                        </p:cTn>
                                        <p:tgtEl>
                                          <p:spTgt spid="67"/>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750"/>
                                        <p:tgtEl>
                                          <p:spTgt spid="68"/>
                                        </p:tgtEl>
                                      </p:cBhvr>
                                    </p:animEffect>
                                    <p:set>
                                      <p:cBhvr>
                                        <p:cTn id="164" dur="1" fill="hold">
                                          <p:stCondLst>
                                            <p:cond delay="749"/>
                                          </p:stCondLst>
                                        </p:cTn>
                                        <p:tgtEl>
                                          <p:spTgt spid="68"/>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750"/>
                                        <p:tgtEl>
                                          <p:spTgt spid="69"/>
                                        </p:tgtEl>
                                      </p:cBhvr>
                                    </p:animEffect>
                                    <p:set>
                                      <p:cBhvr>
                                        <p:cTn id="167" dur="1" fill="hold">
                                          <p:stCondLst>
                                            <p:cond delay="749"/>
                                          </p:stCondLst>
                                        </p:cTn>
                                        <p:tgtEl>
                                          <p:spTgt spid="69"/>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750"/>
                                        <p:tgtEl>
                                          <p:spTgt spid="70"/>
                                        </p:tgtEl>
                                      </p:cBhvr>
                                    </p:animEffect>
                                    <p:set>
                                      <p:cBhvr>
                                        <p:cTn id="170" dur="1" fill="hold">
                                          <p:stCondLst>
                                            <p:cond delay="749"/>
                                          </p:stCondLst>
                                        </p:cTn>
                                        <p:tgtEl>
                                          <p:spTgt spid="70"/>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750"/>
                                        <p:tgtEl>
                                          <p:spTgt spid="71"/>
                                        </p:tgtEl>
                                      </p:cBhvr>
                                    </p:animEffect>
                                    <p:set>
                                      <p:cBhvr>
                                        <p:cTn id="173" dur="1" fill="hold">
                                          <p:stCondLst>
                                            <p:cond delay="749"/>
                                          </p:stCondLst>
                                        </p:cTn>
                                        <p:tgtEl>
                                          <p:spTgt spid="71"/>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750"/>
                                        <p:tgtEl>
                                          <p:spTgt spid="72"/>
                                        </p:tgtEl>
                                      </p:cBhvr>
                                    </p:animEffect>
                                    <p:set>
                                      <p:cBhvr>
                                        <p:cTn id="176" dur="1" fill="hold">
                                          <p:stCondLst>
                                            <p:cond delay="749"/>
                                          </p:stCondLst>
                                        </p:cTn>
                                        <p:tgtEl>
                                          <p:spTgt spid="72"/>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750"/>
                                        <p:tgtEl>
                                          <p:spTgt spid="73"/>
                                        </p:tgtEl>
                                      </p:cBhvr>
                                    </p:animEffect>
                                    <p:set>
                                      <p:cBhvr>
                                        <p:cTn id="179" dur="1" fill="hold">
                                          <p:stCondLst>
                                            <p:cond delay="749"/>
                                          </p:stCondLst>
                                        </p:cTn>
                                        <p:tgtEl>
                                          <p:spTgt spid="73"/>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750"/>
                                        <p:tgtEl>
                                          <p:spTgt spid="75"/>
                                        </p:tgtEl>
                                      </p:cBhvr>
                                    </p:animEffect>
                                    <p:set>
                                      <p:cBhvr>
                                        <p:cTn id="182" dur="1" fill="hold">
                                          <p:stCondLst>
                                            <p:cond delay="749"/>
                                          </p:stCondLst>
                                        </p:cTn>
                                        <p:tgtEl>
                                          <p:spTgt spid="75"/>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750"/>
                                        <p:tgtEl>
                                          <p:spTgt spid="78"/>
                                        </p:tgtEl>
                                      </p:cBhvr>
                                    </p:animEffect>
                                    <p:set>
                                      <p:cBhvr>
                                        <p:cTn id="185" dur="1" fill="hold">
                                          <p:stCondLst>
                                            <p:cond delay="749"/>
                                          </p:stCondLst>
                                        </p:cTn>
                                        <p:tgtEl>
                                          <p:spTgt spid="78"/>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750"/>
                                        <p:tgtEl>
                                          <p:spTgt spid="79"/>
                                        </p:tgtEl>
                                      </p:cBhvr>
                                    </p:animEffect>
                                    <p:set>
                                      <p:cBhvr>
                                        <p:cTn id="188" dur="1" fill="hold">
                                          <p:stCondLst>
                                            <p:cond delay="749"/>
                                          </p:stCondLst>
                                        </p:cTn>
                                        <p:tgtEl>
                                          <p:spTgt spid="79"/>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750"/>
                                        <p:tgtEl>
                                          <p:spTgt spid="80"/>
                                        </p:tgtEl>
                                      </p:cBhvr>
                                    </p:animEffect>
                                    <p:set>
                                      <p:cBhvr>
                                        <p:cTn id="191" dur="1" fill="hold">
                                          <p:stCondLst>
                                            <p:cond delay="749"/>
                                          </p:stCondLst>
                                        </p:cTn>
                                        <p:tgtEl>
                                          <p:spTgt spid="80"/>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750"/>
                                        <p:tgtEl>
                                          <p:spTgt spid="81"/>
                                        </p:tgtEl>
                                      </p:cBhvr>
                                    </p:animEffect>
                                    <p:set>
                                      <p:cBhvr>
                                        <p:cTn id="194" dur="1" fill="hold">
                                          <p:stCondLst>
                                            <p:cond delay="749"/>
                                          </p:stCondLst>
                                        </p:cTn>
                                        <p:tgtEl>
                                          <p:spTgt spid="81"/>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750"/>
                                        <p:tgtEl>
                                          <p:spTgt spid="82"/>
                                        </p:tgtEl>
                                      </p:cBhvr>
                                    </p:animEffect>
                                    <p:set>
                                      <p:cBhvr>
                                        <p:cTn id="197" dur="1" fill="hold">
                                          <p:stCondLst>
                                            <p:cond delay="749"/>
                                          </p:stCondLst>
                                        </p:cTn>
                                        <p:tgtEl>
                                          <p:spTgt spid="82"/>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750"/>
                                        <p:tgtEl>
                                          <p:spTgt spid="83"/>
                                        </p:tgtEl>
                                      </p:cBhvr>
                                    </p:animEffect>
                                    <p:set>
                                      <p:cBhvr>
                                        <p:cTn id="200" dur="1" fill="hold">
                                          <p:stCondLst>
                                            <p:cond delay="749"/>
                                          </p:stCondLst>
                                        </p:cTn>
                                        <p:tgtEl>
                                          <p:spTgt spid="83"/>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750"/>
                                        <p:tgtEl>
                                          <p:spTgt spid="90"/>
                                        </p:tgtEl>
                                      </p:cBhvr>
                                    </p:animEffect>
                                    <p:set>
                                      <p:cBhvr>
                                        <p:cTn id="203" dur="1" fill="hold">
                                          <p:stCondLst>
                                            <p:cond delay="749"/>
                                          </p:stCondLst>
                                        </p:cTn>
                                        <p:tgtEl>
                                          <p:spTgt spid="90"/>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750"/>
                                        <p:tgtEl>
                                          <p:spTgt spid="91"/>
                                        </p:tgtEl>
                                      </p:cBhvr>
                                    </p:animEffect>
                                    <p:set>
                                      <p:cBhvr>
                                        <p:cTn id="206" dur="1" fill="hold">
                                          <p:stCondLst>
                                            <p:cond delay="749"/>
                                          </p:stCondLst>
                                        </p:cTn>
                                        <p:tgtEl>
                                          <p:spTgt spid="91"/>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750"/>
                                        <p:tgtEl>
                                          <p:spTgt spid="92"/>
                                        </p:tgtEl>
                                      </p:cBhvr>
                                    </p:animEffect>
                                    <p:set>
                                      <p:cBhvr>
                                        <p:cTn id="209" dur="1" fill="hold">
                                          <p:stCondLst>
                                            <p:cond delay="749"/>
                                          </p:stCondLst>
                                        </p:cTn>
                                        <p:tgtEl>
                                          <p:spTgt spid="92"/>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750"/>
                                        <p:tgtEl>
                                          <p:spTgt spid="93"/>
                                        </p:tgtEl>
                                      </p:cBhvr>
                                    </p:animEffect>
                                    <p:set>
                                      <p:cBhvr>
                                        <p:cTn id="212" dur="1" fill="hold">
                                          <p:stCondLst>
                                            <p:cond delay="749"/>
                                          </p:stCondLst>
                                        </p:cTn>
                                        <p:tgtEl>
                                          <p:spTgt spid="93"/>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750"/>
                                        <p:tgtEl>
                                          <p:spTgt spid="124"/>
                                        </p:tgtEl>
                                      </p:cBhvr>
                                    </p:animEffect>
                                    <p:set>
                                      <p:cBhvr>
                                        <p:cTn id="215" dur="1" fill="hold">
                                          <p:stCondLst>
                                            <p:cond delay="749"/>
                                          </p:stCondLst>
                                        </p:cTn>
                                        <p:tgtEl>
                                          <p:spTgt spid="124"/>
                                        </p:tgtEl>
                                        <p:attrNameLst>
                                          <p:attrName>style.visibility</p:attrName>
                                        </p:attrNameLst>
                                      </p:cBhvr>
                                      <p:to>
                                        <p:strVal val="hidden"/>
                                      </p:to>
                                    </p:set>
                                  </p:childTnLst>
                                </p:cTn>
                              </p:par>
                            </p:childTnLst>
                          </p:cTn>
                        </p:par>
                        <p:par>
                          <p:cTn id="216" fill="hold">
                            <p:stCondLst>
                              <p:cond delay="1500"/>
                            </p:stCondLst>
                            <p:childTnLst>
                              <p:par>
                                <p:cTn id="217" presetID="10" presetClass="exit" presetSubtype="0" fill="hold" nodeType="afterEffect">
                                  <p:stCondLst>
                                    <p:cond delay="750"/>
                                  </p:stCondLst>
                                  <p:childTnLst>
                                    <p:animEffect transition="out" filter="fade">
                                      <p:cBhvr>
                                        <p:cTn id="218" dur="750"/>
                                        <p:tgtEl>
                                          <p:spTgt spid="40"/>
                                        </p:tgtEl>
                                      </p:cBhvr>
                                    </p:animEffect>
                                    <p:set>
                                      <p:cBhvr>
                                        <p:cTn id="219" dur="1" fill="hold">
                                          <p:stCondLst>
                                            <p:cond delay="749"/>
                                          </p:stCondLst>
                                        </p:cTn>
                                        <p:tgtEl>
                                          <p:spTgt spid="40"/>
                                        </p:tgtEl>
                                        <p:attrNameLst>
                                          <p:attrName>style.visibility</p:attrName>
                                        </p:attrNameLst>
                                      </p:cBhvr>
                                      <p:to>
                                        <p:strVal val="hidden"/>
                                      </p:to>
                                    </p:set>
                                  </p:childTnLst>
                                </p:cTn>
                              </p:par>
                              <p:par>
                                <p:cTn id="220" presetID="10" presetClass="exit" presetSubtype="0" fill="hold" nodeType="withEffect">
                                  <p:stCondLst>
                                    <p:cond delay="750"/>
                                  </p:stCondLst>
                                  <p:childTnLst>
                                    <p:animEffect transition="out" filter="fade">
                                      <p:cBhvr>
                                        <p:cTn id="221" dur="750"/>
                                        <p:tgtEl>
                                          <p:spTgt spid="53"/>
                                        </p:tgtEl>
                                      </p:cBhvr>
                                    </p:animEffect>
                                    <p:set>
                                      <p:cBhvr>
                                        <p:cTn id="222" dur="1" fill="hold">
                                          <p:stCondLst>
                                            <p:cond delay="749"/>
                                          </p:stCondLst>
                                        </p:cTn>
                                        <p:tgtEl>
                                          <p:spTgt spid="53"/>
                                        </p:tgtEl>
                                        <p:attrNameLst>
                                          <p:attrName>style.visibility</p:attrName>
                                        </p:attrNameLst>
                                      </p:cBhvr>
                                      <p:to>
                                        <p:strVal val="hidden"/>
                                      </p:to>
                                    </p:set>
                                  </p:childTnLst>
                                </p:cTn>
                              </p:par>
                              <p:par>
                                <p:cTn id="223" presetID="10" presetClass="entr" presetSubtype="0" fill="hold" nodeType="withEffect">
                                  <p:stCondLst>
                                    <p:cond delay="750"/>
                                  </p:stCondLst>
                                  <p:childTnLst>
                                    <p:set>
                                      <p:cBhvr>
                                        <p:cTn id="224" dur="1" fill="hold">
                                          <p:stCondLst>
                                            <p:cond delay="0"/>
                                          </p:stCondLst>
                                        </p:cTn>
                                        <p:tgtEl>
                                          <p:spTgt spid="76"/>
                                        </p:tgtEl>
                                        <p:attrNameLst>
                                          <p:attrName>style.visibility</p:attrName>
                                        </p:attrNameLst>
                                      </p:cBhvr>
                                      <p:to>
                                        <p:strVal val="visible"/>
                                      </p:to>
                                    </p:set>
                                    <p:animEffect transition="in" filter="fade">
                                      <p:cBhvr>
                                        <p:cTn id="225" dur="125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503" y="0"/>
            <a:ext cx="5582498" cy="3614057"/>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ja-JP" altLang="en-US" sz="4000" dirty="0">
                <a:solidFill>
                  <a:schemeClr val="bg1"/>
                </a:solidFill>
                <a:latin typeface="Segoe UI Light" panose="020B0502040204020203" pitchFamily="34" charset="0"/>
                <a:cs typeface="Segoe UI Light" panose="020B0502040204020203" pitchFamily="34" charset="0"/>
              </a:rPr>
              <a:t>ステージング</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87219" y="1636202"/>
            <a:ext cx="1507500" cy="978750"/>
          </a:xfrm>
          <a:prstGeom prst="rect">
            <a:avLst/>
          </a:prstGeom>
        </p:spPr>
      </p:pic>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5" y="-351356"/>
              <a:ext cx="2775838" cy="4134755"/>
            </a:xfrm>
            <a:prstGeom prst="rect">
              <a:avLst/>
            </a:prstGeom>
          </p:spPr>
        </p:pic>
        <p:pic>
          <p:nvPicPr>
            <p:cNvPr id="46" name="Picture 4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07525" y="3601907"/>
            <a:ext cx="2340000" cy="1473750"/>
          </a:xfrm>
          <a:prstGeom prst="rect">
            <a:avLst/>
          </a:prstGeom>
        </p:spPr>
      </p:pic>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41" name="Picture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1224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9503" y="0"/>
            <a:ext cx="5582498" cy="3614057"/>
          </a:xfrm>
          <a:prstGeom prst="rect">
            <a:avLst/>
          </a:prstGeom>
        </p:spPr>
      </p:pic>
      <p:pic>
        <p:nvPicPr>
          <p:cNvPr id="38" name="Picture 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ja-JP" altLang="en-US" sz="4000" dirty="0">
                <a:solidFill>
                  <a:schemeClr val="bg1"/>
                </a:solidFill>
                <a:latin typeface="Segoe UI Light" panose="020B0502040204020203" pitchFamily="34" charset="0"/>
                <a:cs typeface="Segoe UI Light" panose="020B0502040204020203" pitchFamily="34" charset="0"/>
              </a:rPr>
              <a:t>ステージング</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616842" y="1624832"/>
            <a:ext cx="2761520" cy="4105186"/>
          </a:xfrm>
          <a:prstGeom prst="rect">
            <a:avLst/>
          </a:prstGeom>
        </p:spPr>
      </p:pic>
      <p:pic>
        <p:nvPicPr>
          <p:cNvPr id="54" name="Picture 5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607525" y="3601907"/>
            <a:ext cx="2340000" cy="1473750"/>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26156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625" y="-351356"/>
              <a:ext cx="2775838" cy="4134755"/>
            </a:xfrm>
            <a:prstGeom prst="rect">
              <a:avLst/>
            </a:prstGeom>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9503" y="0"/>
            <a:ext cx="5582498" cy="3614057"/>
          </a:xfrm>
          <a:prstGeom prst="rect">
            <a:avLst/>
          </a:prstGeom>
        </p:spPr>
      </p:pic>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6712" y="-373535"/>
            <a:ext cx="7264070" cy="4706299"/>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488" y="1636202"/>
            <a:ext cx="1506507" cy="978750"/>
          </a:xfrm>
          <a:prstGeom prst="rect">
            <a:avLst/>
          </a:prstGeom>
        </p:spPr>
      </p:pic>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22970" y="1674257"/>
              <a:ext cx="2780259" cy="4133042"/>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ja-JP" altLang="en-US" sz="4000" dirty="0">
                <a:solidFill>
                  <a:schemeClr val="bg1"/>
                </a:solidFill>
                <a:latin typeface="Segoe UI Light" panose="020B0502040204020203" pitchFamily="34" charset="0"/>
                <a:cs typeface="Segoe UI Light" panose="020B0502040204020203" pitchFamily="34" charset="0"/>
              </a:rPr>
              <a:t>ステージング</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815135" y="2378713"/>
            <a:ext cx="587762" cy="477557"/>
          </a:xfrm>
          <a:prstGeom prst="rect">
            <a:avLst/>
          </a:prstGeom>
        </p:spPr>
      </p:pic>
      <p:pic>
        <p:nvPicPr>
          <p:cNvPr id="59" name="Picture 5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16842" y="1624832"/>
            <a:ext cx="2761520" cy="4105186"/>
          </a:xfrm>
          <a:prstGeom prst="rect">
            <a:avLst/>
          </a:prstGeom>
        </p:spPr>
      </p:pic>
      <p:pic>
        <p:nvPicPr>
          <p:cNvPr id="60" name="Picture 5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40" name="Picture 3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45918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9503" y="0"/>
            <a:ext cx="5582498" cy="361405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811" y="672071"/>
            <a:ext cx="9420190" cy="6090299"/>
          </a:xfrm>
          <a:prstGeom prst="rect">
            <a:avLst/>
          </a:prstGeom>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712" y="-373535"/>
            <a:ext cx="7264070" cy="470629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22970" y="1674257"/>
              <a:ext cx="2780259" cy="4133042"/>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9625" y="-351356"/>
              <a:ext cx="2775838" cy="4134755"/>
            </a:xfrm>
            <a:prstGeom prst="rect">
              <a:avLst/>
            </a:prstGeom>
          </p:spPr>
        </p:pic>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ja-JP" altLang="en-US" sz="4000" dirty="0">
                <a:solidFill>
                  <a:schemeClr val="bg1"/>
                </a:solidFill>
                <a:latin typeface="Segoe UI Light" panose="020B0502040204020203" pitchFamily="34" charset="0"/>
                <a:cs typeface="Segoe UI Light" panose="020B0502040204020203" pitchFamily="34" charset="0"/>
              </a:rPr>
              <a:t>ステージング</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88810" y="4960912"/>
            <a:ext cx="447874" cy="1224190"/>
          </a:xfrm>
          <a:prstGeom prst="rect">
            <a:avLst/>
          </a:prstGeom>
        </p:spPr>
      </p:pic>
      <p:pic>
        <p:nvPicPr>
          <p:cNvPr id="49" name="Picture 4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13888" y="266746"/>
            <a:ext cx="3327976" cy="2148255"/>
          </a:xfrm>
          <a:prstGeom prst="rect">
            <a:avLst/>
          </a:prstGeom>
        </p:spPr>
      </p:pic>
      <p:pic>
        <p:nvPicPr>
          <p:cNvPr id="45" name="Picture 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58553" y="483348"/>
            <a:ext cx="900012" cy="707152"/>
          </a:xfrm>
          <a:prstGeom prst="rect">
            <a:avLst/>
          </a:prstGeom>
        </p:spPr>
      </p:pic>
      <p:pic>
        <p:nvPicPr>
          <p:cNvPr id="46" name="Picture 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815135" y="2378713"/>
            <a:ext cx="587762" cy="477557"/>
          </a:xfrm>
          <a:prstGeom prst="rect">
            <a:avLst/>
          </a:prstGeom>
        </p:spPr>
      </p:pic>
      <p:pic>
        <p:nvPicPr>
          <p:cNvPr id="58" name="Picture 5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40" name="Picture 3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291492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ホームベース 3"/>
          <p:cNvSpPr/>
          <p:nvPr>
            <p:custDataLst>
              <p:tags r:id="rId1"/>
            </p:custDataLst>
          </p:nvPr>
        </p:nvSpPr>
        <p:spPr>
          <a:xfrm>
            <a:off x="-1" y="5581934"/>
            <a:ext cx="12191999" cy="1288423"/>
          </a:xfrm>
          <a:prstGeom prst="homePlate">
            <a:avLst/>
          </a:prstGeom>
          <a:solidFill>
            <a:srgbClr val="4668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dirty="0">
                <a:solidFill>
                  <a:srgbClr val="FFFFFF"/>
                </a:solidFill>
              </a:rPr>
              <a:t>全てに影響するベースアップ</a:t>
            </a:r>
          </a:p>
        </p:txBody>
      </p:sp>
      <p:sp>
        <p:nvSpPr>
          <p:cNvPr id="2" name="正方形/長方形 1"/>
          <p:cNvSpPr/>
          <p:nvPr>
            <p:custDataLst>
              <p:tags r:id="rId2"/>
            </p:custDataLst>
          </p:nvPr>
        </p:nvSpPr>
        <p:spPr>
          <a:xfrm>
            <a:off x="0" y="5581934"/>
            <a:ext cx="1208314" cy="1288423"/>
          </a:xfrm>
          <a:prstGeom prst="rect">
            <a:avLst/>
          </a:prstGeom>
          <a:solidFill>
            <a:srgbClr val="00723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dirty="0">
                <a:solidFill>
                  <a:srgbClr val="FFFFFF"/>
                </a:solidFill>
              </a:rPr>
              <a:t>IaaS</a:t>
            </a:r>
            <a:endParaRPr lang="ja-JP" altLang="en-US" sz="3600" dirty="0">
              <a:solidFill>
                <a:srgbClr val="FFFFFF"/>
              </a:solidFill>
            </a:endParaRPr>
          </a:p>
        </p:txBody>
      </p:sp>
    </p:spTree>
    <p:extLst>
      <p:ext uri="{BB962C8B-B14F-4D97-AF65-F5344CB8AC3E}">
        <p14:creationId xmlns:p14="http://schemas.microsoft.com/office/powerpoint/2010/main" val="219654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3078" y="1139431"/>
            <a:ext cx="7337472" cy="4733853"/>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503" y="0"/>
            <a:ext cx="5582498" cy="3614057"/>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88810" y="4960912"/>
            <a:ext cx="447874" cy="1224190"/>
          </a:xfrm>
          <a:prstGeom prst="rect">
            <a:avLst/>
          </a:prstGeom>
        </p:spPr>
      </p:pic>
      <p:pic>
        <p:nvPicPr>
          <p:cNvPr id="47" name="Picture 4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07525" y="3601907"/>
            <a:ext cx="2340000" cy="1473750"/>
          </a:xfrm>
          <a:prstGeom prst="rect">
            <a:avLst/>
          </a:prstGeom>
        </p:spPr>
      </p:pic>
      <p:pic>
        <p:nvPicPr>
          <p:cNvPr id="8" name="Picture 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0855" y="1629763"/>
            <a:ext cx="813864" cy="529958"/>
          </a:xfrm>
          <a:prstGeom prst="rect">
            <a:avLst/>
          </a:prstGeom>
        </p:spPr>
      </p:pic>
      <p:pic>
        <p:nvPicPr>
          <p:cNvPr id="10" name="Picture 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19625" y="-351356"/>
              <a:ext cx="2775838" cy="4134755"/>
            </a:xfrm>
            <a:prstGeom prst="rect">
              <a:avLst/>
            </a:prstGeom>
          </p:spPr>
        </p:pic>
        <p:pic>
          <p:nvPicPr>
            <p:cNvPr id="46" name="Picture 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42" name="Picture 4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01116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9218" y="4756882"/>
            <a:ext cx="2172796" cy="1400076"/>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011" y="4742868"/>
            <a:ext cx="2201267" cy="14389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078" y="1139431"/>
            <a:ext cx="7337472" cy="4733853"/>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7525" y="3601907"/>
            <a:ext cx="2340000" cy="147375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6712" y="-373535"/>
            <a:ext cx="7264070" cy="4706299"/>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86668" y="1300403"/>
            <a:ext cx="3997065" cy="2580782"/>
          </a:xfrm>
          <a:prstGeom prst="rect">
            <a:avLst/>
          </a:prstGeom>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09503" y="0"/>
            <a:ext cx="5582498" cy="3614057"/>
          </a:xfrm>
          <a:prstGeom prst="rect">
            <a:avLst/>
          </a:prstGeom>
        </p:spPr>
      </p:pic>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14314" y="267557"/>
            <a:ext cx="3327550" cy="2147980"/>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88810" y="4960912"/>
            <a:ext cx="447874" cy="1224190"/>
          </a:xfrm>
          <a:prstGeom prst="rect">
            <a:avLst/>
          </a:prstGeom>
        </p:spPr>
      </p:pic>
      <p:pic>
        <p:nvPicPr>
          <p:cNvPr id="8" name="Picture 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19625" y="-351356"/>
              <a:ext cx="2775838" cy="4134755"/>
            </a:xfrm>
            <a:prstGeom prst="rect">
              <a:avLst/>
            </a:prstGeom>
          </p:spPr>
        </p:pic>
        <p:pic>
          <p:nvPicPr>
            <p:cNvPr id="46" name="Picture 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757324" y="4677561"/>
            <a:ext cx="1275292" cy="805448"/>
          </a:xfrm>
          <a:prstGeom prst="rect">
            <a:avLst/>
          </a:prstGeom>
        </p:spPr>
      </p:pic>
      <p:pic>
        <p:nvPicPr>
          <p:cNvPr id="41" name="Picture 4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490000" y="6190866"/>
            <a:ext cx="702179" cy="462975"/>
          </a:xfrm>
          <a:prstGeom prst="rect">
            <a:avLst/>
          </a:prstGeom>
        </p:spPr>
      </p:pic>
      <p:pic>
        <p:nvPicPr>
          <p:cNvPr id="7" name="Picture 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068151" y="2971109"/>
            <a:ext cx="1415845" cy="912434"/>
          </a:xfrm>
          <a:prstGeom prst="rect">
            <a:avLst/>
          </a:prstGeom>
        </p:spPr>
      </p:pic>
      <p:pic>
        <p:nvPicPr>
          <p:cNvPr id="15" name="Picture 1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53" name="Picture 5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04014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026" y="1150805"/>
            <a:ext cx="5862789" cy="382253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7974" y="3404765"/>
            <a:ext cx="498159" cy="355128"/>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3341" y="3671842"/>
            <a:ext cx="1166102" cy="749692"/>
          </a:xfrm>
          <a:prstGeom prst="rect">
            <a:avLst/>
          </a:prstGeom>
        </p:spPr>
      </p:pic>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30593" y="3699512"/>
            <a:ext cx="1211321" cy="1759754"/>
          </a:xfrm>
          <a:prstGeom prst="rect">
            <a:avLst/>
          </a:prstGeom>
        </p:spPr>
      </p:pic>
      <p:pic>
        <p:nvPicPr>
          <p:cNvPr id="44" name="Pictur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8690" y="4985953"/>
            <a:ext cx="1297825" cy="1558481"/>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19141" y="558024"/>
            <a:ext cx="1235984" cy="1949805"/>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49239" y="3360638"/>
            <a:ext cx="1144491" cy="761492"/>
          </a:xfrm>
          <a:prstGeom prst="rect">
            <a:avLst/>
          </a:prstGeom>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84210" y="1937975"/>
            <a:ext cx="1242770" cy="796703"/>
          </a:xfrm>
          <a:prstGeom prst="rect">
            <a:avLst/>
          </a:prstGeom>
        </p:spPr>
      </p:pic>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36330" y="2092047"/>
            <a:ext cx="1242770" cy="796703"/>
          </a:xfrm>
          <a:prstGeom prst="rect">
            <a:avLst/>
          </a:prstGeom>
        </p:spPr>
      </p:pic>
      <p:pic>
        <p:nvPicPr>
          <p:cNvPr id="33" name="Picture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88449" y="2246120"/>
            <a:ext cx="1242770" cy="796703"/>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40569" y="2400192"/>
            <a:ext cx="1242770" cy="796703"/>
          </a:xfrm>
          <a:prstGeom prst="rect">
            <a:avLst/>
          </a:prstGeom>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92688" y="2554265"/>
            <a:ext cx="1242770" cy="796703"/>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44808" y="2708338"/>
            <a:ext cx="1242770" cy="796703"/>
          </a:xfrm>
          <a:prstGeom prst="rect">
            <a:avLst/>
          </a:prstGeom>
        </p:spPr>
      </p:pic>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30007" y="3761654"/>
            <a:ext cx="2277200" cy="150507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sp>
        <p:nvSpPr>
          <p:cNvPr id="27" name="Freeform 5"/>
          <p:cNvSpPr>
            <a:spLocks/>
          </p:cNvSpPr>
          <p:nvPr/>
        </p:nvSpPr>
        <p:spPr bwMode="auto">
          <a:xfrm>
            <a:off x="7951456" y="3016365"/>
            <a:ext cx="291007" cy="212212"/>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sp>
        <p:nvSpPr>
          <p:cNvPr id="45" name="Freeform 5"/>
          <p:cNvSpPr>
            <a:spLocks/>
          </p:cNvSpPr>
          <p:nvPr/>
        </p:nvSpPr>
        <p:spPr bwMode="auto">
          <a:xfrm>
            <a:off x="8058502" y="3499119"/>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sp>
        <p:nvSpPr>
          <p:cNvPr id="46" name="Freeform 5"/>
          <p:cNvSpPr>
            <a:spLocks/>
          </p:cNvSpPr>
          <p:nvPr/>
        </p:nvSpPr>
        <p:spPr bwMode="auto">
          <a:xfrm>
            <a:off x="6950088" y="185727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sp>
        <p:nvSpPr>
          <p:cNvPr id="47" name="Freeform 5"/>
          <p:cNvSpPr>
            <a:spLocks/>
          </p:cNvSpPr>
          <p:nvPr/>
        </p:nvSpPr>
        <p:spPr bwMode="auto">
          <a:xfrm>
            <a:off x="7320834" y="2938576"/>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sp>
        <p:nvSpPr>
          <p:cNvPr id="48" name="Freeform 5"/>
          <p:cNvSpPr>
            <a:spLocks/>
          </p:cNvSpPr>
          <p:nvPr/>
        </p:nvSpPr>
        <p:spPr bwMode="auto">
          <a:xfrm>
            <a:off x="8773050" y="3045475"/>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sp>
        <p:nvSpPr>
          <p:cNvPr id="49" name="Freeform 5"/>
          <p:cNvSpPr>
            <a:spLocks/>
          </p:cNvSpPr>
          <p:nvPr/>
        </p:nvSpPr>
        <p:spPr bwMode="auto">
          <a:xfrm>
            <a:off x="6344980" y="2234470"/>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sp>
        <p:nvSpPr>
          <p:cNvPr id="50" name="Freeform 5"/>
          <p:cNvSpPr>
            <a:spLocks/>
          </p:cNvSpPr>
          <p:nvPr/>
        </p:nvSpPr>
        <p:spPr bwMode="auto">
          <a:xfrm>
            <a:off x="6539858" y="1994615"/>
            <a:ext cx="133876" cy="97626"/>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sp>
        <p:nvSpPr>
          <p:cNvPr id="51" name="Freeform 5"/>
          <p:cNvSpPr>
            <a:spLocks/>
          </p:cNvSpPr>
          <p:nvPr/>
        </p:nvSpPr>
        <p:spPr bwMode="auto">
          <a:xfrm>
            <a:off x="8559305" y="3433501"/>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pic>
        <p:nvPicPr>
          <p:cNvPr id="52" name="Picture 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22393" y="5034413"/>
            <a:ext cx="422095" cy="1123371"/>
          </a:xfrm>
          <a:prstGeom prst="rect">
            <a:avLst/>
          </a:prstGeom>
        </p:spPr>
      </p:pic>
      <p:pic>
        <p:nvPicPr>
          <p:cNvPr id="53" name="Picture 5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02123" y="4207483"/>
            <a:ext cx="1285151" cy="841289"/>
          </a:xfrm>
          <a:prstGeom prst="rect">
            <a:avLst/>
          </a:prstGeom>
        </p:spPr>
      </p:pic>
      <p:sp>
        <p:nvSpPr>
          <p:cNvPr id="54" name="Freeform 5"/>
          <p:cNvSpPr>
            <a:spLocks/>
          </p:cNvSpPr>
          <p:nvPr/>
        </p:nvSpPr>
        <p:spPr bwMode="auto">
          <a:xfrm>
            <a:off x="7127135" y="2461846"/>
            <a:ext cx="182699" cy="133230"/>
          </a:xfrm>
          <a:custGeom>
            <a:avLst/>
            <a:gdLst>
              <a:gd name="T0" fmla="*/ 53 w 53"/>
              <a:gd name="T1" fmla="*/ 19 h 38"/>
              <a:gd name="T2" fmla="*/ 26 w 53"/>
              <a:gd name="T3" fmla="*/ 38 h 38"/>
              <a:gd name="T4" fmla="*/ 0 w 53"/>
              <a:gd name="T5" fmla="*/ 19 h 38"/>
              <a:gd name="T6" fmla="*/ 27 w 53"/>
              <a:gd name="T7" fmla="*/ 0 h 38"/>
              <a:gd name="T8" fmla="*/ 53 w 53"/>
              <a:gd name="T9" fmla="*/ 19 h 38"/>
            </a:gdLst>
            <a:ahLst/>
            <a:cxnLst>
              <a:cxn ang="0">
                <a:pos x="T0" y="T1"/>
              </a:cxn>
              <a:cxn ang="0">
                <a:pos x="T2" y="T3"/>
              </a:cxn>
              <a:cxn ang="0">
                <a:pos x="T4" y="T5"/>
              </a:cxn>
              <a:cxn ang="0">
                <a:pos x="T6" y="T7"/>
              </a:cxn>
              <a:cxn ang="0">
                <a:pos x="T8" y="T9"/>
              </a:cxn>
            </a:cxnLst>
            <a:rect l="0" t="0" r="r" b="b"/>
            <a:pathLst>
              <a:path w="53" h="38">
                <a:moveTo>
                  <a:pt x="53" y="19"/>
                </a:moveTo>
                <a:cubicBezTo>
                  <a:pt x="52" y="30"/>
                  <a:pt x="41" y="38"/>
                  <a:pt x="26" y="38"/>
                </a:cubicBezTo>
                <a:cubicBezTo>
                  <a:pt x="12" y="37"/>
                  <a:pt x="0" y="29"/>
                  <a:pt x="0" y="19"/>
                </a:cubicBezTo>
                <a:cubicBezTo>
                  <a:pt x="1" y="8"/>
                  <a:pt x="12" y="0"/>
                  <a:pt x="27" y="0"/>
                </a:cubicBezTo>
                <a:cubicBezTo>
                  <a:pt x="41" y="1"/>
                  <a:pt x="53" y="9"/>
                  <a:pt x="53" y="19"/>
                </a:cubicBezTo>
                <a:close/>
              </a:path>
            </a:pathLst>
          </a:custGeom>
          <a:solidFill>
            <a:srgbClr val="019E4A">
              <a:alpha val="29000"/>
            </a:srgbClr>
          </a:solidFill>
          <a:ln>
            <a:noFill/>
          </a:ln>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sp>
        <p:nvSpPr>
          <p:cNvPr id="55" name="Title 1"/>
          <p:cNvSpPr txBox="1">
            <a:spLocks/>
          </p:cNvSpPr>
          <p:nvPr/>
        </p:nvSpPr>
        <p:spPr>
          <a:xfrm>
            <a:off x="9866536" y="368501"/>
            <a:ext cx="1847709" cy="899537"/>
          </a:xfrm>
          <a:prstGeom prst="rect">
            <a:avLst/>
          </a:prstGeom>
          <a:effectLst>
            <a:outerShdw blurRad="520700" sx="102000" sy="102000" algn="ctr" rotWithShape="0">
              <a:prstClr val="black">
                <a:alpha val="40000"/>
              </a:prstClr>
            </a:outerShdw>
          </a:effectLst>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r>
              <a:rPr kumimoji="0" lang="en-US" sz="3137" spc="-100" dirty="0">
                <a:gradFill>
                  <a:gsLst>
                    <a:gs pos="1250">
                      <a:srgbClr val="FFFFFF"/>
                    </a:gs>
                    <a:gs pos="100000">
                      <a:srgbClr val="FFFFFF"/>
                    </a:gs>
                  </a:gsLst>
                  <a:lin ang="5400000" scaled="0"/>
                </a:gradFill>
                <a:latin typeface="Segoe UI Light"/>
              </a:rPr>
              <a:t>Dynamics</a:t>
            </a:r>
          </a:p>
          <a:p>
            <a:pPr defTabSz="914367"/>
            <a:r>
              <a:rPr kumimoji="0" lang="en-US" sz="3137" spc="-100" dirty="0">
                <a:gradFill>
                  <a:gsLst>
                    <a:gs pos="1250">
                      <a:srgbClr val="FFFFFF"/>
                    </a:gs>
                    <a:gs pos="100000">
                      <a:srgbClr val="FFFFFF"/>
                    </a:gs>
                  </a:gsLst>
                  <a:lin ang="5400000" scaled="0"/>
                </a:gradFill>
                <a:latin typeface="Segoe UI Light"/>
              </a:rPr>
              <a:t>SQL</a:t>
            </a:r>
          </a:p>
          <a:p>
            <a:pPr defTabSz="914367"/>
            <a:r>
              <a:rPr kumimoji="0" lang="en-US" sz="3137" spc="-100" dirty="0">
                <a:gradFill>
                  <a:gsLst>
                    <a:gs pos="1250">
                      <a:srgbClr val="FFFFFF"/>
                    </a:gs>
                    <a:gs pos="100000">
                      <a:srgbClr val="FFFFFF"/>
                    </a:gs>
                  </a:gsLst>
                  <a:lin ang="5400000" scaled="0"/>
                </a:gradFill>
                <a:latin typeface="Segoe UI Light"/>
              </a:rPr>
              <a:t>SAP</a:t>
            </a:r>
          </a:p>
          <a:p>
            <a:pPr defTabSz="914367"/>
            <a:r>
              <a:rPr kumimoji="0" lang="en-US" sz="3137" spc="-100" dirty="0">
                <a:gradFill>
                  <a:gsLst>
                    <a:gs pos="1250">
                      <a:srgbClr val="FFFFFF"/>
                    </a:gs>
                    <a:gs pos="100000">
                      <a:srgbClr val="FFFFFF"/>
                    </a:gs>
                  </a:gsLst>
                  <a:lin ang="5400000" scaled="0"/>
                </a:gradFill>
                <a:latin typeface="Segoe UI Light"/>
              </a:rPr>
              <a:t>Oracle</a:t>
            </a:r>
          </a:p>
        </p:txBody>
      </p:sp>
      <p:sp>
        <p:nvSpPr>
          <p:cNvPr id="4" name="タイトル 3"/>
          <p:cNvSpPr>
            <a:spLocks noGrp="1"/>
          </p:cNvSpPr>
          <p:nvPr>
            <p:ph type="title"/>
          </p:nvPr>
        </p:nvSpPr>
        <p:spPr/>
        <p:txBody>
          <a:bodyPr/>
          <a:lstStyle/>
          <a:p>
            <a:r>
              <a:rPr kumimoji="1" lang="ja-JP" altLang="en-US" dirty="0"/>
              <a:t>オンプレミス連携</a:t>
            </a:r>
          </a:p>
        </p:txBody>
      </p:sp>
    </p:spTree>
    <p:extLst>
      <p:ext uri="{BB962C8B-B14F-4D97-AF65-F5344CB8AC3E}">
        <p14:creationId xmlns:p14="http://schemas.microsoft.com/office/powerpoint/2010/main" val="258429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250"/>
                                        <p:tgtEl>
                                          <p:spTgt spid="32"/>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250"/>
                                        <p:tgtEl>
                                          <p:spTgt spid="33"/>
                                        </p:tgtEl>
                                      </p:cBhvr>
                                    </p:animEffect>
                                  </p:childTnLst>
                                </p:cTn>
                              </p:par>
                            </p:childTnLst>
                          </p:cTn>
                        </p:par>
                        <p:par>
                          <p:cTn id="26" fill="hold">
                            <p:stCondLst>
                              <p:cond delay="22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250"/>
                                        <p:tgtEl>
                                          <p:spTgt spid="34"/>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left)">
                                      <p:cBhvr>
                                        <p:cTn id="33" dur="250"/>
                                        <p:tgtEl>
                                          <p:spTgt spid="35"/>
                                        </p:tgtEl>
                                      </p:cBhvr>
                                    </p:animEffect>
                                  </p:childTnLst>
                                </p:cTn>
                              </p:par>
                            </p:childTnLst>
                          </p:cTn>
                        </p:par>
                        <p:par>
                          <p:cTn id="34" fill="hold">
                            <p:stCondLst>
                              <p:cond delay="275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250"/>
                                        <p:tgtEl>
                                          <p:spTgt spid="36"/>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1"/>
                                        </p:tgtEl>
                                        <p:attrNameLst>
                                          <p:attrName>style.visibility</p:attrName>
                                        </p:attrNameLst>
                                      </p:cBhvr>
                                      <p:to>
                                        <p:strVal val="visible"/>
                                      </p:to>
                                    </p:set>
                                    <p:anim calcmode="lin" valueType="num">
                                      <p:cBhvr>
                                        <p:cTn id="40" dur="500" fill="hold"/>
                                        <p:tgtEl>
                                          <p:spTgt spid="51"/>
                                        </p:tgtEl>
                                        <p:attrNameLst>
                                          <p:attrName>ppt_w</p:attrName>
                                        </p:attrNameLst>
                                      </p:cBhvr>
                                      <p:tavLst>
                                        <p:tav tm="0">
                                          <p:val>
                                            <p:fltVal val="0"/>
                                          </p:val>
                                        </p:tav>
                                        <p:tav tm="100000">
                                          <p:val>
                                            <p:strVal val="#ppt_w"/>
                                          </p:val>
                                        </p:tav>
                                      </p:tavLst>
                                    </p:anim>
                                    <p:anim calcmode="lin" valueType="num">
                                      <p:cBhvr>
                                        <p:cTn id="41" dur="500" fill="hold"/>
                                        <p:tgtEl>
                                          <p:spTgt spid="51"/>
                                        </p:tgtEl>
                                        <p:attrNameLst>
                                          <p:attrName>ppt_h</p:attrName>
                                        </p:attrNameLst>
                                      </p:cBhvr>
                                      <p:tavLst>
                                        <p:tav tm="0">
                                          <p:val>
                                            <p:fltVal val="0"/>
                                          </p:val>
                                        </p:tav>
                                        <p:tav tm="100000">
                                          <p:val>
                                            <p:strVal val="#ppt_h"/>
                                          </p:val>
                                        </p:tav>
                                      </p:tavLst>
                                    </p:anim>
                                    <p:animEffect transition="in" filter="fade">
                                      <p:cBhvr>
                                        <p:cTn id="42" dur="500"/>
                                        <p:tgtEl>
                                          <p:spTgt spid="51"/>
                                        </p:tgtEl>
                                      </p:cBhvr>
                                    </p:animEffect>
                                  </p:childTnLst>
                                </p:cTn>
                              </p:par>
                              <p:par>
                                <p:cTn id="43" presetID="53" presetClass="entr" presetSubtype="16" fill="hold" grpId="0" nodeType="withEffect">
                                  <p:stCondLst>
                                    <p:cond delay="250"/>
                                  </p:stCondLst>
                                  <p:childTnLst>
                                    <p:set>
                                      <p:cBhvr>
                                        <p:cTn id="44" dur="1" fill="hold">
                                          <p:stCondLst>
                                            <p:cond delay="0"/>
                                          </p:stCondLst>
                                        </p:cTn>
                                        <p:tgtEl>
                                          <p:spTgt spid="48"/>
                                        </p:tgtEl>
                                        <p:attrNameLst>
                                          <p:attrName>style.visibility</p:attrName>
                                        </p:attrNameLst>
                                      </p:cBhvr>
                                      <p:to>
                                        <p:strVal val="visible"/>
                                      </p:to>
                                    </p:set>
                                    <p:anim calcmode="lin" valueType="num">
                                      <p:cBhvr>
                                        <p:cTn id="45" dur="500" fill="hold"/>
                                        <p:tgtEl>
                                          <p:spTgt spid="48"/>
                                        </p:tgtEl>
                                        <p:attrNameLst>
                                          <p:attrName>ppt_w</p:attrName>
                                        </p:attrNameLst>
                                      </p:cBhvr>
                                      <p:tavLst>
                                        <p:tav tm="0">
                                          <p:val>
                                            <p:fltVal val="0"/>
                                          </p:val>
                                        </p:tav>
                                        <p:tav tm="100000">
                                          <p:val>
                                            <p:strVal val="#ppt_w"/>
                                          </p:val>
                                        </p:tav>
                                      </p:tavLst>
                                    </p:anim>
                                    <p:anim calcmode="lin" valueType="num">
                                      <p:cBhvr>
                                        <p:cTn id="46" dur="500" fill="hold"/>
                                        <p:tgtEl>
                                          <p:spTgt spid="48"/>
                                        </p:tgtEl>
                                        <p:attrNameLst>
                                          <p:attrName>ppt_h</p:attrName>
                                        </p:attrNameLst>
                                      </p:cBhvr>
                                      <p:tavLst>
                                        <p:tav tm="0">
                                          <p:val>
                                            <p:fltVal val="0"/>
                                          </p:val>
                                        </p:tav>
                                        <p:tav tm="100000">
                                          <p:val>
                                            <p:strVal val="#ppt_h"/>
                                          </p:val>
                                        </p:tav>
                                      </p:tavLst>
                                    </p:anim>
                                    <p:animEffect transition="in" filter="fade">
                                      <p:cBhvr>
                                        <p:cTn id="47" dur="500"/>
                                        <p:tgtEl>
                                          <p:spTgt spid="4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46"/>
                                        </p:tgtEl>
                                        <p:attrNameLst>
                                          <p:attrName>style.visibility</p:attrName>
                                        </p:attrNameLst>
                                      </p:cBhvr>
                                      <p:to>
                                        <p:strVal val="visible"/>
                                      </p:to>
                                    </p:set>
                                    <p:anim calcmode="lin" valueType="num">
                                      <p:cBhvr>
                                        <p:cTn id="50" dur="500" fill="hold"/>
                                        <p:tgtEl>
                                          <p:spTgt spid="46"/>
                                        </p:tgtEl>
                                        <p:attrNameLst>
                                          <p:attrName>ppt_w</p:attrName>
                                        </p:attrNameLst>
                                      </p:cBhvr>
                                      <p:tavLst>
                                        <p:tav tm="0">
                                          <p:val>
                                            <p:fltVal val="0"/>
                                          </p:val>
                                        </p:tav>
                                        <p:tav tm="100000">
                                          <p:val>
                                            <p:strVal val="#ppt_w"/>
                                          </p:val>
                                        </p:tav>
                                      </p:tavLst>
                                    </p:anim>
                                    <p:anim calcmode="lin" valueType="num">
                                      <p:cBhvr>
                                        <p:cTn id="51" dur="500" fill="hold"/>
                                        <p:tgtEl>
                                          <p:spTgt spid="46"/>
                                        </p:tgtEl>
                                        <p:attrNameLst>
                                          <p:attrName>ppt_h</p:attrName>
                                        </p:attrNameLst>
                                      </p:cBhvr>
                                      <p:tavLst>
                                        <p:tav tm="0">
                                          <p:val>
                                            <p:fltVal val="0"/>
                                          </p:val>
                                        </p:tav>
                                        <p:tav tm="100000">
                                          <p:val>
                                            <p:strVal val="#ppt_h"/>
                                          </p:val>
                                        </p:tav>
                                      </p:tavLst>
                                    </p:anim>
                                    <p:animEffect transition="in" filter="fade">
                                      <p:cBhvr>
                                        <p:cTn id="52" dur="500"/>
                                        <p:tgtEl>
                                          <p:spTgt spid="46"/>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 calcmode="lin" valueType="num">
                                      <p:cBhvr>
                                        <p:cTn id="55" dur="500" fill="hold"/>
                                        <p:tgtEl>
                                          <p:spTgt spid="50"/>
                                        </p:tgtEl>
                                        <p:attrNameLst>
                                          <p:attrName>ppt_w</p:attrName>
                                        </p:attrNameLst>
                                      </p:cBhvr>
                                      <p:tavLst>
                                        <p:tav tm="0">
                                          <p:val>
                                            <p:fltVal val="0"/>
                                          </p:val>
                                        </p:tav>
                                        <p:tav tm="100000">
                                          <p:val>
                                            <p:strVal val="#ppt_w"/>
                                          </p:val>
                                        </p:tav>
                                      </p:tavLst>
                                    </p:anim>
                                    <p:anim calcmode="lin" valueType="num">
                                      <p:cBhvr>
                                        <p:cTn id="56" dur="500" fill="hold"/>
                                        <p:tgtEl>
                                          <p:spTgt spid="50"/>
                                        </p:tgtEl>
                                        <p:attrNameLst>
                                          <p:attrName>ppt_h</p:attrName>
                                        </p:attrNameLst>
                                      </p:cBhvr>
                                      <p:tavLst>
                                        <p:tav tm="0">
                                          <p:val>
                                            <p:fltVal val="0"/>
                                          </p:val>
                                        </p:tav>
                                        <p:tav tm="100000">
                                          <p:val>
                                            <p:strVal val="#ppt_h"/>
                                          </p:val>
                                        </p:tav>
                                      </p:tavLst>
                                    </p:anim>
                                    <p:animEffect transition="in" filter="fade">
                                      <p:cBhvr>
                                        <p:cTn id="57" dur="500"/>
                                        <p:tgtEl>
                                          <p:spTgt spid="50"/>
                                        </p:tgtEl>
                                      </p:cBhvr>
                                    </p:animEffect>
                                  </p:childTnLst>
                                </p:cTn>
                              </p:par>
                              <p:par>
                                <p:cTn id="58" presetID="53" presetClass="entr" presetSubtype="16" fill="hold" grpId="0" nodeType="withEffect">
                                  <p:stCondLst>
                                    <p:cond delay="250"/>
                                  </p:stCondLst>
                                  <p:childTnLst>
                                    <p:set>
                                      <p:cBhvr>
                                        <p:cTn id="59" dur="1" fill="hold">
                                          <p:stCondLst>
                                            <p:cond delay="0"/>
                                          </p:stCondLst>
                                        </p:cTn>
                                        <p:tgtEl>
                                          <p:spTgt spid="54"/>
                                        </p:tgtEl>
                                        <p:attrNameLst>
                                          <p:attrName>style.visibility</p:attrName>
                                        </p:attrNameLst>
                                      </p:cBhvr>
                                      <p:to>
                                        <p:strVal val="visible"/>
                                      </p:to>
                                    </p:set>
                                    <p:anim calcmode="lin" valueType="num">
                                      <p:cBhvr>
                                        <p:cTn id="60" dur="500" fill="hold"/>
                                        <p:tgtEl>
                                          <p:spTgt spid="54"/>
                                        </p:tgtEl>
                                        <p:attrNameLst>
                                          <p:attrName>ppt_w</p:attrName>
                                        </p:attrNameLst>
                                      </p:cBhvr>
                                      <p:tavLst>
                                        <p:tav tm="0">
                                          <p:val>
                                            <p:fltVal val="0"/>
                                          </p:val>
                                        </p:tav>
                                        <p:tav tm="100000">
                                          <p:val>
                                            <p:strVal val="#ppt_w"/>
                                          </p:val>
                                        </p:tav>
                                      </p:tavLst>
                                    </p:anim>
                                    <p:anim calcmode="lin" valueType="num">
                                      <p:cBhvr>
                                        <p:cTn id="61" dur="500" fill="hold"/>
                                        <p:tgtEl>
                                          <p:spTgt spid="54"/>
                                        </p:tgtEl>
                                        <p:attrNameLst>
                                          <p:attrName>ppt_h</p:attrName>
                                        </p:attrNameLst>
                                      </p:cBhvr>
                                      <p:tavLst>
                                        <p:tav tm="0">
                                          <p:val>
                                            <p:fltVal val="0"/>
                                          </p:val>
                                        </p:tav>
                                        <p:tav tm="100000">
                                          <p:val>
                                            <p:strVal val="#ppt_h"/>
                                          </p:val>
                                        </p:tav>
                                      </p:tavLst>
                                    </p:anim>
                                    <p:animEffect transition="in" filter="fade">
                                      <p:cBhvr>
                                        <p:cTn id="62" dur="500"/>
                                        <p:tgtEl>
                                          <p:spTgt spid="5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 calcmode="lin" valueType="num">
                                      <p:cBhvr>
                                        <p:cTn id="65" dur="500" fill="hold"/>
                                        <p:tgtEl>
                                          <p:spTgt spid="47"/>
                                        </p:tgtEl>
                                        <p:attrNameLst>
                                          <p:attrName>ppt_w</p:attrName>
                                        </p:attrNameLst>
                                      </p:cBhvr>
                                      <p:tavLst>
                                        <p:tav tm="0">
                                          <p:val>
                                            <p:fltVal val="0"/>
                                          </p:val>
                                        </p:tav>
                                        <p:tav tm="100000">
                                          <p:val>
                                            <p:strVal val="#ppt_w"/>
                                          </p:val>
                                        </p:tav>
                                      </p:tavLst>
                                    </p:anim>
                                    <p:anim calcmode="lin" valueType="num">
                                      <p:cBhvr>
                                        <p:cTn id="66" dur="500" fill="hold"/>
                                        <p:tgtEl>
                                          <p:spTgt spid="47"/>
                                        </p:tgtEl>
                                        <p:attrNameLst>
                                          <p:attrName>ppt_h</p:attrName>
                                        </p:attrNameLst>
                                      </p:cBhvr>
                                      <p:tavLst>
                                        <p:tav tm="0">
                                          <p:val>
                                            <p:fltVal val="0"/>
                                          </p:val>
                                        </p:tav>
                                        <p:tav tm="100000">
                                          <p:val>
                                            <p:strVal val="#ppt_h"/>
                                          </p:val>
                                        </p:tav>
                                      </p:tavLst>
                                    </p:anim>
                                    <p:animEffect transition="in" filter="fade">
                                      <p:cBhvr>
                                        <p:cTn id="67" dur="500"/>
                                        <p:tgtEl>
                                          <p:spTgt spid="47"/>
                                        </p:tgtEl>
                                      </p:cBhvr>
                                    </p:animEffect>
                                  </p:childTnLst>
                                </p:cTn>
                              </p:par>
                              <p:par>
                                <p:cTn id="68" presetID="53" presetClass="entr" presetSubtype="16" fill="hold" grpId="0" nodeType="withEffect">
                                  <p:stCondLst>
                                    <p:cond delay="500"/>
                                  </p:stCondLst>
                                  <p:childTnLst>
                                    <p:set>
                                      <p:cBhvr>
                                        <p:cTn id="69" dur="1" fill="hold">
                                          <p:stCondLst>
                                            <p:cond delay="0"/>
                                          </p:stCondLst>
                                        </p:cTn>
                                        <p:tgtEl>
                                          <p:spTgt spid="27"/>
                                        </p:tgtEl>
                                        <p:attrNameLst>
                                          <p:attrName>style.visibility</p:attrName>
                                        </p:attrNameLst>
                                      </p:cBhvr>
                                      <p:to>
                                        <p:strVal val="visible"/>
                                      </p:to>
                                    </p:set>
                                    <p:anim calcmode="lin" valueType="num">
                                      <p:cBhvr>
                                        <p:cTn id="70" dur="500" fill="hold"/>
                                        <p:tgtEl>
                                          <p:spTgt spid="27"/>
                                        </p:tgtEl>
                                        <p:attrNameLst>
                                          <p:attrName>ppt_w</p:attrName>
                                        </p:attrNameLst>
                                      </p:cBhvr>
                                      <p:tavLst>
                                        <p:tav tm="0">
                                          <p:val>
                                            <p:fltVal val="0"/>
                                          </p:val>
                                        </p:tav>
                                        <p:tav tm="100000">
                                          <p:val>
                                            <p:strVal val="#ppt_w"/>
                                          </p:val>
                                        </p:tav>
                                      </p:tavLst>
                                    </p:anim>
                                    <p:anim calcmode="lin" valueType="num">
                                      <p:cBhvr>
                                        <p:cTn id="71" dur="500" fill="hold"/>
                                        <p:tgtEl>
                                          <p:spTgt spid="27"/>
                                        </p:tgtEl>
                                        <p:attrNameLst>
                                          <p:attrName>ppt_h</p:attrName>
                                        </p:attrNameLst>
                                      </p:cBhvr>
                                      <p:tavLst>
                                        <p:tav tm="0">
                                          <p:val>
                                            <p:fltVal val="0"/>
                                          </p:val>
                                        </p:tav>
                                        <p:tav tm="100000">
                                          <p:val>
                                            <p:strVal val="#ppt_h"/>
                                          </p:val>
                                        </p:tav>
                                      </p:tavLst>
                                    </p:anim>
                                    <p:animEffect transition="in" filter="fade">
                                      <p:cBhvr>
                                        <p:cTn id="72" dur="500"/>
                                        <p:tgtEl>
                                          <p:spTgt spid="27"/>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fltVal val="0"/>
                                          </p:val>
                                        </p:tav>
                                        <p:tav tm="100000">
                                          <p:val>
                                            <p:strVal val="#ppt_w"/>
                                          </p:val>
                                        </p:tav>
                                      </p:tavLst>
                                    </p:anim>
                                    <p:anim calcmode="lin" valueType="num">
                                      <p:cBhvr>
                                        <p:cTn id="76" dur="500" fill="hold"/>
                                        <p:tgtEl>
                                          <p:spTgt spid="45"/>
                                        </p:tgtEl>
                                        <p:attrNameLst>
                                          <p:attrName>ppt_h</p:attrName>
                                        </p:attrNameLst>
                                      </p:cBhvr>
                                      <p:tavLst>
                                        <p:tav tm="0">
                                          <p:val>
                                            <p:fltVal val="0"/>
                                          </p:val>
                                        </p:tav>
                                        <p:tav tm="100000">
                                          <p:val>
                                            <p:strVal val="#ppt_h"/>
                                          </p:val>
                                        </p:tav>
                                      </p:tavLst>
                                    </p:anim>
                                    <p:animEffect transition="in" filter="fade">
                                      <p:cBhvr>
                                        <p:cTn id="77" dur="500"/>
                                        <p:tgtEl>
                                          <p:spTgt spid="45"/>
                                        </p:tgtEl>
                                      </p:cBhvr>
                                    </p:animEffect>
                                  </p:childTnLst>
                                </p:cTn>
                              </p:par>
                              <p:par>
                                <p:cTn id="78" presetID="53" presetClass="entr" presetSubtype="16" fill="hold" grpId="0" nodeType="withEffect">
                                  <p:stCondLst>
                                    <p:cond delay="250"/>
                                  </p:stCondLst>
                                  <p:childTnLst>
                                    <p:set>
                                      <p:cBhvr>
                                        <p:cTn id="79" dur="1" fill="hold">
                                          <p:stCondLst>
                                            <p:cond delay="0"/>
                                          </p:stCondLst>
                                        </p:cTn>
                                        <p:tgtEl>
                                          <p:spTgt spid="49"/>
                                        </p:tgtEl>
                                        <p:attrNameLst>
                                          <p:attrName>style.visibility</p:attrName>
                                        </p:attrNameLst>
                                      </p:cBhvr>
                                      <p:to>
                                        <p:strVal val="visible"/>
                                      </p:to>
                                    </p:set>
                                    <p:anim calcmode="lin" valueType="num">
                                      <p:cBhvr>
                                        <p:cTn id="80" dur="500" fill="hold"/>
                                        <p:tgtEl>
                                          <p:spTgt spid="49"/>
                                        </p:tgtEl>
                                        <p:attrNameLst>
                                          <p:attrName>ppt_w</p:attrName>
                                        </p:attrNameLst>
                                      </p:cBhvr>
                                      <p:tavLst>
                                        <p:tav tm="0">
                                          <p:val>
                                            <p:fltVal val="0"/>
                                          </p:val>
                                        </p:tav>
                                        <p:tav tm="100000">
                                          <p:val>
                                            <p:strVal val="#ppt_w"/>
                                          </p:val>
                                        </p:tav>
                                      </p:tavLst>
                                    </p:anim>
                                    <p:anim calcmode="lin" valueType="num">
                                      <p:cBhvr>
                                        <p:cTn id="81" dur="500" fill="hold"/>
                                        <p:tgtEl>
                                          <p:spTgt spid="49"/>
                                        </p:tgtEl>
                                        <p:attrNameLst>
                                          <p:attrName>ppt_h</p:attrName>
                                        </p:attrNameLst>
                                      </p:cBhvr>
                                      <p:tavLst>
                                        <p:tav tm="0">
                                          <p:val>
                                            <p:fltVal val="0"/>
                                          </p:val>
                                        </p:tav>
                                        <p:tav tm="100000">
                                          <p:val>
                                            <p:strVal val="#ppt_h"/>
                                          </p:val>
                                        </p:tav>
                                      </p:tavLst>
                                    </p:anim>
                                    <p:animEffect transition="in" filter="fade">
                                      <p:cBhvr>
                                        <p:cTn id="82" dur="500"/>
                                        <p:tgtEl>
                                          <p:spTgt spid="49"/>
                                        </p:tgtEl>
                                      </p:cBhvr>
                                    </p:animEffect>
                                  </p:childTnLst>
                                </p:cTn>
                              </p:par>
                            </p:childTnLst>
                          </p:cTn>
                        </p:par>
                        <p:par>
                          <p:cTn id="83" fill="hold">
                            <p:stCondLst>
                              <p:cond delay="3750"/>
                            </p:stCondLst>
                            <p:childTnLst>
                              <p:par>
                                <p:cTn id="84" presetID="22" presetClass="entr" presetSubtype="8" fill="hold" nodeType="after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wipe(left)">
                                      <p:cBhvr>
                                        <p:cTn id="86" dur="500"/>
                                        <p:tgtEl>
                                          <p:spTgt spid="9"/>
                                        </p:tgtEl>
                                      </p:cBhvr>
                                    </p:animEffect>
                                  </p:childTnLst>
                                </p:cTn>
                              </p:par>
                            </p:childTnLst>
                          </p:cTn>
                        </p:par>
                        <p:par>
                          <p:cTn id="87" fill="hold">
                            <p:stCondLst>
                              <p:cond delay="4250"/>
                            </p:stCondLst>
                            <p:childTnLst>
                              <p:par>
                                <p:cTn id="88" presetID="10" presetClass="entr" presetSubtype="0" fill="hold" grpId="0" nodeType="after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5" grpId="0" animBg="1"/>
      <p:bldP spid="46" grpId="0" animBg="1"/>
      <p:bldP spid="47" grpId="0" animBg="1"/>
      <p:bldP spid="48" grpId="0" animBg="1"/>
      <p:bldP spid="49" grpId="0" animBg="1"/>
      <p:bldP spid="50" grpId="0" animBg="1"/>
      <p:bldP spid="51" grpId="0" animBg="1"/>
      <p:bldP spid="54" grpId="0" animBg="1"/>
      <p:bldP spid="55"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a:off x="-64109" y="1156347"/>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342306" y="-223368"/>
            <a:ext cx="8942613" cy="5789484"/>
          </a:xfrm>
          <a:prstGeom prst="line">
            <a:avLst/>
          </a:prstGeom>
          <a:ln w="19050">
            <a:solidFill>
              <a:srgbClr val="878787"/>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585" y="2009997"/>
            <a:ext cx="3561040" cy="2295459"/>
          </a:xfrm>
          <a:prstGeom prst="rect">
            <a:avLst/>
          </a:prstGeom>
        </p:spPr>
      </p:pic>
      <p:grpSp>
        <p:nvGrpSpPr>
          <p:cNvPr id="15" name="Group 14"/>
          <p:cNvGrpSpPr/>
          <p:nvPr/>
        </p:nvGrpSpPr>
        <p:grpSpPr>
          <a:xfrm>
            <a:off x="6754809" y="1402329"/>
            <a:ext cx="2899766" cy="1860705"/>
            <a:chOff x="6890257" y="1429952"/>
            <a:chExt cx="2957912" cy="1898016"/>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0257" y="1429952"/>
              <a:ext cx="1442041" cy="928181"/>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6810" y="1568500"/>
              <a:ext cx="1442041" cy="928181"/>
            </a:xfrm>
            <a:prstGeom prst="rect">
              <a:avLst/>
            </a:prstGeom>
          </p:spPr>
        </p:pic>
        <p:pic>
          <p:nvPicPr>
            <p:cNvPr id="60" name="Picture 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3363" y="1707048"/>
              <a:ext cx="1442041" cy="928181"/>
            </a:xfrm>
            <a:prstGeom prst="rect">
              <a:avLst/>
            </a:prstGeom>
          </p:spPr>
        </p:pic>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9916" y="1845596"/>
              <a:ext cx="1442041" cy="928181"/>
            </a:xfrm>
            <a:prstGeom prst="rect">
              <a:avLst/>
            </a:prstGeom>
          </p:spPr>
        </p:pic>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469" y="1984144"/>
              <a:ext cx="1442041" cy="928181"/>
            </a:xfrm>
            <a:prstGeom prst="rect">
              <a:avLst/>
            </a:prstGeom>
          </p:spPr>
        </p:pic>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3022" y="2122692"/>
              <a:ext cx="1442041" cy="928181"/>
            </a:xfrm>
            <a:prstGeom prst="rect">
              <a:avLst/>
            </a:prstGeom>
          </p:spPr>
        </p:pic>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575" y="2261240"/>
              <a:ext cx="1442041" cy="928181"/>
            </a:xfrm>
            <a:prstGeom prst="rect">
              <a:avLst/>
            </a:prstGeom>
          </p:spPr>
        </p:pic>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6128" y="2399787"/>
              <a:ext cx="1442041" cy="928181"/>
            </a:xfrm>
            <a:prstGeom prst="rect">
              <a:avLst/>
            </a:prstGeom>
          </p:spPr>
        </p:pic>
      </p:gr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015" y="2574848"/>
            <a:ext cx="3561040" cy="229545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391" y="2219040"/>
            <a:ext cx="1526112" cy="2144927"/>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9988" y="2076108"/>
            <a:ext cx="1843189" cy="1221641"/>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57974" y="3404765"/>
            <a:ext cx="498159" cy="355128"/>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60172" y="2198796"/>
            <a:ext cx="2342976" cy="1523156"/>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2219" y="2659050"/>
            <a:ext cx="633848" cy="431003"/>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6641" y="3420413"/>
            <a:ext cx="870586" cy="572352"/>
          </a:xfrm>
          <a:prstGeom prst="rect">
            <a:avLst/>
          </a:prstGeom>
        </p:spPr>
      </p:pic>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3341" y="3671842"/>
            <a:ext cx="1166102" cy="749692"/>
          </a:xfrm>
          <a:prstGeom prst="rect">
            <a:avLst/>
          </a:prstGeom>
        </p:spPr>
      </p:pic>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30593" y="3699512"/>
            <a:ext cx="1211321" cy="1759754"/>
          </a:xfrm>
          <a:prstGeom prst="rect">
            <a:avLst/>
          </a:prstGeom>
        </p:spPr>
      </p:pic>
      <p:pic>
        <p:nvPicPr>
          <p:cNvPr id="44" name="Picture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78690" y="4985953"/>
            <a:ext cx="1297825" cy="1558481"/>
          </a:xfrm>
          <a:prstGeom prst="rect">
            <a:avLst/>
          </a:prstGeom>
        </p:spPr>
      </p:pic>
      <p:sp>
        <p:nvSpPr>
          <p:cNvPr id="25" name="AutoShape 3"/>
          <p:cNvSpPr>
            <a:spLocks noChangeAspect="1" noChangeArrowheads="1" noTextEdit="1"/>
          </p:cNvSpPr>
          <p:nvPr/>
        </p:nvSpPr>
        <p:spPr bwMode="auto">
          <a:xfrm>
            <a:off x="6245404" y="918615"/>
            <a:ext cx="515133" cy="37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kumimoji="0" lang="en-US" sz="1765">
              <a:solidFill>
                <a:srgbClr val="FFFFFF"/>
              </a:solidFill>
              <a:latin typeface="Segoe UI"/>
            </a:endParaRPr>
          </a:p>
        </p:txBody>
      </p:sp>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22393" y="5034413"/>
            <a:ext cx="422095" cy="1123371"/>
          </a:xfrm>
          <a:prstGeom prst="rect">
            <a:avLst/>
          </a:prstGeom>
        </p:spPr>
      </p:pic>
      <p:pic>
        <p:nvPicPr>
          <p:cNvPr id="53" name="Picture 5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02123" y="4207483"/>
            <a:ext cx="1285151" cy="841289"/>
          </a:xfrm>
          <a:prstGeom prst="rect">
            <a:avLst/>
          </a:prstGeom>
        </p:spPr>
      </p:pic>
      <p:pic>
        <p:nvPicPr>
          <p:cNvPr id="55" name="Picture 5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646978" y="3359692"/>
            <a:ext cx="1622315" cy="1061842"/>
          </a:xfrm>
          <a:prstGeom prst="rect">
            <a:avLst/>
          </a:prstGeom>
        </p:spPr>
      </p:pic>
      <p:pic>
        <p:nvPicPr>
          <p:cNvPr id="66" name="Picture 6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298613" y="1702815"/>
            <a:ext cx="515862" cy="887024"/>
          </a:xfrm>
          <a:prstGeom prst="rect">
            <a:avLst/>
          </a:prstGeom>
        </p:spPr>
      </p:pic>
      <p:pic>
        <p:nvPicPr>
          <p:cNvPr id="19" name="Picture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361843" y="366006"/>
            <a:ext cx="963053" cy="1062688"/>
          </a:xfrm>
          <a:prstGeom prst="rect">
            <a:avLst/>
          </a:prstGeom>
        </p:spPr>
      </p:pic>
      <p:pic>
        <p:nvPicPr>
          <p:cNvPr id="20" name="Picture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31548" y="214781"/>
            <a:ext cx="1064784" cy="1252212"/>
          </a:xfrm>
          <a:prstGeom prst="rect">
            <a:avLst/>
          </a:prstGeom>
        </p:spPr>
      </p:pic>
      <p:pic>
        <p:nvPicPr>
          <p:cNvPr id="21" name="Picture 2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99393" y="1452556"/>
            <a:ext cx="956271" cy="1028845"/>
          </a:xfrm>
          <a:prstGeom prst="rect">
            <a:avLst/>
          </a:prstGeom>
        </p:spPr>
      </p:pic>
      <p:pic>
        <p:nvPicPr>
          <p:cNvPr id="22" name="Picture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737000" y="624226"/>
            <a:ext cx="902014" cy="995001"/>
          </a:xfrm>
          <a:prstGeom prst="rect">
            <a:avLst/>
          </a:prstGeom>
        </p:spPr>
      </p:pic>
      <p:pic>
        <p:nvPicPr>
          <p:cNvPr id="70" name="Picture 6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97079" y="105401"/>
            <a:ext cx="244154" cy="318130"/>
          </a:xfrm>
          <a:prstGeom prst="rect">
            <a:avLst/>
          </a:prstGeom>
        </p:spPr>
      </p:pic>
      <p:pic>
        <p:nvPicPr>
          <p:cNvPr id="71" name="Picture 7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20599" y="2048960"/>
            <a:ext cx="244154" cy="318130"/>
          </a:xfrm>
          <a:prstGeom prst="rect">
            <a:avLst/>
          </a:prstGeom>
        </p:spPr>
      </p:pic>
      <p:pic>
        <p:nvPicPr>
          <p:cNvPr id="72" name="Picture 7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028586" y="93304"/>
            <a:ext cx="244154" cy="318130"/>
          </a:xfrm>
          <a:prstGeom prst="rect">
            <a:avLst/>
          </a:prstGeom>
        </p:spPr>
      </p:pic>
      <p:sp>
        <p:nvSpPr>
          <p:cNvPr id="2" name="タイトル 1"/>
          <p:cNvSpPr>
            <a:spLocks noGrp="1"/>
          </p:cNvSpPr>
          <p:nvPr>
            <p:ph type="title"/>
          </p:nvPr>
        </p:nvSpPr>
        <p:spPr/>
        <p:txBody>
          <a:bodyPr/>
          <a:lstStyle/>
          <a:p>
            <a:r>
              <a:rPr kumimoji="1" lang="ja-JP" altLang="en-US" dirty="0"/>
              <a:t>サービス連携</a:t>
            </a:r>
          </a:p>
        </p:txBody>
      </p:sp>
    </p:spTree>
    <p:extLst>
      <p:ext uri="{BB962C8B-B14F-4D97-AF65-F5344CB8AC3E}">
        <p14:creationId xmlns:p14="http://schemas.microsoft.com/office/powerpoint/2010/main" val="53650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47"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anim calcmode="lin" valueType="num">
                                      <p:cBhvr>
                                        <p:cTn id="18" dur="1000" fill="hold"/>
                                        <p:tgtEl>
                                          <p:spTgt spid="66"/>
                                        </p:tgtEl>
                                        <p:attrNameLst>
                                          <p:attrName>ppt_x</p:attrName>
                                        </p:attrNameLst>
                                      </p:cBhvr>
                                      <p:tavLst>
                                        <p:tav tm="0">
                                          <p:val>
                                            <p:strVal val="#ppt_x"/>
                                          </p:val>
                                        </p:tav>
                                        <p:tav tm="100000">
                                          <p:val>
                                            <p:strVal val="#ppt_x"/>
                                          </p:val>
                                        </p:tav>
                                      </p:tavLst>
                                    </p:anim>
                                    <p:anim calcmode="lin" valueType="num">
                                      <p:cBhvr>
                                        <p:cTn id="19" dur="1000" fill="hold"/>
                                        <p:tgtEl>
                                          <p:spTgt spid="66"/>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22" presetClass="entr" presetSubtype="2"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right)">
                                      <p:cBhvr>
                                        <p:cTn id="23" dur="500"/>
                                        <p:tgtEl>
                                          <p:spTgt spid="18"/>
                                        </p:tgtEl>
                                      </p:cBhvr>
                                    </p:animEffect>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1000"/>
                                        <p:tgtEl>
                                          <p:spTgt spid="21"/>
                                        </p:tgtEl>
                                      </p:cBhvr>
                                    </p:animEffect>
                                    <p:anim calcmode="lin" valueType="num">
                                      <p:cBhvr>
                                        <p:cTn id="37" dur="1000" fill="hold"/>
                                        <p:tgtEl>
                                          <p:spTgt spid="21"/>
                                        </p:tgtEl>
                                        <p:attrNameLst>
                                          <p:attrName>ppt_x</p:attrName>
                                        </p:attrNameLst>
                                      </p:cBhvr>
                                      <p:tavLst>
                                        <p:tav tm="0">
                                          <p:val>
                                            <p:strVal val="#ppt_x"/>
                                          </p:val>
                                        </p:tav>
                                        <p:tav tm="100000">
                                          <p:val>
                                            <p:strVal val="#ppt_x"/>
                                          </p:val>
                                        </p:tav>
                                      </p:tavLst>
                                    </p:anim>
                                    <p:anim calcmode="lin" valueType="num">
                                      <p:cBhvr>
                                        <p:cTn id="38" dur="1000" fill="hold"/>
                                        <p:tgtEl>
                                          <p:spTgt spid="21"/>
                                        </p:tgtEl>
                                        <p:attrNameLst>
                                          <p:attrName>ppt_y</p:attrName>
                                        </p:attrNameLst>
                                      </p:cBhvr>
                                      <p:tavLst>
                                        <p:tav tm="0">
                                          <p:val>
                                            <p:strVal val="#ppt_y-.1"/>
                                          </p:val>
                                        </p:tav>
                                        <p:tav tm="100000">
                                          <p:val>
                                            <p:strVal val="#ppt_y"/>
                                          </p:val>
                                        </p:tav>
                                      </p:tavLst>
                                    </p:anim>
                                  </p:childTnLst>
                                </p:cTn>
                              </p:par>
                              <p:par>
                                <p:cTn id="39" presetID="47"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1000"/>
                                        <p:tgtEl>
                                          <p:spTgt spid="20"/>
                                        </p:tgtEl>
                                      </p:cBhvr>
                                    </p:animEffect>
                                    <p:anim calcmode="lin" valueType="num">
                                      <p:cBhvr>
                                        <p:cTn id="42" dur="1000" fill="hold"/>
                                        <p:tgtEl>
                                          <p:spTgt spid="20"/>
                                        </p:tgtEl>
                                        <p:attrNameLst>
                                          <p:attrName>ppt_x</p:attrName>
                                        </p:attrNameLst>
                                      </p:cBhvr>
                                      <p:tavLst>
                                        <p:tav tm="0">
                                          <p:val>
                                            <p:strVal val="#ppt_x"/>
                                          </p:val>
                                        </p:tav>
                                        <p:tav tm="100000">
                                          <p:val>
                                            <p:strVal val="#ppt_x"/>
                                          </p:val>
                                        </p:tav>
                                      </p:tavLst>
                                    </p:anim>
                                    <p:anim calcmode="lin" valueType="num">
                                      <p:cBhvr>
                                        <p:cTn id="43" dur="1000" fill="hold"/>
                                        <p:tgtEl>
                                          <p:spTgt spid="2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25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1000"/>
                                        <p:tgtEl>
                                          <p:spTgt spid="22"/>
                                        </p:tgtEl>
                                      </p:cBhvr>
                                    </p:animEffect>
                                    <p:anim calcmode="lin" valueType="num">
                                      <p:cBhvr>
                                        <p:cTn id="47" dur="1000" fill="hold"/>
                                        <p:tgtEl>
                                          <p:spTgt spid="22"/>
                                        </p:tgtEl>
                                        <p:attrNameLst>
                                          <p:attrName>ppt_x</p:attrName>
                                        </p:attrNameLst>
                                      </p:cBhvr>
                                      <p:tavLst>
                                        <p:tav tm="0">
                                          <p:val>
                                            <p:strVal val="#ppt_x"/>
                                          </p:val>
                                        </p:tav>
                                        <p:tav tm="100000">
                                          <p:val>
                                            <p:strVal val="#ppt_x"/>
                                          </p:val>
                                        </p:tav>
                                      </p:tavLst>
                                    </p:anim>
                                    <p:anim calcmode="lin" valueType="num">
                                      <p:cBhvr>
                                        <p:cTn id="48" dur="1000" fill="hold"/>
                                        <p:tgtEl>
                                          <p:spTgt spid="22"/>
                                        </p:tgtEl>
                                        <p:attrNameLst>
                                          <p:attrName>ppt_y</p:attrName>
                                        </p:attrNameLst>
                                      </p:cBhvr>
                                      <p:tavLst>
                                        <p:tav tm="0">
                                          <p:val>
                                            <p:strVal val="#ppt_y-.1"/>
                                          </p:val>
                                        </p:tav>
                                        <p:tav tm="100000">
                                          <p:val>
                                            <p:strVal val="#ppt_y"/>
                                          </p:val>
                                        </p:tav>
                                      </p:tavLst>
                                    </p:anim>
                                  </p:childTnLst>
                                </p:cTn>
                              </p:par>
                              <p:par>
                                <p:cTn id="49" presetID="47"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1000"/>
                                        <p:tgtEl>
                                          <p:spTgt spid="70"/>
                                        </p:tgtEl>
                                      </p:cBhvr>
                                    </p:animEffect>
                                    <p:anim calcmode="lin" valueType="num">
                                      <p:cBhvr>
                                        <p:cTn id="52" dur="1000" fill="hold"/>
                                        <p:tgtEl>
                                          <p:spTgt spid="70"/>
                                        </p:tgtEl>
                                        <p:attrNameLst>
                                          <p:attrName>ppt_x</p:attrName>
                                        </p:attrNameLst>
                                      </p:cBhvr>
                                      <p:tavLst>
                                        <p:tav tm="0">
                                          <p:val>
                                            <p:strVal val="#ppt_x"/>
                                          </p:val>
                                        </p:tav>
                                        <p:tav tm="100000">
                                          <p:val>
                                            <p:strVal val="#ppt_x"/>
                                          </p:val>
                                        </p:tav>
                                      </p:tavLst>
                                    </p:anim>
                                    <p:anim calcmode="lin" valueType="num">
                                      <p:cBhvr>
                                        <p:cTn id="53" dur="1000" fill="hold"/>
                                        <p:tgtEl>
                                          <p:spTgt spid="70"/>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500"/>
                                  </p:stCondLst>
                                  <p:childTnLst>
                                    <p:set>
                                      <p:cBhvr>
                                        <p:cTn id="55" dur="1" fill="hold">
                                          <p:stCondLst>
                                            <p:cond delay="0"/>
                                          </p:stCondLst>
                                        </p:cTn>
                                        <p:tgtEl>
                                          <p:spTgt spid="72"/>
                                        </p:tgtEl>
                                        <p:attrNameLst>
                                          <p:attrName>style.visibility</p:attrName>
                                        </p:attrNameLst>
                                      </p:cBhvr>
                                      <p:to>
                                        <p:strVal val="visible"/>
                                      </p:to>
                                    </p:set>
                                    <p:animEffect transition="in" filter="fade">
                                      <p:cBhvr>
                                        <p:cTn id="56" dur="1000"/>
                                        <p:tgtEl>
                                          <p:spTgt spid="72"/>
                                        </p:tgtEl>
                                      </p:cBhvr>
                                    </p:animEffect>
                                    <p:anim calcmode="lin" valueType="num">
                                      <p:cBhvr>
                                        <p:cTn id="57" dur="1000" fill="hold"/>
                                        <p:tgtEl>
                                          <p:spTgt spid="72"/>
                                        </p:tgtEl>
                                        <p:attrNameLst>
                                          <p:attrName>ppt_x</p:attrName>
                                        </p:attrNameLst>
                                      </p:cBhvr>
                                      <p:tavLst>
                                        <p:tav tm="0">
                                          <p:val>
                                            <p:strVal val="#ppt_x"/>
                                          </p:val>
                                        </p:tav>
                                        <p:tav tm="100000">
                                          <p:val>
                                            <p:strVal val="#ppt_x"/>
                                          </p:val>
                                        </p:tav>
                                      </p:tavLst>
                                    </p:anim>
                                    <p:anim calcmode="lin" valueType="num">
                                      <p:cBhvr>
                                        <p:cTn id="58" dur="1000" fill="hold"/>
                                        <p:tgtEl>
                                          <p:spTgt spid="72"/>
                                        </p:tgtEl>
                                        <p:attrNameLst>
                                          <p:attrName>ppt_y</p:attrName>
                                        </p:attrNameLst>
                                      </p:cBhvr>
                                      <p:tavLst>
                                        <p:tav tm="0">
                                          <p:val>
                                            <p:strVal val="#ppt_y-.1"/>
                                          </p:val>
                                        </p:tav>
                                        <p:tav tm="100000">
                                          <p:val>
                                            <p:strVal val="#ppt_y"/>
                                          </p:val>
                                        </p:tav>
                                      </p:tavLst>
                                    </p:anim>
                                  </p:childTnLst>
                                </p:cTn>
                              </p:par>
                              <p:par>
                                <p:cTn id="59" presetID="47" presetClass="entr" presetSubtype="0"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fade">
                                      <p:cBhvr>
                                        <p:cTn id="61" dur="1000"/>
                                        <p:tgtEl>
                                          <p:spTgt spid="71"/>
                                        </p:tgtEl>
                                      </p:cBhvr>
                                    </p:animEffect>
                                    <p:anim calcmode="lin" valueType="num">
                                      <p:cBhvr>
                                        <p:cTn id="62" dur="1000" fill="hold"/>
                                        <p:tgtEl>
                                          <p:spTgt spid="71"/>
                                        </p:tgtEl>
                                        <p:attrNameLst>
                                          <p:attrName>ppt_x</p:attrName>
                                        </p:attrNameLst>
                                      </p:cBhvr>
                                      <p:tavLst>
                                        <p:tav tm="0">
                                          <p:val>
                                            <p:strVal val="#ppt_x"/>
                                          </p:val>
                                        </p:tav>
                                        <p:tav tm="100000">
                                          <p:val>
                                            <p:strVal val="#ppt_x"/>
                                          </p:val>
                                        </p:tav>
                                      </p:tavLst>
                                    </p:anim>
                                    <p:anim calcmode="lin" valueType="num">
                                      <p:cBhvr>
                                        <p:cTn id="63"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chemeClr val="bg1"/>
                </a:solidFill>
              </a:rPr>
              <a:t>Mobile</a:t>
            </a:r>
          </a:p>
        </p:txBody>
      </p:sp>
    </p:spTree>
    <p:extLst>
      <p:ext uri="{BB962C8B-B14F-4D97-AF65-F5344CB8AC3E}">
        <p14:creationId xmlns:p14="http://schemas.microsoft.com/office/powerpoint/2010/main" val="3301144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BEBA8EAE-BF5A-486C-A8C5-ECC9F3942E4B}">
                <a14:imgProps xmlns:a14="http://schemas.microsoft.com/office/drawing/2010/main">
                  <a14:imgLayer r:embed="rId3">
                    <a14:imgEffect>
                      <a14:artisticFilmGrain/>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634999"/>
            <a:ext cx="12308137" cy="8205425"/>
          </a:xfrm>
          <a:prstGeom prst="rect">
            <a:avLst/>
          </a:prstGeom>
        </p:spPr>
      </p:pic>
      <p:sp>
        <p:nvSpPr>
          <p:cNvPr id="3" name="タイトル 2"/>
          <p:cNvSpPr>
            <a:spLocks noGrp="1"/>
          </p:cNvSpPr>
          <p:nvPr>
            <p:ph type="title"/>
          </p:nvPr>
        </p:nvSpPr>
        <p:spPr/>
        <p:txBody>
          <a:bodyPr anchor="b">
            <a:normAutofit fontScale="90000"/>
          </a:bodyPr>
          <a:lstStyle/>
          <a:p>
            <a:r>
              <a:rPr kumimoji="1" lang="en-US" altLang="ja-JP" dirty="0">
                <a:solidFill>
                  <a:schemeClr val="bg1"/>
                </a:solidFill>
                <a:effectLst>
                  <a:outerShdw blurRad="38100" dist="38100" dir="2700000" algn="tl">
                    <a:srgbClr val="000000">
                      <a:alpha val="43137"/>
                    </a:srgbClr>
                  </a:outerShdw>
                </a:effectLst>
              </a:rPr>
              <a:t>Mobile App</a:t>
            </a:r>
            <a:r>
              <a:rPr kumimoji="1" lang="ja-JP" altLang="en-US" dirty="0">
                <a:solidFill>
                  <a:schemeClr val="bg1"/>
                </a:solidFill>
                <a:effectLst>
                  <a:outerShdw blurRad="38100" dist="38100" dir="2700000" algn="tl">
                    <a:srgbClr val="000000">
                      <a:alpha val="43137"/>
                    </a:srgbClr>
                  </a:outerShdw>
                </a:effectLst>
              </a:rPr>
              <a:t>は、ユーザー離脱率が高め</a:t>
            </a:r>
            <a:r>
              <a:rPr kumimoji="1" lang="en-US" altLang="ja-JP" dirty="0">
                <a:solidFill>
                  <a:schemeClr val="bg1"/>
                </a:solidFill>
                <a:effectLst>
                  <a:outerShdw blurRad="38100" dist="38100" dir="2700000" algn="tl">
                    <a:srgbClr val="000000">
                      <a:alpha val="43137"/>
                    </a:srgbClr>
                  </a:outerShdw>
                </a:effectLst>
              </a:rPr>
              <a:t>…</a:t>
            </a:r>
            <a:br>
              <a:rPr kumimoji="1" lang="en-US" altLang="ja-JP" dirty="0">
                <a:solidFill>
                  <a:schemeClr val="bg1"/>
                </a:solidFill>
                <a:effectLst>
                  <a:outerShdw blurRad="38100" dist="38100" dir="2700000" algn="tl">
                    <a:srgbClr val="000000">
                      <a:alpha val="43137"/>
                    </a:srgbClr>
                  </a:outerShdw>
                </a:effectLst>
              </a:rPr>
            </a:br>
            <a:r>
              <a:rPr kumimoji="1" lang="ja-JP" altLang="en-US" dirty="0">
                <a:solidFill>
                  <a:schemeClr val="bg1"/>
                </a:solidFill>
                <a:effectLst>
                  <a:outerShdw blurRad="38100" dist="38100" dir="2700000" algn="tl">
                    <a:srgbClr val="000000">
                      <a:alpha val="43137"/>
                    </a:srgbClr>
                  </a:outerShdw>
                </a:effectLst>
              </a:rPr>
              <a:t>そのため、アプリケーション機能追加の頻度は</a:t>
            </a:r>
            <a:br>
              <a:rPr kumimoji="1" lang="en-US" altLang="ja-JP" dirty="0">
                <a:solidFill>
                  <a:schemeClr val="bg1"/>
                </a:solidFill>
                <a:effectLst>
                  <a:outerShdw blurRad="38100" dist="38100" dir="2700000" algn="tl">
                    <a:srgbClr val="000000">
                      <a:alpha val="43137"/>
                    </a:srgbClr>
                  </a:outerShdw>
                </a:effectLst>
              </a:rPr>
            </a:br>
            <a:r>
              <a:rPr kumimoji="1" lang="ja-JP" altLang="en-US" dirty="0">
                <a:solidFill>
                  <a:schemeClr val="bg1"/>
                </a:solidFill>
                <a:effectLst>
                  <a:outerShdw blurRad="38100" dist="38100" dir="2700000" algn="tl">
                    <a:srgbClr val="000000">
                      <a:alpha val="43137"/>
                    </a:srgbClr>
                  </a:outerShdw>
                </a:effectLst>
              </a:rPr>
              <a:t>高くなりがち</a:t>
            </a:r>
          </a:p>
        </p:txBody>
      </p:sp>
    </p:spTree>
    <p:extLst>
      <p:ext uri="{BB962C8B-B14F-4D97-AF65-F5344CB8AC3E}">
        <p14:creationId xmlns:p14="http://schemas.microsoft.com/office/powerpoint/2010/main" val="371060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BEBA8EAE-BF5A-486C-A8C5-ECC9F3942E4B}">
                <a14:imgProps xmlns:a14="http://schemas.microsoft.com/office/drawing/2010/main">
                  <a14:imgLayer r:embed="rId3">
                    <a14:imgEffect>
                      <a14:artisticTexturizer/>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 y="-634999"/>
            <a:ext cx="12192000" cy="8128000"/>
          </a:xfrm>
          <a:prstGeom prst="rect">
            <a:avLst/>
          </a:prstGeom>
        </p:spPr>
      </p:pic>
      <p:sp>
        <p:nvSpPr>
          <p:cNvPr id="2" name="タイトル 1"/>
          <p:cNvSpPr>
            <a:spLocks noGrp="1"/>
          </p:cNvSpPr>
          <p:nvPr>
            <p:ph type="title"/>
          </p:nvPr>
        </p:nvSpPr>
        <p:spPr/>
        <p:txBody>
          <a:bodyPr anchor="t">
            <a:normAutofit fontScale="90000"/>
          </a:bodyPr>
          <a:lstStyle/>
          <a:p>
            <a:r>
              <a:rPr kumimoji="1" lang="ja-JP" altLang="en-US" dirty="0">
                <a:solidFill>
                  <a:schemeClr val="tx1"/>
                </a:solidFill>
              </a:rPr>
              <a:t>改修に強いアプリケーション</a:t>
            </a:r>
            <a:br>
              <a:rPr kumimoji="1" lang="en-US" altLang="ja-JP" dirty="0">
                <a:solidFill>
                  <a:schemeClr val="tx1"/>
                </a:solidFill>
              </a:rPr>
            </a:br>
            <a:r>
              <a:rPr kumimoji="1" lang="en-US" altLang="ja-JP" dirty="0">
                <a:solidFill>
                  <a:schemeClr val="tx1"/>
                </a:solidFill>
              </a:rPr>
              <a:t>= Framework </a:t>
            </a:r>
            <a:r>
              <a:rPr kumimoji="1" lang="ja-JP" altLang="en-US" dirty="0">
                <a:solidFill>
                  <a:schemeClr val="tx1"/>
                </a:solidFill>
              </a:rPr>
              <a:t>の利用</a:t>
            </a:r>
          </a:p>
        </p:txBody>
      </p:sp>
    </p:spTree>
    <p:extLst>
      <p:ext uri="{BB962C8B-B14F-4D97-AF65-F5344CB8AC3E}">
        <p14:creationId xmlns:p14="http://schemas.microsoft.com/office/powerpoint/2010/main" val="330116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
          <p:cNvSpPr txBox="1"/>
          <p:nvPr/>
        </p:nvSpPr>
        <p:spPr>
          <a:xfrm>
            <a:off x="4935901" y="1663073"/>
            <a:ext cx="5271264" cy="1658504"/>
          </a:xfrm>
          <a:prstGeom prst="rect">
            <a:avLst/>
          </a:prstGeom>
          <a:solidFill>
            <a:srgbClr val="7030A0"/>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en-US" altLang="ja-JP" sz="2745" b="1" kern="0" dirty="0">
                <a:gradFill>
                  <a:gsLst>
                    <a:gs pos="0">
                      <a:srgbClr val="FFFFFF"/>
                    </a:gs>
                    <a:gs pos="100000">
                      <a:srgbClr val="FFFFFF"/>
                    </a:gs>
                  </a:gsLst>
                  <a:lin ang="5400000" scaled="0"/>
                </a:gradFill>
                <a:latin typeface="Segoe UI"/>
                <a:ea typeface="Meiryo UI"/>
                <a:cs typeface="Segoe UI" pitchFamily="34" charset="0"/>
              </a:rPr>
              <a:t>DB </a:t>
            </a:r>
            <a:r>
              <a:rPr lang="ja-JP" altLang="en-US" sz="2745" b="1" kern="0" dirty="0">
                <a:gradFill>
                  <a:gsLst>
                    <a:gs pos="0">
                      <a:srgbClr val="FFFFFF"/>
                    </a:gs>
                    <a:gs pos="100000">
                      <a:srgbClr val="FFFFFF"/>
                    </a:gs>
                  </a:gsLst>
                  <a:lin ang="5400000" scaled="0"/>
                </a:gradFill>
                <a:latin typeface="Segoe UI"/>
                <a:ea typeface="Meiryo UI"/>
                <a:cs typeface="Segoe UI" pitchFamily="34" charset="0"/>
              </a:rPr>
              <a:t>アクセス</a:t>
            </a: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pic>
        <p:nvPicPr>
          <p:cNvPr id="68"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300" y="2348648"/>
            <a:ext cx="624750" cy="468562"/>
          </a:xfrm>
          <a:prstGeom prst="rect">
            <a:avLst/>
          </a:prstGeom>
        </p:spPr>
      </p:pic>
      <p:sp>
        <p:nvSpPr>
          <p:cNvPr id="72" name="TextBox 17"/>
          <p:cNvSpPr txBox="1"/>
          <p:nvPr/>
        </p:nvSpPr>
        <p:spPr>
          <a:xfrm>
            <a:off x="5249011" y="2739393"/>
            <a:ext cx="702837"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SQL</a:t>
            </a:r>
          </a:p>
        </p:txBody>
      </p:sp>
      <p:sp>
        <p:nvSpPr>
          <p:cNvPr id="73" name="TextBox 18"/>
          <p:cNvSpPr txBox="1"/>
          <p:nvPr/>
        </p:nvSpPr>
        <p:spPr>
          <a:xfrm>
            <a:off x="6106068" y="2717835"/>
            <a:ext cx="956434"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Table Storage</a:t>
            </a:r>
          </a:p>
        </p:txBody>
      </p:sp>
      <p:sp>
        <p:nvSpPr>
          <p:cNvPr id="74" name="TextBox 19"/>
          <p:cNvSpPr txBox="1"/>
          <p:nvPr/>
        </p:nvSpPr>
        <p:spPr>
          <a:xfrm>
            <a:off x="7115664" y="2736594"/>
            <a:ext cx="984865"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Blob Storage</a:t>
            </a:r>
          </a:p>
        </p:txBody>
      </p:sp>
      <p:pic>
        <p:nvPicPr>
          <p:cNvPr id="78" name="Picture 23" descr="mongodb white.png"/>
          <p:cNvPicPr>
            <a:picLocks noChangeAspect="1"/>
          </p:cNvPicPr>
          <p:nvPr/>
        </p:nvPicPr>
        <p:blipFill>
          <a:blip r:embed="rId3" cstate="print">
            <a:clrChange>
              <a:clrFrom>
                <a:srgbClr val="89D1E5"/>
              </a:clrFrom>
              <a:clrTo>
                <a:srgbClr val="89D1E5">
                  <a:alpha val="0"/>
                </a:srgbClr>
              </a:clrTo>
            </a:clrChange>
            <a:extLst>
              <a:ext uri="{BEBA8EAE-BF5A-486C-A8C5-ECC9F3942E4B}">
                <a14:imgProps xmlns:a14="http://schemas.microsoft.com/office/drawing/2010/main">
                  <a14:imgLayer r:embed="rId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202506" y="2180221"/>
            <a:ext cx="732494" cy="732494"/>
          </a:xfrm>
          <a:prstGeom prst="rect">
            <a:avLst/>
          </a:prstGeom>
        </p:spPr>
      </p:pic>
      <p:sp>
        <p:nvSpPr>
          <p:cNvPr id="79" name="TextBox 24"/>
          <p:cNvSpPr txBox="1"/>
          <p:nvPr/>
        </p:nvSpPr>
        <p:spPr>
          <a:xfrm>
            <a:off x="8077775" y="2764997"/>
            <a:ext cx="892743"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Mongo DB</a:t>
            </a:r>
          </a:p>
        </p:txBody>
      </p:sp>
      <p:grpSp>
        <p:nvGrpSpPr>
          <p:cNvPr id="126" name="グループ化 125"/>
          <p:cNvGrpSpPr/>
          <p:nvPr/>
        </p:nvGrpSpPr>
        <p:grpSpPr>
          <a:xfrm>
            <a:off x="237656" y="1077276"/>
            <a:ext cx="2830308" cy="5696852"/>
            <a:chOff x="269558" y="1098041"/>
            <a:chExt cx="2887472" cy="5811910"/>
          </a:xfrm>
        </p:grpSpPr>
        <p:sp>
          <p:nvSpPr>
            <p:cNvPr id="101" name="Rectangle 47"/>
            <p:cNvSpPr/>
            <p:nvPr/>
          </p:nvSpPr>
          <p:spPr bwMode="auto">
            <a:xfrm>
              <a:off x="277030" y="1098041"/>
              <a:ext cx="2880000" cy="5811910"/>
            </a:xfrm>
            <a:prstGeom prst="rect">
              <a:avLst/>
            </a:prstGeom>
            <a:solidFill>
              <a:srgbClr val="9C5097"/>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r>
                <a:rPr lang="ja-JP" altLang="en-US" sz="3136" b="1" kern="0" dirty="0">
                  <a:gradFill>
                    <a:gsLst>
                      <a:gs pos="0">
                        <a:srgbClr val="FFFFFF"/>
                      </a:gs>
                      <a:gs pos="100000">
                        <a:srgbClr val="FFFFFF"/>
                      </a:gs>
                    </a:gsLst>
                    <a:lin ang="5400000" scaled="0"/>
                  </a:gradFill>
                  <a:latin typeface="Segoe UI"/>
                  <a:ea typeface="Meiryo UI"/>
                  <a:cs typeface="Segoe UI" pitchFamily="34" charset="0"/>
                </a:rPr>
                <a:t>クライアント </a:t>
              </a:r>
              <a:r>
                <a:rPr lang="en-US" altLang="ja-JP" sz="3136" b="1" kern="0" dirty="0">
                  <a:gradFill>
                    <a:gsLst>
                      <a:gs pos="0">
                        <a:srgbClr val="FFFFFF"/>
                      </a:gs>
                      <a:gs pos="100000">
                        <a:srgbClr val="FFFFFF"/>
                      </a:gs>
                    </a:gsLst>
                    <a:lin ang="5400000" scaled="0"/>
                  </a:gradFill>
                  <a:latin typeface="Segoe UI"/>
                  <a:ea typeface="Meiryo UI"/>
                  <a:cs typeface="Segoe UI" pitchFamily="34" charset="0"/>
                </a:rPr>
                <a:t>SDK</a:t>
              </a:r>
              <a:endParaRPr lang="en-US" sz="3136"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102" name="TextBox 48"/>
            <p:cNvSpPr txBox="1"/>
            <p:nvPr/>
          </p:nvSpPr>
          <p:spPr>
            <a:xfrm>
              <a:off x="269558" y="2223261"/>
              <a:ext cx="2851171" cy="2330280"/>
            </a:xfrm>
            <a:prstGeom prst="rect">
              <a:avLst/>
            </a:prstGeom>
            <a:noFill/>
          </p:spPr>
          <p:txBody>
            <a:bodyPr wrap="square" lIns="175711" tIns="140569" rIns="175711" bIns="140569" rtlCol="0">
              <a:spAutoFit/>
            </a:bodyPr>
            <a:lstStyle/>
            <a:p>
              <a:pPr defTabSz="895895">
                <a:spcBef>
                  <a:spcPts val="588"/>
                </a:spcBef>
                <a:defRPr/>
              </a:pPr>
              <a:r>
                <a:rPr lang="en-US" sz="2157" kern="0" dirty="0">
                  <a:solidFill>
                    <a:srgbClr val="FFFFFF"/>
                  </a:solidFill>
                  <a:latin typeface="Segoe UI"/>
                  <a:ea typeface="Meiryo UI"/>
                </a:rPr>
                <a:t>Windows </a:t>
              </a:r>
              <a:r>
                <a:rPr lang="ja-JP" altLang="en-US" sz="2157" kern="0" dirty="0">
                  <a:solidFill>
                    <a:srgbClr val="FFFFFF"/>
                  </a:solidFill>
                  <a:latin typeface="Segoe UI"/>
                  <a:ea typeface="Meiryo UI"/>
                </a:rPr>
                <a:t>ストア</a:t>
              </a:r>
              <a:endParaRPr lang="en-US" sz="2157" kern="0" dirty="0">
                <a:solidFill>
                  <a:srgbClr val="FFFFFF"/>
                </a:solidFill>
                <a:latin typeface="Segoe UI"/>
                <a:ea typeface="Meiryo UI"/>
              </a:endParaRPr>
            </a:p>
            <a:p>
              <a:pPr defTabSz="895895">
                <a:spcBef>
                  <a:spcPts val="588"/>
                </a:spcBef>
                <a:defRPr/>
              </a:pPr>
              <a:r>
                <a:rPr lang="en-US" sz="2157" kern="0" dirty="0">
                  <a:solidFill>
                    <a:srgbClr val="FFFFFF"/>
                  </a:solidFill>
                  <a:latin typeface="Segoe UI"/>
                  <a:ea typeface="Meiryo UI"/>
                </a:rPr>
                <a:t>iOS</a:t>
              </a:r>
            </a:p>
            <a:p>
              <a:pPr defTabSz="895895">
                <a:spcBef>
                  <a:spcPts val="588"/>
                </a:spcBef>
                <a:defRPr/>
              </a:pPr>
              <a:r>
                <a:rPr lang="en-US" sz="2157" kern="0" dirty="0">
                  <a:solidFill>
                    <a:srgbClr val="FFFFFF"/>
                  </a:solidFill>
                  <a:latin typeface="Segoe UI"/>
                  <a:ea typeface="Meiryo UI"/>
                </a:rPr>
                <a:t>Android </a:t>
              </a:r>
            </a:p>
            <a:p>
              <a:pPr defTabSz="895895">
                <a:spcBef>
                  <a:spcPts val="588"/>
                </a:spcBef>
                <a:defRPr/>
              </a:pPr>
              <a:r>
                <a:rPr lang="en-US" sz="2157" kern="0" dirty="0">
                  <a:solidFill>
                    <a:srgbClr val="FFFFFF"/>
                  </a:solidFill>
                  <a:latin typeface="Segoe UI"/>
                  <a:ea typeface="Meiryo UI"/>
                </a:rPr>
                <a:t>Windows Phone</a:t>
              </a:r>
            </a:p>
            <a:p>
              <a:pPr defTabSz="895895">
                <a:spcBef>
                  <a:spcPts val="588"/>
                </a:spcBef>
                <a:defRPr/>
              </a:pPr>
              <a:r>
                <a:rPr lang="en-US" sz="2157" kern="0" dirty="0">
                  <a:solidFill>
                    <a:srgbClr val="FFFFFF"/>
                  </a:solidFill>
                  <a:latin typeface="Segoe UI"/>
                  <a:ea typeface="Meiryo UI"/>
                </a:rPr>
                <a:t>HTML5 / JavaScript</a:t>
              </a:r>
            </a:p>
          </p:txBody>
        </p:sp>
        <p:pic>
          <p:nvPicPr>
            <p:cNvPr id="104" name="Picture 2" descr="\\MAGNUM\Projects\Microsoft\Cloud Power FY12\Design\ICONS_PNG\Devices.png"/>
            <p:cNvPicPr>
              <a:picLocks noChangeAspect="1" noChangeArrowheads="1"/>
            </p:cNvPicPr>
            <p:nvPr/>
          </p:nvPicPr>
          <p:blipFill>
            <a:blip r:embed="rId5" cstate="print">
              <a:lum bright="100000"/>
              <a:extLst>
                <a:ext uri="{28A0092B-C50C-407E-A947-70E740481C1C}">
                  <a14:useLocalDpi xmlns:a14="http://schemas.microsoft.com/office/drawing/2010/main" val="0"/>
                </a:ext>
              </a:extLst>
            </a:blip>
            <a:srcRect/>
            <a:stretch>
              <a:fillRect/>
            </a:stretch>
          </p:blipFill>
          <p:spPr bwMode="auto">
            <a:xfrm>
              <a:off x="647695" y="5768234"/>
              <a:ext cx="1089506" cy="963793"/>
            </a:xfrm>
            <a:prstGeom prst="rect">
              <a:avLst/>
            </a:prstGeom>
            <a:noFill/>
            <a:ln>
              <a:noFill/>
            </a:ln>
          </p:spPr>
        </p:pic>
        <p:pic>
          <p:nvPicPr>
            <p:cNvPr id="105" name="Picture 2" descr="\\MAGNUM\Projects\Microsoft\Cloud Power FY12\Design\ICONS_PNG\Devices.png"/>
            <p:cNvPicPr>
              <a:picLocks noChangeAspect="1" noChangeArrowheads="1"/>
            </p:cNvPicPr>
            <p:nvPr/>
          </p:nvPicPr>
          <p:blipFill>
            <a:blip r:embed="rId6" cstate="print">
              <a:lum bright="100000"/>
              <a:extLst>
                <a:ext uri="{28A0092B-C50C-407E-A947-70E740481C1C}">
                  <a14:useLocalDpi xmlns:a14="http://schemas.microsoft.com/office/drawing/2010/main" val="0"/>
                </a:ext>
              </a:extLst>
            </a:blip>
            <a:srcRect/>
            <a:stretch>
              <a:fillRect/>
            </a:stretch>
          </p:blipFill>
          <p:spPr bwMode="auto">
            <a:xfrm>
              <a:off x="1958892" y="5718922"/>
              <a:ext cx="777130" cy="1051411"/>
            </a:xfrm>
            <a:prstGeom prst="rect">
              <a:avLst/>
            </a:prstGeom>
            <a:noFill/>
            <a:ln>
              <a:noFill/>
            </a:ln>
          </p:spPr>
        </p:pic>
      </p:grpSp>
      <p:pic>
        <p:nvPicPr>
          <p:cNvPr id="108" name="Picture 54"/>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326778" y="2304735"/>
            <a:ext cx="605093" cy="527829"/>
          </a:xfrm>
          <a:prstGeom prst="rect">
            <a:avLst/>
          </a:prstGeom>
        </p:spPr>
      </p:pic>
      <p:pic>
        <p:nvPicPr>
          <p:cNvPr id="109" name="Picture 56"/>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6309616" y="2312065"/>
            <a:ext cx="590337" cy="513168"/>
          </a:xfrm>
          <a:prstGeom prst="rect">
            <a:avLst/>
          </a:prstGeom>
        </p:spPr>
      </p:pic>
      <p:sp>
        <p:nvSpPr>
          <p:cNvPr id="110" name="TextBox 53"/>
          <p:cNvSpPr txBox="1"/>
          <p:nvPr/>
        </p:nvSpPr>
        <p:spPr>
          <a:xfrm rot="16200000">
            <a:off x="1955593" y="3859806"/>
            <a:ext cx="5111056" cy="717592"/>
          </a:xfrm>
          <a:prstGeom prst="rect">
            <a:avLst/>
          </a:prstGeom>
          <a:solidFill>
            <a:srgbClr val="0072C6">
              <a:lumMod val="50000"/>
            </a:srgbClr>
          </a:solidFill>
        </p:spPr>
        <p:txBody>
          <a:bodyPr wrap="square" lIns="175711" tIns="70575" rIns="176437" bIns="70575" rtlCol="0" anchor="ctr" anchorCtr="0">
            <a:noAutofit/>
          </a:bodyPr>
          <a:lstStyle/>
          <a:p>
            <a:pPr algn="ctr" defTabSz="895895">
              <a:lnSpc>
                <a:spcPct val="90000"/>
              </a:lnSpc>
              <a:defRPr/>
            </a:pPr>
            <a:r>
              <a:rPr lang="en-US" sz="3136" b="1" kern="0" dirty="0">
                <a:solidFill>
                  <a:srgbClr val="FFFFFF"/>
                </a:solidFill>
                <a:latin typeface="Segoe UI"/>
                <a:ea typeface="Meiryo UI"/>
              </a:rPr>
              <a:t>REST API</a:t>
            </a:r>
          </a:p>
        </p:txBody>
      </p:sp>
      <p:sp>
        <p:nvSpPr>
          <p:cNvPr id="111" name="Left-Up Arrow 73"/>
          <p:cNvSpPr/>
          <p:nvPr/>
        </p:nvSpPr>
        <p:spPr bwMode="auto">
          <a:xfrm flipH="1">
            <a:off x="3108731" y="3923974"/>
            <a:ext cx="988045" cy="494022"/>
          </a:xfrm>
          <a:prstGeom prst="leftRightArrow">
            <a:avLst>
              <a:gd name="adj1" fmla="val 34969"/>
              <a:gd name="adj2" fmla="val 39979"/>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74675" tIns="37336" rIns="37336" bIns="74675" numCol="1" spcCol="0" rtlCol="0" fromWordArt="0" anchor="b" anchorCtr="0" forceAA="0" compatLnSpc="1">
            <a:prstTxWarp prst="textNoShape">
              <a:avLst/>
            </a:prstTxWarp>
            <a:noAutofit/>
          </a:bodyPr>
          <a:lstStyle/>
          <a:p>
            <a:pPr algn="ctr" defTabSz="746442" fontAlgn="base">
              <a:spcBef>
                <a:spcPct val="0"/>
              </a:spcBef>
              <a:spcAft>
                <a:spcPct val="0"/>
              </a:spcAft>
              <a:defRPr/>
            </a:pPr>
            <a:endParaRPr lang="en-US" sz="1921" kern="0" spc="-40" dirty="0">
              <a:solidFill>
                <a:srgbClr val="FFFFFF"/>
              </a:solidFill>
              <a:latin typeface="Segoe UI Light"/>
              <a:ea typeface="Meiryo UI"/>
              <a:cs typeface="Segoe UI" pitchFamily="34" charset="0"/>
            </a:endParaRPr>
          </a:p>
        </p:txBody>
      </p:sp>
      <p:sp>
        <p:nvSpPr>
          <p:cNvPr id="3" name="タイトル 2"/>
          <p:cNvSpPr>
            <a:spLocks noGrp="1"/>
          </p:cNvSpPr>
          <p:nvPr>
            <p:ph type="title"/>
          </p:nvPr>
        </p:nvSpPr>
        <p:spPr/>
        <p:txBody>
          <a:bodyPr/>
          <a:lstStyle/>
          <a:p>
            <a:r>
              <a:rPr kumimoji="1" lang="en-US" altLang="ja-JP" dirty="0"/>
              <a:t>DB</a:t>
            </a:r>
            <a:r>
              <a:rPr kumimoji="1" lang="ja-JP" altLang="en-US" dirty="0"/>
              <a:t>とて、いろんな種類が、</a:t>
            </a:r>
            <a:r>
              <a:rPr kumimoji="1" lang="ja-JP" altLang="en-US" dirty="0" err="1"/>
              <a:t>あったっけ</a:t>
            </a:r>
            <a:r>
              <a:rPr kumimoji="1" lang="en-US" altLang="ja-JP" dirty="0"/>
              <a:t>…</a:t>
            </a:r>
            <a:endParaRPr kumimoji="1" lang="ja-JP" altLang="en-US" dirty="0"/>
          </a:p>
        </p:txBody>
      </p:sp>
    </p:spTree>
    <p:extLst>
      <p:ext uri="{BB962C8B-B14F-4D97-AF65-F5344CB8AC3E}">
        <p14:creationId xmlns:p14="http://schemas.microsoft.com/office/powerpoint/2010/main" val="216269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a:hlinkClick r:id="rId2"/>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65" y="-54096"/>
            <a:ext cx="12308535" cy="6944219"/>
          </a:xfrm>
          <a:prstGeom prst="rect">
            <a:avLst/>
          </a:prstGeom>
        </p:spPr>
      </p:pic>
      <p:sp>
        <p:nvSpPr>
          <p:cNvPr id="5" name="タイトル 4"/>
          <p:cNvSpPr>
            <a:spLocks noGrp="1"/>
          </p:cNvSpPr>
          <p:nvPr>
            <p:ph type="title"/>
          </p:nvPr>
        </p:nvSpPr>
        <p:spPr/>
        <p:txBody>
          <a:bodyPr anchor="b">
            <a:normAutofit fontScale="90000"/>
          </a:bodyPr>
          <a:lstStyle/>
          <a:p>
            <a:r>
              <a:rPr kumimoji="1" lang="ja-JP" altLang="en-US" dirty="0">
                <a:solidFill>
                  <a:schemeClr val="bg1"/>
                </a:solidFill>
              </a:rPr>
              <a:t>スマホ市場は世界大戦の真</a:t>
            </a:r>
            <a:r>
              <a:rPr kumimoji="1" lang="ja-JP" altLang="en-US" dirty="0" err="1">
                <a:solidFill>
                  <a:schemeClr val="bg1"/>
                </a:solidFill>
              </a:rPr>
              <a:t>っ</a:t>
            </a:r>
            <a:r>
              <a:rPr kumimoji="1" lang="ja-JP" altLang="en-US" dirty="0">
                <a:solidFill>
                  <a:schemeClr val="bg1"/>
                </a:solidFill>
              </a:rPr>
              <a:t>最中</a:t>
            </a:r>
            <a:r>
              <a:rPr kumimoji="1" lang="en-US" altLang="ja-JP" dirty="0">
                <a:solidFill>
                  <a:schemeClr val="bg1"/>
                </a:solidFill>
              </a:rPr>
              <a:t>…</a:t>
            </a:r>
            <a:br>
              <a:rPr kumimoji="1" lang="en-US" altLang="ja-JP" dirty="0">
                <a:solidFill>
                  <a:schemeClr val="bg1"/>
                </a:solidFill>
              </a:rPr>
            </a:br>
            <a:r>
              <a:rPr kumimoji="1" lang="ja-JP" altLang="en-US" dirty="0">
                <a:solidFill>
                  <a:schemeClr val="bg1"/>
                </a:solidFill>
              </a:rPr>
              <a:t>そして、</a:t>
            </a:r>
            <a:r>
              <a:rPr kumimoji="1" lang="en-US" altLang="ja-JP" dirty="0">
                <a:solidFill>
                  <a:schemeClr val="bg1"/>
                </a:solidFill>
              </a:rPr>
              <a:t>PC</a:t>
            </a:r>
            <a:r>
              <a:rPr kumimoji="1" lang="ja-JP" altLang="en-US" dirty="0">
                <a:solidFill>
                  <a:schemeClr val="bg1"/>
                </a:solidFill>
              </a:rPr>
              <a:t>もたくさんあるし</a:t>
            </a:r>
            <a:r>
              <a:rPr kumimoji="1" lang="en-US" altLang="ja-JP" dirty="0">
                <a:solidFill>
                  <a:schemeClr val="bg1"/>
                </a:solidFill>
              </a:rPr>
              <a:t>….</a:t>
            </a:r>
            <a:endParaRPr kumimoji="1" lang="ja-JP" altLang="en-US" dirty="0">
              <a:solidFill>
                <a:schemeClr val="bg1"/>
              </a:solidFill>
            </a:endParaRPr>
          </a:p>
        </p:txBody>
      </p:sp>
      <p:pic>
        <p:nvPicPr>
          <p:cNvPr id="7" name="図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584362" y="1615131"/>
            <a:ext cx="1800160" cy="1800160"/>
          </a:xfrm>
          <a:prstGeom prst="rect">
            <a:avLst/>
          </a:prstGeom>
        </p:spPr>
      </p:pic>
      <p:pic>
        <p:nvPicPr>
          <p:cNvPr id="8" name="図 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195921" y="1615131"/>
            <a:ext cx="1800160" cy="1800160"/>
          </a:xfrm>
          <a:prstGeom prst="rect">
            <a:avLst/>
          </a:prstGeom>
        </p:spPr>
      </p:pic>
      <p:pic>
        <p:nvPicPr>
          <p:cNvPr id="9" name="図 8"/>
          <p:cNvPicPr>
            <a:picLocks noChangeAspect="1"/>
          </p:cNvPicPr>
          <p:nvPr/>
        </p:nvPicPr>
        <p:blipFill rotWithShape="1">
          <a:blip r:embed="rId6" cstate="print">
            <a:extLst>
              <a:ext uri="{28A0092B-C50C-407E-A947-70E740481C1C}">
                <a14:useLocalDpi xmlns:a14="http://schemas.microsoft.com/office/drawing/2010/main" val="0"/>
              </a:ext>
            </a:extLst>
          </a:blip>
          <a:srcRect r="68639"/>
          <a:stretch/>
        </p:blipFill>
        <p:spPr>
          <a:xfrm>
            <a:off x="1084932" y="934549"/>
            <a:ext cx="2914160" cy="3161323"/>
          </a:xfrm>
          <a:prstGeom prst="rect">
            <a:avLst/>
          </a:prstGeom>
        </p:spPr>
      </p:pic>
    </p:spTree>
    <p:extLst>
      <p:ext uri="{BB962C8B-B14F-4D97-AF65-F5344CB8AC3E}">
        <p14:creationId xmlns:p14="http://schemas.microsoft.com/office/powerpoint/2010/main" val="290922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t>“Apple”</a:t>
            </a:r>
            <a:r>
              <a:rPr kumimoji="1" lang="ja-JP" altLang="en-US" dirty="0"/>
              <a:t>だけっていう人は、どれだけいるの</a:t>
            </a:r>
            <a:r>
              <a:rPr kumimoji="1" lang="en-US" altLang="ja-JP" dirty="0"/>
              <a:t>?</a:t>
            </a:r>
            <a:endParaRPr kumimoji="1" lang="ja-JP" altLang="en-US" dirty="0"/>
          </a:p>
        </p:txBody>
      </p:sp>
      <p:sp>
        <p:nvSpPr>
          <p:cNvPr id="6" name="ホームベース 5"/>
          <p:cNvSpPr/>
          <p:nvPr>
            <p:custDataLst>
              <p:tags r:id="rId1"/>
            </p:custDataLst>
          </p:nvPr>
        </p:nvSpPr>
        <p:spPr bwMode="auto">
          <a:xfrm>
            <a:off x="659585" y="3724368"/>
            <a:ext cx="5945859" cy="1269062"/>
          </a:xfrm>
          <a:prstGeom prst="homePlat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ja-JP" altLang="en-US" sz="5399" dirty="0">
                <a:gradFill flip="none" rotWithShape="1">
                  <a:gsLst>
                    <a:gs pos="0">
                      <a:srgbClr val="FFFFFF"/>
                    </a:gs>
                    <a:gs pos="100000">
                      <a:srgbClr val="FFFFFF"/>
                    </a:gs>
                  </a:gsLst>
                  <a:lin ang="5400000" scaled="0"/>
                  <a:tileRect/>
                </a:gradFill>
                <a:latin typeface="Segoe UI"/>
                <a:ea typeface="Meiryo UI"/>
              </a:rPr>
              <a:t>仕事中</a:t>
            </a:r>
          </a:p>
        </p:txBody>
      </p:sp>
      <p:sp>
        <p:nvSpPr>
          <p:cNvPr id="7" name="山形 6"/>
          <p:cNvSpPr/>
          <p:nvPr>
            <p:custDataLst>
              <p:tags r:id="rId2"/>
            </p:custDataLst>
          </p:nvPr>
        </p:nvSpPr>
        <p:spPr bwMode="auto">
          <a:xfrm>
            <a:off x="6346173" y="3697076"/>
            <a:ext cx="5324201" cy="1296353"/>
          </a:xfrm>
          <a:prstGeom prst="chevron">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ja-JP" altLang="en-US" sz="5399" dirty="0">
                <a:gradFill flip="none" rotWithShape="1">
                  <a:gsLst>
                    <a:gs pos="0">
                      <a:srgbClr val="FFFFFF"/>
                    </a:gs>
                    <a:gs pos="100000">
                      <a:srgbClr val="FFFFFF"/>
                    </a:gs>
                  </a:gsLst>
                  <a:lin ang="5400000" scaled="0"/>
                  <a:tileRect/>
                </a:gradFill>
                <a:latin typeface="Segoe UI"/>
                <a:ea typeface="Meiryo UI"/>
              </a:rPr>
              <a:t>プライベート</a:t>
            </a:r>
          </a:p>
        </p:txBody>
      </p:sp>
      <p:pic>
        <p:nvPicPr>
          <p:cNvPr id="8" name="図 7"/>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84362" y="1615131"/>
            <a:ext cx="1800160" cy="1800160"/>
          </a:xfrm>
          <a:prstGeom prst="rect">
            <a:avLst/>
          </a:prstGeom>
        </p:spPr>
      </p:pic>
      <p:pic>
        <p:nvPicPr>
          <p:cNvPr id="9" name="図 8"/>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195921" y="1615131"/>
            <a:ext cx="1800160" cy="1800160"/>
          </a:xfrm>
          <a:prstGeom prst="rect">
            <a:avLst/>
          </a:prstGeom>
        </p:spPr>
      </p:pic>
      <p:pic>
        <p:nvPicPr>
          <p:cNvPr id="10" name="図 9"/>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084932" y="934549"/>
            <a:ext cx="2914160" cy="3161323"/>
          </a:xfrm>
          <a:prstGeom prst="rect">
            <a:avLst/>
          </a:prstGeom>
        </p:spPr>
      </p:pic>
      <p:sp>
        <p:nvSpPr>
          <p:cNvPr id="11" name="左矢印 10"/>
          <p:cNvSpPr/>
          <p:nvPr/>
        </p:nvSpPr>
        <p:spPr bwMode="auto">
          <a:xfrm>
            <a:off x="-196814" y="4734157"/>
            <a:ext cx="12387951" cy="1712077"/>
          </a:xfrm>
          <a:prstGeom prst="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ja-JP" altLang="en-US" sz="5399" u="sng" dirty="0">
                <a:solidFill>
                  <a:srgbClr val="FF0000"/>
                </a:solidFill>
                <a:latin typeface="Segoe UI"/>
                <a:ea typeface="Meiryo UI"/>
              </a:rPr>
              <a:t>認証</a:t>
            </a:r>
            <a:r>
              <a:rPr lang="ja-JP" altLang="en-US" sz="5399" dirty="0">
                <a:gradFill>
                  <a:gsLst>
                    <a:gs pos="0">
                      <a:srgbClr val="FFFFFF"/>
                    </a:gs>
                    <a:gs pos="100000">
                      <a:srgbClr val="FFFFFF"/>
                    </a:gs>
                  </a:gsLst>
                  <a:lin ang="5400000" scaled="0"/>
                </a:gradFill>
                <a:latin typeface="Segoe UI"/>
                <a:ea typeface="Meiryo UI"/>
              </a:rPr>
              <a:t>できれば、ステート保存できる</a:t>
            </a:r>
            <a:r>
              <a:rPr lang="ja-JP" altLang="en-US" sz="5399" dirty="0" err="1">
                <a:gradFill>
                  <a:gsLst>
                    <a:gs pos="0">
                      <a:srgbClr val="FFFFFF"/>
                    </a:gs>
                    <a:gs pos="100000">
                      <a:srgbClr val="FFFFFF"/>
                    </a:gs>
                  </a:gsLst>
                  <a:lin ang="5400000" scaled="0"/>
                </a:gradFill>
                <a:latin typeface="Segoe UI"/>
                <a:ea typeface="Meiryo UI"/>
              </a:rPr>
              <a:t>じゃん</a:t>
            </a:r>
            <a:r>
              <a:rPr lang="en-US" altLang="ja-JP" sz="5399" dirty="0">
                <a:gradFill>
                  <a:gsLst>
                    <a:gs pos="0">
                      <a:srgbClr val="FFFFFF"/>
                    </a:gs>
                    <a:gs pos="100000">
                      <a:srgbClr val="FFFFFF"/>
                    </a:gs>
                  </a:gsLst>
                  <a:lin ang="5400000" scaled="0"/>
                </a:gradFill>
                <a:latin typeface="Segoe UI"/>
                <a:ea typeface="Meiryo UI"/>
              </a:rPr>
              <a:t>?</a:t>
            </a:r>
            <a:endParaRPr lang="ja-JP" altLang="en-US" sz="5399" dirty="0">
              <a:gradFill>
                <a:gsLst>
                  <a:gs pos="0">
                    <a:srgbClr val="FFFFFF"/>
                  </a:gs>
                  <a:gs pos="100000">
                    <a:srgbClr val="FFFFFF"/>
                  </a:gs>
                </a:gsLst>
                <a:lin ang="5400000" scaled="0"/>
              </a:gradFill>
              <a:latin typeface="Segoe UI"/>
              <a:ea typeface="Meiryo UI"/>
            </a:endParaRPr>
          </a:p>
        </p:txBody>
      </p:sp>
    </p:spTree>
    <p:extLst>
      <p:ext uri="{BB962C8B-B14F-4D97-AF65-F5344CB8AC3E}">
        <p14:creationId xmlns:p14="http://schemas.microsoft.com/office/powerpoint/2010/main" val="178607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decel="10000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p:cNvSpPr>
            <a:spLocks noGrp="1"/>
          </p:cNvSpPr>
          <p:nvPr>
            <p:ph type="body" sz="quarter" idx="11"/>
          </p:nvPr>
        </p:nvSpPr>
        <p:spPr/>
        <p:txBody>
          <a:bodyPr/>
          <a:lstStyle/>
          <a:p>
            <a:endParaRPr kumimoji="1" lang="ja-JP" altLang="en-US"/>
          </a:p>
        </p:txBody>
      </p:sp>
      <p:sp>
        <p:nvSpPr>
          <p:cNvPr id="4" name="タイトル 3"/>
          <p:cNvSpPr>
            <a:spLocks noGrp="1"/>
          </p:cNvSpPr>
          <p:nvPr>
            <p:ph type="title"/>
          </p:nvPr>
        </p:nvSpPr>
        <p:spPr>
          <a:xfrm>
            <a:off x="3474709" y="2635977"/>
            <a:ext cx="6947121" cy="747769"/>
          </a:xfrm>
        </p:spPr>
        <p:txBody>
          <a:bodyPr/>
          <a:lstStyle/>
          <a:p>
            <a:r>
              <a:rPr kumimoji="1" lang="ja-JP" altLang="en-US" dirty="0"/>
              <a:t>仮想マシン</a:t>
            </a:r>
          </a:p>
        </p:txBody>
      </p:sp>
    </p:spTree>
    <p:extLst>
      <p:ext uri="{BB962C8B-B14F-4D97-AF65-F5344CB8AC3E}">
        <p14:creationId xmlns:p14="http://schemas.microsoft.com/office/powerpoint/2010/main" val="3610898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正方形/長方形 18"/>
          <p:cNvSpPr/>
          <p:nvPr/>
        </p:nvSpPr>
        <p:spPr bwMode="auto">
          <a:xfrm>
            <a:off x="1442473" y="3314888"/>
            <a:ext cx="3023571" cy="17500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1165001" defTabSz="932293" fontAlgn="base">
              <a:lnSpc>
                <a:spcPct val="90000"/>
              </a:lnSpc>
              <a:spcBef>
                <a:spcPct val="0"/>
              </a:spcBef>
              <a:spcAft>
                <a:spcPct val="0"/>
              </a:spcAft>
            </a:pPr>
            <a:r>
              <a:rPr lang="en-US" altLang="ja-JP" sz="2800" b="1" dirty="0" err="1">
                <a:gradFill>
                  <a:gsLst>
                    <a:gs pos="0">
                      <a:srgbClr val="FFFFFF"/>
                    </a:gs>
                    <a:gs pos="100000">
                      <a:srgbClr val="FFFFFF"/>
                    </a:gs>
                  </a:gsLst>
                  <a:lin ang="5400000" scaled="0"/>
                </a:gradFill>
                <a:latin typeface="Segoe UI"/>
                <a:ea typeface="Meiryo UI"/>
                <a:cs typeface="Segoe UI" pitchFamily="34" charset="0"/>
              </a:rPr>
              <a:t>Xamarin</a:t>
            </a:r>
            <a:endParaRPr lang="ja-JP" altLang="en-US" sz="2800" b="1" dirty="0" err="1">
              <a:gradFill>
                <a:gsLst>
                  <a:gs pos="0">
                    <a:srgbClr val="FFFFFF"/>
                  </a:gs>
                  <a:gs pos="100000">
                    <a:srgbClr val="FFFFFF"/>
                  </a:gs>
                </a:gsLst>
                <a:lin ang="5400000" scaled="0"/>
              </a:gradFill>
              <a:latin typeface="Segoe UI"/>
              <a:ea typeface="Meiryo UI"/>
              <a:cs typeface="Segoe UI" pitchFamily="34" charset="0"/>
            </a:endParaRPr>
          </a:p>
        </p:txBody>
      </p:sp>
      <p:sp>
        <p:nvSpPr>
          <p:cNvPr id="20" name="正方形/長方形 19"/>
          <p:cNvSpPr/>
          <p:nvPr/>
        </p:nvSpPr>
        <p:spPr bwMode="auto">
          <a:xfrm>
            <a:off x="7490209" y="3314888"/>
            <a:ext cx="3023571" cy="17500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1255472" defTabSz="932293" fontAlgn="base">
              <a:lnSpc>
                <a:spcPct val="90000"/>
              </a:lnSpc>
              <a:spcBef>
                <a:spcPct val="0"/>
              </a:spcBef>
              <a:spcAft>
                <a:spcPct val="0"/>
              </a:spcAft>
            </a:pPr>
            <a:r>
              <a:rPr lang="en-US" altLang="ja-JP" sz="2800" b="1" dirty="0">
                <a:gradFill>
                  <a:gsLst>
                    <a:gs pos="0">
                      <a:srgbClr val="FFFFFF"/>
                    </a:gs>
                    <a:gs pos="100000">
                      <a:srgbClr val="FFFFFF"/>
                    </a:gs>
                  </a:gsLst>
                  <a:lin ang="5400000" scaled="0"/>
                </a:gradFill>
                <a:latin typeface="Segoe UI"/>
                <a:ea typeface="Meiryo UI"/>
                <a:cs typeface="Segoe UI" pitchFamily="34" charset="0"/>
              </a:rPr>
              <a:t>Cordova</a:t>
            </a:r>
            <a:endParaRPr lang="ja-JP" altLang="en-US" sz="2800" b="1" dirty="0" err="1">
              <a:gradFill>
                <a:gsLst>
                  <a:gs pos="0">
                    <a:srgbClr val="FFFFFF"/>
                  </a:gs>
                  <a:gs pos="100000">
                    <a:srgbClr val="FFFFFF"/>
                  </a:gs>
                </a:gsLst>
                <a:lin ang="5400000" scaled="0"/>
              </a:gradFill>
              <a:latin typeface="Segoe UI"/>
              <a:ea typeface="Meiryo UI"/>
              <a:cs typeface="Segoe UI" pitchFamily="34" charset="0"/>
            </a:endParaRPr>
          </a:p>
        </p:txBody>
      </p:sp>
      <p:sp>
        <p:nvSpPr>
          <p:cNvPr id="3" name="タイトル 2"/>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のモバイル アプリ開発</a:t>
            </a:r>
          </a:p>
        </p:txBody>
      </p:sp>
      <p:sp>
        <p:nvSpPr>
          <p:cNvPr id="2" name="テキスト プレースホルダー 1"/>
          <p:cNvSpPr>
            <a:spLocks noGrp="1"/>
          </p:cNvSpPr>
          <p:nvPr>
            <p:ph sz="quarter" idx="10"/>
          </p:nvPr>
        </p:nvSpPr>
        <p:spPr/>
        <p:txBody>
          <a:bodyPr/>
          <a:lstStyle/>
          <a:p>
            <a:r>
              <a:rPr kumimoji="1" lang="ja-JP" altLang="en-US" dirty="0"/>
              <a:t> </a:t>
            </a:r>
            <a:r>
              <a:rPr kumimoji="1" lang="en-US" altLang="ja-JP" u="sng" dirty="0">
                <a:solidFill>
                  <a:srgbClr val="FF0000"/>
                </a:solidFill>
              </a:rPr>
              <a:t>C#</a:t>
            </a:r>
            <a:r>
              <a:rPr kumimoji="1" lang="ja-JP" altLang="en-US" dirty="0"/>
              <a:t> であれば </a:t>
            </a:r>
            <a:r>
              <a:rPr kumimoji="1" lang="en-US" altLang="ja-JP" dirty="0"/>
              <a:t>Xamarin</a:t>
            </a:r>
            <a:r>
              <a:rPr kumimoji="1" lang="ja-JP" altLang="en-US" dirty="0"/>
              <a:t> を。</a:t>
            </a:r>
            <a:r>
              <a:rPr kumimoji="1" lang="en-US" altLang="ja-JP" u="sng" dirty="0">
                <a:solidFill>
                  <a:srgbClr val="FF0000"/>
                </a:solidFill>
              </a:rPr>
              <a:t>HTML</a:t>
            </a:r>
            <a:r>
              <a:rPr kumimoji="1" lang="ja-JP" altLang="en-US" dirty="0"/>
              <a:t>であれば </a:t>
            </a:r>
            <a:r>
              <a:rPr kumimoji="1" lang="en-US" altLang="ja-JP" dirty="0"/>
              <a:t>Cordova</a:t>
            </a:r>
            <a:r>
              <a:rPr kumimoji="1" lang="ja-JP" altLang="en-US" dirty="0"/>
              <a:t> を。</a:t>
            </a:r>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4354" y="3798520"/>
            <a:ext cx="880230" cy="990257"/>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3612" y="3827913"/>
            <a:ext cx="931472" cy="931472"/>
          </a:xfrm>
          <a:prstGeom prst="rect">
            <a:avLst/>
          </a:prstGeom>
        </p:spPr>
      </p:pic>
      <p:pic>
        <p:nvPicPr>
          <p:cNvPr id="7" name="図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0696" y="5593232"/>
            <a:ext cx="797859" cy="933495"/>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5637" y="5593232"/>
            <a:ext cx="634758" cy="778636"/>
          </a:xfrm>
          <a:prstGeom prst="rect">
            <a:avLst/>
          </a:prstGeom>
        </p:spPr>
      </p:pic>
      <p:grpSp>
        <p:nvGrpSpPr>
          <p:cNvPr id="12" name="グループ化 11"/>
          <p:cNvGrpSpPr/>
          <p:nvPr/>
        </p:nvGrpSpPr>
        <p:grpSpPr>
          <a:xfrm rot="16200000">
            <a:off x="-626992" y="3164342"/>
            <a:ext cx="2962246" cy="838968"/>
            <a:chOff x="8802189" y="3861048"/>
            <a:chExt cx="3228582" cy="914400"/>
          </a:xfrm>
        </p:grpSpPr>
        <p:sp>
          <p:nvSpPr>
            <p:cNvPr id="10" name="正方形/長方形 9"/>
            <p:cNvSpPr/>
            <p:nvPr/>
          </p:nvSpPr>
          <p:spPr bwMode="auto">
            <a:xfrm>
              <a:off x="8802189" y="3861048"/>
              <a:ext cx="3228582"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pic>
          <p:nvPicPr>
            <p:cNvPr id="11" name="図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2189" y="3861048"/>
              <a:ext cx="3228582" cy="914400"/>
            </a:xfrm>
            <a:prstGeom prst="rect">
              <a:avLst/>
            </a:prstGeom>
          </p:spPr>
        </p:pic>
      </p:grpSp>
      <p:sp>
        <p:nvSpPr>
          <p:cNvPr id="14" name="正方形/長方形 13"/>
          <p:cNvSpPr/>
          <p:nvPr/>
        </p:nvSpPr>
        <p:spPr bwMode="auto">
          <a:xfrm>
            <a:off x="7490210" y="2102702"/>
            <a:ext cx="4434047" cy="877147"/>
          </a:xfrm>
          <a:prstGeom prst="rect">
            <a:avLst/>
          </a:prstGeom>
          <a:solidFill>
            <a:srgbClr val="55C5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ltLang="ja-JP" sz="2800" dirty="0">
                <a:solidFill>
                  <a:srgbClr val="FFFFFF"/>
                </a:solidFill>
                <a:latin typeface="Segoe UI"/>
                <a:ea typeface="Meiryo UI"/>
                <a:cs typeface="Segoe UI" pitchFamily="34" charset="0"/>
              </a:rPr>
              <a:t>HTML</a:t>
            </a:r>
            <a:r>
              <a:rPr lang="ja-JP" altLang="en-US" sz="2800" dirty="0">
                <a:solidFill>
                  <a:srgbClr val="FFFFFF"/>
                </a:solidFill>
                <a:latin typeface="Segoe UI"/>
                <a:ea typeface="Meiryo UI"/>
                <a:cs typeface="Segoe UI" pitchFamily="34" charset="0"/>
              </a:rPr>
              <a:t> </a:t>
            </a:r>
            <a:r>
              <a:rPr lang="en-US" altLang="ja-JP" sz="2800" dirty="0">
                <a:solidFill>
                  <a:srgbClr val="FFFFFF"/>
                </a:solidFill>
                <a:latin typeface="Segoe UI"/>
                <a:ea typeface="Meiryo UI"/>
                <a:cs typeface="Segoe UI" pitchFamily="34" charset="0"/>
              </a:rPr>
              <a:t>/</a:t>
            </a:r>
            <a:r>
              <a:rPr lang="ja-JP" altLang="en-US" sz="2800" dirty="0">
                <a:solidFill>
                  <a:srgbClr val="FFFFFF"/>
                </a:solidFill>
                <a:latin typeface="Segoe UI"/>
                <a:ea typeface="Meiryo UI"/>
                <a:cs typeface="Segoe UI" pitchFamily="34" charset="0"/>
              </a:rPr>
              <a:t> </a:t>
            </a:r>
            <a:r>
              <a:rPr lang="en-US" altLang="ja-JP" sz="2800" dirty="0">
                <a:solidFill>
                  <a:srgbClr val="FFFFFF"/>
                </a:solidFill>
                <a:latin typeface="Segoe UI"/>
                <a:ea typeface="Meiryo UI"/>
                <a:cs typeface="Segoe UI" pitchFamily="34" charset="0"/>
              </a:rPr>
              <a:t>JavaScript</a:t>
            </a:r>
            <a:r>
              <a:rPr lang="ja-JP" altLang="en-US" sz="2800" dirty="0">
                <a:solidFill>
                  <a:srgbClr val="FFFFFF"/>
                </a:solidFill>
                <a:latin typeface="Segoe UI"/>
                <a:ea typeface="Meiryo UI"/>
                <a:cs typeface="Segoe UI" pitchFamily="34" charset="0"/>
              </a:rPr>
              <a:t> </a:t>
            </a:r>
            <a:r>
              <a:rPr lang="en-US" altLang="ja-JP" sz="2800" dirty="0">
                <a:solidFill>
                  <a:srgbClr val="FFFFFF"/>
                </a:solidFill>
                <a:latin typeface="Segoe UI"/>
                <a:ea typeface="Meiryo UI"/>
                <a:cs typeface="Segoe UI" pitchFamily="34" charset="0"/>
              </a:rPr>
              <a:t>/</a:t>
            </a:r>
            <a:r>
              <a:rPr lang="ja-JP" altLang="en-US" sz="2800" dirty="0">
                <a:solidFill>
                  <a:srgbClr val="FFFFFF"/>
                </a:solidFill>
                <a:latin typeface="Segoe UI"/>
                <a:ea typeface="Meiryo UI"/>
                <a:cs typeface="Segoe UI" pitchFamily="34" charset="0"/>
              </a:rPr>
              <a:t> </a:t>
            </a:r>
            <a:r>
              <a:rPr lang="en-US" altLang="ja-JP" sz="2800" dirty="0" err="1">
                <a:solidFill>
                  <a:srgbClr val="FFFFFF"/>
                </a:solidFill>
                <a:latin typeface="Segoe UI"/>
                <a:ea typeface="Meiryo UI"/>
                <a:cs typeface="Segoe UI" pitchFamily="34" charset="0"/>
              </a:rPr>
              <a:t>TypeScript</a:t>
            </a:r>
            <a:endParaRPr lang="ja-JP" altLang="en-US" sz="2800" dirty="0" err="1">
              <a:solidFill>
                <a:srgbClr val="FFFFFF"/>
              </a:solidFill>
              <a:latin typeface="Segoe UI"/>
              <a:ea typeface="Meiryo UI"/>
              <a:cs typeface="Segoe UI" pitchFamily="34" charset="0"/>
            </a:endParaRPr>
          </a:p>
        </p:txBody>
      </p:sp>
      <p:grpSp>
        <p:nvGrpSpPr>
          <p:cNvPr id="15" name="グループ化 14"/>
          <p:cNvGrpSpPr/>
          <p:nvPr/>
        </p:nvGrpSpPr>
        <p:grpSpPr>
          <a:xfrm rot="16200000">
            <a:off x="5416263" y="3164341"/>
            <a:ext cx="2962246" cy="838968"/>
            <a:chOff x="8802189" y="3861048"/>
            <a:chExt cx="3228582" cy="914400"/>
          </a:xfrm>
        </p:grpSpPr>
        <p:sp>
          <p:nvSpPr>
            <p:cNvPr id="16" name="正方形/長方形 15"/>
            <p:cNvSpPr/>
            <p:nvPr/>
          </p:nvSpPr>
          <p:spPr bwMode="auto">
            <a:xfrm>
              <a:off x="8802189" y="3861048"/>
              <a:ext cx="3228582"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pic>
          <p:nvPicPr>
            <p:cNvPr id="17" name="図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2189" y="3861048"/>
              <a:ext cx="3228582" cy="914400"/>
            </a:xfrm>
            <a:prstGeom prst="rect">
              <a:avLst/>
            </a:prstGeom>
          </p:spPr>
        </p:pic>
      </p:grpSp>
      <p:pic>
        <p:nvPicPr>
          <p:cNvPr id="18" name="図 17"/>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08459" y="5646893"/>
            <a:ext cx="724915" cy="724915"/>
          </a:xfrm>
          <a:prstGeom prst="rect">
            <a:avLst/>
          </a:prstGeom>
        </p:spPr>
      </p:pic>
      <p:sp>
        <p:nvSpPr>
          <p:cNvPr id="13" name="正方形/長方形 12"/>
          <p:cNvSpPr/>
          <p:nvPr/>
        </p:nvSpPr>
        <p:spPr bwMode="auto">
          <a:xfrm>
            <a:off x="1442472" y="2102702"/>
            <a:ext cx="4434047" cy="877147"/>
          </a:xfrm>
          <a:prstGeom prst="rect">
            <a:avLst/>
          </a:prstGeom>
          <a:solidFill>
            <a:srgbClr val="55C5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ltLang="ja-JP" sz="2800" dirty="0">
                <a:solidFill>
                  <a:srgbClr val="FFFFFF"/>
                </a:solidFill>
                <a:latin typeface="Segoe UI"/>
                <a:ea typeface="Meiryo UI"/>
                <a:cs typeface="Segoe UI" pitchFamily="34" charset="0"/>
              </a:rPr>
              <a:t>C#</a:t>
            </a:r>
            <a:endParaRPr lang="ja-JP" altLang="en-US" sz="2800" dirty="0" err="1">
              <a:solidFill>
                <a:srgbClr val="FFFFFF"/>
              </a:solidFill>
              <a:latin typeface="Segoe UI"/>
              <a:ea typeface="Meiryo UI"/>
              <a:cs typeface="Segoe UI" pitchFamily="34" charset="0"/>
            </a:endParaRPr>
          </a:p>
        </p:txBody>
      </p:sp>
      <p:sp>
        <p:nvSpPr>
          <p:cNvPr id="21" name="下矢印 20"/>
          <p:cNvSpPr/>
          <p:nvPr/>
        </p:nvSpPr>
        <p:spPr bwMode="auto">
          <a:xfrm>
            <a:off x="2711977" y="2974331"/>
            <a:ext cx="484563" cy="588289"/>
          </a:xfrm>
          <a:prstGeom prst="downArrow">
            <a:avLst>
              <a:gd name="adj1" fmla="val 50000"/>
              <a:gd name="adj2" fmla="val 36988"/>
            </a:avLst>
          </a:prstGeom>
          <a:solidFill>
            <a:srgbClr val="55C5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22" name="下矢印 21"/>
          <p:cNvSpPr/>
          <p:nvPr/>
        </p:nvSpPr>
        <p:spPr bwMode="auto">
          <a:xfrm>
            <a:off x="8825801" y="2979850"/>
            <a:ext cx="484563" cy="588289"/>
          </a:xfrm>
          <a:prstGeom prst="downArrow">
            <a:avLst>
              <a:gd name="adj1" fmla="val 50000"/>
              <a:gd name="adj2" fmla="val 36988"/>
            </a:avLst>
          </a:prstGeom>
          <a:solidFill>
            <a:srgbClr val="55C5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24" name="下矢印 23"/>
          <p:cNvSpPr/>
          <p:nvPr/>
        </p:nvSpPr>
        <p:spPr bwMode="auto">
          <a:xfrm>
            <a:off x="2670476" y="5064948"/>
            <a:ext cx="484563" cy="481871"/>
          </a:xfrm>
          <a:prstGeom prst="downArrow">
            <a:avLst>
              <a:gd name="adj1" fmla="val 50000"/>
              <a:gd name="adj2" fmla="val 369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25" name="下矢印 24"/>
          <p:cNvSpPr/>
          <p:nvPr/>
        </p:nvSpPr>
        <p:spPr bwMode="auto">
          <a:xfrm>
            <a:off x="1641766" y="5064948"/>
            <a:ext cx="484563" cy="481871"/>
          </a:xfrm>
          <a:prstGeom prst="downArrow">
            <a:avLst>
              <a:gd name="adj1" fmla="val 50000"/>
              <a:gd name="adj2" fmla="val 369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26" name="下矢印 25"/>
          <p:cNvSpPr/>
          <p:nvPr/>
        </p:nvSpPr>
        <p:spPr bwMode="auto">
          <a:xfrm>
            <a:off x="3699186" y="5064948"/>
            <a:ext cx="484563" cy="481871"/>
          </a:xfrm>
          <a:prstGeom prst="downArrow">
            <a:avLst>
              <a:gd name="adj1" fmla="val 50000"/>
              <a:gd name="adj2" fmla="val 369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pic>
        <p:nvPicPr>
          <p:cNvPr id="27" name="図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9153" y="5593232"/>
            <a:ext cx="797859" cy="933495"/>
          </a:xfrm>
          <a:prstGeom prst="rect">
            <a:avLst/>
          </a:prstGeom>
        </p:spPr>
      </p:pic>
      <p:pic>
        <p:nvPicPr>
          <p:cNvPr id="28" name="図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4093" y="5593232"/>
            <a:ext cx="634758" cy="778636"/>
          </a:xfrm>
          <a:prstGeom prst="rect">
            <a:avLst/>
          </a:prstGeom>
        </p:spPr>
      </p:pic>
      <p:pic>
        <p:nvPicPr>
          <p:cNvPr id="29" name="図 2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76915" y="5646893"/>
            <a:ext cx="724915" cy="724915"/>
          </a:xfrm>
          <a:prstGeom prst="rect">
            <a:avLst/>
          </a:prstGeom>
        </p:spPr>
      </p:pic>
      <p:sp>
        <p:nvSpPr>
          <p:cNvPr id="30" name="下矢印 29"/>
          <p:cNvSpPr/>
          <p:nvPr/>
        </p:nvSpPr>
        <p:spPr bwMode="auto">
          <a:xfrm>
            <a:off x="8825801" y="5064948"/>
            <a:ext cx="484563" cy="481871"/>
          </a:xfrm>
          <a:prstGeom prst="downArrow">
            <a:avLst>
              <a:gd name="adj1" fmla="val 50000"/>
              <a:gd name="adj2" fmla="val 369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31" name="下矢印 30"/>
          <p:cNvSpPr/>
          <p:nvPr/>
        </p:nvSpPr>
        <p:spPr bwMode="auto">
          <a:xfrm>
            <a:off x="7797091" y="5064948"/>
            <a:ext cx="484563" cy="481871"/>
          </a:xfrm>
          <a:prstGeom prst="downArrow">
            <a:avLst>
              <a:gd name="adj1" fmla="val 50000"/>
              <a:gd name="adj2" fmla="val 369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32" name="下矢印 31"/>
          <p:cNvSpPr/>
          <p:nvPr/>
        </p:nvSpPr>
        <p:spPr bwMode="auto">
          <a:xfrm>
            <a:off x="9854511" y="5064948"/>
            <a:ext cx="484563" cy="481871"/>
          </a:xfrm>
          <a:prstGeom prst="downArrow">
            <a:avLst>
              <a:gd name="adj1" fmla="val 50000"/>
              <a:gd name="adj2" fmla="val 369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33" name="正方形/長方形 32"/>
          <p:cNvSpPr/>
          <p:nvPr/>
        </p:nvSpPr>
        <p:spPr bwMode="auto">
          <a:xfrm>
            <a:off x="4604662" y="3314888"/>
            <a:ext cx="1252994" cy="17500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altLang="ja-JP" sz="2400" dirty="0">
                <a:gradFill>
                  <a:gsLst>
                    <a:gs pos="0">
                      <a:srgbClr val="FFFFFF"/>
                    </a:gs>
                    <a:gs pos="100000">
                      <a:srgbClr val="FFFFFF"/>
                    </a:gs>
                  </a:gsLst>
                  <a:lin ang="5400000" scaled="0"/>
                </a:gradFill>
                <a:latin typeface="Segoe UI"/>
                <a:ea typeface="Meiryo UI"/>
                <a:cs typeface="Segoe UI" pitchFamily="34" charset="0"/>
              </a:rPr>
              <a:t>Azure</a:t>
            </a:r>
            <a:r>
              <a:rPr lang="ja-JP" altLang="en-US" sz="2400" dirty="0">
                <a:gradFill>
                  <a:gsLst>
                    <a:gs pos="0">
                      <a:srgbClr val="FFFFFF"/>
                    </a:gs>
                    <a:gs pos="100000">
                      <a:srgbClr val="FFFFFF"/>
                    </a:gs>
                  </a:gsLst>
                  <a:lin ang="5400000" scaled="0"/>
                </a:gradFill>
                <a:latin typeface="Segoe UI"/>
                <a:ea typeface="Meiryo UI"/>
                <a:cs typeface="Segoe UI" pitchFamily="34" charset="0"/>
              </a:rPr>
              <a:t> </a:t>
            </a:r>
            <a:r>
              <a:rPr lang="en-US" altLang="ja-JP" sz="2400" dirty="0">
                <a:gradFill>
                  <a:gsLst>
                    <a:gs pos="0">
                      <a:srgbClr val="FFFFFF"/>
                    </a:gs>
                    <a:gs pos="100000">
                      <a:srgbClr val="FFFFFF"/>
                    </a:gs>
                  </a:gsLst>
                  <a:lin ang="5400000" scaled="0"/>
                </a:gradFill>
                <a:latin typeface="Segoe UI"/>
                <a:ea typeface="Meiryo UI"/>
                <a:cs typeface="Segoe UI" pitchFamily="34" charset="0"/>
              </a:rPr>
              <a:t>SDK</a:t>
            </a: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34" name="下矢印 33"/>
          <p:cNvSpPr/>
          <p:nvPr/>
        </p:nvSpPr>
        <p:spPr bwMode="auto">
          <a:xfrm>
            <a:off x="4987410" y="2979850"/>
            <a:ext cx="484563" cy="588289"/>
          </a:xfrm>
          <a:prstGeom prst="downArrow">
            <a:avLst>
              <a:gd name="adj1" fmla="val 50000"/>
              <a:gd name="adj2" fmla="val 36988"/>
            </a:avLst>
          </a:prstGeom>
          <a:solidFill>
            <a:srgbClr val="55C5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35" name="下矢印 34"/>
          <p:cNvSpPr/>
          <p:nvPr/>
        </p:nvSpPr>
        <p:spPr bwMode="auto">
          <a:xfrm>
            <a:off x="4975290" y="5064948"/>
            <a:ext cx="484563" cy="481871"/>
          </a:xfrm>
          <a:prstGeom prst="downArrow">
            <a:avLst>
              <a:gd name="adj1" fmla="val 50000"/>
              <a:gd name="adj2" fmla="val 369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37" name="Freeform 14"/>
          <p:cNvSpPr>
            <a:spLocks noChangeAspect="1"/>
          </p:cNvSpPr>
          <p:nvPr/>
        </p:nvSpPr>
        <p:spPr bwMode="auto">
          <a:xfrm>
            <a:off x="4675041" y="5646893"/>
            <a:ext cx="1085063" cy="5983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3"/>
          </a:solidFill>
          <a:ln w="28575">
            <a:noFill/>
          </a:ln>
          <a:extLst/>
        </p:spPr>
        <p:txBody>
          <a:bodyPr vert="horz" wrap="square" lIns="35995" tIns="143980" rIns="35995" bIns="143980"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324">
              <a:defRPr/>
            </a:pPr>
            <a:endParaRPr lang="en-US" b="1">
              <a:solidFill>
                <a:srgbClr val="FFFFFF"/>
              </a:solidFill>
              <a:latin typeface="Segoe UI"/>
              <a:ea typeface="Meiryo UI"/>
            </a:endParaRPr>
          </a:p>
        </p:txBody>
      </p:sp>
      <p:sp>
        <p:nvSpPr>
          <p:cNvPr id="38" name="正方形/長方形 37"/>
          <p:cNvSpPr/>
          <p:nvPr/>
        </p:nvSpPr>
        <p:spPr bwMode="auto">
          <a:xfrm>
            <a:off x="10670968" y="3314888"/>
            <a:ext cx="1252994" cy="17500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altLang="ja-JP" sz="2400" dirty="0">
                <a:gradFill>
                  <a:gsLst>
                    <a:gs pos="0">
                      <a:srgbClr val="FFFFFF"/>
                    </a:gs>
                    <a:gs pos="100000">
                      <a:srgbClr val="FFFFFF"/>
                    </a:gs>
                  </a:gsLst>
                  <a:lin ang="5400000" scaled="0"/>
                </a:gradFill>
                <a:latin typeface="Segoe UI"/>
                <a:ea typeface="Meiryo UI"/>
                <a:cs typeface="Segoe UI" pitchFamily="34" charset="0"/>
              </a:rPr>
              <a:t>Azure</a:t>
            </a:r>
            <a:r>
              <a:rPr lang="ja-JP" altLang="en-US" sz="2400" dirty="0">
                <a:gradFill>
                  <a:gsLst>
                    <a:gs pos="0">
                      <a:srgbClr val="FFFFFF"/>
                    </a:gs>
                    <a:gs pos="100000">
                      <a:srgbClr val="FFFFFF"/>
                    </a:gs>
                  </a:gsLst>
                  <a:lin ang="5400000" scaled="0"/>
                </a:gradFill>
                <a:latin typeface="Segoe UI"/>
                <a:ea typeface="Meiryo UI"/>
                <a:cs typeface="Segoe UI" pitchFamily="34" charset="0"/>
              </a:rPr>
              <a:t> </a:t>
            </a:r>
            <a:r>
              <a:rPr lang="en-US" altLang="ja-JP" sz="2400" dirty="0">
                <a:gradFill>
                  <a:gsLst>
                    <a:gs pos="0">
                      <a:srgbClr val="FFFFFF"/>
                    </a:gs>
                    <a:gs pos="100000">
                      <a:srgbClr val="FFFFFF"/>
                    </a:gs>
                  </a:gsLst>
                  <a:lin ang="5400000" scaled="0"/>
                </a:gradFill>
                <a:latin typeface="Segoe UI"/>
                <a:ea typeface="Meiryo UI"/>
                <a:cs typeface="Segoe UI" pitchFamily="34" charset="0"/>
              </a:rPr>
              <a:t>SDK</a:t>
            </a: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39" name="下矢印 38"/>
          <p:cNvSpPr/>
          <p:nvPr/>
        </p:nvSpPr>
        <p:spPr bwMode="auto">
          <a:xfrm>
            <a:off x="11053715" y="2979850"/>
            <a:ext cx="484563" cy="588289"/>
          </a:xfrm>
          <a:prstGeom prst="downArrow">
            <a:avLst>
              <a:gd name="adj1" fmla="val 50000"/>
              <a:gd name="adj2" fmla="val 36988"/>
            </a:avLst>
          </a:prstGeom>
          <a:solidFill>
            <a:srgbClr val="55C5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40" name="下矢印 39"/>
          <p:cNvSpPr/>
          <p:nvPr/>
        </p:nvSpPr>
        <p:spPr bwMode="auto">
          <a:xfrm>
            <a:off x="11041596" y="5064948"/>
            <a:ext cx="484563" cy="481871"/>
          </a:xfrm>
          <a:prstGeom prst="downArrow">
            <a:avLst>
              <a:gd name="adj1" fmla="val 50000"/>
              <a:gd name="adj2" fmla="val 369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41" name="Freeform 14"/>
          <p:cNvSpPr>
            <a:spLocks noChangeAspect="1"/>
          </p:cNvSpPr>
          <p:nvPr/>
        </p:nvSpPr>
        <p:spPr bwMode="auto">
          <a:xfrm>
            <a:off x="10741346" y="5646893"/>
            <a:ext cx="1085063" cy="5983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accent3"/>
          </a:solidFill>
          <a:ln w="28575">
            <a:noFill/>
          </a:ln>
          <a:extLst/>
        </p:spPr>
        <p:txBody>
          <a:bodyPr vert="horz" wrap="square" lIns="35995" tIns="143980" rIns="35995" bIns="143980" numCol="1" anchor="t" anchorCtr="0" compatLnSpc="1">
            <a:prstTxWarp prst="textNoShape">
              <a:avLst/>
            </a:prstTxWarp>
          </a:bodyPr>
          <a:ls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a:lstStyle>
          <a:p>
            <a:pPr defTabSz="932324">
              <a:defRPr/>
            </a:pPr>
            <a:endParaRPr lang="en-US" b="1">
              <a:solidFill>
                <a:srgbClr val="FFFFFF"/>
              </a:solidFill>
              <a:latin typeface="Segoe UI"/>
              <a:ea typeface="Meiryo UI"/>
            </a:endParaRPr>
          </a:p>
        </p:txBody>
      </p:sp>
    </p:spTree>
    <p:extLst>
      <p:ext uri="{BB962C8B-B14F-4D97-AF65-F5344CB8AC3E}">
        <p14:creationId xmlns:p14="http://schemas.microsoft.com/office/powerpoint/2010/main" val="179931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Visual</a:t>
            </a:r>
            <a:r>
              <a:rPr kumimoji="1" lang="ja-JP" altLang="en-US" dirty="0"/>
              <a:t> </a:t>
            </a:r>
            <a:r>
              <a:rPr kumimoji="1" lang="en-US" altLang="ja-JP" dirty="0"/>
              <a:t>Studio</a:t>
            </a:r>
            <a:r>
              <a:rPr kumimoji="1" lang="ja-JP" altLang="en-US" dirty="0"/>
              <a:t> のゲーム アプリ開発</a:t>
            </a:r>
          </a:p>
        </p:txBody>
      </p:sp>
      <p:sp>
        <p:nvSpPr>
          <p:cNvPr id="2" name="テキスト プレースホルダー 1"/>
          <p:cNvSpPr>
            <a:spLocks noGrp="1"/>
          </p:cNvSpPr>
          <p:nvPr>
            <p:ph sz="quarter" idx="10"/>
          </p:nvPr>
        </p:nvSpPr>
        <p:spPr/>
        <p:txBody>
          <a:bodyPr/>
          <a:lstStyle/>
          <a:p>
            <a:r>
              <a:rPr kumimoji="1" lang="en-US" altLang="ja-JP" dirty="0"/>
              <a:t>Unity</a:t>
            </a:r>
            <a:r>
              <a:rPr kumimoji="1" lang="ja-JP" altLang="en-US" dirty="0"/>
              <a:t> のパワフルなレンダリング エンジンと </a:t>
            </a:r>
            <a:br>
              <a:rPr kumimoji="1" lang="en-US" altLang="ja-JP" dirty="0"/>
            </a:br>
            <a:r>
              <a:rPr kumimoji="1" lang="ja-JP" altLang="en-US" dirty="0"/>
              <a:t>コンテンツ作成機能等を活用しゲーム アプリを作成可能</a:t>
            </a:r>
          </a:p>
        </p:txBody>
      </p:sp>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697669" y="2502572"/>
            <a:ext cx="2415175" cy="964759"/>
          </a:xfrm>
          <a:prstGeom prst="rect">
            <a:avLst/>
          </a:prstGeom>
        </p:spPr>
      </p:pic>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800" y="2410804"/>
            <a:ext cx="4054425" cy="1148297"/>
          </a:xfrm>
          <a:prstGeom prst="rect">
            <a:avLst/>
          </a:prstGeom>
        </p:spPr>
      </p:pic>
      <p:sp>
        <p:nvSpPr>
          <p:cNvPr id="7" name="テキスト ボックス 6"/>
          <p:cNvSpPr txBox="1"/>
          <p:nvPr/>
        </p:nvSpPr>
        <p:spPr>
          <a:xfrm>
            <a:off x="8041168" y="2554733"/>
            <a:ext cx="4106439" cy="860434"/>
          </a:xfrm>
          <a:prstGeom prst="rect">
            <a:avLst/>
          </a:prstGeom>
          <a:noFill/>
        </p:spPr>
        <p:txBody>
          <a:bodyPr wrap="none" lIns="182854" tIns="146284" rIns="182854" bIns="146284" rtlCol="0" anchor="ctr">
            <a:spAutoFit/>
          </a:bodyPr>
          <a:lstStyle/>
          <a:p>
            <a:pPr defTabSz="914225">
              <a:lnSpc>
                <a:spcPct val="90000"/>
              </a:lnSpc>
            </a:pPr>
            <a:r>
              <a:rPr lang="en-US" altLang="ja-JP" sz="4000" dirty="0">
                <a:gradFill>
                  <a:gsLst>
                    <a:gs pos="2917">
                      <a:srgbClr val="292929"/>
                    </a:gs>
                    <a:gs pos="30000">
                      <a:srgbClr val="292929"/>
                    </a:gs>
                  </a:gsLst>
                  <a:lin ang="5400000" scaled="0"/>
                </a:gradFill>
                <a:latin typeface="Segoe UI"/>
                <a:ea typeface="Meiryo UI"/>
              </a:rPr>
              <a:t>.NET</a:t>
            </a:r>
            <a:r>
              <a:rPr lang="ja-JP" altLang="en-US" sz="4000" dirty="0">
                <a:gradFill>
                  <a:gsLst>
                    <a:gs pos="2917">
                      <a:srgbClr val="292929"/>
                    </a:gs>
                    <a:gs pos="30000">
                      <a:srgbClr val="292929"/>
                    </a:gs>
                  </a:gsLst>
                  <a:lin ang="5400000" scaled="0"/>
                </a:gradFill>
                <a:latin typeface="Segoe UI"/>
                <a:ea typeface="Meiryo UI"/>
              </a:rPr>
              <a:t> </a:t>
            </a:r>
            <a:r>
              <a:rPr lang="en-US" altLang="ja-JP" sz="4000" dirty="0">
                <a:gradFill>
                  <a:gsLst>
                    <a:gs pos="2917">
                      <a:srgbClr val="292929"/>
                    </a:gs>
                    <a:gs pos="30000">
                      <a:srgbClr val="292929"/>
                    </a:gs>
                  </a:gsLst>
                  <a:lin ang="5400000" scaled="0"/>
                </a:gradFill>
                <a:latin typeface="Segoe UI"/>
                <a:ea typeface="Meiryo UI"/>
              </a:rPr>
              <a:t>Framework</a:t>
            </a:r>
            <a:endParaRPr lang="ja-JP" altLang="en-US" sz="4000" dirty="0">
              <a:gradFill>
                <a:gsLst>
                  <a:gs pos="2917">
                    <a:srgbClr val="292929"/>
                  </a:gs>
                  <a:gs pos="30000">
                    <a:srgbClr val="292929"/>
                  </a:gs>
                </a:gsLst>
                <a:lin ang="5400000" scaled="0"/>
              </a:gradFill>
              <a:latin typeface="Segoe UI"/>
              <a:ea typeface="Meiryo UI"/>
            </a:endParaRPr>
          </a:p>
        </p:txBody>
      </p:sp>
      <p:sp>
        <p:nvSpPr>
          <p:cNvPr id="8" name="十字形 7"/>
          <p:cNvSpPr/>
          <p:nvPr/>
        </p:nvSpPr>
        <p:spPr bwMode="auto">
          <a:xfrm>
            <a:off x="4025530" y="2760193"/>
            <a:ext cx="449512" cy="449512"/>
          </a:xfrm>
          <a:prstGeom prst="plus">
            <a:avLst>
              <a:gd name="adj" fmla="val 3611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9" name="十字形 8"/>
          <p:cNvSpPr/>
          <p:nvPr/>
        </p:nvSpPr>
        <p:spPr bwMode="auto">
          <a:xfrm>
            <a:off x="7335472" y="2760193"/>
            <a:ext cx="449512" cy="449512"/>
          </a:xfrm>
          <a:prstGeom prst="plus">
            <a:avLst>
              <a:gd name="adj" fmla="val 3611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ja-JP" altLang="en-US" sz="2400" dirty="0" err="1">
              <a:gradFill>
                <a:gsLst>
                  <a:gs pos="0">
                    <a:srgbClr val="FFFFFF"/>
                  </a:gs>
                  <a:gs pos="100000">
                    <a:srgbClr val="FFFFFF"/>
                  </a:gs>
                </a:gsLst>
                <a:lin ang="5400000" scaled="0"/>
              </a:gradFill>
              <a:latin typeface="Segoe UI"/>
              <a:ea typeface="Meiryo UI"/>
              <a:cs typeface="Segoe UI" pitchFamily="34" charset="0"/>
            </a:endParaRPr>
          </a:p>
        </p:txBody>
      </p:sp>
      <p:sp>
        <p:nvSpPr>
          <p:cNvPr id="10" name="テキスト ボックス 9"/>
          <p:cNvSpPr txBox="1"/>
          <p:nvPr/>
        </p:nvSpPr>
        <p:spPr>
          <a:xfrm>
            <a:off x="270070" y="3593640"/>
            <a:ext cx="3602214" cy="2788188"/>
          </a:xfrm>
          <a:prstGeom prst="rect">
            <a:avLst/>
          </a:prstGeom>
          <a:noFill/>
        </p:spPr>
        <p:txBody>
          <a:bodyPr wrap="square" rtlCol="0">
            <a:spAutoFit/>
          </a:bodyPr>
          <a:lstStyle/>
          <a:p>
            <a:pPr marL="177766" indent="-177766" defTabSz="914225">
              <a:lnSpc>
                <a:spcPct val="90000"/>
              </a:lnSpc>
              <a:spcAft>
                <a:spcPts val="600"/>
              </a:spcAft>
              <a:buFont typeface="Arial" panose="020B0604020202020204" pitchFamily="34" charset="0"/>
              <a:buChar char="•"/>
            </a:pPr>
            <a:r>
              <a:rPr lang="en-US" altLang="ja-JP" dirty="0">
                <a:solidFill>
                  <a:srgbClr val="292929"/>
                </a:solidFill>
                <a:latin typeface="Segoe UI"/>
                <a:ea typeface="Meiryo UI"/>
                <a:cs typeface="Segoe UI" panose="020B0502040204020203" pitchFamily="34" charset="0"/>
              </a:rPr>
              <a:t>IntelliSense</a:t>
            </a:r>
            <a:r>
              <a:rPr lang="ja-JP" altLang="en-US" dirty="0">
                <a:solidFill>
                  <a:srgbClr val="292929"/>
                </a:solidFill>
                <a:latin typeface="Segoe UI"/>
                <a:ea typeface="Meiryo UI"/>
                <a:cs typeface="Segoe UI" panose="020B0502040204020203" pitchFamily="34" charset="0"/>
              </a:rPr>
              <a:t> や</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コード スニペットで</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コード開発を正確で高速化</a:t>
            </a:r>
            <a:endParaRPr lang="en-US" altLang="ja-JP" dirty="0">
              <a:solidFill>
                <a:srgbClr val="292929"/>
              </a:solidFill>
              <a:latin typeface="Segoe UI"/>
              <a:ea typeface="Meiryo UI"/>
              <a:cs typeface="Segoe UI" panose="020B0502040204020203" pitchFamily="34" charset="0"/>
            </a:endParaRPr>
          </a:p>
          <a:p>
            <a:pPr marL="177766" indent="-177766" defTabSz="914225">
              <a:lnSpc>
                <a:spcPct val="90000"/>
              </a:lnSpc>
              <a:spcAft>
                <a:spcPts val="600"/>
              </a:spcAft>
              <a:buFont typeface="Arial" panose="020B0604020202020204" pitchFamily="34" charset="0"/>
              <a:buChar char="•"/>
            </a:pPr>
            <a:r>
              <a:rPr lang="ja-JP" altLang="en-US" dirty="0">
                <a:solidFill>
                  <a:srgbClr val="292929"/>
                </a:solidFill>
                <a:latin typeface="Segoe UI"/>
                <a:ea typeface="Meiryo UI"/>
                <a:cs typeface="Segoe UI" panose="020B0502040204020203" pitchFamily="34" charset="0"/>
              </a:rPr>
              <a:t>テストとデバッグ機能を</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活用することでアプリの</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開発スピードを上げつつ</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品質を向上</a:t>
            </a:r>
            <a:endParaRPr lang="en-US" altLang="ja-JP" dirty="0">
              <a:solidFill>
                <a:srgbClr val="292929"/>
              </a:solidFill>
              <a:latin typeface="Segoe UI"/>
              <a:ea typeface="Meiryo UI"/>
              <a:cs typeface="Segoe UI" panose="020B0502040204020203" pitchFamily="34" charset="0"/>
            </a:endParaRPr>
          </a:p>
          <a:p>
            <a:pPr marL="177766" indent="-177766" defTabSz="914225">
              <a:lnSpc>
                <a:spcPct val="90000"/>
              </a:lnSpc>
              <a:spcAft>
                <a:spcPts val="600"/>
              </a:spcAft>
              <a:buFont typeface="Arial" panose="020B0604020202020204" pitchFamily="34" charset="0"/>
              <a:buChar char="•"/>
            </a:pPr>
            <a:r>
              <a:rPr lang="en-US" altLang="ja-JP" dirty="0" err="1">
                <a:solidFill>
                  <a:srgbClr val="292929"/>
                </a:solidFill>
                <a:latin typeface="Segoe UI"/>
                <a:ea typeface="Meiryo UI"/>
                <a:cs typeface="Segoe UI" panose="020B0502040204020203" pitchFamily="34" charset="0"/>
              </a:rPr>
              <a:t>UnityVS</a:t>
            </a:r>
            <a:r>
              <a:rPr lang="ja-JP" altLang="en-US" dirty="0">
                <a:solidFill>
                  <a:srgbClr val="292929"/>
                </a:solidFill>
                <a:latin typeface="Segoe UI"/>
                <a:ea typeface="Meiryo UI"/>
                <a:cs typeface="Segoe UI" panose="020B0502040204020203" pitchFamily="34" charset="0"/>
              </a:rPr>
              <a:t> を </a:t>
            </a:r>
            <a:r>
              <a:rPr lang="en-US" altLang="ja-JP" dirty="0">
                <a:solidFill>
                  <a:srgbClr val="292929"/>
                </a:solidFill>
                <a:latin typeface="Segoe UI"/>
                <a:ea typeface="Meiryo UI"/>
                <a:cs typeface="Segoe UI" panose="020B0502040204020203" pitchFamily="34" charset="0"/>
              </a:rPr>
              <a:t>Add-in</a:t>
            </a:r>
            <a:r>
              <a:rPr lang="ja-JP" altLang="en-US" dirty="0">
                <a:solidFill>
                  <a:srgbClr val="292929"/>
                </a:solidFill>
                <a:latin typeface="Segoe UI"/>
                <a:ea typeface="Meiryo UI"/>
                <a:cs typeface="Segoe UI" panose="020B0502040204020203" pitchFamily="34" charset="0"/>
              </a:rPr>
              <a:t> すれば </a:t>
            </a:r>
            <a:br>
              <a:rPr lang="en-US" altLang="ja-JP" dirty="0">
                <a:solidFill>
                  <a:srgbClr val="292929"/>
                </a:solidFill>
                <a:latin typeface="Segoe UI"/>
                <a:ea typeface="Meiryo UI"/>
                <a:cs typeface="Segoe UI" panose="020B0502040204020203" pitchFamily="34" charset="0"/>
              </a:rPr>
            </a:br>
            <a:r>
              <a:rPr lang="en-US" altLang="ja-JP" dirty="0">
                <a:solidFill>
                  <a:srgbClr val="292929"/>
                </a:solidFill>
                <a:latin typeface="Segoe UI"/>
                <a:ea typeface="Meiryo UI"/>
                <a:cs typeface="Segoe UI" panose="020B0502040204020203" pitchFamily="34" charset="0"/>
              </a:rPr>
              <a:t>Visual</a:t>
            </a:r>
            <a:r>
              <a:rPr lang="ja-JP" altLang="en-US" dirty="0">
                <a:solidFill>
                  <a:srgbClr val="292929"/>
                </a:solidFill>
                <a:latin typeface="Segoe UI"/>
                <a:ea typeface="Meiryo UI"/>
                <a:cs typeface="Segoe UI" panose="020B0502040204020203" pitchFamily="34" charset="0"/>
              </a:rPr>
              <a:t> </a:t>
            </a:r>
            <a:r>
              <a:rPr lang="en-US" altLang="ja-JP" dirty="0">
                <a:solidFill>
                  <a:srgbClr val="292929"/>
                </a:solidFill>
                <a:latin typeface="Segoe UI"/>
                <a:ea typeface="Meiryo UI"/>
                <a:cs typeface="Segoe UI" panose="020B0502040204020203" pitchFamily="34" charset="0"/>
              </a:rPr>
              <a:t>Studio</a:t>
            </a:r>
            <a:r>
              <a:rPr lang="ja-JP" altLang="en-US" dirty="0">
                <a:solidFill>
                  <a:srgbClr val="292929"/>
                </a:solidFill>
                <a:latin typeface="Segoe UI"/>
                <a:ea typeface="Meiryo UI"/>
                <a:cs typeface="Segoe UI" panose="020B0502040204020203" pitchFamily="34" charset="0"/>
              </a:rPr>
              <a:t> 上で </a:t>
            </a:r>
            <a:br>
              <a:rPr lang="en-US" altLang="ja-JP" dirty="0">
                <a:solidFill>
                  <a:srgbClr val="292929"/>
                </a:solidFill>
                <a:latin typeface="Segoe UI"/>
                <a:ea typeface="Meiryo UI"/>
                <a:cs typeface="Segoe UI" panose="020B0502040204020203" pitchFamily="34" charset="0"/>
              </a:rPr>
            </a:br>
            <a:r>
              <a:rPr lang="en-US" altLang="ja-JP" dirty="0">
                <a:solidFill>
                  <a:srgbClr val="292929"/>
                </a:solidFill>
                <a:latin typeface="Segoe UI"/>
                <a:ea typeface="Meiryo UI"/>
                <a:cs typeface="Segoe UI" panose="020B0502040204020203" pitchFamily="34" charset="0"/>
              </a:rPr>
              <a:t>Unity</a:t>
            </a:r>
            <a:r>
              <a:rPr lang="ja-JP" altLang="en-US" dirty="0">
                <a:solidFill>
                  <a:srgbClr val="292929"/>
                </a:solidFill>
                <a:latin typeface="Segoe UI"/>
                <a:ea typeface="Meiryo UI"/>
                <a:cs typeface="Segoe UI" panose="020B0502040204020203" pitchFamily="34" charset="0"/>
              </a:rPr>
              <a:t> を使って開発可能</a:t>
            </a:r>
            <a:endParaRPr lang="en-US" altLang="ja-JP" dirty="0">
              <a:solidFill>
                <a:srgbClr val="292929"/>
              </a:solidFill>
              <a:latin typeface="Segoe UI"/>
              <a:ea typeface="Meiryo UI"/>
              <a:cs typeface="Segoe UI" panose="020B0502040204020203" pitchFamily="34" charset="0"/>
            </a:endParaRPr>
          </a:p>
        </p:txBody>
      </p:sp>
      <p:sp>
        <p:nvSpPr>
          <p:cNvPr id="11" name="テキスト ボックス 10"/>
          <p:cNvSpPr txBox="1"/>
          <p:nvPr/>
        </p:nvSpPr>
        <p:spPr>
          <a:xfrm>
            <a:off x="4227893" y="3593640"/>
            <a:ext cx="3602214" cy="2533988"/>
          </a:xfrm>
          <a:prstGeom prst="rect">
            <a:avLst/>
          </a:prstGeom>
          <a:noFill/>
        </p:spPr>
        <p:txBody>
          <a:bodyPr wrap="square" rtlCol="0">
            <a:spAutoFit/>
          </a:bodyPr>
          <a:lstStyle/>
          <a:p>
            <a:pPr marL="177766" indent="-177766" defTabSz="914225">
              <a:lnSpc>
                <a:spcPct val="90000"/>
              </a:lnSpc>
              <a:spcAft>
                <a:spcPts val="600"/>
              </a:spcAft>
              <a:buFont typeface="Arial" panose="020B0604020202020204" pitchFamily="34" charset="0"/>
              <a:buChar char="•"/>
            </a:pPr>
            <a:r>
              <a:rPr lang="ja-JP" altLang="en-US" dirty="0">
                <a:solidFill>
                  <a:srgbClr val="292929"/>
                </a:solidFill>
                <a:latin typeface="Segoe UI"/>
                <a:ea typeface="Meiryo UI"/>
                <a:cs typeface="Segoe UI" panose="020B0502040204020203" pitchFamily="34" charset="0"/>
              </a:rPr>
              <a:t>豊富なアセットと</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統合エディタの</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ワークフロー機能等を活用したコンテンツ作成</a:t>
            </a:r>
            <a:endParaRPr lang="en-US" altLang="ja-JP" dirty="0">
              <a:solidFill>
                <a:srgbClr val="292929"/>
              </a:solidFill>
              <a:latin typeface="Segoe UI"/>
              <a:ea typeface="Meiryo UI"/>
              <a:cs typeface="Segoe UI" panose="020B0502040204020203" pitchFamily="34" charset="0"/>
            </a:endParaRPr>
          </a:p>
          <a:p>
            <a:pPr marL="177766" indent="-177766" defTabSz="914225">
              <a:lnSpc>
                <a:spcPct val="90000"/>
              </a:lnSpc>
              <a:spcAft>
                <a:spcPts val="600"/>
              </a:spcAft>
              <a:buFont typeface="Arial" panose="020B0604020202020204" pitchFamily="34" charset="0"/>
              <a:buChar char="•"/>
            </a:pPr>
            <a:r>
              <a:rPr lang="ja-JP" altLang="en-US" dirty="0">
                <a:solidFill>
                  <a:srgbClr val="292929"/>
                </a:solidFill>
                <a:latin typeface="Segoe UI"/>
                <a:ea typeface="Meiryo UI"/>
                <a:cs typeface="Segoe UI" panose="020B0502040204020203" pitchFamily="34" charset="0"/>
              </a:rPr>
              <a:t>高度なレンダリングと</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ハイ クオリティな</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ライティングと特殊効果</a:t>
            </a:r>
            <a:endParaRPr lang="en-US" altLang="ja-JP" dirty="0">
              <a:solidFill>
                <a:srgbClr val="292929"/>
              </a:solidFill>
              <a:latin typeface="Segoe UI"/>
              <a:ea typeface="Meiryo UI"/>
              <a:cs typeface="Segoe UI" panose="020B0502040204020203" pitchFamily="34" charset="0"/>
            </a:endParaRPr>
          </a:p>
          <a:p>
            <a:pPr marL="177766" indent="-177766" defTabSz="914225">
              <a:lnSpc>
                <a:spcPct val="90000"/>
              </a:lnSpc>
              <a:spcAft>
                <a:spcPts val="600"/>
              </a:spcAft>
              <a:buFont typeface="Arial" panose="020B0604020202020204" pitchFamily="34" charset="0"/>
              <a:buChar char="•"/>
            </a:pPr>
            <a:r>
              <a:rPr lang="ja-JP" altLang="en-US" dirty="0">
                <a:solidFill>
                  <a:srgbClr val="292929"/>
                </a:solidFill>
                <a:latin typeface="Segoe UI"/>
                <a:ea typeface="Meiryo UI"/>
                <a:cs typeface="Segoe UI" panose="020B0502040204020203" pitchFamily="34" charset="0"/>
              </a:rPr>
              <a:t>パワフルな</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アニメーション システム</a:t>
            </a:r>
            <a:endParaRPr lang="en-US" altLang="ja-JP" dirty="0">
              <a:solidFill>
                <a:srgbClr val="292929"/>
              </a:solidFill>
              <a:latin typeface="Segoe UI"/>
              <a:ea typeface="Meiryo UI"/>
              <a:cs typeface="Segoe UI" panose="020B0502040204020203" pitchFamily="34" charset="0"/>
            </a:endParaRPr>
          </a:p>
        </p:txBody>
      </p:sp>
      <p:sp>
        <p:nvSpPr>
          <p:cNvPr id="12" name="テキスト ボックス 11"/>
          <p:cNvSpPr txBox="1"/>
          <p:nvPr/>
        </p:nvSpPr>
        <p:spPr>
          <a:xfrm>
            <a:off x="8185717" y="3593640"/>
            <a:ext cx="3602214" cy="1440255"/>
          </a:xfrm>
          <a:prstGeom prst="rect">
            <a:avLst/>
          </a:prstGeom>
          <a:noFill/>
        </p:spPr>
        <p:txBody>
          <a:bodyPr wrap="square" rtlCol="0">
            <a:spAutoFit/>
          </a:bodyPr>
          <a:lstStyle/>
          <a:p>
            <a:pPr marL="177766" indent="-177766" defTabSz="914225">
              <a:lnSpc>
                <a:spcPct val="90000"/>
              </a:lnSpc>
              <a:spcAft>
                <a:spcPts val="600"/>
              </a:spcAft>
              <a:buFont typeface="Arial" panose="020B0604020202020204" pitchFamily="34" charset="0"/>
              <a:buChar char="•"/>
            </a:pPr>
            <a:r>
              <a:rPr lang="en-US" altLang="ja-JP" dirty="0" err="1">
                <a:solidFill>
                  <a:srgbClr val="292929"/>
                </a:solidFill>
                <a:latin typeface="Segoe UI"/>
                <a:ea typeface="Meiryo UI"/>
                <a:cs typeface="Segoe UI" panose="020B0502040204020203" pitchFamily="34" charset="0"/>
              </a:rPr>
              <a:t>NuGet</a:t>
            </a:r>
            <a:r>
              <a:rPr lang="ja-JP" altLang="en-US" dirty="0">
                <a:solidFill>
                  <a:srgbClr val="292929"/>
                </a:solidFill>
                <a:latin typeface="Segoe UI"/>
                <a:ea typeface="Meiryo UI"/>
                <a:cs typeface="Segoe UI" panose="020B0502040204020203" pitchFamily="34" charset="0"/>
              </a:rPr>
              <a:t> を使って</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クラウド アプリを</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低メモリ、高速化</a:t>
            </a:r>
            <a:endParaRPr lang="en-US" altLang="ja-JP" dirty="0">
              <a:solidFill>
                <a:srgbClr val="292929"/>
              </a:solidFill>
              <a:latin typeface="Segoe UI"/>
              <a:ea typeface="Meiryo UI"/>
              <a:cs typeface="Segoe UI" panose="020B0502040204020203" pitchFamily="34" charset="0"/>
            </a:endParaRPr>
          </a:p>
          <a:p>
            <a:pPr marL="177766" indent="-177766" defTabSz="914225">
              <a:lnSpc>
                <a:spcPct val="90000"/>
              </a:lnSpc>
              <a:spcAft>
                <a:spcPts val="600"/>
              </a:spcAft>
              <a:buFont typeface="Arial" panose="020B0604020202020204" pitchFamily="34" charset="0"/>
              <a:buChar char="•"/>
            </a:pPr>
            <a:r>
              <a:rPr lang="en-US" altLang="ja-JP" dirty="0">
                <a:solidFill>
                  <a:srgbClr val="292929"/>
                </a:solidFill>
                <a:latin typeface="Segoe UI"/>
                <a:ea typeface="Meiryo UI"/>
                <a:cs typeface="Segoe UI" panose="020B0502040204020203" pitchFamily="34" charset="0"/>
              </a:rPr>
              <a:t>SIMD</a:t>
            </a:r>
            <a:r>
              <a:rPr lang="ja-JP" altLang="en-US" dirty="0">
                <a:solidFill>
                  <a:srgbClr val="292929"/>
                </a:solidFill>
                <a:latin typeface="Segoe UI"/>
                <a:ea typeface="Meiryo UI"/>
                <a:cs typeface="Segoe UI" panose="020B0502040204020203" pitchFamily="34" charset="0"/>
              </a:rPr>
              <a:t> を活用して</a:t>
            </a:r>
            <a:br>
              <a:rPr lang="en-US" altLang="ja-JP" dirty="0">
                <a:solidFill>
                  <a:srgbClr val="292929"/>
                </a:solidFill>
                <a:latin typeface="Segoe UI"/>
                <a:ea typeface="Meiryo UI"/>
                <a:cs typeface="Segoe UI" panose="020B0502040204020203" pitchFamily="34" charset="0"/>
              </a:rPr>
            </a:br>
            <a:r>
              <a:rPr lang="ja-JP" altLang="en-US" dirty="0">
                <a:solidFill>
                  <a:srgbClr val="292929"/>
                </a:solidFill>
                <a:latin typeface="Segoe UI"/>
                <a:ea typeface="Meiryo UI"/>
                <a:cs typeface="Segoe UI" panose="020B0502040204020203" pitchFamily="34" charset="0"/>
              </a:rPr>
              <a:t>高スループット化</a:t>
            </a:r>
            <a:endParaRPr lang="en-US" altLang="ja-JP" dirty="0">
              <a:solidFill>
                <a:srgbClr val="292929"/>
              </a:solidFill>
              <a:latin typeface="Segoe UI"/>
              <a:ea typeface="Meiryo UI"/>
              <a:cs typeface="Segoe UI" panose="020B0502040204020203" pitchFamily="34" charset="0"/>
            </a:endParaRPr>
          </a:p>
        </p:txBody>
      </p:sp>
    </p:spTree>
    <p:extLst>
      <p:ext uri="{BB962C8B-B14F-4D97-AF65-F5344CB8AC3E}">
        <p14:creationId xmlns:p14="http://schemas.microsoft.com/office/powerpoint/2010/main" val="2929498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n-lt"/>
              </a:rPr>
              <a:t>とはいえ、認証サービスも、様々</a:t>
            </a:r>
            <a:r>
              <a:rPr kumimoji="1" lang="en-US" altLang="ja-JP" dirty="0">
                <a:latin typeface="+mn-lt"/>
              </a:rPr>
              <a:t>…</a:t>
            </a:r>
            <a:endParaRPr kumimoji="1" lang="ja-JP" altLang="en-US" dirty="0">
              <a:latin typeface="+mn-lt"/>
            </a:endParaRPr>
          </a:p>
        </p:txBody>
      </p:sp>
      <p:sp>
        <p:nvSpPr>
          <p:cNvPr id="66" name="TextBox 6"/>
          <p:cNvSpPr txBox="1"/>
          <p:nvPr/>
        </p:nvSpPr>
        <p:spPr>
          <a:xfrm>
            <a:off x="4935901" y="1663073"/>
            <a:ext cx="5271264" cy="1658504"/>
          </a:xfrm>
          <a:prstGeom prst="rect">
            <a:avLst/>
          </a:prstGeom>
          <a:solidFill>
            <a:srgbClr val="7030A0"/>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en-US" altLang="ja-JP" sz="2745" b="1" kern="0" dirty="0">
                <a:gradFill>
                  <a:gsLst>
                    <a:gs pos="0">
                      <a:srgbClr val="FFFFFF"/>
                    </a:gs>
                    <a:gs pos="100000">
                      <a:srgbClr val="FFFFFF"/>
                    </a:gs>
                  </a:gsLst>
                  <a:lin ang="5400000" scaled="0"/>
                </a:gradFill>
                <a:latin typeface="Segoe UI"/>
                <a:ea typeface="Meiryo UI"/>
                <a:cs typeface="Segoe UI" pitchFamily="34" charset="0"/>
              </a:rPr>
              <a:t>DB </a:t>
            </a:r>
            <a:r>
              <a:rPr lang="ja-JP" altLang="en-US" sz="2745" b="1" kern="0" dirty="0">
                <a:gradFill>
                  <a:gsLst>
                    <a:gs pos="0">
                      <a:srgbClr val="FFFFFF"/>
                    </a:gs>
                    <a:gs pos="100000">
                      <a:srgbClr val="FFFFFF"/>
                    </a:gs>
                  </a:gsLst>
                  <a:lin ang="5400000" scaled="0"/>
                </a:gradFill>
                <a:latin typeface="Segoe UI"/>
                <a:ea typeface="Meiryo UI"/>
                <a:cs typeface="Segoe UI" pitchFamily="34" charset="0"/>
              </a:rPr>
              <a:t>アクセス</a:t>
            </a: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67" name="TextBox 7"/>
          <p:cNvSpPr txBox="1"/>
          <p:nvPr/>
        </p:nvSpPr>
        <p:spPr>
          <a:xfrm>
            <a:off x="4935901" y="3393861"/>
            <a:ext cx="5271264" cy="1658504"/>
          </a:xfrm>
          <a:prstGeom prst="rect">
            <a:avLst/>
          </a:prstGeom>
          <a:solidFill>
            <a:srgbClr val="0072C6">
              <a:lumMod val="60000"/>
              <a:lumOff val="40000"/>
            </a:srgbClr>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ja-JP" altLang="en-US" sz="2745" b="1" kern="0" dirty="0">
                <a:gradFill>
                  <a:gsLst>
                    <a:gs pos="0">
                      <a:srgbClr val="FFFFFF"/>
                    </a:gs>
                    <a:gs pos="100000">
                      <a:srgbClr val="FFFFFF"/>
                    </a:gs>
                  </a:gsLst>
                  <a:lin ang="5400000" scaled="0"/>
                </a:gradFill>
                <a:latin typeface="Segoe UI"/>
                <a:ea typeface="Meiryo UI"/>
                <a:cs typeface="Segoe UI" pitchFamily="34" charset="0"/>
              </a:rPr>
              <a:t>ユーザー認証</a:t>
            </a:r>
            <a:endParaRPr lang="en-US" altLang="ja-JP"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pic>
        <p:nvPicPr>
          <p:cNvPr id="68"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300" y="2348648"/>
            <a:ext cx="624750" cy="468562"/>
          </a:xfrm>
          <a:prstGeom prst="rect">
            <a:avLst/>
          </a:prstGeom>
        </p:spPr>
      </p:pic>
      <p:sp>
        <p:nvSpPr>
          <p:cNvPr id="72" name="TextBox 17"/>
          <p:cNvSpPr txBox="1"/>
          <p:nvPr/>
        </p:nvSpPr>
        <p:spPr>
          <a:xfrm>
            <a:off x="5249011" y="2739393"/>
            <a:ext cx="702837"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SQL</a:t>
            </a:r>
          </a:p>
        </p:txBody>
      </p:sp>
      <p:sp>
        <p:nvSpPr>
          <p:cNvPr id="73" name="TextBox 18"/>
          <p:cNvSpPr txBox="1"/>
          <p:nvPr/>
        </p:nvSpPr>
        <p:spPr>
          <a:xfrm>
            <a:off x="6106068" y="2717835"/>
            <a:ext cx="956434"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Table Storage</a:t>
            </a:r>
          </a:p>
        </p:txBody>
      </p:sp>
      <p:sp>
        <p:nvSpPr>
          <p:cNvPr id="74" name="TextBox 19"/>
          <p:cNvSpPr txBox="1"/>
          <p:nvPr/>
        </p:nvSpPr>
        <p:spPr>
          <a:xfrm>
            <a:off x="7115664" y="2736594"/>
            <a:ext cx="984865"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Blob Storage</a:t>
            </a:r>
          </a:p>
        </p:txBody>
      </p:sp>
      <p:pic>
        <p:nvPicPr>
          <p:cNvPr id="78" name="Picture 23" descr="mongodb white.png"/>
          <p:cNvPicPr>
            <a:picLocks noChangeAspect="1"/>
          </p:cNvPicPr>
          <p:nvPr/>
        </p:nvPicPr>
        <p:blipFill>
          <a:blip r:embed="rId3" cstate="print">
            <a:clrChange>
              <a:clrFrom>
                <a:srgbClr val="89D1E5"/>
              </a:clrFrom>
              <a:clrTo>
                <a:srgbClr val="89D1E5">
                  <a:alpha val="0"/>
                </a:srgbClr>
              </a:clrTo>
            </a:clrChange>
            <a:extLst>
              <a:ext uri="{BEBA8EAE-BF5A-486C-A8C5-ECC9F3942E4B}">
                <a14:imgProps xmlns:a14="http://schemas.microsoft.com/office/drawing/2010/main">
                  <a14:imgLayer r:embed="rId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202506" y="2180221"/>
            <a:ext cx="732494" cy="732494"/>
          </a:xfrm>
          <a:prstGeom prst="rect">
            <a:avLst/>
          </a:prstGeom>
        </p:spPr>
      </p:pic>
      <p:sp>
        <p:nvSpPr>
          <p:cNvPr id="79" name="TextBox 24"/>
          <p:cNvSpPr txBox="1"/>
          <p:nvPr/>
        </p:nvSpPr>
        <p:spPr>
          <a:xfrm>
            <a:off x="8077775" y="2764997"/>
            <a:ext cx="892743"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Mongo DB</a:t>
            </a:r>
          </a:p>
        </p:txBody>
      </p:sp>
      <p:pic>
        <p:nvPicPr>
          <p:cNvPr id="87"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2132" y="4099568"/>
            <a:ext cx="311519" cy="468685"/>
          </a:xfrm>
          <a:prstGeom prst="rect">
            <a:avLst/>
          </a:prstGeom>
        </p:spPr>
      </p:pic>
      <p:pic>
        <p:nvPicPr>
          <p:cNvPr id="88"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5405511" y="4031803"/>
            <a:ext cx="469820" cy="468105"/>
          </a:xfrm>
          <a:prstGeom prst="rect">
            <a:avLst/>
          </a:prstGeom>
        </p:spPr>
      </p:pic>
      <p:grpSp>
        <p:nvGrpSpPr>
          <p:cNvPr id="89" name="Group 35"/>
          <p:cNvGrpSpPr/>
          <p:nvPr/>
        </p:nvGrpSpPr>
        <p:grpSpPr bwMode="gray">
          <a:xfrm>
            <a:off x="7216500" y="4090896"/>
            <a:ext cx="617817" cy="343953"/>
            <a:chOff x="8313214" y="-1818199"/>
            <a:chExt cx="2170583"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sp>
          <p:nvSpPr>
            <p:cNvPr id="92" name="Freeform 13"/>
            <p:cNvSpPr>
              <a:spLocks/>
            </p:cNvSpPr>
            <p:nvPr/>
          </p:nvSpPr>
          <p:spPr bwMode="gray">
            <a:xfrm>
              <a:off x="8313214" y="-1818199"/>
              <a:ext cx="1370013"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grpSp>
      <p:sp>
        <p:nvSpPr>
          <p:cNvPr id="94" name="TextBox 40"/>
          <p:cNvSpPr txBox="1"/>
          <p:nvPr/>
        </p:nvSpPr>
        <p:spPr>
          <a:xfrm>
            <a:off x="5145721" y="4499747"/>
            <a:ext cx="1091445"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Facebook</a:t>
            </a:r>
          </a:p>
        </p:txBody>
      </p:sp>
      <p:sp>
        <p:nvSpPr>
          <p:cNvPr id="95" name="TextBox 41"/>
          <p:cNvSpPr txBox="1"/>
          <p:nvPr/>
        </p:nvSpPr>
        <p:spPr>
          <a:xfrm>
            <a:off x="6135030" y="4498821"/>
            <a:ext cx="878543"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Twitter</a:t>
            </a:r>
          </a:p>
        </p:txBody>
      </p:sp>
      <p:sp>
        <p:nvSpPr>
          <p:cNvPr id="96" name="TextBox 42"/>
          <p:cNvSpPr txBox="1"/>
          <p:nvPr/>
        </p:nvSpPr>
        <p:spPr>
          <a:xfrm>
            <a:off x="6931468" y="4510784"/>
            <a:ext cx="1140842"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Microsoft</a:t>
            </a:r>
          </a:p>
        </p:txBody>
      </p:sp>
      <p:sp>
        <p:nvSpPr>
          <p:cNvPr id="97" name="TextBox 43"/>
          <p:cNvSpPr txBox="1"/>
          <p:nvPr/>
        </p:nvSpPr>
        <p:spPr>
          <a:xfrm>
            <a:off x="7931145" y="4503715"/>
            <a:ext cx="1003025"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Google</a:t>
            </a:r>
          </a:p>
        </p:txBody>
      </p:sp>
      <p:pic>
        <p:nvPicPr>
          <p:cNvPr id="100" name="Picture 4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6289903" y="4039965"/>
            <a:ext cx="535123" cy="432453"/>
          </a:xfrm>
          <a:prstGeom prst="rect">
            <a:avLst/>
          </a:prstGeom>
          <a:noFill/>
          <a:ln>
            <a:noFill/>
          </a:ln>
        </p:spPr>
      </p:pic>
      <p:grpSp>
        <p:nvGrpSpPr>
          <p:cNvPr id="126" name="グループ化 125"/>
          <p:cNvGrpSpPr/>
          <p:nvPr/>
        </p:nvGrpSpPr>
        <p:grpSpPr>
          <a:xfrm>
            <a:off x="237656" y="1077276"/>
            <a:ext cx="2830308" cy="5696852"/>
            <a:chOff x="269558" y="1098041"/>
            <a:chExt cx="2887472" cy="5811910"/>
          </a:xfrm>
        </p:grpSpPr>
        <p:sp>
          <p:nvSpPr>
            <p:cNvPr id="101" name="Rectangle 47"/>
            <p:cNvSpPr/>
            <p:nvPr/>
          </p:nvSpPr>
          <p:spPr bwMode="auto">
            <a:xfrm>
              <a:off x="277030" y="1098041"/>
              <a:ext cx="2880000" cy="5811910"/>
            </a:xfrm>
            <a:prstGeom prst="rect">
              <a:avLst/>
            </a:prstGeom>
            <a:solidFill>
              <a:srgbClr val="9C5097"/>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r>
                <a:rPr lang="ja-JP" altLang="en-US" sz="3136" b="1" kern="0" dirty="0">
                  <a:gradFill>
                    <a:gsLst>
                      <a:gs pos="0">
                        <a:srgbClr val="FFFFFF"/>
                      </a:gs>
                      <a:gs pos="100000">
                        <a:srgbClr val="FFFFFF"/>
                      </a:gs>
                    </a:gsLst>
                    <a:lin ang="5400000" scaled="0"/>
                  </a:gradFill>
                  <a:latin typeface="Segoe UI"/>
                  <a:ea typeface="Meiryo UI"/>
                  <a:cs typeface="Segoe UI" pitchFamily="34" charset="0"/>
                </a:rPr>
                <a:t>クライアント </a:t>
              </a:r>
              <a:r>
                <a:rPr lang="en-US" altLang="ja-JP" sz="3136" b="1" kern="0" dirty="0">
                  <a:gradFill>
                    <a:gsLst>
                      <a:gs pos="0">
                        <a:srgbClr val="FFFFFF"/>
                      </a:gs>
                      <a:gs pos="100000">
                        <a:srgbClr val="FFFFFF"/>
                      </a:gs>
                    </a:gsLst>
                    <a:lin ang="5400000" scaled="0"/>
                  </a:gradFill>
                  <a:latin typeface="Segoe UI"/>
                  <a:ea typeface="Meiryo UI"/>
                  <a:cs typeface="Segoe UI" pitchFamily="34" charset="0"/>
                </a:rPr>
                <a:t>SDK</a:t>
              </a:r>
              <a:endParaRPr lang="en-US" sz="3136"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102" name="TextBox 48"/>
            <p:cNvSpPr txBox="1"/>
            <p:nvPr/>
          </p:nvSpPr>
          <p:spPr>
            <a:xfrm>
              <a:off x="269558" y="2223261"/>
              <a:ext cx="2851171" cy="2330280"/>
            </a:xfrm>
            <a:prstGeom prst="rect">
              <a:avLst/>
            </a:prstGeom>
            <a:noFill/>
          </p:spPr>
          <p:txBody>
            <a:bodyPr wrap="square" lIns="175711" tIns="140569" rIns="175711" bIns="140569" rtlCol="0">
              <a:spAutoFit/>
            </a:bodyPr>
            <a:lstStyle/>
            <a:p>
              <a:pPr defTabSz="895895">
                <a:spcBef>
                  <a:spcPts val="588"/>
                </a:spcBef>
                <a:defRPr/>
              </a:pPr>
              <a:r>
                <a:rPr lang="en-US" sz="2157" kern="0" dirty="0">
                  <a:solidFill>
                    <a:srgbClr val="FFFFFF"/>
                  </a:solidFill>
                  <a:latin typeface="Segoe UI"/>
                  <a:ea typeface="Meiryo UI"/>
                </a:rPr>
                <a:t>Windows </a:t>
              </a:r>
              <a:r>
                <a:rPr lang="ja-JP" altLang="en-US" sz="2157" kern="0" dirty="0">
                  <a:solidFill>
                    <a:srgbClr val="FFFFFF"/>
                  </a:solidFill>
                  <a:latin typeface="Segoe UI"/>
                  <a:ea typeface="Meiryo UI"/>
                </a:rPr>
                <a:t>ストア</a:t>
              </a:r>
              <a:endParaRPr lang="en-US" sz="2157" kern="0" dirty="0">
                <a:solidFill>
                  <a:srgbClr val="FFFFFF"/>
                </a:solidFill>
                <a:latin typeface="Segoe UI"/>
                <a:ea typeface="Meiryo UI"/>
              </a:endParaRPr>
            </a:p>
            <a:p>
              <a:pPr defTabSz="895895">
                <a:spcBef>
                  <a:spcPts val="588"/>
                </a:spcBef>
                <a:defRPr/>
              </a:pPr>
              <a:r>
                <a:rPr lang="en-US" sz="2157" kern="0" dirty="0">
                  <a:solidFill>
                    <a:srgbClr val="FFFFFF"/>
                  </a:solidFill>
                  <a:latin typeface="Segoe UI"/>
                  <a:ea typeface="Meiryo UI"/>
                </a:rPr>
                <a:t>iOS</a:t>
              </a:r>
            </a:p>
            <a:p>
              <a:pPr defTabSz="895895">
                <a:spcBef>
                  <a:spcPts val="588"/>
                </a:spcBef>
                <a:defRPr/>
              </a:pPr>
              <a:r>
                <a:rPr lang="en-US" sz="2157" kern="0" dirty="0">
                  <a:solidFill>
                    <a:srgbClr val="FFFFFF"/>
                  </a:solidFill>
                  <a:latin typeface="Segoe UI"/>
                  <a:ea typeface="Meiryo UI"/>
                </a:rPr>
                <a:t>Android</a:t>
              </a:r>
            </a:p>
            <a:p>
              <a:pPr defTabSz="895895">
                <a:spcBef>
                  <a:spcPts val="588"/>
                </a:spcBef>
                <a:defRPr/>
              </a:pPr>
              <a:r>
                <a:rPr lang="en-US" sz="2157" kern="0" dirty="0">
                  <a:solidFill>
                    <a:srgbClr val="FFFFFF"/>
                  </a:solidFill>
                  <a:latin typeface="Segoe UI"/>
                  <a:ea typeface="Meiryo UI"/>
                </a:rPr>
                <a:t>Windows Phone</a:t>
              </a:r>
            </a:p>
            <a:p>
              <a:pPr defTabSz="895895">
                <a:spcBef>
                  <a:spcPts val="588"/>
                </a:spcBef>
                <a:defRPr/>
              </a:pPr>
              <a:r>
                <a:rPr lang="en-US" sz="2157" kern="0" dirty="0">
                  <a:solidFill>
                    <a:srgbClr val="FFFFFF"/>
                  </a:solidFill>
                  <a:latin typeface="Segoe UI"/>
                  <a:ea typeface="Meiryo UI"/>
                </a:rPr>
                <a:t>HTML5 / JavaScript</a:t>
              </a:r>
            </a:p>
          </p:txBody>
        </p:sp>
        <p:pic>
          <p:nvPicPr>
            <p:cNvPr id="104" name="Picture 2" descr="\\MAGNUM\Projects\Microsoft\Cloud Power FY12\Design\ICONS_PNG\Devices.png"/>
            <p:cNvPicPr>
              <a:picLocks noChangeAspect="1" noChangeArrowheads="1"/>
            </p:cNvPicPr>
            <p:nvPr/>
          </p:nvPicPr>
          <p:blipFill>
            <a:blip r:embed="rId8" cstate="print">
              <a:lum bright="100000"/>
              <a:extLst>
                <a:ext uri="{28A0092B-C50C-407E-A947-70E740481C1C}">
                  <a14:useLocalDpi xmlns:a14="http://schemas.microsoft.com/office/drawing/2010/main" val="0"/>
                </a:ext>
              </a:extLst>
            </a:blip>
            <a:srcRect/>
            <a:stretch>
              <a:fillRect/>
            </a:stretch>
          </p:blipFill>
          <p:spPr bwMode="auto">
            <a:xfrm>
              <a:off x="647695" y="5768234"/>
              <a:ext cx="1089506" cy="963793"/>
            </a:xfrm>
            <a:prstGeom prst="rect">
              <a:avLst/>
            </a:prstGeom>
            <a:noFill/>
            <a:ln>
              <a:noFill/>
            </a:ln>
          </p:spPr>
        </p:pic>
        <p:pic>
          <p:nvPicPr>
            <p:cNvPr id="105" name="Picture 2" descr="\\MAGNUM\Projects\Microsoft\Cloud Power FY12\Design\ICONS_PNG\Devices.png"/>
            <p:cNvPicPr>
              <a:picLocks noChangeAspect="1" noChangeArrowheads="1"/>
            </p:cNvPicPr>
            <p:nvPr/>
          </p:nvPicPr>
          <p:blipFill>
            <a:blip r:embed="rId9" cstate="print">
              <a:lum bright="100000"/>
              <a:extLst>
                <a:ext uri="{28A0092B-C50C-407E-A947-70E740481C1C}">
                  <a14:useLocalDpi xmlns:a14="http://schemas.microsoft.com/office/drawing/2010/main" val="0"/>
                </a:ext>
              </a:extLst>
            </a:blip>
            <a:srcRect/>
            <a:stretch>
              <a:fillRect/>
            </a:stretch>
          </p:blipFill>
          <p:spPr bwMode="auto">
            <a:xfrm>
              <a:off x="1958892" y="5718922"/>
              <a:ext cx="777130" cy="1051411"/>
            </a:xfrm>
            <a:prstGeom prst="rect">
              <a:avLst/>
            </a:prstGeom>
            <a:noFill/>
            <a:ln>
              <a:noFill/>
            </a:ln>
          </p:spPr>
        </p:pic>
      </p:grpSp>
      <p:pic>
        <p:nvPicPr>
          <p:cNvPr id="108" name="Picture 54"/>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326778" y="2304735"/>
            <a:ext cx="605093" cy="527829"/>
          </a:xfrm>
          <a:prstGeom prst="rect">
            <a:avLst/>
          </a:prstGeom>
        </p:spPr>
      </p:pic>
      <p:pic>
        <p:nvPicPr>
          <p:cNvPr id="109" name="Picture 56"/>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6309616" y="2312065"/>
            <a:ext cx="590337" cy="513168"/>
          </a:xfrm>
          <a:prstGeom prst="rect">
            <a:avLst/>
          </a:prstGeom>
        </p:spPr>
      </p:pic>
      <p:sp>
        <p:nvSpPr>
          <p:cNvPr id="110" name="TextBox 53"/>
          <p:cNvSpPr txBox="1"/>
          <p:nvPr/>
        </p:nvSpPr>
        <p:spPr>
          <a:xfrm rot="16200000">
            <a:off x="1955593" y="3859806"/>
            <a:ext cx="5111056" cy="717592"/>
          </a:xfrm>
          <a:prstGeom prst="rect">
            <a:avLst/>
          </a:prstGeom>
          <a:solidFill>
            <a:srgbClr val="0072C6">
              <a:lumMod val="50000"/>
            </a:srgbClr>
          </a:solidFill>
        </p:spPr>
        <p:txBody>
          <a:bodyPr wrap="square" lIns="175711" tIns="70575" rIns="176437" bIns="70575" rtlCol="0" anchor="ctr" anchorCtr="0">
            <a:noAutofit/>
          </a:bodyPr>
          <a:lstStyle/>
          <a:p>
            <a:pPr algn="ctr" defTabSz="895895">
              <a:lnSpc>
                <a:spcPct val="90000"/>
              </a:lnSpc>
              <a:defRPr/>
            </a:pPr>
            <a:r>
              <a:rPr lang="en-US" sz="3136" b="1" kern="0" dirty="0">
                <a:solidFill>
                  <a:srgbClr val="FFFFFF"/>
                </a:solidFill>
                <a:latin typeface="Segoe UI"/>
                <a:ea typeface="Meiryo UI"/>
              </a:rPr>
              <a:t>REST API</a:t>
            </a:r>
          </a:p>
        </p:txBody>
      </p:sp>
      <p:sp>
        <p:nvSpPr>
          <p:cNvPr id="111" name="Left-Up Arrow 73"/>
          <p:cNvSpPr/>
          <p:nvPr/>
        </p:nvSpPr>
        <p:spPr bwMode="auto">
          <a:xfrm flipH="1">
            <a:off x="3108731" y="3923974"/>
            <a:ext cx="988045" cy="494022"/>
          </a:xfrm>
          <a:prstGeom prst="leftRightArrow">
            <a:avLst>
              <a:gd name="adj1" fmla="val 34969"/>
              <a:gd name="adj2" fmla="val 39979"/>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74675" tIns="37336" rIns="37336" bIns="74675" numCol="1" spcCol="0" rtlCol="0" fromWordArt="0" anchor="b" anchorCtr="0" forceAA="0" compatLnSpc="1">
            <a:prstTxWarp prst="textNoShape">
              <a:avLst/>
            </a:prstTxWarp>
            <a:noAutofit/>
          </a:bodyPr>
          <a:lstStyle/>
          <a:p>
            <a:pPr algn="ctr" defTabSz="746442" fontAlgn="base">
              <a:spcBef>
                <a:spcPct val="0"/>
              </a:spcBef>
              <a:spcAft>
                <a:spcPct val="0"/>
              </a:spcAft>
              <a:defRPr/>
            </a:pPr>
            <a:endParaRPr lang="en-US" sz="1921" kern="0" spc="-40" dirty="0">
              <a:solidFill>
                <a:srgbClr val="FFFFFF"/>
              </a:solidFill>
              <a:latin typeface="Segoe UI Light"/>
              <a:ea typeface="Meiryo UI"/>
              <a:cs typeface="Segoe UI" pitchFamily="34" charset="0"/>
            </a:endParaRPr>
          </a:p>
        </p:txBody>
      </p:sp>
    </p:spTree>
    <p:extLst>
      <p:ext uri="{BB962C8B-B14F-4D97-AF65-F5344CB8AC3E}">
        <p14:creationId xmlns:p14="http://schemas.microsoft.com/office/powerpoint/2010/main" val="1694733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t>コンピューターに接する時間が増えたから、</a:t>
            </a:r>
            <a:br>
              <a:rPr kumimoji="1" lang="en-US" altLang="ja-JP" dirty="0"/>
            </a:br>
            <a:r>
              <a:rPr kumimoji="1" lang="ja-JP" altLang="en-US" dirty="0"/>
              <a:t>それを有効に活用したいよね</a:t>
            </a:r>
            <a:r>
              <a:rPr kumimoji="1" lang="en-US" altLang="ja-JP" dirty="0"/>
              <a:t>?</a:t>
            </a:r>
            <a:endParaRPr kumimoji="1" lang="ja-JP" altLang="en-US" dirty="0"/>
          </a:p>
        </p:txBody>
      </p:sp>
      <p:pic>
        <p:nvPicPr>
          <p:cNvPr id="3" name="図 2"/>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584362" y="1615131"/>
            <a:ext cx="1800160" cy="1800160"/>
          </a:xfrm>
          <a:prstGeom prst="rect">
            <a:avLst/>
          </a:prstGeom>
        </p:spPr>
      </p:pic>
      <p:pic>
        <p:nvPicPr>
          <p:cNvPr id="4" name="図 3"/>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195921" y="1615131"/>
            <a:ext cx="1800160" cy="1800160"/>
          </a:xfrm>
          <a:prstGeom prst="rect">
            <a:avLst/>
          </a:prstGeom>
        </p:spPr>
      </p:pic>
      <p:pic>
        <p:nvPicPr>
          <p:cNvPr id="5" name="図 4"/>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084932" y="934549"/>
            <a:ext cx="2914160" cy="3161323"/>
          </a:xfrm>
          <a:prstGeom prst="rect">
            <a:avLst/>
          </a:prstGeom>
        </p:spPr>
      </p:pic>
      <p:pic>
        <p:nvPicPr>
          <p:cNvPr id="42" name="図 41"/>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736740" y="1767510"/>
            <a:ext cx="1800160" cy="1800160"/>
          </a:xfrm>
          <a:prstGeom prst="rect">
            <a:avLst/>
          </a:prstGeom>
        </p:spPr>
      </p:pic>
      <p:pic>
        <p:nvPicPr>
          <p:cNvPr id="43" name="図 4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348298" y="1767510"/>
            <a:ext cx="1800160" cy="1800160"/>
          </a:xfrm>
          <a:prstGeom prst="rect">
            <a:avLst/>
          </a:prstGeom>
        </p:spPr>
      </p:pic>
      <p:pic>
        <p:nvPicPr>
          <p:cNvPr id="44" name="図 43"/>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237310" y="1086927"/>
            <a:ext cx="2914160" cy="3161323"/>
          </a:xfrm>
          <a:prstGeom prst="rect">
            <a:avLst/>
          </a:prstGeom>
        </p:spPr>
      </p:pic>
      <p:pic>
        <p:nvPicPr>
          <p:cNvPr id="45" name="図 44"/>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8889119" y="1919888"/>
            <a:ext cx="1800160" cy="1800160"/>
          </a:xfrm>
          <a:prstGeom prst="rect">
            <a:avLst/>
          </a:prstGeom>
        </p:spPr>
      </p:pic>
      <p:pic>
        <p:nvPicPr>
          <p:cNvPr id="46" name="図 45"/>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500677" y="1919888"/>
            <a:ext cx="1800160" cy="1800160"/>
          </a:xfrm>
          <a:prstGeom prst="rect">
            <a:avLst/>
          </a:prstGeom>
        </p:spPr>
      </p:pic>
      <p:pic>
        <p:nvPicPr>
          <p:cNvPr id="47" name="図 46"/>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389689" y="1239306"/>
            <a:ext cx="2914160" cy="3161323"/>
          </a:xfrm>
          <a:prstGeom prst="rect">
            <a:avLst/>
          </a:prstGeom>
        </p:spPr>
      </p:pic>
      <p:pic>
        <p:nvPicPr>
          <p:cNvPr id="48" name="図 47"/>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041497" y="2072266"/>
            <a:ext cx="1800160" cy="1800160"/>
          </a:xfrm>
          <a:prstGeom prst="rect">
            <a:avLst/>
          </a:prstGeom>
        </p:spPr>
      </p:pic>
      <p:pic>
        <p:nvPicPr>
          <p:cNvPr id="49" name="図 48"/>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653055" y="2072266"/>
            <a:ext cx="1800160" cy="1800160"/>
          </a:xfrm>
          <a:prstGeom prst="rect">
            <a:avLst/>
          </a:prstGeom>
        </p:spPr>
      </p:pic>
      <p:pic>
        <p:nvPicPr>
          <p:cNvPr id="50" name="図 49"/>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542066" y="1391684"/>
            <a:ext cx="2914160" cy="3161323"/>
          </a:xfrm>
          <a:prstGeom prst="rect">
            <a:avLst/>
          </a:prstGeom>
        </p:spPr>
      </p:pic>
      <p:pic>
        <p:nvPicPr>
          <p:cNvPr id="51" name="図 50"/>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193876" y="2224644"/>
            <a:ext cx="1800160" cy="1800160"/>
          </a:xfrm>
          <a:prstGeom prst="rect">
            <a:avLst/>
          </a:prstGeom>
        </p:spPr>
      </p:pic>
      <p:pic>
        <p:nvPicPr>
          <p:cNvPr id="52" name="図 51"/>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805434" y="2224644"/>
            <a:ext cx="1800160" cy="1800160"/>
          </a:xfrm>
          <a:prstGeom prst="rect">
            <a:avLst/>
          </a:prstGeom>
        </p:spPr>
      </p:pic>
      <p:pic>
        <p:nvPicPr>
          <p:cNvPr id="53" name="図 52"/>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694445" y="1544063"/>
            <a:ext cx="2914160" cy="3161323"/>
          </a:xfrm>
          <a:prstGeom prst="rect">
            <a:avLst/>
          </a:prstGeom>
        </p:spPr>
      </p:pic>
      <p:pic>
        <p:nvPicPr>
          <p:cNvPr id="54" name="図 53"/>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346254" y="2377023"/>
            <a:ext cx="1800160" cy="1800160"/>
          </a:xfrm>
          <a:prstGeom prst="rect">
            <a:avLst/>
          </a:prstGeom>
        </p:spPr>
      </p:pic>
      <p:pic>
        <p:nvPicPr>
          <p:cNvPr id="55" name="図 54"/>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957812" y="2377023"/>
            <a:ext cx="1800160" cy="1800160"/>
          </a:xfrm>
          <a:prstGeom prst="rect">
            <a:avLst/>
          </a:prstGeom>
        </p:spPr>
      </p:pic>
      <p:pic>
        <p:nvPicPr>
          <p:cNvPr id="56" name="図 55"/>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846823" y="1696441"/>
            <a:ext cx="2914160" cy="3161323"/>
          </a:xfrm>
          <a:prstGeom prst="rect">
            <a:avLst/>
          </a:prstGeom>
        </p:spPr>
      </p:pic>
      <p:pic>
        <p:nvPicPr>
          <p:cNvPr id="57" name="図 56"/>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498632" y="2529401"/>
            <a:ext cx="1800160" cy="1800160"/>
          </a:xfrm>
          <a:prstGeom prst="rect">
            <a:avLst/>
          </a:prstGeom>
        </p:spPr>
      </p:pic>
      <p:pic>
        <p:nvPicPr>
          <p:cNvPr id="58" name="図 57"/>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110191" y="2529401"/>
            <a:ext cx="1800160" cy="1800160"/>
          </a:xfrm>
          <a:prstGeom prst="rect">
            <a:avLst/>
          </a:prstGeom>
        </p:spPr>
      </p:pic>
      <p:pic>
        <p:nvPicPr>
          <p:cNvPr id="59" name="図 58"/>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1999202" y="1848820"/>
            <a:ext cx="2914160" cy="3161323"/>
          </a:xfrm>
          <a:prstGeom prst="rect">
            <a:avLst/>
          </a:prstGeom>
        </p:spPr>
      </p:pic>
      <p:pic>
        <p:nvPicPr>
          <p:cNvPr id="60" name="図 59"/>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651010" y="2681780"/>
            <a:ext cx="1800160" cy="1800160"/>
          </a:xfrm>
          <a:prstGeom prst="rect">
            <a:avLst/>
          </a:prstGeom>
        </p:spPr>
      </p:pic>
      <p:pic>
        <p:nvPicPr>
          <p:cNvPr id="61" name="図 60"/>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262569" y="2681780"/>
            <a:ext cx="1800160" cy="1800160"/>
          </a:xfrm>
          <a:prstGeom prst="rect">
            <a:avLst/>
          </a:prstGeom>
        </p:spPr>
      </p:pic>
      <p:pic>
        <p:nvPicPr>
          <p:cNvPr id="62" name="図 61"/>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151580" y="2001197"/>
            <a:ext cx="2914160" cy="3161323"/>
          </a:xfrm>
          <a:prstGeom prst="rect">
            <a:avLst/>
          </a:prstGeom>
        </p:spPr>
      </p:pic>
      <p:pic>
        <p:nvPicPr>
          <p:cNvPr id="63" name="図 62"/>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803389" y="2834158"/>
            <a:ext cx="1800160" cy="1800160"/>
          </a:xfrm>
          <a:prstGeom prst="rect">
            <a:avLst/>
          </a:prstGeom>
        </p:spPr>
      </p:pic>
      <p:pic>
        <p:nvPicPr>
          <p:cNvPr id="64" name="図 63"/>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414948" y="2834158"/>
            <a:ext cx="1800160" cy="1800160"/>
          </a:xfrm>
          <a:prstGeom prst="rect">
            <a:avLst/>
          </a:prstGeom>
        </p:spPr>
      </p:pic>
      <p:pic>
        <p:nvPicPr>
          <p:cNvPr id="65" name="図 64"/>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303959" y="2153576"/>
            <a:ext cx="2914160" cy="3161323"/>
          </a:xfrm>
          <a:prstGeom prst="rect">
            <a:avLst/>
          </a:prstGeom>
        </p:spPr>
      </p:pic>
      <p:pic>
        <p:nvPicPr>
          <p:cNvPr id="66" name="図 65"/>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9955767" y="2986537"/>
            <a:ext cx="1800160" cy="1800160"/>
          </a:xfrm>
          <a:prstGeom prst="rect">
            <a:avLst/>
          </a:prstGeom>
        </p:spPr>
      </p:pic>
      <p:pic>
        <p:nvPicPr>
          <p:cNvPr id="67" name="図 66"/>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567326" y="2986537"/>
            <a:ext cx="1800160" cy="1800160"/>
          </a:xfrm>
          <a:prstGeom prst="rect">
            <a:avLst/>
          </a:prstGeom>
        </p:spPr>
      </p:pic>
      <p:pic>
        <p:nvPicPr>
          <p:cNvPr id="68" name="図 67"/>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456337" y="2305954"/>
            <a:ext cx="2914160" cy="3161323"/>
          </a:xfrm>
          <a:prstGeom prst="rect">
            <a:avLst/>
          </a:prstGeom>
        </p:spPr>
      </p:pic>
      <p:pic>
        <p:nvPicPr>
          <p:cNvPr id="69" name="図 68"/>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108146" y="3138915"/>
            <a:ext cx="1800160" cy="1800160"/>
          </a:xfrm>
          <a:prstGeom prst="rect">
            <a:avLst/>
          </a:prstGeom>
        </p:spPr>
      </p:pic>
      <p:pic>
        <p:nvPicPr>
          <p:cNvPr id="70" name="図 69"/>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719704" y="3138915"/>
            <a:ext cx="1800160" cy="1800160"/>
          </a:xfrm>
          <a:prstGeom prst="rect">
            <a:avLst/>
          </a:prstGeom>
        </p:spPr>
      </p:pic>
      <p:pic>
        <p:nvPicPr>
          <p:cNvPr id="71" name="図 70"/>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608716" y="2458333"/>
            <a:ext cx="2914160" cy="3161323"/>
          </a:xfrm>
          <a:prstGeom prst="rect">
            <a:avLst/>
          </a:prstGeom>
        </p:spPr>
      </p:pic>
      <p:pic>
        <p:nvPicPr>
          <p:cNvPr id="72" name="図 71"/>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260524" y="3291294"/>
            <a:ext cx="1800160" cy="1800160"/>
          </a:xfrm>
          <a:prstGeom prst="rect">
            <a:avLst/>
          </a:prstGeom>
        </p:spPr>
      </p:pic>
      <p:pic>
        <p:nvPicPr>
          <p:cNvPr id="73" name="図 72"/>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6872082" y="3291294"/>
            <a:ext cx="1800160" cy="1800160"/>
          </a:xfrm>
          <a:prstGeom prst="rect">
            <a:avLst/>
          </a:prstGeom>
        </p:spPr>
      </p:pic>
      <p:pic>
        <p:nvPicPr>
          <p:cNvPr id="74" name="図 73"/>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761094" y="2610711"/>
            <a:ext cx="2914160" cy="3161323"/>
          </a:xfrm>
          <a:prstGeom prst="rect">
            <a:avLst/>
          </a:prstGeom>
        </p:spPr>
      </p:pic>
      <p:pic>
        <p:nvPicPr>
          <p:cNvPr id="75" name="図 74"/>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412903" y="3443671"/>
            <a:ext cx="1800160" cy="1800160"/>
          </a:xfrm>
          <a:prstGeom prst="rect">
            <a:avLst/>
          </a:prstGeom>
        </p:spPr>
      </p:pic>
      <p:pic>
        <p:nvPicPr>
          <p:cNvPr id="76" name="図 75"/>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024461" y="3443671"/>
            <a:ext cx="1800160" cy="1800160"/>
          </a:xfrm>
          <a:prstGeom prst="rect">
            <a:avLst/>
          </a:prstGeom>
        </p:spPr>
      </p:pic>
      <p:pic>
        <p:nvPicPr>
          <p:cNvPr id="77" name="図 76"/>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2913472" y="2763090"/>
            <a:ext cx="2914160" cy="3161323"/>
          </a:xfrm>
          <a:prstGeom prst="rect">
            <a:avLst/>
          </a:prstGeom>
        </p:spPr>
      </p:pic>
      <p:pic>
        <p:nvPicPr>
          <p:cNvPr id="78" name="図 77"/>
          <p:cNvPicPr>
            <a:picLocks noChangeAspect="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0565281" y="3596050"/>
            <a:ext cx="1800160" cy="1800160"/>
          </a:xfrm>
          <a:prstGeom prst="rect">
            <a:avLst/>
          </a:prstGeom>
        </p:spPr>
      </p:pic>
      <p:pic>
        <p:nvPicPr>
          <p:cNvPr id="79" name="図 78"/>
          <p:cNvPicPr>
            <a:picLocks noChangeAspect="1"/>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7176839" y="3596050"/>
            <a:ext cx="1800160" cy="1800160"/>
          </a:xfrm>
          <a:prstGeom prst="rect">
            <a:avLst/>
          </a:prstGeom>
        </p:spPr>
      </p:pic>
      <p:pic>
        <p:nvPicPr>
          <p:cNvPr id="80" name="図 79"/>
          <p:cNvPicPr>
            <a:picLocks noChangeAspect="1"/>
          </p:cNvPicPr>
          <p:nvPr/>
        </p:nvPicPr>
        <p:blipFill rotWithShape="1">
          <a:blip r:embed="rId6" cstate="print">
            <a:clrChange>
              <a:clrFrom>
                <a:srgbClr val="000000"/>
              </a:clrFrom>
              <a:clrTo>
                <a:srgbClr val="000000">
                  <a:alpha val="0"/>
                </a:srgbClr>
              </a:clrTo>
            </a:clrChange>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p:blipFill>
        <p:spPr>
          <a:xfrm>
            <a:off x="3065850" y="2915468"/>
            <a:ext cx="2914160" cy="3161323"/>
          </a:xfrm>
          <a:prstGeom prst="rect">
            <a:avLst/>
          </a:prstGeom>
        </p:spPr>
      </p:pic>
      <p:sp>
        <p:nvSpPr>
          <p:cNvPr id="82" name="ホームベース 81"/>
          <p:cNvSpPr/>
          <p:nvPr>
            <p:custDataLst>
              <p:tags r:id="rId1"/>
            </p:custDataLst>
          </p:nvPr>
        </p:nvSpPr>
        <p:spPr bwMode="auto">
          <a:xfrm>
            <a:off x="637659" y="1984937"/>
            <a:ext cx="11096342" cy="1269062"/>
          </a:xfrm>
          <a:prstGeom prst="homePlate">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ja-JP" altLang="en-US" sz="5399" dirty="0">
                <a:gradFill flip="none" rotWithShape="1">
                  <a:gsLst>
                    <a:gs pos="0">
                      <a:srgbClr val="FFFFFF"/>
                    </a:gs>
                    <a:gs pos="100000">
                      <a:srgbClr val="FFFFFF"/>
                    </a:gs>
                  </a:gsLst>
                  <a:lin ang="5400000" scaled="0"/>
                  <a:tileRect/>
                </a:gradFill>
                <a:latin typeface="Segoe UI"/>
                <a:ea typeface="Meiryo UI"/>
              </a:rPr>
              <a:t>メッセージを送ることができると便利</a:t>
            </a:r>
          </a:p>
        </p:txBody>
      </p:sp>
      <p:sp>
        <p:nvSpPr>
          <p:cNvPr id="81" name="左矢印 80"/>
          <p:cNvSpPr/>
          <p:nvPr>
            <p:custDataLst>
              <p:tags r:id="rId2"/>
            </p:custDataLst>
          </p:nvPr>
        </p:nvSpPr>
        <p:spPr bwMode="auto">
          <a:xfrm>
            <a:off x="659585" y="2582957"/>
            <a:ext cx="11531551" cy="5605853"/>
          </a:xfrm>
          <a:prstGeom prst="leftArrow">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ja-JP" altLang="en-US" sz="4400" dirty="0">
                <a:gradFill flip="none" rotWithShape="1">
                  <a:gsLst>
                    <a:gs pos="0">
                      <a:srgbClr val="FFFFFF"/>
                    </a:gs>
                    <a:gs pos="100000">
                      <a:srgbClr val="FFFFFF"/>
                    </a:gs>
                  </a:gsLst>
                  <a:lin ang="5400000" scaled="0"/>
                  <a:tileRect/>
                </a:gradFill>
                <a:latin typeface="Segoe UI"/>
                <a:ea typeface="Meiryo UI"/>
              </a:rPr>
              <a:t>稼働時間が長いから、</a:t>
            </a:r>
            <a:br>
              <a:rPr lang="en-US" altLang="ja-JP" sz="4400" dirty="0">
                <a:gradFill flip="none" rotWithShape="1">
                  <a:gsLst>
                    <a:gs pos="0">
                      <a:srgbClr val="FFFFFF"/>
                    </a:gs>
                    <a:gs pos="100000">
                      <a:srgbClr val="FFFFFF"/>
                    </a:gs>
                  </a:gsLst>
                  <a:lin ang="5400000" scaled="0"/>
                  <a:tileRect/>
                </a:gradFill>
                <a:latin typeface="Segoe UI"/>
                <a:ea typeface="Meiryo UI"/>
              </a:rPr>
            </a:br>
            <a:r>
              <a:rPr lang="ja-JP" altLang="en-US" sz="4400" dirty="0">
                <a:gradFill flip="none" rotWithShape="1">
                  <a:gsLst>
                    <a:gs pos="0">
                      <a:srgbClr val="FFFFFF"/>
                    </a:gs>
                    <a:gs pos="100000">
                      <a:srgbClr val="FFFFFF"/>
                    </a:gs>
                  </a:gsLst>
                  <a:lin ang="5400000" scaled="0"/>
                  <a:tileRect/>
                </a:gradFill>
                <a:latin typeface="Segoe UI"/>
                <a:ea typeface="Meiryo UI"/>
              </a:rPr>
              <a:t>全部のデバイスと</a:t>
            </a:r>
            <a:br>
              <a:rPr lang="en-US" altLang="ja-JP" sz="4400" dirty="0">
                <a:gradFill flip="none" rotWithShape="1">
                  <a:gsLst>
                    <a:gs pos="0">
                      <a:srgbClr val="FFFFFF"/>
                    </a:gs>
                    <a:gs pos="100000">
                      <a:srgbClr val="FFFFFF"/>
                    </a:gs>
                  </a:gsLst>
                  <a:lin ang="5400000" scaled="0"/>
                  <a:tileRect/>
                </a:gradFill>
                <a:latin typeface="Segoe UI"/>
                <a:ea typeface="Meiryo UI"/>
              </a:rPr>
            </a:br>
            <a:r>
              <a:rPr lang="ja-JP" altLang="en-US" sz="4400" dirty="0">
                <a:gradFill flip="none" rotWithShape="1">
                  <a:gsLst>
                    <a:gs pos="0">
                      <a:srgbClr val="FFFFFF"/>
                    </a:gs>
                    <a:gs pos="100000">
                      <a:srgbClr val="FFFFFF"/>
                    </a:gs>
                  </a:gsLst>
                  <a:lin ang="5400000" scaled="0"/>
                  <a:tileRect/>
                </a:gradFill>
                <a:latin typeface="Segoe UI"/>
                <a:ea typeface="Meiryo UI"/>
              </a:rPr>
              <a:t>セッションはるって</a:t>
            </a:r>
            <a:br>
              <a:rPr lang="en-US" altLang="ja-JP" sz="4400" dirty="0">
                <a:gradFill flip="none" rotWithShape="1">
                  <a:gsLst>
                    <a:gs pos="0">
                      <a:srgbClr val="FFFFFF"/>
                    </a:gs>
                    <a:gs pos="100000">
                      <a:srgbClr val="FFFFFF"/>
                    </a:gs>
                  </a:gsLst>
                  <a:lin ang="5400000" scaled="0"/>
                  <a:tileRect/>
                </a:gradFill>
                <a:latin typeface="Segoe UI"/>
                <a:ea typeface="Meiryo UI"/>
              </a:rPr>
            </a:br>
            <a:r>
              <a:rPr lang="ja-JP" altLang="en-US" sz="4400" dirty="0">
                <a:gradFill flip="none" rotWithShape="1">
                  <a:gsLst>
                    <a:gs pos="0">
                      <a:srgbClr val="FFFFFF"/>
                    </a:gs>
                    <a:gs pos="100000">
                      <a:srgbClr val="FFFFFF"/>
                    </a:gs>
                  </a:gsLst>
                  <a:lin ang="5400000" scaled="0"/>
                  <a:tileRect/>
                </a:gradFill>
                <a:latin typeface="Segoe UI"/>
                <a:ea typeface="Meiryo UI"/>
              </a:rPr>
              <a:t>ありえなくない</a:t>
            </a:r>
            <a:r>
              <a:rPr lang="en-US" altLang="ja-JP" sz="4400" dirty="0">
                <a:gradFill flip="none" rotWithShape="1">
                  <a:gsLst>
                    <a:gs pos="0">
                      <a:srgbClr val="FFFFFF"/>
                    </a:gs>
                    <a:gs pos="100000">
                      <a:srgbClr val="FFFFFF"/>
                    </a:gs>
                  </a:gsLst>
                  <a:lin ang="5400000" scaled="0"/>
                  <a:tileRect/>
                </a:gradFill>
                <a:latin typeface="Segoe UI"/>
                <a:ea typeface="Meiryo UI"/>
              </a:rPr>
              <a:t>?</a:t>
            </a:r>
            <a:endParaRPr lang="ja-JP" altLang="en-US" sz="4400" dirty="0">
              <a:gradFill flip="none" rotWithShape="1">
                <a:gsLst>
                  <a:gs pos="0">
                    <a:srgbClr val="FFFFFF"/>
                  </a:gs>
                  <a:gs pos="100000">
                    <a:srgbClr val="FFFFFF"/>
                  </a:gs>
                </a:gsLst>
                <a:lin ang="5400000" scaled="0"/>
                <a:tileRect/>
              </a:gradFill>
              <a:latin typeface="Segoe UI"/>
              <a:ea typeface="Meiryo UI"/>
            </a:endParaRPr>
          </a:p>
        </p:txBody>
      </p:sp>
    </p:spTree>
    <p:extLst>
      <p:ext uri="{BB962C8B-B14F-4D97-AF65-F5344CB8AC3E}">
        <p14:creationId xmlns:p14="http://schemas.microsoft.com/office/powerpoint/2010/main" val="409438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10" presetClass="entr" presetSubtype="0" fill="hold" nodeType="with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500"/>
                                        <p:tgtEl>
                                          <p:spTgt spid="52"/>
                                        </p:tgtEl>
                                      </p:cBhvr>
                                    </p:animEffect>
                                  </p:childTnLst>
                                </p:cTn>
                              </p:par>
                              <p:par>
                                <p:cTn id="41" presetID="10" presetClass="entr" presetSubtype="0" fill="hold" nodeType="with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par>
                          <p:cTn id="44" fill="hold">
                            <p:stCondLst>
                              <p:cond delay="2000"/>
                            </p:stCondLst>
                            <p:childTnLst>
                              <p:par>
                                <p:cTn id="45" presetID="10" presetClass="entr" presetSubtype="0" fill="hold" nodeType="after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10" presetClass="entr" presetSubtype="0" fill="hold" nodeType="with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fade">
                                      <p:cBhvr>
                                        <p:cTn id="50" dur="500"/>
                                        <p:tgtEl>
                                          <p:spTgt spid="55"/>
                                        </p:tgtEl>
                                      </p:cBhvr>
                                    </p:animEffect>
                                  </p:childTnLst>
                                </p:cTn>
                              </p:par>
                              <p:par>
                                <p:cTn id="51" presetID="10"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animEffect transition="in" filter="fade">
                                      <p:cBhvr>
                                        <p:cTn id="53" dur="500"/>
                                        <p:tgtEl>
                                          <p:spTgt spid="56"/>
                                        </p:tgtEl>
                                      </p:cBhvr>
                                    </p:animEffect>
                                  </p:childTnLst>
                                </p:cTn>
                              </p:par>
                            </p:childTnLst>
                          </p:cTn>
                        </p:par>
                        <p:par>
                          <p:cTn id="54" fill="hold">
                            <p:stCondLst>
                              <p:cond delay="2500"/>
                            </p:stCondLst>
                            <p:childTnLst>
                              <p:par>
                                <p:cTn id="55" presetID="10" presetClass="entr" presetSubtype="0" fill="hold" nodeType="after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500"/>
                                        <p:tgtEl>
                                          <p:spTgt spid="59"/>
                                        </p:tgtEl>
                                      </p:cBhvr>
                                    </p:animEffect>
                                  </p:childTnLst>
                                </p:cTn>
                              </p:par>
                            </p:childTnLst>
                          </p:cTn>
                        </p:par>
                        <p:par>
                          <p:cTn id="64" fill="hold">
                            <p:stCondLst>
                              <p:cond delay="3000"/>
                            </p:stCondLst>
                            <p:childTnLst>
                              <p:par>
                                <p:cTn id="65" presetID="10" presetClass="entr" presetSubtype="0" fill="hold"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10" presetClass="entr" presetSubtype="0" fill="hold"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63"/>
                                        </p:tgtEl>
                                        <p:attrNameLst>
                                          <p:attrName>style.visibility</p:attrName>
                                        </p:attrNameLst>
                                      </p:cBhvr>
                                      <p:to>
                                        <p:strVal val="visible"/>
                                      </p:to>
                                    </p:set>
                                    <p:animEffect transition="in" filter="fade">
                                      <p:cBhvr>
                                        <p:cTn id="77" dur="500"/>
                                        <p:tgtEl>
                                          <p:spTgt spid="63"/>
                                        </p:tgtEl>
                                      </p:cBhvr>
                                    </p:animEffect>
                                  </p:childTnLst>
                                </p:cTn>
                              </p:par>
                              <p:par>
                                <p:cTn id="78" presetID="10" presetClass="entr" presetSubtype="0" fill="hold"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fade">
                                      <p:cBhvr>
                                        <p:cTn id="80" dur="500"/>
                                        <p:tgtEl>
                                          <p:spTgt spid="64"/>
                                        </p:tgtEl>
                                      </p:cBhvr>
                                    </p:animEffect>
                                  </p:childTnLst>
                                </p:cTn>
                              </p:par>
                              <p:par>
                                <p:cTn id="81" presetID="10" presetClass="entr" presetSubtype="0" fill="hold"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fade">
                                      <p:cBhvr>
                                        <p:cTn id="83" dur="500"/>
                                        <p:tgtEl>
                                          <p:spTgt spid="65"/>
                                        </p:tgtEl>
                                      </p:cBhvr>
                                    </p:animEffect>
                                  </p:childTnLst>
                                </p:cTn>
                              </p:par>
                            </p:childTnLst>
                          </p:cTn>
                        </p:par>
                        <p:par>
                          <p:cTn id="84" fill="hold">
                            <p:stCondLst>
                              <p:cond delay="4000"/>
                            </p:stCondLst>
                            <p:childTnLst>
                              <p:par>
                                <p:cTn id="85" presetID="10" presetClass="entr" presetSubtype="0" fill="hold" nodeType="after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par>
                                <p:cTn id="88" presetID="10" presetClass="entr" presetSubtype="0" fill="hold" nodeType="with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par>
                                <p:cTn id="91" presetID="10" presetClass="entr" presetSubtype="0" fill="hold" nodeType="with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fade">
                                      <p:cBhvr>
                                        <p:cTn id="97" dur="500"/>
                                        <p:tgtEl>
                                          <p:spTgt spid="69"/>
                                        </p:tgtEl>
                                      </p:cBhvr>
                                    </p:animEffect>
                                  </p:childTnLst>
                                </p:cTn>
                              </p:par>
                              <p:par>
                                <p:cTn id="98" presetID="10" presetClass="entr" presetSubtype="0" fill="hold"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fade">
                                      <p:cBhvr>
                                        <p:cTn id="100" dur="500"/>
                                        <p:tgtEl>
                                          <p:spTgt spid="70"/>
                                        </p:tgtEl>
                                      </p:cBhvr>
                                    </p:animEffect>
                                  </p:childTnLst>
                                </p:cTn>
                              </p:par>
                              <p:par>
                                <p:cTn id="101" presetID="10" presetClass="entr" presetSubtype="0" fill="hold" nodeType="with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fade">
                                      <p:cBhvr>
                                        <p:cTn id="103" dur="500"/>
                                        <p:tgtEl>
                                          <p:spTgt spid="71"/>
                                        </p:tgtEl>
                                      </p:cBhvr>
                                    </p:animEffect>
                                  </p:childTnLst>
                                </p:cTn>
                              </p:par>
                            </p:childTnLst>
                          </p:cTn>
                        </p:par>
                        <p:par>
                          <p:cTn id="104" fill="hold">
                            <p:stCondLst>
                              <p:cond delay="5000"/>
                            </p:stCondLst>
                            <p:childTnLst>
                              <p:par>
                                <p:cTn id="105" presetID="10" presetClass="entr" presetSubtype="0" fill="hold" nodeType="after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fade">
                                      <p:cBhvr>
                                        <p:cTn id="107" dur="500"/>
                                        <p:tgtEl>
                                          <p:spTgt spid="72"/>
                                        </p:tgtEl>
                                      </p:cBhvr>
                                    </p:animEffect>
                                  </p:childTnLst>
                                </p:cTn>
                              </p:par>
                              <p:par>
                                <p:cTn id="108" presetID="10" presetClass="entr" presetSubtype="0" fill="hold" nodeType="withEffect">
                                  <p:stCondLst>
                                    <p:cond delay="0"/>
                                  </p:stCondLst>
                                  <p:childTnLst>
                                    <p:set>
                                      <p:cBhvr>
                                        <p:cTn id="109" dur="1" fill="hold">
                                          <p:stCondLst>
                                            <p:cond delay="0"/>
                                          </p:stCondLst>
                                        </p:cTn>
                                        <p:tgtEl>
                                          <p:spTgt spid="73"/>
                                        </p:tgtEl>
                                        <p:attrNameLst>
                                          <p:attrName>style.visibility</p:attrName>
                                        </p:attrNameLst>
                                      </p:cBhvr>
                                      <p:to>
                                        <p:strVal val="visible"/>
                                      </p:to>
                                    </p:set>
                                    <p:animEffect transition="in" filter="fade">
                                      <p:cBhvr>
                                        <p:cTn id="110" dur="500"/>
                                        <p:tgtEl>
                                          <p:spTgt spid="73"/>
                                        </p:tgtEl>
                                      </p:cBhvr>
                                    </p:animEffect>
                                  </p:childTnLst>
                                </p:cTn>
                              </p:par>
                              <p:par>
                                <p:cTn id="111" presetID="10" presetClass="entr" presetSubtype="0" fill="hold" nodeType="withEffect">
                                  <p:stCondLst>
                                    <p:cond delay="0"/>
                                  </p:stCondLst>
                                  <p:childTnLst>
                                    <p:set>
                                      <p:cBhvr>
                                        <p:cTn id="112" dur="1" fill="hold">
                                          <p:stCondLst>
                                            <p:cond delay="0"/>
                                          </p:stCondLst>
                                        </p:cTn>
                                        <p:tgtEl>
                                          <p:spTgt spid="74"/>
                                        </p:tgtEl>
                                        <p:attrNameLst>
                                          <p:attrName>style.visibility</p:attrName>
                                        </p:attrNameLst>
                                      </p:cBhvr>
                                      <p:to>
                                        <p:strVal val="visible"/>
                                      </p:to>
                                    </p:set>
                                    <p:animEffect transition="in" filter="fade">
                                      <p:cBhvr>
                                        <p:cTn id="113" dur="500"/>
                                        <p:tgtEl>
                                          <p:spTgt spid="74"/>
                                        </p:tgtEl>
                                      </p:cBhvr>
                                    </p:animEffect>
                                  </p:childTnLst>
                                </p:cTn>
                              </p:par>
                            </p:childTnLst>
                          </p:cTn>
                        </p:par>
                        <p:par>
                          <p:cTn id="114" fill="hold">
                            <p:stCondLst>
                              <p:cond delay="5500"/>
                            </p:stCondLst>
                            <p:childTnLst>
                              <p:par>
                                <p:cTn id="115" presetID="10" presetClass="entr" presetSubtype="0" fill="hold" nodeType="after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fade">
                                      <p:cBhvr>
                                        <p:cTn id="117" dur="500"/>
                                        <p:tgtEl>
                                          <p:spTgt spid="75"/>
                                        </p:tgtEl>
                                      </p:cBhvr>
                                    </p:animEffect>
                                  </p:childTnLst>
                                </p:cTn>
                              </p:par>
                              <p:par>
                                <p:cTn id="118" presetID="10" presetClass="entr" presetSubtype="0" fill="hold" nodeType="withEffect">
                                  <p:stCondLst>
                                    <p:cond delay="0"/>
                                  </p:stCondLst>
                                  <p:childTnLst>
                                    <p:set>
                                      <p:cBhvr>
                                        <p:cTn id="119" dur="1" fill="hold">
                                          <p:stCondLst>
                                            <p:cond delay="0"/>
                                          </p:stCondLst>
                                        </p:cTn>
                                        <p:tgtEl>
                                          <p:spTgt spid="76"/>
                                        </p:tgtEl>
                                        <p:attrNameLst>
                                          <p:attrName>style.visibility</p:attrName>
                                        </p:attrNameLst>
                                      </p:cBhvr>
                                      <p:to>
                                        <p:strVal val="visible"/>
                                      </p:to>
                                    </p:set>
                                    <p:animEffect transition="in" filter="fade">
                                      <p:cBhvr>
                                        <p:cTn id="120" dur="500"/>
                                        <p:tgtEl>
                                          <p:spTgt spid="76"/>
                                        </p:tgtEl>
                                      </p:cBhvr>
                                    </p:animEffect>
                                  </p:childTnLst>
                                </p:cTn>
                              </p:par>
                              <p:par>
                                <p:cTn id="121" presetID="10" presetClass="entr" presetSubtype="0" fill="hold" nodeType="withEffect">
                                  <p:stCondLst>
                                    <p:cond delay="0"/>
                                  </p:stCondLst>
                                  <p:childTnLst>
                                    <p:set>
                                      <p:cBhvr>
                                        <p:cTn id="122" dur="1" fill="hold">
                                          <p:stCondLst>
                                            <p:cond delay="0"/>
                                          </p:stCondLst>
                                        </p:cTn>
                                        <p:tgtEl>
                                          <p:spTgt spid="77"/>
                                        </p:tgtEl>
                                        <p:attrNameLst>
                                          <p:attrName>style.visibility</p:attrName>
                                        </p:attrNameLst>
                                      </p:cBhvr>
                                      <p:to>
                                        <p:strVal val="visible"/>
                                      </p:to>
                                    </p:set>
                                    <p:animEffect transition="in" filter="fade">
                                      <p:cBhvr>
                                        <p:cTn id="123" dur="500"/>
                                        <p:tgtEl>
                                          <p:spTgt spid="77"/>
                                        </p:tgtEl>
                                      </p:cBhvr>
                                    </p:animEffect>
                                  </p:childTnLst>
                                </p:cTn>
                              </p:par>
                            </p:childTnLst>
                          </p:cTn>
                        </p:par>
                        <p:par>
                          <p:cTn id="124" fill="hold">
                            <p:stCondLst>
                              <p:cond delay="6000"/>
                            </p:stCondLst>
                            <p:childTnLst>
                              <p:par>
                                <p:cTn id="125" presetID="10" presetClass="entr" presetSubtype="0" fill="hold" nodeType="afterEffect">
                                  <p:stCondLst>
                                    <p:cond delay="0"/>
                                  </p:stCondLst>
                                  <p:childTnLst>
                                    <p:set>
                                      <p:cBhvr>
                                        <p:cTn id="126" dur="1" fill="hold">
                                          <p:stCondLst>
                                            <p:cond delay="0"/>
                                          </p:stCondLst>
                                        </p:cTn>
                                        <p:tgtEl>
                                          <p:spTgt spid="78"/>
                                        </p:tgtEl>
                                        <p:attrNameLst>
                                          <p:attrName>style.visibility</p:attrName>
                                        </p:attrNameLst>
                                      </p:cBhvr>
                                      <p:to>
                                        <p:strVal val="visible"/>
                                      </p:to>
                                    </p:set>
                                    <p:animEffect transition="in" filter="fade">
                                      <p:cBhvr>
                                        <p:cTn id="127" dur="500"/>
                                        <p:tgtEl>
                                          <p:spTgt spid="78"/>
                                        </p:tgtEl>
                                      </p:cBhvr>
                                    </p:animEffect>
                                  </p:childTnLst>
                                </p:cTn>
                              </p:par>
                              <p:par>
                                <p:cTn id="128" presetID="10" presetClass="entr" presetSubtype="0" fill="hold" nodeType="withEffect">
                                  <p:stCondLst>
                                    <p:cond delay="0"/>
                                  </p:stCondLst>
                                  <p:childTnLst>
                                    <p:set>
                                      <p:cBhvr>
                                        <p:cTn id="129" dur="1" fill="hold">
                                          <p:stCondLst>
                                            <p:cond delay="0"/>
                                          </p:stCondLst>
                                        </p:cTn>
                                        <p:tgtEl>
                                          <p:spTgt spid="79"/>
                                        </p:tgtEl>
                                        <p:attrNameLst>
                                          <p:attrName>style.visibility</p:attrName>
                                        </p:attrNameLst>
                                      </p:cBhvr>
                                      <p:to>
                                        <p:strVal val="visible"/>
                                      </p:to>
                                    </p:set>
                                    <p:animEffect transition="in" filter="fade">
                                      <p:cBhvr>
                                        <p:cTn id="130" dur="500"/>
                                        <p:tgtEl>
                                          <p:spTgt spid="79"/>
                                        </p:tgtEl>
                                      </p:cBhvr>
                                    </p:animEffect>
                                  </p:childTnLst>
                                </p:cTn>
                              </p:par>
                              <p:par>
                                <p:cTn id="131" presetID="10" presetClass="entr" presetSubtype="0" fill="hold" nodeType="withEffect">
                                  <p:stCondLst>
                                    <p:cond delay="0"/>
                                  </p:stCondLst>
                                  <p:childTnLst>
                                    <p:set>
                                      <p:cBhvr>
                                        <p:cTn id="132" dur="1" fill="hold">
                                          <p:stCondLst>
                                            <p:cond delay="0"/>
                                          </p:stCondLst>
                                        </p:cTn>
                                        <p:tgtEl>
                                          <p:spTgt spid="80"/>
                                        </p:tgtEl>
                                        <p:attrNameLst>
                                          <p:attrName>style.visibility</p:attrName>
                                        </p:attrNameLst>
                                      </p:cBhvr>
                                      <p:to>
                                        <p:strVal val="visible"/>
                                      </p:to>
                                    </p:set>
                                    <p:animEffect transition="in" filter="fade">
                                      <p:cBhvr>
                                        <p:cTn id="133" dur="500"/>
                                        <p:tgtEl>
                                          <p:spTgt spid="80"/>
                                        </p:tgtEl>
                                      </p:cBhvr>
                                    </p:animEffect>
                                  </p:childTnLst>
                                </p:cTn>
                              </p:par>
                            </p:childTnLst>
                          </p:cTn>
                        </p:par>
                      </p:childTnLst>
                    </p:cTn>
                  </p:par>
                  <p:par>
                    <p:cTn id="134" fill="hold">
                      <p:stCondLst>
                        <p:cond delay="indefinite"/>
                      </p:stCondLst>
                      <p:childTnLst>
                        <p:par>
                          <p:cTn id="135" fill="hold">
                            <p:stCondLst>
                              <p:cond delay="0"/>
                            </p:stCondLst>
                            <p:childTnLst>
                              <p:par>
                                <p:cTn id="136" presetID="2" presetClass="entr" presetSubtype="2" decel="100000" fill="hold" grpId="0" nodeType="clickEffect">
                                  <p:stCondLst>
                                    <p:cond delay="0"/>
                                  </p:stCondLst>
                                  <p:childTnLst>
                                    <p:set>
                                      <p:cBhvr>
                                        <p:cTn id="137" dur="1" fill="hold">
                                          <p:stCondLst>
                                            <p:cond delay="0"/>
                                          </p:stCondLst>
                                        </p:cTn>
                                        <p:tgtEl>
                                          <p:spTgt spid="81"/>
                                        </p:tgtEl>
                                        <p:attrNameLst>
                                          <p:attrName>style.visibility</p:attrName>
                                        </p:attrNameLst>
                                      </p:cBhvr>
                                      <p:to>
                                        <p:strVal val="visible"/>
                                      </p:to>
                                    </p:set>
                                    <p:anim calcmode="lin" valueType="num">
                                      <p:cBhvr additive="base">
                                        <p:cTn id="138" dur="500" fill="hold"/>
                                        <p:tgtEl>
                                          <p:spTgt spid="81"/>
                                        </p:tgtEl>
                                        <p:attrNameLst>
                                          <p:attrName>ppt_x</p:attrName>
                                        </p:attrNameLst>
                                      </p:cBhvr>
                                      <p:tavLst>
                                        <p:tav tm="0">
                                          <p:val>
                                            <p:strVal val="1+#ppt_w/2"/>
                                          </p:val>
                                        </p:tav>
                                        <p:tav tm="100000">
                                          <p:val>
                                            <p:strVal val="#ppt_x"/>
                                          </p:val>
                                        </p:tav>
                                      </p:tavLst>
                                    </p:anim>
                                    <p:anim calcmode="lin" valueType="num">
                                      <p:cBhvr additive="base">
                                        <p:cTn id="139" dur="500" fill="hold"/>
                                        <p:tgtEl>
                                          <p:spTgt spid="81"/>
                                        </p:tgtEl>
                                        <p:attrNameLst>
                                          <p:attrName>ppt_y</p:attrName>
                                        </p:attrNameLst>
                                      </p:cBhvr>
                                      <p:tavLst>
                                        <p:tav tm="0">
                                          <p:val>
                                            <p:strVal val="#ppt_y"/>
                                          </p:val>
                                        </p:tav>
                                        <p:tav tm="100000">
                                          <p:val>
                                            <p:strVal val="#ppt_y"/>
                                          </p:val>
                                        </p:tav>
                                      </p:tavLst>
                                    </p:anim>
                                  </p:childTnLst>
                                </p:cTn>
                              </p:par>
                            </p:childTnLst>
                          </p:cTn>
                        </p:par>
                        <p:par>
                          <p:cTn id="140" fill="hold">
                            <p:stCondLst>
                              <p:cond delay="500"/>
                            </p:stCondLst>
                            <p:childTnLst>
                              <p:par>
                                <p:cTn id="141" presetID="2" presetClass="entr" presetSubtype="8" decel="100000" fill="hold" grpId="0" nodeType="afterEffect">
                                  <p:stCondLst>
                                    <p:cond delay="0"/>
                                  </p:stCondLst>
                                  <p:childTnLst>
                                    <p:set>
                                      <p:cBhvr>
                                        <p:cTn id="142" dur="1" fill="hold">
                                          <p:stCondLst>
                                            <p:cond delay="0"/>
                                          </p:stCondLst>
                                        </p:cTn>
                                        <p:tgtEl>
                                          <p:spTgt spid="82"/>
                                        </p:tgtEl>
                                        <p:attrNameLst>
                                          <p:attrName>style.visibility</p:attrName>
                                        </p:attrNameLst>
                                      </p:cBhvr>
                                      <p:to>
                                        <p:strVal val="visible"/>
                                      </p:to>
                                    </p:set>
                                    <p:anim calcmode="lin" valueType="num">
                                      <p:cBhvr additive="base">
                                        <p:cTn id="143" dur="500" fill="hold"/>
                                        <p:tgtEl>
                                          <p:spTgt spid="82"/>
                                        </p:tgtEl>
                                        <p:attrNameLst>
                                          <p:attrName>ppt_x</p:attrName>
                                        </p:attrNameLst>
                                      </p:cBhvr>
                                      <p:tavLst>
                                        <p:tav tm="0">
                                          <p:val>
                                            <p:strVal val="0-#ppt_w/2"/>
                                          </p:val>
                                        </p:tav>
                                        <p:tav tm="100000">
                                          <p:val>
                                            <p:strVal val="#ppt_x"/>
                                          </p:val>
                                        </p:tav>
                                      </p:tavLst>
                                    </p:anim>
                                    <p:anim calcmode="lin" valueType="num">
                                      <p:cBhvr additive="base">
                                        <p:cTn id="144" dur="500" fill="hold"/>
                                        <p:tgtEl>
                                          <p:spTgt spid="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a:latin typeface="+mn-lt"/>
              </a:rPr>
              <a:t>通知サービスも、デバイスネイティブじゃないと</a:t>
            </a:r>
          </a:p>
        </p:txBody>
      </p:sp>
      <p:sp>
        <p:nvSpPr>
          <p:cNvPr id="65" name="TextBox 4"/>
          <p:cNvSpPr txBox="1"/>
          <p:nvPr/>
        </p:nvSpPr>
        <p:spPr>
          <a:xfrm>
            <a:off x="4935901" y="5115626"/>
            <a:ext cx="5271264" cy="1658504"/>
          </a:xfrm>
          <a:prstGeom prst="rect">
            <a:avLst/>
          </a:prstGeom>
          <a:solidFill>
            <a:srgbClr val="FF0000"/>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ja-JP" altLang="en-US" sz="2745" b="1" kern="0" dirty="0">
                <a:gradFill>
                  <a:gsLst>
                    <a:gs pos="0">
                      <a:srgbClr val="FFFFFF"/>
                    </a:gs>
                    <a:gs pos="100000">
                      <a:srgbClr val="FFFFFF"/>
                    </a:gs>
                  </a:gsLst>
                  <a:lin ang="5400000" scaled="0"/>
                </a:gradFill>
                <a:latin typeface="Segoe UI"/>
                <a:ea typeface="Meiryo UI"/>
                <a:cs typeface="Segoe UI" pitchFamily="34" charset="0"/>
              </a:rPr>
              <a:t>プッシュ通知</a:t>
            </a:r>
            <a:endParaRPr lang="en-US" altLang="ja-JP"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66" name="TextBox 6"/>
          <p:cNvSpPr txBox="1"/>
          <p:nvPr/>
        </p:nvSpPr>
        <p:spPr>
          <a:xfrm>
            <a:off x="4935901" y="1663073"/>
            <a:ext cx="5271264" cy="1658504"/>
          </a:xfrm>
          <a:prstGeom prst="rect">
            <a:avLst/>
          </a:prstGeom>
          <a:solidFill>
            <a:srgbClr val="7030A0"/>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en-US" altLang="ja-JP" sz="2745" b="1" kern="0" dirty="0">
                <a:gradFill>
                  <a:gsLst>
                    <a:gs pos="0">
                      <a:srgbClr val="FFFFFF"/>
                    </a:gs>
                    <a:gs pos="100000">
                      <a:srgbClr val="FFFFFF"/>
                    </a:gs>
                  </a:gsLst>
                  <a:lin ang="5400000" scaled="0"/>
                </a:gradFill>
                <a:latin typeface="Segoe UI"/>
                <a:ea typeface="Meiryo UI"/>
                <a:cs typeface="Segoe UI" pitchFamily="34" charset="0"/>
              </a:rPr>
              <a:t>DB </a:t>
            </a:r>
            <a:r>
              <a:rPr lang="ja-JP" altLang="en-US" sz="2745" b="1" kern="0" dirty="0">
                <a:gradFill>
                  <a:gsLst>
                    <a:gs pos="0">
                      <a:srgbClr val="FFFFFF"/>
                    </a:gs>
                    <a:gs pos="100000">
                      <a:srgbClr val="FFFFFF"/>
                    </a:gs>
                  </a:gsLst>
                  <a:lin ang="5400000" scaled="0"/>
                </a:gradFill>
                <a:latin typeface="Segoe UI"/>
                <a:ea typeface="Meiryo UI"/>
                <a:cs typeface="Segoe UI" pitchFamily="34" charset="0"/>
              </a:rPr>
              <a:t>アクセス</a:t>
            </a: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67" name="TextBox 7"/>
          <p:cNvSpPr txBox="1"/>
          <p:nvPr/>
        </p:nvSpPr>
        <p:spPr>
          <a:xfrm>
            <a:off x="4935901" y="3393861"/>
            <a:ext cx="5271264" cy="1658504"/>
          </a:xfrm>
          <a:prstGeom prst="rect">
            <a:avLst/>
          </a:prstGeom>
          <a:solidFill>
            <a:srgbClr val="0072C6">
              <a:lumMod val="60000"/>
              <a:lumOff val="40000"/>
            </a:srgbClr>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ja-JP" altLang="en-US" sz="2745" b="1" kern="0" dirty="0">
                <a:gradFill>
                  <a:gsLst>
                    <a:gs pos="0">
                      <a:srgbClr val="FFFFFF"/>
                    </a:gs>
                    <a:gs pos="100000">
                      <a:srgbClr val="FFFFFF"/>
                    </a:gs>
                  </a:gsLst>
                  <a:lin ang="5400000" scaled="0"/>
                </a:gradFill>
                <a:latin typeface="Segoe UI"/>
                <a:ea typeface="Meiryo UI"/>
                <a:cs typeface="Segoe UI" pitchFamily="34" charset="0"/>
              </a:rPr>
              <a:t>ユーザー認証</a:t>
            </a:r>
            <a:endParaRPr lang="en-US" altLang="ja-JP"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pic>
        <p:nvPicPr>
          <p:cNvPr id="68"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300" y="2348648"/>
            <a:ext cx="624750" cy="468562"/>
          </a:xfrm>
          <a:prstGeom prst="rect">
            <a:avLst/>
          </a:prstGeom>
        </p:spPr>
      </p:pic>
      <p:pic>
        <p:nvPicPr>
          <p:cNvPr id="69"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55962" y="5439378"/>
            <a:ext cx="878554" cy="1023972"/>
          </a:xfrm>
          <a:prstGeom prst="rect">
            <a:avLst/>
          </a:prstGeom>
        </p:spPr>
      </p:pic>
      <p:pic>
        <p:nvPicPr>
          <p:cNvPr id="70"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1862" y="5646030"/>
            <a:ext cx="382867" cy="578893"/>
          </a:xfrm>
          <a:prstGeom prst="rect">
            <a:avLst/>
          </a:prstGeom>
        </p:spPr>
      </p:pic>
      <p:sp>
        <p:nvSpPr>
          <p:cNvPr id="72" name="TextBox 17"/>
          <p:cNvSpPr txBox="1"/>
          <p:nvPr/>
        </p:nvSpPr>
        <p:spPr>
          <a:xfrm>
            <a:off x="5249011" y="2739393"/>
            <a:ext cx="702837"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SQL</a:t>
            </a:r>
          </a:p>
        </p:txBody>
      </p:sp>
      <p:sp>
        <p:nvSpPr>
          <p:cNvPr id="73" name="TextBox 18"/>
          <p:cNvSpPr txBox="1"/>
          <p:nvPr/>
        </p:nvSpPr>
        <p:spPr>
          <a:xfrm>
            <a:off x="6106068" y="2717835"/>
            <a:ext cx="956434"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Table Storage</a:t>
            </a:r>
          </a:p>
        </p:txBody>
      </p:sp>
      <p:sp>
        <p:nvSpPr>
          <p:cNvPr id="74" name="TextBox 19"/>
          <p:cNvSpPr txBox="1"/>
          <p:nvPr/>
        </p:nvSpPr>
        <p:spPr>
          <a:xfrm>
            <a:off x="7115664" y="2736594"/>
            <a:ext cx="984865"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Blob Storage</a:t>
            </a:r>
          </a:p>
        </p:txBody>
      </p:sp>
      <p:sp>
        <p:nvSpPr>
          <p:cNvPr id="75" name="TextBox 20"/>
          <p:cNvSpPr txBox="1"/>
          <p:nvPr/>
        </p:nvSpPr>
        <p:spPr>
          <a:xfrm>
            <a:off x="5117036" y="6152955"/>
            <a:ext cx="1049546"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WNS &amp;  MPNS</a:t>
            </a:r>
          </a:p>
        </p:txBody>
      </p:sp>
      <p:sp>
        <p:nvSpPr>
          <p:cNvPr id="76" name="TextBox 21"/>
          <p:cNvSpPr txBox="1"/>
          <p:nvPr/>
        </p:nvSpPr>
        <p:spPr>
          <a:xfrm>
            <a:off x="6513675" y="6216578"/>
            <a:ext cx="790691"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APNS</a:t>
            </a:r>
          </a:p>
        </p:txBody>
      </p:sp>
      <p:sp>
        <p:nvSpPr>
          <p:cNvPr id="77" name="TextBox 22"/>
          <p:cNvSpPr txBox="1"/>
          <p:nvPr/>
        </p:nvSpPr>
        <p:spPr>
          <a:xfrm>
            <a:off x="7705113" y="6181718"/>
            <a:ext cx="790691"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GCM</a:t>
            </a:r>
          </a:p>
        </p:txBody>
      </p:sp>
      <p:pic>
        <p:nvPicPr>
          <p:cNvPr id="78" name="Picture 23" descr="mongodb white.png"/>
          <p:cNvPicPr>
            <a:picLocks noChangeAspect="1"/>
          </p:cNvPicPr>
          <p:nvPr/>
        </p:nvPicPr>
        <p:blipFill>
          <a:blip r:embed="rId5" cstate="print">
            <a:clrChange>
              <a:clrFrom>
                <a:srgbClr val="89D1E5"/>
              </a:clrFrom>
              <a:clrTo>
                <a:srgbClr val="89D1E5">
                  <a:alpha val="0"/>
                </a:srgbClr>
              </a:clrTo>
            </a:clrChange>
            <a:extLst>
              <a:ext uri="{BEBA8EAE-BF5A-486C-A8C5-ECC9F3942E4B}">
                <a14:imgProps xmlns:a14="http://schemas.microsoft.com/office/drawing/2010/main">
                  <a14:imgLayer r:embed="rId6">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202506" y="2180221"/>
            <a:ext cx="732494" cy="732494"/>
          </a:xfrm>
          <a:prstGeom prst="rect">
            <a:avLst/>
          </a:prstGeom>
        </p:spPr>
      </p:pic>
      <p:sp>
        <p:nvSpPr>
          <p:cNvPr id="79" name="TextBox 24"/>
          <p:cNvSpPr txBox="1"/>
          <p:nvPr/>
        </p:nvSpPr>
        <p:spPr>
          <a:xfrm>
            <a:off x="8077775" y="2764997"/>
            <a:ext cx="892743"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Mongo DB</a:t>
            </a:r>
          </a:p>
        </p:txBody>
      </p:sp>
      <p:pic>
        <p:nvPicPr>
          <p:cNvPr id="80"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4768" y="5617057"/>
            <a:ext cx="456330" cy="558884"/>
          </a:xfrm>
          <a:prstGeom prst="rect">
            <a:avLst/>
          </a:prstGeom>
        </p:spPr>
      </p:pic>
      <p:grpSp>
        <p:nvGrpSpPr>
          <p:cNvPr id="81" name="Group 26"/>
          <p:cNvGrpSpPr>
            <a:grpSpLocks noChangeAspect="1"/>
          </p:cNvGrpSpPr>
          <p:nvPr/>
        </p:nvGrpSpPr>
        <p:grpSpPr>
          <a:xfrm>
            <a:off x="9017135" y="5617057"/>
            <a:ext cx="543301" cy="571060"/>
            <a:chOff x="4272983" y="3040062"/>
            <a:chExt cx="1739900" cy="1828800"/>
          </a:xfrm>
        </p:grpSpPr>
        <p:pic>
          <p:nvPicPr>
            <p:cNvPr id="82"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2983" y="3040062"/>
              <a:ext cx="1739900" cy="609600"/>
            </a:xfrm>
            <a:prstGeom prst="rect">
              <a:avLst/>
            </a:prstGeom>
          </p:spPr>
        </p:pic>
        <p:pic>
          <p:nvPicPr>
            <p:cNvPr id="83"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72983" y="3840162"/>
              <a:ext cx="1739900" cy="1028700"/>
            </a:xfrm>
            <a:prstGeom prst="rect">
              <a:avLst/>
            </a:prstGeom>
          </p:spPr>
        </p:pic>
      </p:grpSp>
      <p:sp>
        <p:nvSpPr>
          <p:cNvPr id="84" name="TextBox 29"/>
          <p:cNvSpPr txBox="1"/>
          <p:nvPr/>
        </p:nvSpPr>
        <p:spPr>
          <a:xfrm>
            <a:off x="8636969" y="6154105"/>
            <a:ext cx="1303631"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Notification Hubs</a:t>
            </a:r>
          </a:p>
        </p:txBody>
      </p:sp>
      <p:pic>
        <p:nvPicPr>
          <p:cNvPr id="87"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132" y="4099568"/>
            <a:ext cx="311519" cy="468685"/>
          </a:xfrm>
          <a:prstGeom prst="rect">
            <a:avLst/>
          </a:prstGeom>
        </p:spPr>
      </p:pic>
      <p:pic>
        <p:nvPicPr>
          <p:cNvPr id="88"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gray">
          <a:xfrm>
            <a:off x="5405511" y="4031803"/>
            <a:ext cx="469820" cy="468105"/>
          </a:xfrm>
          <a:prstGeom prst="rect">
            <a:avLst/>
          </a:prstGeom>
        </p:spPr>
      </p:pic>
      <p:grpSp>
        <p:nvGrpSpPr>
          <p:cNvPr id="89" name="Group 35"/>
          <p:cNvGrpSpPr/>
          <p:nvPr/>
        </p:nvGrpSpPr>
        <p:grpSpPr bwMode="gray">
          <a:xfrm>
            <a:off x="7216500" y="4090896"/>
            <a:ext cx="617817" cy="343953"/>
            <a:chOff x="8313214" y="-1818199"/>
            <a:chExt cx="2170583"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sp>
          <p:nvSpPr>
            <p:cNvPr id="92" name="Freeform 13"/>
            <p:cNvSpPr>
              <a:spLocks/>
            </p:cNvSpPr>
            <p:nvPr/>
          </p:nvSpPr>
          <p:spPr bwMode="gray">
            <a:xfrm>
              <a:off x="8313214" y="-1818199"/>
              <a:ext cx="1370013"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grpSp>
      <p:sp>
        <p:nvSpPr>
          <p:cNvPr id="94" name="TextBox 40"/>
          <p:cNvSpPr txBox="1"/>
          <p:nvPr/>
        </p:nvSpPr>
        <p:spPr>
          <a:xfrm>
            <a:off x="5145721" y="4499747"/>
            <a:ext cx="1091445"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Facebook</a:t>
            </a:r>
          </a:p>
        </p:txBody>
      </p:sp>
      <p:sp>
        <p:nvSpPr>
          <p:cNvPr id="95" name="TextBox 41"/>
          <p:cNvSpPr txBox="1"/>
          <p:nvPr/>
        </p:nvSpPr>
        <p:spPr>
          <a:xfrm>
            <a:off x="6135030" y="4498821"/>
            <a:ext cx="878543"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Twitter</a:t>
            </a:r>
          </a:p>
        </p:txBody>
      </p:sp>
      <p:sp>
        <p:nvSpPr>
          <p:cNvPr id="96" name="TextBox 42"/>
          <p:cNvSpPr txBox="1"/>
          <p:nvPr/>
        </p:nvSpPr>
        <p:spPr>
          <a:xfrm>
            <a:off x="6931468" y="4510784"/>
            <a:ext cx="1140842"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Microsoft</a:t>
            </a:r>
          </a:p>
        </p:txBody>
      </p:sp>
      <p:sp>
        <p:nvSpPr>
          <p:cNvPr id="97" name="TextBox 43"/>
          <p:cNvSpPr txBox="1"/>
          <p:nvPr/>
        </p:nvSpPr>
        <p:spPr>
          <a:xfrm>
            <a:off x="7931145" y="4503715"/>
            <a:ext cx="1003025"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Google</a:t>
            </a:r>
          </a:p>
        </p:txBody>
      </p:sp>
      <p:pic>
        <p:nvPicPr>
          <p:cNvPr id="100" name="Picture 4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6289903" y="4039965"/>
            <a:ext cx="535123" cy="432453"/>
          </a:xfrm>
          <a:prstGeom prst="rect">
            <a:avLst/>
          </a:prstGeom>
          <a:noFill/>
          <a:ln>
            <a:noFill/>
          </a:ln>
        </p:spPr>
      </p:pic>
      <p:grpSp>
        <p:nvGrpSpPr>
          <p:cNvPr id="126" name="グループ化 125"/>
          <p:cNvGrpSpPr/>
          <p:nvPr/>
        </p:nvGrpSpPr>
        <p:grpSpPr>
          <a:xfrm>
            <a:off x="237656" y="1077276"/>
            <a:ext cx="2830308" cy="5696852"/>
            <a:chOff x="269558" y="1098041"/>
            <a:chExt cx="2887472" cy="5811910"/>
          </a:xfrm>
        </p:grpSpPr>
        <p:sp>
          <p:nvSpPr>
            <p:cNvPr id="101" name="Rectangle 47"/>
            <p:cNvSpPr/>
            <p:nvPr/>
          </p:nvSpPr>
          <p:spPr bwMode="auto">
            <a:xfrm>
              <a:off x="277030" y="1098041"/>
              <a:ext cx="2880000" cy="5811910"/>
            </a:xfrm>
            <a:prstGeom prst="rect">
              <a:avLst/>
            </a:prstGeom>
            <a:solidFill>
              <a:srgbClr val="9C5097"/>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r>
                <a:rPr lang="ja-JP" altLang="en-US" sz="3136" b="1" kern="0" dirty="0">
                  <a:gradFill>
                    <a:gsLst>
                      <a:gs pos="0">
                        <a:srgbClr val="FFFFFF"/>
                      </a:gs>
                      <a:gs pos="100000">
                        <a:srgbClr val="FFFFFF"/>
                      </a:gs>
                    </a:gsLst>
                    <a:lin ang="5400000" scaled="0"/>
                  </a:gradFill>
                  <a:latin typeface="Segoe UI"/>
                  <a:ea typeface="Meiryo UI"/>
                  <a:cs typeface="Segoe UI" pitchFamily="34" charset="0"/>
                </a:rPr>
                <a:t>クライアント </a:t>
              </a:r>
              <a:r>
                <a:rPr lang="en-US" altLang="ja-JP" sz="3136" b="1" kern="0" dirty="0">
                  <a:gradFill>
                    <a:gsLst>
                      <a:gs pos="0">
                        <a:srgbClr val="FFFFFF"/>
                      </a:gs>
                      <a:gs pos="100000">
                        <a:srgbClr val="FFFFFF"/>
                      </a:gs>
                    </a:gsLst>
                    <a:lin ang="5400000" scaled="0"/>
                  </a:gradFill>
                  <a:latin typeface="Segoe UI"/>
                  <a:ea typeface="Meiryo UI"/>
                  <a:cs typeface="Segoe UI" pitchFamily="34" charset="0"/>
                </a:rPr>
                <a:t>SDK</a:t>
              </a:r>
              <a:endParaRPr lang="en-US" sz="3136"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102" name="TextBox 48"/>
            <p:cNvSpPr txBox="1"/>
            <p:nvPr/>
          </p:nvSpPr>
          <p:spPr>
            <a:xfrm>
              <a:off x="269558" y="2223261"/>
              <a:ext cx="2851171" cy="2330280"/>
            </a:xfrm>
            <a:prstGeom prst="rect">
              <a:avLst/>
            </a:prstGeom>
            <a:noFill/>
          </p:spPr>
          <p:txBody>
            <a:bodyPr wrap="square" lIns="175711" tIns="140569" rIns="175711" bIns="140569" rtlCol="0">
              <a:spAutoFit/>
            </a:bodyPr>
            <a:lstStyle/>
            <a:p>
              <a:pPr defTabSz="895895">
                <a:spcBef>
                  <a:spcPts val="588"/>
                </a:spcBef>
                <a:defRPr/>
              </a:pPr>
              <a:r>
                <a:rPr lang="en-US" sz="2157" kern="0" dirty="0">
                  <a:solidFill>
                    <a:srgbClr val="FFFFFF"/>
                  </a:solidFill>
                  <a:latin typeface="Segoe UI"/>
                  <a:ea typeface="Meiryo UI"/>
                </a:rPr>
                <a:t>Windows </a:t>
              </a:r>
              <a:r>
                <a:rPr lang="ja-JP" altLang="en-US" sz="2157" kern="0" dirty="0">
                  <a:solidFill>
                    <a:srgbClr val="FFFFFF"/>
                  </a:solidFill>
                  <a:latin typeface="Segoe UI"/>
                  <a:ea typeface="Meiryo UI"/>
                </a:rPr>
                <a:t>ストア</a:t>
              </a:r>
              <a:endParaRPr lang="en-US" sz="2157" kern="0" dirty="0">
                <a:solidFill>
                  <a:srgbClr val="FFFFFF"/>
                </a:solidFill>
                <a:latin typeface="Segoe UI"/>
                <a:ea typeface="Meiryo UI"/>
              </a:endParaRPr>
            </a:p>
            <a:p>
              <a:pPr defTabSz="895895">
                <a:spcBef>
                  <a:spcPts val="588"/>
                </a:spcBef>
                <a:defRPr/>
              </a:pPr>
              <a:r>
                <a:rPr lang="en-US" sz="2157" kern="0" dirty="0">
                  <a:solidFill>
                    <a:srgbClr val="FFFFFF"/>
                  </a:solidFill>
                  <a:latin typeface="Segoe UI"/>
                  <a:ea typeface="Meiryo UI"/>
                </a:rPr>
                <a:t>iOS</a:t>
              </a:r>
            </a:p>
            <a:p>
              <a:pPr defTabSz="895895">
                <a:spcBef>
                  <a:spcPts val="588"/>
                </a:spcBef>
                <a:defRPr/>
              </a:pPr>
              <a:r>
                <a:rPr lang="en-US" sz="2157" kern="0" dirty="0">
                  <a:solidFill>
                    <a:srgbClr val="FFFFFF"/>
                  </a:solidFill>
                  <a:latin typeface="Segoe UI"/>
                  <a:ea typeface="Meiryo UI"/>
                </a:rPr>
                <a:t>Android</a:t>
              </a:r>
            </a:p>
            <a:p>
              <a:pPr defTabSz="895895">
                <a:spcBef>
                  <a:spcPts val="588"/>
                </a:spcBef>
                <a:defRPr/>
              </a:pPr>
              <a:r>
                <a:rPr lang="en-US" sz="2157" kern="0" dirty="0">
                  <a:solidFill>
                    <a:srgbClr val="FFFFFF"/>
                  </a:solidFill>
                  <a:latin typeface="Segoe UI"/>
                  <a:ea typeface="Meiryo UI"/>
                </a:rPr>
                <a:t>Windows Phone</a:t>
              </a:r>
            </a:p>
            <a:p>
              <a:pPr defTabSz="895895">
                <a:spcBef>
                  <a:spcPts val="588"/>
                </a:spcBef>
                <a:defRPr/>
              </a:pPr>
              <a:r>
                <a:rPr lang="en-US" sz="2157" kern="0" dirty="0">
                  <a:solidFill>
                    <a:srgbClr val="FFFFFF"/>
                  </a:solidFill>
                  <a:latin typeface="Segoe UI"/>
                  <a:ea typeface="Meiryo UI"/>
                </a:rPr>
                <a:t>HTML5 / JavaScript</a:t>
              </a:r>
            </a:p>
          </p:txBody>
        </p:sp>
        <p:pic>
          <p:nvPicPr>
            <p:cNvPr id="104" name="Picture 2" descr="\\MAGNUM\Projects\Microsoft\Cloud Power FY12\Design\ICONS_PNG\Devices.png"/>
            <p:cNvPicPr>
              <a:picLocks noChangeAspect="1" noChangeArrowheads="1"/>
            </p:cNvPicPr>
            <p:nvPr/>
          </p:nvPicPr>
          <p:blipFill>
            <a:blip r:embed="rId12" cstate="print">
              <a:lum bright="100000"/>
              <a:extLst>
                <a:ext uri="{28A0092B-C50C-407E-A947-70E740481C1C}">
                  <a14:useLocalDpi xmlns:a14="http://schemas.microsoft.com/office/drawing/2010/main" val="0"/>
                </a:ext>
              </a:extLst>
            </a:blip>
            <a:srcRect/>
            <a:stretch>
              <a:fillRect/>
            </a:stretch>
          </p:blipFill>
          <p:spPr bwMode="auto">
            <a:xfrm>
              <a:off x="647695" y="5768234"/>
              <a:ext cx="1089506" cy="963793"/>
            </a:xfrm>
            <a:prstGeom prst="rect">
              <a:avLst/>
            </a:prstGeom>
            <a:noFill/>
            <a:ln>
              <a:noFill/>
            </a:ln>
          </p:spPr>
        </p:pic>
        <p:pic>
          <p:nvPicPr>
            <p:cNvPr id="105" name="Picture 2" descr="\\MAGNUM\Projects\Microsoft\Cloud Power FY12\Design\ICONS_PNG\Devices.png"/>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1958892" y="5718922"/>
              <a:ext cx="777130" cy="1051411"/>
            </a:xfrm>
            <a:prstGeom prst="rect">
              <a:avLst/>
            </a:prstGeom>
            <a:noFill/>
            <a:ln>
              <a:noFill/>
            </a:ln>
          </p:spPr>
        </p:pic>
      </p:grpSp>
      <p:pic>
        <p:nvPicPr>
          <p:cNvPr id="108" name="Picture 54"/>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7326778" y="2304735"/>
            <a:ext cx="605093" cy="527829"/>
          </a:xfrm>
          <a:prstGeom prst="rect">
            <a:avLst/>
          </a:prstGeom>
        </p:spPr>
      </p:pic>
      <p:pic>
        <p:nvPicPr>
          <p:cNvPr id="109" name="Picture 56"/>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6309616" y="2312065"/>
            <a:ext cx="590337" cy="513168"/>
          </a:xfrm>
          <a:prstGeom prst="rect">
            <a:avLst/>
          </a:prstGeom>
        </p:spPr>
      </p:pic>
      <p:sp>
        <p:nvSpPr>
          <p:cNvPr id="110" name="TextBox 53"/>
          <p:cNvSpPr txBox="1"/>
          <p:nvPr/>
        </p:nvSpPr>
        <p:spPr>
          <a:xfrm rot="16200000">
            <a:off x="1955593" y="3859806"/>
            <a:ext cx="5111056" cy="717592"/>
          </a:xfrm>
          <a:prstGeom prst="rect">
            <a:avLst/>
          </a:prstGeom>
          <a:solidFill>
            <a:srgbClr val="0072C6">
              <a:lumMod val="50000"/>
            </a:srgbClr>
          </a:solidFill>
        </p:spPr>
        <p:txBody>
          <a:bodyPr wrap="square" lIns="175711" tIns="70575" rIns="176437" bIns="70575" rtlCol="0" anchor="ctr" anchorCtr="0">
            <a:noAutofit/>
          </a:bodyPr>
          <a:lstStyle/>
          <a:p>
            <a:pPr algn="ctr" defTabSz="895895">
              <a:lnSpc>
                <a:spcPct val="90000"/>
              </a:lnSpc>
              <a:defRPr/>
            </a:pPr>
            <a:r>
              <a:rPr lang="en-US" sz="3136" b="1" kern="0" dirty="0">
                <a:solidFill>
                  <a:srgbClr val="FFFFFF"/>
                </a:solidFill>
                <a:latin typeface="Segoe UI"/>
                <a:ea typeface="Meiryo UI"/>
              </a:rPr>
              <a:t>REST API</a:t>
            </a:r>
          </a:p>
        </p:txBody>
      </p:sp>
      <p:sp>
        <p:nvSpPr>
          <p:cNvPr id="111" name="Left-Up Arrow 73"/>
          <p:cNvSpPr/>
          <p:nvPr/>
        </p:nvSpPr>
        <p:spPr bwMode="auto">
          <a:xfrm flipH="1">
            <a:off x="3108731" y="3923974"/>
            <a:ext cx="988045" cy="494022"/>
          </a:xfrm>
          <a:prstGeom prst="leftRightArrow">
            <a:avLst>
              <a:gd name="adj1" fmla="val 34969"/>
              <a:gd name="adj2" fmla="val 39979"/>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74675" tIns="37336" rIns="37336" bIns="74675" numCol="1" spcCol="0" rtlCol="0" fromWordArt="0" anchor="b" anchorCtr="0" forceAA="0" compatLnSpc="1">
            <a:prstTxWarp prst="textNoShape">
              <a:avLst/>
            </a:prstTxWarp>
            <a:noAutofit/>
          </a:bodyPr>
          <a:lstStyle/>
          <a:p>
            <a:pPr algn="ctr" defTabSz="746442" fontAlgn="base">
              <a:spcBef>
                <a:spcPct val="0"/>
              </a:spcBef>
              <a:spcAft>
                <a:spcPct val="0"/>
              </a:spcAft>
              <a:defRPr/>
            </a:pPr>
            <a:endParaRPr lang="en-US" sz="1921" kern="0" spc="-40" dirty="0">
              <a:solidFill>
                <a:srgbClr val="FFFFFF"/>
              </a:solidFill>
              <a:latin typeface="Segoe UI Light"/>
              <a:ea typeface="Meiryo UI"/>
              <a:cs typeface="Segoe UI" pitchFamily="34" charset="0"/>
            </a:endParaRPr>
          </a:p>
        </p:txBody>
      </p:sp>
    </p:spTree>
    <p:extLst>
      <p:ext uri="{BB962C8B-B14F-4D97-AF65-F5344CB8AC3E}">
        <p14:creationId xmlns:p14="http://schemas.microsoft.com/office/powerpoint/2010/main" val="34350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latin typeface="+mn-lt"/>
              </a:rPr>
              <a:t>結局、あれもこれも覚えないと作れないの</a:t>
            </a:r>
            <a:r>
              <a:rPr kumimoji="1" lang="en-US" altLang="ja-JP" dirty="0">
                <a:latin typeface="+mn-lt"/>
              </a:rPr>
              <a:t>?</a:t>
            </a:r>
            <a:endParaRPr kumimoji="1" lang="ja-JP" altLang="en-US" dirty="0">
              <a:latin typeface="+mn-lt"/>
            </a:endParaRPr>
          </a:p>
        </p:txBody>
      </p:sp>
      <p:sp>
        <p:nvSpPr>
          <p:cNvPr id="65" name="TextBox 4"/>
          <p:cNvSpPr txBox="1"/>
          <p:nvPr/>
        </p:nvSpPr>
        <p:spPr>
          <a:xfrm>
            <a:off x="4935901" y="5115626"/>
            <a:ext cx="5271264" cy="1658504"/>
          </a:xfrm>
          <a:prstGeom prst="rect">
            <a:avLst/>
          </a:prstGeom>
          <a:solidFill>
            <a:srgbClr val="FF0000"/>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ja-JP" altLang="en-US" sz="2745" b="1" kern="0" dirty="0">
                <a:gradFill>
                  <a:gsLst>
                    <a:gs pos="0">
                      <a:srgbClr val="FFFFFF"/>
                    </a:gs>
                    <a:gs pos="100000">
                      <a:srgbClr val="FFFFFF"/>
                    </a:gs>
                  </a:gsLst>
                  <a:lin ang="5400000" scaled="0"/>
                </a:gradFill>
                <a:latin typeface="Segoe UI"/>
                <a:ea typeface="Meiryo UI"/>
                <a:cs typeface="Segoe UI" pitchFamily="34" charset="0"/>
              </a:rPr>
              <a:t>プッシュ通知</a:t>
            </a:r>
            <a:endParaRPr lang="en-US" altLang="ja-JP"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66" name="TextBox 6"/>
          <p:cNvSpPr txBox="1"/>
          <p:nvPr/>
        </p:nvSpPr>
        <p:spPr>
          <a:xfrm>
            <a:off x="4935901" y="1663073"/>
            <a:ext cx="5271264" cy="1658504"/>
          </a:xfrm>
          <a:prstGeom prst="rect">
            <a:avLst/>
          </a:prstGeom>
          <a:solidFill>
            <a:srgbClr val="7030A0"/>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en-US" altLang="ja-JP" sz="2745" b="1" kern="0" dirty="0">
                <a:gradFill>
                  <a:gsLst>
                    <a:gs pos="0">
                      <a:srgbClr val="FFFFFF"/>
                    </a:gs>
                    <a:gs pos="100000">
                      <a:srgbClr val="FFFFFF"/>
                    </a:gs>
                  </a:gsLst>
                  <a:lin ang="5400000" scaled="0"/>
                </a:gradFill>
                <a:latin typeface="Segoe UI"/>
                <a:ea typeface="Meiryo UI"/>
                <a:cs typeface="Segoe UI" pitchFamily="34" charset="0"/>
              </a:rPr>
              <a:t>DB </a:t>
            </a:r>
            <a:r>
              <a:rPr lang="ja-JP" altLang="en-US" sz="2745" b="1" kern="0" dirty="0">
                <a:gradFill>
                  <a:gsLst>
                    <a:gs pos="0">
                      <a:srgbClr val="FFFFFF"/>
                    </a:gs>
                    <a:gs pos="100000">
                      <a:srgbClr val="FFFFFF"/>
                    </a:gs>
                  </a:gsLst>
                  <a:lin ang="5400000" scaled="0"/>
                </a:gradFill>
                <a:latin typeface="Segoe UI"/>
                <a:ea typeface="Meiryo UI"/>
                <a:cs typeface="Segoe UI" pitchFamily="34" charset="0"/>
              </a:rPr>
              <a:t>アクセス</a:t>
            </a: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67" name="TextBox 7"/>
          <p:cNvSpPr txBox="1"/>
          <p:nvPr/>
        </p:nvSpPr>
        <p:spPr>
          <a:xfrm>
            <a:off x="4935901" y="3393861"/>
            <a:ext cx="5271264" cy="1658504"/>
          </a:xfrm>
          <a:prstGeom prst="rect">
            <a:avLst/>
          </a:prstGeom>
          <a:solidFill>
            <a:srgbClr val="0072C6">
              <a:lumMod val="60000"/>
              <a:lumOff val="40000"/>
            </a:srgbClr>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ja-JP" altLang="en-US" sz="2745" b="1" kern="0" dirty="0">
                <a:gradFill>
                  <a:gsLst>
                    <a:gs pos="0">
                      <a:srgbClr val="FFFFFF"/>
                    </a:gs>
                    <a:gs pos="100000">
                      <a:srgbClr val="FFFFFF"/>
                    </a:gs>
                  </a:gsLst>
                  <a:lin ang="5400000" scaled="0"/>
                </a:gradFill>
                <a:latin typeface="Segoe UI"/>
                <a:ea typeface="Meiryo UI"/>
                <a:cs typeface="Segoe UI" pitchFamily="34" charset="0"/>
              </a:rPr>
              <a:t>ユーザー認証</a:t>
            </a:r>
            <a:endParaRPr lang="en-US" altLang="ja-JP"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pic>
        <p:nvPicPr>
          <p:cNvPr id="68"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300" y="2348648"/>
            <a:ext cx="624750" cy="468562"/>
          </a:xfrm>
          <a:prstGeom prst="rect">
            <a:avLst/>
          </a:prstGeom>
        </p:spPr>
      </p:pic>
      <p:pic>
        <p:nvPicPr>
          <p:cNvPr id="69"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155962" y="5439378"/>
            <a:ext cx="878554" cy="1023972"/>
          </a:xfrm>
          <a:prstGeom prst="rect">
            <a:avLst/>
          </a:prstGeom>
        </p:spPr>
      </p:pic>
      <p:pic>
        <p:nvPicPr>
          <p:cNvPr id="70"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1862" y="5646030"/>
            <a:ext cx="382867" cy="578893"/>
          </a:xfrm>
          <a:prstGeom prst="rect">
            <a:avLst/>
          </a:prstGeom>
        </p:spPr>
      </p:pic>
      <p:sp>
        <p:nvSpPr>
          <p:cNvPr id="72" name="TextBox 17"/>
          <p:cNvSpPr txBox="1"/>
          <p:nvPr/>
        </p:nvSpPr>
        <p:spPr>
          <a:xfrm>
            <a:off x="5249011" y="2739393"/>
            <a:ext cx="702837"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SQL</a:t>
            </a:r>
          </a:p>
        </p:txBody>
      </p:sp>
      <p:sp>
        <p:nvSpPr>
          <p:cNvPr id="73" name="TextBox 18"/>
          <p:cNvSpPr txBox="1"/>
          <p:nvPr/>
        </p:nvSpPr>
        <p:spPr>
          <a:xfrm>
            <a:off x="6106068" y="2717835"/>
            <a:ext cx="956434"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Table Storage</a:t>
            </a:r>
          </a:p>
        </p:txBody>
      </p:sp>
      <p:sp>
        <p:nvSpPr>
          <p:cNvPr id="74" name="TextBox 19"/>
          <p:cNvSpPr txBox="1"/>
          <p:nvPr/>
        </p:nvSpPr>
        <p:spPr>
          <a:xfrm>
            <a:off x="7115664" y="2736594"/>
            <a:ext cx="984865"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Blob Storage</a:t>
            </a:r>
          </a:p>
        </p:txBody>
      </p:sp>
      <p:sp>
        <p:nvSpPr>
          <p:cNvPr id="75" name="TextBox 20"/>
          <p:cNvSpPr txBox="1"/>
          <p:nvPr/>
        </p:nvSpPr>
        <p:spPr>
          <a:xfrm>
            <a:off x="5117036" y="6152955"/>
            <a:ext cx="1049546"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WNS &amp;  MPNS</a:t>
            </a:r>
          </a:p>
        </p:txBody>
      </p:sp>
      <p:sp>
        <p:nvSpPr>
          <p:cNvPr id="76" name="TextBox 21"/>
          <p:cNvSpPr txBox="1"/>
          <p:nvPr/>
        </p:nvSpPr>
        <p:spPr>
          <a:xfrm>
            <a:off x="6513675" y="6216578"/>
            <a:ext cx="790691"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APNS</a:t>
            </a:r>
          </a:p>
        </p:txBody>
      </p:sp>
      <p:sp>
        <p:nvSpPr>
          <p:cNvPr id="77" name="TextBox 22"/>
          <p:cNvSpPr txBox="1"/>
          <p:nvPr/>
        </p:nvSpPr>
        <p:spPr>
          <a:xfrm>
            <a:off x="7705113" y="6181718"/>
            <a:ext cx="790691"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GCM</a:t>
            </a:r>
          </a:p>
        </p:txBody>
      </p:sp>
      <p:pic>
        <p:nvPicPr>
          <p:cNvPr id="78" name="Picture 23" descr="mongodb white.png"/>
          <p:cNvPicPr>
            <a:picLocks noChangeAspect="1"/>
          </p:cNvPicPr>
          <p:nvPr/>
        </p:nvPicPr>
        <p:blipFill>
          <a:blip r:embed="rId5" cstate="print">
            <a:clrChange>
              <a:clrFrom>
                <a:srgbClr val="89D1E5"/>
              </a:clrFrom>
              <a:clrTo>
                <a:srgbClr val="89D1E5">
                  <a:alpha val="0"/>
                </a:srgbClr>
              </a:clrTo>
            </a:clrChange>
            <a:extLst>
              <a:ext uri="{BEBA8EAE-BF5A-486C-A8C5-ECC9F3942E4B}">
                <a14:imgProps xmlns:a14="http://schemas.microsoft.com/office/drawing/2010/main">
                  <a14:imgLayer r:embed="rId6">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202506" y="2180221"/>
            <a:ext cx="732494" cy="732494"/>
          </a:xfrm>
          <a:prstGeom prst="rect">
            <a:avLst/>
          </a:prstGeom>
        </p:spPr>
      </p:pic>
      <p:sp>
        <p:nvSpPr>
          <p:cNvPr id="79" name="TextBox 24"/>
          <p:cNvSpPr txBox="1"/>
          <p:nvPr/>
        </p:nvSpPr>
        <p:spPr>
          <a:xfrm>
            <a:off x="8077775" y="2764997"/>
            <a:ext cx="892743"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Mongo DB</a:t>
            </a:r>
          </a:p>
        </p:txBody>
      </p:sp>
      <p:pic>
        <p:nvPicPr>
          <p:cNvPr id="80"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4768" y="5617057"/>
            <a:ext cx="456330" cy="558884"/>
          </a:xfrm>
          <a:prstGeom prst="rect">
            <a:avLst/>
          </a:prstGeom>
        </p:spPr>
      </p:pic>
      <p:grpSp>
        <p:nvGrpSpPr>
          <p:cNvPr id="81" name="Group 26"/>
          <p:cNvGrpSpPr>
            <a:grpSpLocks noChangeAspect="1"/>
          </p:cNvGrpSpPr>
          <p:nvPr/>
        </p:nvGrpSpPr>
        <p:grpSpPr>
          <a:xfrm>
            <a:off x="9017135" y="5617057"/>
            <a:ext cx="543301" cy="571060"/>
            <a:chOff x="4272983" y="3040062"/>
            <a:chExt cx="1739900" cy="1828800"/>
          </a:xfrm>
        </p:grpSpPr>
        <p:pic>
          <p:nvPicPr>
            <p:cNvPr id="82"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72983" y="3040062"/>
              <a:ext cx="1739900" cy="609600"/>
            </a:xfrm>
            <a:prstGeom prst="rect">
              <a:avLst/>
            </a:prstGeom>
          </p:spPr>
        </p:pic>
        <p:pic>
          <p:nvPicPr>
            <p:cNvPr id="83"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72983" y="3840162"/>
              <a:ext cx="1739900" cy="1028700"/>
            </a:xfrm>
            <a:prstGeom prst="rect">
              <a:avLst/>
            </a:prstGeom>
          </p:spPr>
        </p:pic>
      </p:grpSp>
      <p:sp>
        <p:nvSpPr>
          <p:cNvPr id="84" name="TextBox 29"/>
          <p:cNvSpPr txBox="1"/>
          <p:nvPr/>
        </p:nvSpPr>
        <p:spPr>
          <a:xfrm>
            <a:off x="8636969" y="6154105"/>
            <a:ext cx="1303631"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Notification Hubs</a:t>
            </a:r>
          </a:p>
        </p:txBody>
      </p:sp>
      <p:pic>
        <p:nvPicPr>
          <p:cNvPr id="87"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02132" y="4099568"/>
            <a:ext cx="311519" cy="468685"/>
          </a:xfrm>
          <a:prstGeom prst="rect">
            <a:avLst/>
          </a:prstGeom>
        </p:spPr>
      </p:pic>
      <p:pic>
        <p:nvPicPr>
          <p:cNvPr id="88" name="Picture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gray">
          <a:xfrm>
            <a:off x="5405511" y="4031803"/>
            <a:ext cx="469820" cy="468105"/>
          </a:xfrm>
          <a:prstGeom prst="rect">
            <a:avLst/>
          </a:prstGeom>
        </p:spPr>
      </p:pic>
      <p:grpSp>
        <p:nvGrpSpPr>
          <p:cNvPr id="89" name="Group 35"/>
          <p:cNvGrpSpPr/>
          <p:nvPr/>
        </p:nvGrpSpPr>
        <p:grpSpPr bwMode="gray">
          <a:xfrm>
            <a:off x="7216500" y="4090896"/>
            <a:ext cx="617817" cy="343953"/>
            <a:chOff x="8313214" y="-1818199"/>
            <a:chExt cx="2170583"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sp>
          <p:nvSpPr>
            <p:cNvPr id="92" name="Freeform 13"/>
            <p:cNvSpPr>
              <a:spLocks/>
            </p:cNvSpPr>
            <p:nvPr/>
          </p:nvSpPr>
          <p:spPr bwMode="gray">
            <a:xfrm>
              <a:off x="8313214" y="-1818199"/>
              <a:ext cx="1370013"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grpSp>
      <p:sp>
        <p:nvSpPr>
          <p:cNvPr id="94" name="TextBox 40"/>
          <p:cNvSpPr txBox="1"/>
          <p:nvPr/>
        </p:nvSpPr>
        <p:spPr>
          <a:xfrm>
            <a:off x="5145721" y="4499747"/>
            <a:ext cx="1091445"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Facebook</a:t>
            </a:r>
          </a:p>
        </p:txBody>
      </p:sp>
      <p:sp>
        <p:nvSpPr>
          <p:cNvPr id="95" name="TextBox 41"/>
          <p:cNvSpPr txBox="1"/>
          <p:nvPr/>
        </p:nvSpPr>
        <p:spPr>
          <a:xfrm>
            <a:off x="6135030" y="4498821"/>
            <a:ext cx="878543"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Twitter</a:t>
            </a:r>
          </a:p>
        </p:txBody>
      </p:sp>
      <p:sp>
        <p:nvSpPr>
          <p:cNvPr id="96" name="TextBox 42"/>
          <p:cNvSpPr txBox="1"/>
          <p:nvPr/>
        </p:nvSpPr>
        <p:spPr>
          <a:xfrm>
            <a:off x="6931468" y="4510784"/>
            <a:ext cx="1140842"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Microsoft</a:t>
            </a:r>
          </a:p>
        </p:txBody>
      </p:sp>
      <p:sp>
        <p:nvSpPr>
          <p:cNvPr id="97" name="TextBox 43"/>
          <p:cNvSpPr txBox="1"/>
          <p:nvPr/>
        </p:nvSpPr>
        <p:spPr>
          <a:xfrm>
            <a:off x="7931145" y="4503715"/>
            <a:ext cx="1003025"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Google</a:t>
            </a:r>
          </a:p>
        </p:txBody>
      </p:sp>
      <p:pic>
        <p:nvPicPr>
          <p:cNvPr id="100" name="Picture 4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6289903" y="4039965"/>
            <a:ext cx="535123" cy="432453"/>
          </a:xfrm>
          <a:prstGeom prst="rect">
            <a:avLst/>
          </a:prstGeom>
          <a:noFill/>
          <a:ln>
            <a:noFill/>
          </a:ln>
        </p:spPr>
      </p:pic>
      <p:grpSp>
        <p:nvGrpSpPr>
          <p:cNvPr id="126" name="グループ化 125"/>
          <p:cNvGrpSpPr/>
          <p:nvPr/>
        </p:nvGrpSpPr>
        <p:grpSpPr>
          <a:xfrm>
            <a:off x="237656" y="1077276"/>
            <a:ext cx="2830308" cy="5696852"/>
            <a:chOff x="269558" y="1098041"/>
            <a:chExt cx="2887472" cy="5811910"/>
          </a:xfrm>
        </p:grpSpPr>
        <p:sp>
          <p:nvSpPr>
            <p:cNvPr id="101" name="Rectangle 47"/>
            <p:cNvSpPr/>
            <p:nvPr/>
          </p:nvSpPr>
          <p:spPr bwMode="auto">
            <a:xfrm>
              <a:off x="277030" y="1098041"/>
              <a:ext cx="2880000" cy="5811910"/>
            </a:xfrm>
            <a:prstGeom prst="rect">
              <a:avLst/>
            </a:prstGeom>
            <a:solidFill>
              <a:srgbClr val="9C5097"/>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r>
                <a:rPr lang="ja-JP" altLang="en-US" sz="3136" b="1" kern="0" dirty="0">
                  <a:gradFill>
                    <a:gsLst>
                      <a:gs pos="0">
                        <a:srgbClr val="FFFFFF"/>
                      </a:gs>
                      <a:gs pos="100000">
                        <a:srgbClr val="FFFFFF"/>
                      </a:gs>
                    </a:gsLst>
                    <a:lin ang="5400000" scaled="0"/>
                  </a:gradFill>
                  <a:latin typeface="Segoe UI"/>
                  <a:ea typeface="Meiryo UI"/>
                  <a:cs typeface="Segoe UI" pitchFamily="34" charset="0"/>
                </a:rPr>
                <a:t>クライアント </a:t>
              </a:r>
              <a:r>
                <a:rPr lang="en-US" altLang="ja-JP" sz="3136" b="1" kern="0" dirty="0">
                  <a:gradFill>
                    <a:gsLst>
                      <a:gs pos="0">
                        <a:srgbClr val="FFFFFF"/>
                      </a:gs>
                      <a:gs pos="100000">
                        <a:srgbClr val="FFFFFF"/>
                      </a:gs>
                    </a:gsLst>
                    <a:lin ang="5400000" scaled="0"/>
                  </a:gradFill>
                  <a:latin typeface="Segoe UI"/>
                  <a:ea typeface="Meiryo UI"/>
                  <a:cs typeface="Segoe UI" pitchFamily="34" charset="0"/>
                </a:rPr>
                <a:t>SDK</a:t>
              </a:r>
              <a:endParaRPr lang="en-US" sz="3136"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102" name="TextBox 48"/>
            <p:cNvSpPr txBox="1"/>
            <p:nvPr/>
          </p:nvSpPr>
          <p:spPr>
            <a:xfrm>
              <a:off x="269558" y="2223261"/>
              <a:ext cx="2851171" cy="2330280"/>
            </a:xfrm>
            <a:prstGeom prst="rect">
              <a:avLst/>
            </a:prstGeom>
            <a:noFill/>
          </p:spPr>
          <p:txBody>
            <a:bodyPr wrap="square" lIns="175711" tIns="140569" rIns="175711" bIns="140569" rtlCol="0">
              <a:spAutoFit/>
            </a:bodyPr>
            <a:lstStyle/>
            <a:p>
              <a:pPr defTabSz="895895">
                <a:spcBef>
                  <a:spcPts val="588"/>
                </a:spcBef>
                <a:defRPr/>
              </a:pPr>
              <a:r>
                <a:rPr lang="en-US" sz="2157" kern="0" dirty="0">
                  <a:solidFill>
                    <a:srgbClr val="FFFFFF"/>
                  </a:solidFill>
                  <a:latin typeface="Segoe UI"/>
                  <a:ea typeface="Meiryo UI"/>
                </a:rPr>
                <a:t>Windows </a:t>
              </a:r>
              <a:r>
                <a:rPr lang="ja-JP" altLang="en-US" sz="2157" kern="0" dirty="0">
                  <a:solidFill>
                    <a:srgbClr val="FFFFFF"/>
                  </a:solidFill>
                  <a:latin typeface="Segoe UI"/>
                  <a:ea typeface="Meiryo UI"/>
                </a:rPr>
                <a:t>ストア</a:t>
              </a:r>
              <a:endParaRPr lang="en-US" sz="2157" kern="0" dirty="0">
                <a:solidFill>
                  <a:srgbClr val="FFFFFF"/>
                </a:solidFill>
                <a:latin typeface="Segoe UI"/>
                <a:ea typeface="Meiryo UI"/>
              </a:endParaRPr>
            </a:p>
            <a:p>
              <a:pPr defTabSz="895895">
                <a:spcBef>
                  <a:spcPts val="588"/>
                </a:spcBef>
                <a:defRPr/>
              </a:pPr>
              <a:r>
                <a:rPr lang="en-US" sz="2157" kern="0" dirty="0">
                  <a:solidFill>
                    <a:srgbClr val="FFFFFF"/>
                  </a:solidFill>
                  <a:latin typeface="Segoe UI"/>
                  <a:ea typeface="Meiryo UI"/>
                </a:rPr>
                <a:t>iOS</a:t>
              </a:r>
            </a:p>
            <a:p>
              <a:pPr defTabSz="895895">
                <a:spcBef>
                  <a:spcPts val="588"/>
                </a:spcBef>
                <a:defRPr/>
              </a:pPr>
              <a:r>
                <a:rPr lang="en-US" sz="2157" kern="0" dirty="0">
                  <a:solidFill>
                    <a:srgbClr val="FFFFFF"/>
                  </a:solidFill>
                  <a:latin typeface="Segoe UI"/>
                  <a:ea typeface="Meiryo UI"/>
                </a:rPr>
                <a:t>Android</a:t>
              </a:r>
            </a:p>
            <a:p>
              <a:pPr defTabSz="895895">
                <a:spcBef>
                  <a:spcPts val="588"/>
                </a:spcBef>
                <a:defRPr/>
              </a:pPr>
              <a:r>
                <a:rPr lang="en-US" sz="2157" kern="0" dirty="0">
                  <a:solidFill>
                    <a:srgbClr val="FFFFFF"/>
                  </a:solidFill>
                  <a:latin typeface="Segoe UI"/>
                  <a:ea typeface="Meiryo UI"/>
                </a:rPr>
                <a:t>Windows Phone</a:t>
              </a:r>
            </a:p>
            <a:p>
              <a:pPr defTabSz="895895">
                <a:spcBef>
                  <a:spcPts val="588"/>
                </a:spcBef>
                <a:defRPr/>
              </a:pPr>
              <a:r>
                <a:rPr lang="en-US" sz="2157" kern="0" dirty="0">
                  <a:solidFill>
                    <a:srgbClr val="FFFFFF"/>
                  </a:solidFill>
                  <a:latin typeface="Segoe UI"/>
                  <a:ea typeface="Meiryo UI"/>
                </a:rPr>
                <a:t>HTML5 / JavaScript</a:t>
              </a:r>
            </a:p>
          </p:txBody>
        </p:sp>
        <p:pic>
          <p:nvPicPr>
            <p:cNvPr id="104" name="Picture 2" descr="\\MAGNUM\Projects\Microsoft\Cloud Power FY12\Design\ICONS_PNG\Devices.png"/>
            <p:cNvPicPr>
              <a:picLocks noChangeAspect="1" noChangeArrowheads="1"/>
            </p:cNvPicPr>
            <p:nvPr/>
          </p:nvPicPr>
          <p:blipFill>
            <a:blip r:embed="rId12" cstate="print">
              <a:lum bright="100000"/>
              <a:extLst>
                <a:ext uri="{28A0092B-C50C-407E-A947-70E740481C1C}">
                  <a14:useLocalDpi xmlns:a14="http://schemas.microsoft.com/office/drawing/2010/main" val="0"/>
                </a:ext>
              </a:extLst>
            </a:blip>
            <a:srcRect/>
            <a:stretch>
              <a:fillRect/>
            </a:stretch>
          </p:blipFill>
          <p:spPr bwMode="auto">
            <a:xfrm>
              <a:off x="647695" y="5768234"/>
              <a:ext cx="1089506" cy="963793"/>
            </a:xfrm>
            <a:prstGeom prst="rect">
              <a:avLst/>
            </a:prstGeom>
            <a:noFill/>
            <a:ln>
              <a:noFill/>
            </a:ln>
          </p:spPr>
        </p:pic>
        <p:pic>
          <p:nvPicPr>
            <p:cNvPr id="105" name="Picture 2" descr="\\MAGNUM\Projects\Microsoft\Cloud Power FY12\Design\ICONS_PNG\Devices.png"/>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a:stretch>
              <a:fillRect/>
            </a:stretch>
          </p:blipFill>
          <p:spPr bwMode="auto">
            <a:xfrm>
              <a:off x="1958892" y="5718922"/>
              <a:ext cx="777130" cy="1051411"/>
            </a:xfrm>
            <a:prstGeom prst="rect">
              <a:avLst/>
            </a:prstGeom>
            <a:noFill/>
            <a:ln>
              <a:noFill/>
            </a:ln>
          </p:spPr>
        </p:pic>
      </p:grpSp>
      <p:pic>
        <p:nvPicPr>
          <p:cNvPr id="108" name="Picture 54"/>
          <p:cNvPicPr>
            <a:picLocks noChangeAspect="1"/>
          </p:cNvPicPr>
          <p:nvPr/>
        </p:nvPicPr>
        <p:blipFill>
          <a:blip r:embed="rId14">
            <a:biLevel thresh="25000"/>
            <a:extLst>
              <a:ext uri="{28A0092B-C50C-407E-A947-70E740481C1C}">
                <a14:useLocalDpi xmlns:a14="http://schemas.microsoft.com/office/drawing/2010/main" val="0"/>
              </a:ext>
            </a:extLst>
          </a:blip>
          <a:stretch>
            <a:fillRect/>
          </a:stretch>
        </p:blipFill>
        <p:spPr>
          <a:xfrm>
            <a:off x="7326778" y="2304735"/>
            <a:ext cx="605093" cy="527829"/>
          </a:xfrm>
          <a:prstGeom prst="rect">
            <a:avLst/>
          </a:prstGeom>
        </p:spPr>
      </p:pic>
      <p:pic>
        <p:nvPicPr>
          <p:cNvPr id="109" name="Picture 56"/>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6309616" y="2312065"/>
            <a:ext cx="590337" cy="513168"/>
          </a:xfrm>
          <a:prstGeom prst="rect">
            <a:avLst/>
          </a:prstGeom>
        </p:spPr>
      </p:pic>
      <p:sp>
        <p:nvSpPr>
          <p:cNvPr id="110" name="TextBox 53"/>
          <p:cNvSpPr txBox="1"/>
          <p:nvPr/>
        </p:nvSpPr>
        <p:spPr>
          <a:xfrm rot="16200000">
            <a:off x="1955593" y="3859806"/>
            <a:ext cx="5111056" cy="717592"/>
          </a:xfrm>
          <a:prstGeom prst="rect">
            <a:avLst/>
          </a:prstGeom>
          <a:solidFill>
            <a:srgbClr val="0072C6">
              <a:lumMod val="50000"/>
            </a:srgbClr>
          </a:solidFill>
        </p:spPr>
        <p:txBody>
          <a:bodyPr wrap="square" lIns="175711" tIns="70575" rIns="176437" bIns="70575" rtlCol="0" anchor="ctr" anchorCtr="0">
            <a:noAutofit/>
          </a:bodyPr>
          <a:lstStyle/>
          <a:p>
            <a:pPr algn="ctr" defTabSz="895895">
              <a:lnSpc>
                <a:spcPct val="90000"/>
              </a:lnSpc>
              <a:defRPr/>
            </a:pPr>
            <a:r>
              <a:rPr lang="en-US" sz="3136" b="1" kern="0" dirty="0">
                <a:solidFill>
                  <a:srgbClr val="FFFFFF"/>
                </a:solidFill>
                <a:latin typeface="Segoe UI"/>
                <a:ea typeface="Meiryo UI"/>
              </a:rPr>
              <a:t>REST API</a:t>
            </a:r>
          </a:p>
        </p:txBody>
      </p:sp>
      <p:sp>
        <p:nvSpPr>
          <p:cNvPr id="111" name="Left-Up Arrow 73"/>
          <p:cNvSpPr/>
          <p:nvPr/>
        </p:nvSpPr>
        <p:spPr bwMode="auto">
          <a:xfrm flipH="1">
            <a:off x="3108731" y="3923974"/>
            <a:ext cx="988045" cy="494022"/>
          </a:xfrm>
          <a:prstGeom prst="leftRightArrow">
            <a:avLst>
              <a:gd name="adj1" fmla="val 34969"/>
              <a:gd name="adj2" fmla="val 39979"/>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74675" tIns="37336" rIns="37336" bIns="74675" numCol="1" spcCol="0" rtlCol="0" fromWordArt="0" anchor="b" anchorCtr="0" forceAA="0" compatLnSpc="1">
            <a:prstTxWarp prst="textNoShape">
              <a:avLst/>
            </a:prstTxWarp>
            <a:noAutofit/>
          </a:bodyPr>
          <a:lstStyle/>
          <a:p>
            <a:pPr algn="ctr" defTabSz="746442" fontAlgn="base">
              <a:spcBef>
                <a:spcPct val="0"/>
              </a:spcBef>
              <a:spcAft>
                <a:spcPct val="0"/>
              </a:spcAft>
              <a:defRPr/>
            </a:pPr>
            <a:endParaRPr lang="en-US" sz="1921" kern="0" spc="-40" dirty="0">
              <a:solidFill>
                <a:srgbClr val="FFFFFF"/>
              </a:solidFill>
              <a:latin typeface="Segoe UI Light"/>
              <a:ea typeface="Meiryo UI"/>
              <a:cs typeface="Segoe UI" pitchFamily="34" charset="0"/>
            </a:endParaRPr>
          </a:p>
        </p:txBody>
      </p:sp>
      <p:sp>
        <p:nvSpPr>
          <p:cNvPr id="3" name="正方形/長方形 2"/>
          <p:cNvSpPr/>
          <p:nvPr/>
        </p:nvSpPr>
        <p:spPr bwMode="auto">
          <a:xfrm>
            <a:off x="865" y="1000453"/>
            <a:ext cx="12190271" cy="58570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ja-JP" altLang="en-US" sz="2200" dirty="0">
              <a:gradFill>
                <a:gsLst>
                  <a:gs pos="0">
                    <a:srgbClr val="FFFFFF"/>
                  </a:gs>
                  <a:gs pos="100000">
                    <a:srgbClr val="FFFFFF"/>
                  </a:gs>
                </a:gsLst>
                <a:lin ang="5400000" scaled="0"/>
              </a:gradFill>
              <a:latin typeface="Segoe UI"/>
              <a:ea typeface="Meiryo UI"/>
            </a:endParaRPr>
          </a:p>
        </p:txBody>
      </p:sp>
    </p:spTree>
    <p:extLst>
      <p:ext uri="{BB962C8B-B14F-4D97-AF65-F5344CB8AC3E}">
        <p14:creationId xmlns:p14="http://schemas.microsoft.com/office/powerpoint/2010/main" val="2489892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4"/>
          <p:cNvSpPr txBox="1"/>
          <p:nvPr/>
        </p:nvSpPr>
        <p:spPr>
          <a:xfrm>
            <a:off x="4935901" y="5115626"/>
            <a:ext cx="5271264" cy="1658504"/>
          </a:xfrm>
          <a:prstGeom prst="rect">
            <a:avLst/>
          </a:prstGeom>
          <a:solidFill>
            <a:srgbClr val="FF0000"/>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ja-JP" altLang="en-US" sz="2745" b="1" kern="0" dirty="0">
                <a:gradFill>
                  <a:gsLst>
                    <a:gs pos="0">
                      <a:srgbClr val="FFFFFF"/>
                    </a:gs>
                    <a:gs pos="100000">
                      <a:srgbClr val="FFFFFF"/>
                    </a:gs>
                  </a:gsLst>
                  <a:lin ang="5400000" scaled="0"/>
                </a:gradFill>
                <a:latin typeface="Segoe UI"/>
                <a:ea typeface="Meiryo UI"/>
                <a:cs typeface="Segoe UI" pitchFamily="34" charset="0"/>
              </a:rPr>
              <a:t>プッシュ通知</a:t>
            </a:r>
            <a:endParaRPr lang="en-US" altLang="ja-JP"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66" name="TextBox 6"/>
          <p:cNvSpPr txBox="1"/>
          <p:nvPr/>
        </p:nvSpPr>
        <p:spPr>
          <a:xfrm>
            <a:off x="4935901" y="1663073"/>
            <a:ext cx="5271264" cy="1658504"/>
          </a:xfrm>
          <a:prstGeom prst="rect">
            <a:avLst/>
          </a:prstGeom>
          <a:solidFill>
            <a:srgbClr val="7030A0"/>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en-US" altLang="ja-JP" sz="2745" b="1" kern="0" dirty="0">
                <a:gradFill>
                  <a:gsLst>
                    <a:gs pos="0">
                      <a:srgbClr val="FFFFFF"/>
                    </a:gs>
                    <a:gs pos="100000">
                      <a:srgbClr val="FFFFFF"/>
                    </a:gs>
                  </a:gsLst>
                  <a:lin ang="5400000" scaled="0"/>
                </a:gradFill>
                <a:latin typeface="Segoe UI"/>
                <a:ea typeface="Meiryo UI"/>
                <a:cs typeface="Segoe UI" pitchFamily="34" charset="0"/>
              </a:rPr>
              <a:t>DB </a:t>
            </a:r>
            <a:r>
              <a:rPr lang="ja-JP" altLang="en-US" sz="2745" b="1" kern="0" dirty="0">
                <a:gradFill>
                  <a:gsLst>
                    <a:gs pos="0">
                      <a:srgbClr val="FFFFFF"/>
                    </a:gs>
                    <a:gs pos="100000">
                      <a:srgbClr val="FFFFFF"/>
                    </a:gs>
                  </a:gsLst>
                  <a:lin ang="5400000" scaled="0"/>
                </a:gradFill>
                <a:latin typeface="Segoe UI"/>
                <a:ea typeface="Meiryo UI"/>
                <a:cs typeface="Segoe UI" pitchFamily="34" charset="0"/>
              </a:rPr>
              <a:t>アクセス</a:t>
            </a: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67" name="TextBox 7"/>
          <p:cNvSpPr txBox="1"/>
          <p:nvPr/>
        </p:nvSpPr>
        <p:spPr>
          <a:xfrm>
            <a:off x="4935901" y="3393861"/>
            <a:ext cx="5271264" cy="1658504"/>
          </a:xfrm>
          <a:prstGeom prst="rect">
            <a:avLst/>
          </a:prstGeom>
          <a:solidFill>
            <a:srgbClr val="0072C6">
              <a:lumMod val="60000"/>
              <a:lumOff val="40000"/>
            </a:srgbClr>
          </a:solidFill>
        </p:spPr>
        <p:txBody>
          <a:bodyPr wrap="square" lIns="175711" tIns="140569" rIns="175711" bIns="140569" rtlCol="0">
            <a:noAutofit/>
          </a:bodyPr>
          <a:lstStyle/>
          <a:p>
            <a:pPr defTabSz="896042" fontAlgn="base">
              <a:lnSpc>
                <a:spcPct val="90000"/>
              </a:lnSpc>
              <a:spcBef>
                <a:spcPct val="0"/>
              </a:spcBef>
              <a:spcAft>
                <a:spcPct val="0"/>
              </a:spcAft>
              <a:tabLst>
                <a:tab pos="878390" algn="l"/>
              </a:tabLst>
              <a:defRPr/>
            </a:pPr>
            <a:r>
              <a:rPr lang="ja-JP" altLang="en-US" sz="2745" b="1" kern="0" dirty="0">
                <a:gradFill>
                  <a:gsLst>
                    <a:gs pos="0">
                      <a:srgbClr val="FFFFFF"/>
                    </a:gs>
                    <a:gs pos="100000">
                      <a:srgbClr val="FFFFFF"/>
                    </a:gs>
                  </a:gsLst>
                  <a:lin ang="5400000" scaled="0"/>
                </a:gradFill>
                <a:latin typeface="Segoe UI"/>
                <a:ea typeface="Meiryo UI"/>
                <a:cs typeface="Segoe UI" pitchFamily="34" charset="0"/>
              </a:rPr>
              <a:t>ユーザー認証</a:t>
            </a:r>
            <a:endParaRPr lang="en-US" altLang="ja-JP"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a:p>
            <a:pPr defTabSz="896042" fontAlgn="base">
              <a:lnSpc>
                <a:spcPct val="90000"/>
              </a:lnSpc>
              <a:spcBef>
                <a:spcPct val="0"/>
              </a:spcBef>
              <a:spcAft>
                <a:spcPct val="0"/>
              </a:spcAft>
              <a:tabLst>
                <a:tab pos="878390" algn="l"/>
              </a:tabLst>
              <a:defRPr/>
            </a:pPr>
            <a:endParaRPr lang="en-US" sz="2745" b="1" kern="0" dirty="0">
              <a:gradFill>
                <a:gsLst>
                  <a:gs pos="0">
                    <a:srgbClr val="FFFFFF"/>
                  </a:gs>
                  <a:gs pos="100000">
                    <a:srgbClr val="FFFFFF"/>
                  </a:gs>
                </a:gsLst>
                <a:lin ang="5400000" scaled="0"/>
              </a:gradFill>
              <a:latin typeface="Segoe UI"/>
              <a:ea typeface="Meiryo UI"/>
              <a:cs typeface="Segoe UI" pitchFamily="34" charset="0"/>
            </a:endParaRPr>
          </a:p>
        </p:txBody>
      </p:sp>
      <p:pic>
        <p:nvPicPr>
          <p:cNvPr id="68"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2300" y="2348648"/>
            <a:ext cx="624750" cy="468562"/>
          </a:xfrm>
          <a:prstGeom prst="rect">
            <a:avLst/>
          </a:prstGeom>
        </p:spPr>
      </p:pic>
      <p:pic>
        <p:nvPicPr>
          <p:cNvPr id="69"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155962" y="5439378"/>
            <a:ext cx="878554" cy="1023972"/>
          </a:xfrm>
          <a:prstGeom prst="rect">
            <a:avLst/>
          </a:prstGeom>
        </p:spPr>
      </p:pic>
      <p:pic>
        <p:nvPicPr>
          <p:cNvPr id="70"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91862" y="5646030"/>
            <a:ext cx="382867" cy="578893"/>
          </a:xfrm>
          <a:prstGeom prst="rect">
            <a:avLst/>
          </a:prstGeom>
        </p:spPr>
      </p:pic>
      <p:sp>
        <p:nvSpPr>
          <p:cNvPr id="71" name="Rectangle 13"/>
          <p:cNvSpPr/>
          <p:nvPr/>
        </p:nvSpPr>
        <p:spPr bwMode="auto">
          <a:xfrm>
            <a:off x="4152324" y="1081710"/>
            <a:ext cx="7784687" cy="514238"/>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1149" rIns="175711" bIns="70575" numCol="1" spcCol="0" rtlCol="0" fromWordArt="0" anchor="ctr" anchorCtr="0" forceAA="0" compatLnSpc="1">
            <a:prstTxWarp prst="textNoShape">
              <a:avLst/>
            </a:prstTxWarp>
            <a:noAutofit/>
          </a:bodyPr>
          <a:lstStyle/>
          <a:p>
            <a:pPr defTabSz="913927" fontAlgn="base">
              <a:lnSpc>
                <a:spcPct val="90000"/>
              </a:lnSpc>
              <a:spcBef>
                <a:spcPct val="0"/>
              </a:spcBef>
              <a:spcAft>
                <a:spcPct val="0"/>
              </a:spcAft>
            </a:pPr>
            <a:r>
              <a:rPr lang="ja-JP" altLang="en-US" sz="2745" b="1" dirty="0">
                <a:gradFill>
                  <a:gsLst>
                    <a:gs pos="0">
                      <a:srgbClr val="FFFFFF"/>
                    </a:gs>
                    <a:gs pos="100000">
                      <a:srgbClr val="FFFFFF"/>
                    </a:gs>
                  </a:gsLst>
                  <a:lin ang="5400000" scaled="0"/>
                </a:gradFill>
                <a:latin typeface="Segoe UI"/>
                <a:ea typeface="Meiryo UI"/>
                <a:cs typeface="Segoe UI Light" panose="020B0502040204020203" pitchFamily="34" charset="0"/>
              </a:rPr>
              <a:t>サーバーサイドでのカスタマイズ </a:t>
            </a:r>
            <a:r>
              <a:rPr lang="en-US" altLang="ja-JP" sz="2745" b="1" dirty="0">
                <a:gradFill>
                  <a:gsLst>
                    <a:gs pos="0">
                      <a:srgbClr val="FFFFFF"/>
                    </a:gs>
                    <a:gs pos="100000">
                      <a:srgbClr val="FFFFFF"/>
                    </a:gs>
                  </a:gsLst>
                  <a:lin ang="5400000" scaled="0"/>
                </a:gradFill>
                <a:latin typeface="Segoe UI"/>
                <a:ea typeface="Meiryo UI"/>
                <a:cs typeface="Segoe UI Light" panose="020B0502040204020203" pitchFamily="34" charset="0"/>
              </a:rPr>
              <a:t>(JavaScript, .NET)</a:t>
            </a:r>
          </a:p>
        </p:txBody>
      </p:sp>
      <p:sp>
        <p:nvSpPr>
          <p:cNvPr id="72" name="TextBox 17"/>
          <p:cNvSpPr txBox="1"/>
          <p:nvPr/>
        </p:nvSpPr>
        <p:spPr>
          <a:xfrm>
            <a:off x="5249011" y="2739393"/>
            <a:ext cx="702837"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SQL</a:t>
            </a:r>
          </a:p>
        </p:txBody>
      </p:sp>
      <p:sp>
        <p:nvSpPr>
          <p:cNvPr id="73" name="TextBox 18"/>
          <p:cNvSpPr txBox="1"/>
          <p:nvPr/>
        </p:nvSpPr>
        <p:spPr>
          <a:xfrm>
            <a:off x="6106068" y="2717835"/>
            <a:ext cx="956434"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Table Storage</a:t>
            </a:r>
          </a:p>
        </p:txBody>
      </p:sp>
      <p:sp>
        <p:nvSpPr>
          <p:cNvPr id="74" name="TextBox 19"/>
          <p:cNvSpPr txBox="1"/>
          <p:nvPr/>
        </p:nvSpPr>
        <p:spPr>
          <a:xfrm>
            <a:off x="7115664" y="2736594"/>
            <a:ext cx="984865"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Blob Storage</a:t>
            </a:r>
          </a:p>
        </p:txBody>
      </p:sp>
      <p:sp>
        <p:nvSpPr>
          <p:cNvPr id="75" name="TextBox 20"/>
          <p:cNvSpPr txBox="1"/>
          <p:nvPr/>
        </p:nvSpPr>
        <p:spPr>
          <a:xfrm>
            <a:off x="5117036" y="6152955"/>
            <a:ext cx="1049546"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WNS &amp;  MPNS</a:t>
            </a:r>
          </a:p>
        </p:txBody>
      </p:sp>
      <p:sp>
        <p:nvSpPr>
          <p:cNvPr id="76" name="TextBox 21"/>
          <p:cNvSpPr txBox="1"/>
          <p:nvPr/>
        </p:nvSpPr>
        <p:spPr>
          <a:xfrm>
            <a:off x="6513675" y="6216578"/>
            <a:ext cx="790691"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APNS</a:t>
            </a:r>
          </a:p>
        </p:txBody>
      </p:sp>
      <p:sp>
        <p:nvSpPr>
          <p:cNvPr id="77" name="TextBox 22"/>
          <p:cNvSpPr txBox="1"/>
          <p:nvPr/>
        </p:nvSpPr>
        <p:spPr>
          <a:xfrm>
            <a:off x="7705113" y="6181718"/>
            <a:ext cx="790691" cy="473943"/>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GCM</a:t>
            </a:r>
          </a:p>
        </p:txBody>
      </p:sp>
      <p:pic>
        <p:nvPicPr>
          <p:cNvPr id="78" name="Picture 23" descr="mongodb white.png"/>
          <p:cNvPicPr>
            <a:picLocks noChangeAspect="1"/>
          </p:cNvPicPr>
          <p:nvPr/>
        </p:nvPicPr>
        <p:blipFill>
          <a:blip r:embed="rId7" cstate="print">
            <a:clrChange>
              <a:clrFrom>
                <a:srgbClr val="89D1E5"/>
              </a:clrFrom>
              <a:clrTo>
                <a:srgbClr val="89D1E5">
                  <a:alpha val="0"/>
                </a:srgbClr>
              </a:clrTo>
            </a:clrChange>
            <a:extLst>
              <a:ext uri="{BEBA8EAE-BF5A-486C-A8C5-ECC9F3942E4B}">
                <a14:imgProps xmlns:a14="http://schemas.microsoft.com/office/drawing/2010/main">
                  <a14:imgLayer r:embed="rId8">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202506" y="2180221"/>
            <a:ext cx="732494" cy="732494"/>
          </a:xfrm>
          <a:prstGeom prst="rect">
            <a:avLst/>
          </a:prstGeom>
        </p:spPr>
      </p:pic>
      <p:sp>
        <p:nvSpPr>
          <p:cNvPr id="79" name="TextBox 24"/>
          <p:cNvSpPr txBox="1"/>
          <p:nvPr/>
        </p:nvSpPr>
        <p:spPr>
          <a:xfrm>
            <a:off x="8077775" y="2764997"/>
            <a:ext cx="892743"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Mongo DB</a:t>
            </a:r>
          </a:p>
        </p:txBody>
      </p:sp>
      <p:pic>
        <p:nvPicPr>
          <p:cNvPr id="80"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64768" y="5617057"/>
            <a:ext cx="456330" cy="558884"/>
          </a:xfrm>
          <a:prstGeom prst="rect">
            <a:avLst/>
          </a:prstGeom>
        </p:spPr>
      </p:pic>
      <p:grpSp>
        <p:nvGrpSpPr>
          <p:cNvPr id="81" name="Group 26"/>
          <p:cNvGrpSpPr>
            <a:grpSpLocks noChangeAspect="1"/>
          </p:cNvGrpSpPr>
          <p:nvPr/>
        </p:nvGrpSpPr>
        <p:grpSpPr>
          <a:xfrm>
            <a:off x="9017135" y="5617057"/>
            <a:ext cx="543301" cy="571060"/>
            <a:chOff x="4272983" y="3040062"/>
            <a:chExt cx="1739900" cy="1828800"/>
          </a:xfrm>
        </p:grpSpPr>
        <p:pic>
          <p:nvPicPr>
            <p:cNvPr id="82"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72983" y="3040062"/>
              <a:ext cx="1739900" cy="609600"/>
            </a:xfrm>
            <a:prstGeom prst="rect">
              <a:avLst/>
            </a:prstGeom>
          </p:spPr>
        </p:pic>
        <p:pic>
          <p:nvPicPr>
            <p:cNvPr id="83"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72983" y="3840162"/>
              <a:ext cx="1739900" cy="1028700"/>
            </a:xfrm>
            <a:prstGeom prst="rect">
              <a:avLst/>
            </a:prstGeom>
          </p:spPr>
        </p:pic>
      </p:grpSp>
      <p:sp>
        <p:nvSpPr>
          <p:cNvPr id="84" name="TextBox 29"/>
          <p:cNvSpPr txBox="1"/>
          <p:nvPr/>
        </p:nvSpPr>
        <p:spPr>
          <a:xfrm>
            <a:off x="8636969" y="6154105"/>
            <a:ext cx="1303631"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Notification Hubs</a:t>
            </a:r>
          </a:p>
        </p:txBody>
      </p:sp>
      <p:sp>
        <p:nvSpPr>
          <p:cNvPr id="86" name="Rectangle 31"/>
          <p:cNvSpPr/>
          <p:nvPr/>
        </p:nvSpPr>
        <p:spPr bwMode="auto">
          <a:xfrm>
            <a:off x="3829909" y="951523"/>
            <a:ext cx="8195018" cy="5865587"/>
          </a:xfrm>
          <a:prstGeom prst="rect">
            <a:avLst/>
          </a:prstGeom>
          <a:noFill/>
          <a:ln w="28575" cap="flat" cmpd="sng" algn="ctr">
            <a:solidFill>
              <a:srgbClr val="FFFFFF"/>
            </a:solid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dirty="0">
              <a:gradFill>
                <a:gsLst>
                  <a:gs pos="0">
                    <a:srgbClr val="FFFFFF"/>
                  </a:gs>
                  <a:gs pos="100000">
                    <a:srgbClr val="FFFFFF"/>
                  </a:gs>
                </a:gsLst>
                <a:lin ang="5400000" scaled="0"/>
              </a:gradFill>
              <a:latin typeface="Segoe UI Light"/>
              <a:ea typeface="Meiryo UI"/>
            </a:endParaRPr>
          </a:p>
        </p:txBody>
      </p:sp>
      <p:pic>
        <p:nvPicPr>
          <p:cNvPr id="87"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02132" y="4099568"/>
            <a:ext cx="311519" cy="468685"/>
          </a:xfrm>
          <a:prstGeom prst="rect">
            <a:avLst/>
          </a:prstGeom>
        </p:spPr>
      </p:pic>
      <p:pic>
        <p:nvPicPr>
          <p:cNvPr id="88"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bwMode="gray">
          <a:xfrm>
            <a:off x="5405511" y="4031803"/>
            <a:ext cx="469820" cy="468105"/>
          </a:xfrm>
          <a:prstGeom prst="rect">
            <a:avLst/>
          </a:prstGeom>
        </p:spPr>
      </p:pic>
      <p:grpSp>
        <p:nvGrpSpPr>
          <p:cNvPr id="89" name="Group 35"/>
          <p:cNvGrpSpPr/>
          <p:nvPr/>
        </p:nvGrpSpPr>
        <p:grpSpPr bwMode="gray">
          <a:xfrm>
            <a:off x="7216500" y="4090896"/>
            <a:ext cx="617817" cy="343953"/>
            <a:chOff x="8313214" y="-1818199"/>
            <a:chExt cx="2170583"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sp>
          <p:nvSpPr>
            <p:cNvPr id="92" name="Freeform 13"/>
            <p:cNvSpPr>
              <a:spLocks/>
            </p:cNvSpPr>
            <p:nvPr/>
          </p:nvSpPr>
          <p:spPr bwMode="gray">
            <a:xfrm>
              <a:off x="8313214" y="-1818199"/>
              <a:ext cx="1370013"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w="10795" cap="flat" cmpd="sng" algn="ctr">
              <a:noFill/>
              <a:prstDash val="solid"/>
              <a:headEnd type="none" w="med" len="med"/>
              <a:tailEnd type="none" w="med" len="med"/>
            </a:ln>
            <a:effectLst/>
            <a:extLst>
              <a:ext uri="{91240B29-F687-4f45-9708-019B960494DF}">
                <a14:hiddenLine xmlns="" xmlns:a14="http://schemas.microsoft.com/office/drawing/2010/main" w="9525">
                  <a:solidFill>
                    <a:srgbClr val="000000"/>
                  </a:solidFill>
                  <a:round/>
                  <a:headEnd/>
                  <a:tailEnd/>
                </a14:hiddenLine>
              </a:ext>
            </a:extLst>
          </p:spPr>
          <p:txBody>
            <a:bodyPr vert="horz" wrap="square" lIns="87851" tIns="43926" rIns="87851" bIns="43926" numCol="1" rtlCol="0" anchor="ctr" anchorCtr="0" compatLnSpc="1">
              <a:prstTxWarp prst="textNoShape">
                <a:avLst/>
              </a:prstTxWarp>
            </a:bodyPr>
            <a:lstStyle/>
            <a:p>
              <a:pPr defTabSz="711569">
                <a:defRPr/>
              </a:pPr>
              <a:endParaRPr lang="en-US" sz="865" kern="0" spc="-118" dirty="0">
                <a:solidFill>
                  <a:srgbClr val="505050">
                    <a:lumMod val="50000"/>
                  </a:srgbClr>
                </a:solidFill>
                <a:latin typeface="Segoe UI Light"/>
                <a:ea typeface="Meiryo UI"/>
              </a:endParaRPr>
            </a:p>
          </p:txBody>
        </p:sp>
      </p:grpSp>
      <p:pic>
        <p:nvPicPr>
          <p:cNvPr id="93" name="Picture 3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53709" y="3998242"/>
            <a:ext cx="527132" cy="560078"/>
          </a:xfrm>
          <a:prstGeom prst="rect">
            <a:avLst/>
          </a:prstGeom>
        </p:spPr>
      </p:pic>
      <p:sp>
        <p:nvSpPr>
          <p:cNvPr id="94" name="TextBox 40"/>
          <p:cNvSpPr txBox="1"/>
          <p:nvPr/>
        </p:nvSpPr>
        <p:spPr>
          <a:xfrm>
            <a:off x="5145721" y="4499747"/>
            <a:ext cx="1091445"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Facebook</a:t>
            </a:r>
          </a:p>
        </p:txBody>
      </p:sp>
      <p:sp>
        <p:nvSpPr>
          <p:cNvPr id="95" name="TextBox 41"/>
          <p:cNvSpPr txBox="1"/>
          <p:nvPr/>
        </p:nvSpPr>
        <p:spPr>
          <a:xfrm>
            <a:off x="6135030" y="4498821"/>
            <a:ext cx="878543"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Twitter</a:t>
            </a:r>
          </a:p>
        </p:txBody>
      </p:sp>
      <p:sp>
        <p:nvSpPr>
          <p:cNvPr id="96" name="TextBox 42"/>
          <p:cNvSpPr txBox="1"/>
          <p:nvPr/>
        </p:nvSpPr>
        <p:spPr>
          <a:xfrm>
            <a:off x="6931468" y="4510784"/>
            <a:ext cx="1140842"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Microsoft</a:t>
            </a:r>
          </a:p>
        </p:txBody>
      </p:sp>
      <p:sp>
        <p:nvSpPr>
          <p:cNvPr id="97" name="TextBox 43"/>
          <p:cNvSpPr txBox="1"/>
          <p:nvPr/>
        </p:nvSpPr>
        <p:spPr>
          <a:xfrm>
            <a:off x="7931145" y="4503715"/>
            <a:ext cx="1003025" cy="473943"/>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Google</a:t>
            </a:r>
          </a:p>
        </p:txBody>
      </p:sp>
      <p:sp>
        <p:nvSpPr>
          <p:cNvPr id="98" name="TextBox 44"/>
          <p:cNvSpPr txBox="1"/>
          <p:nvPr/>
        </p:nvSpPr>
        <p:spPr>
          <a:xfrm>
            <a:off x="8566387" y="4400385"/>
            <a:ext cx="1664405" cy="671371"/>
          </a:xfrm>
          <a:prstGeom prst="rect">
            <a:avLst/>
          </a:prstGeom>
          <a:noFill/>
        </p:spPr>
        <p:txBody>
          <a:bodyPr wrap="square" lIns="175711" tIns="140569" rIns="175711" bIns="140569" rtlCol="0">
            <a:spAutoFit/>
          </a:bodyPr>
          <a:lstStyle/>
          <a:p>
            <a:pPr algn="ctr" defTabSz="895895">
              <a:lnSpc>
                <a:spcPct val="90000"/>
              </a:lnSpc>
            </a:pPr>
            <a:r>
              <a:rPr lang="en-US" sz="1371" dirty="0">
                <a:solidFill>
                  <a:srgbClr val="FFFFFF"/>
                </a:solidFill>
                <a:latin typeface="Segoe UI Light"/>
                <a:ea typeface="Meiryo UI"/>
              </a:rPr>
              <a:t>Azure</a:t>
            </a:r>
            <a:r>
              <a:rPr lang="ja-JP" altLang="en-US" sz="1371" dirty="0">
                <a:solidFill>
                  <a:srgbClr val="FFFFFF"/>
                </a:solidFill>
                <a:latin typeface="Segoe UI Light"/>
                <a:ea typeface="Meiryo UI"/>
              </a:rPr>
              <a:t> </a:t>
            </a:r>
            <a:r>
              <a:rPr lang="en-US" sz="1371" dirty="0">
                <a:solidFill>
                  <a:srgbClr val="FFFFFF"/>
                </a:solidFill>
                <a:latin typeface="Segoe UI Light"/>
                <a:ea typeface="Meiryo UI"/>
              </a:rPr>
              <a:t>Active Directory</a:t>
            </a:r>
          </a:p>
        </p:txBody>
      </p:sp>
      <p:grpSp>
        <p:nvGrpSpPr>
          <p:cNvPr id="125" name="グループ化 124"/>
          <p:cNvGrpSpPr/>
          <p:nvPr/>
        </p:nvGrpSpPr>
        <p:grpSpPr>
          <a:xfrm>
            <a:off x="10270514" y="5115626"/>
            <a:ext cx="1658504" cy="1658504"/>
            <a:chOff x="10485221" y="5175791"/>
            <a:chExt cx="1692000" cy="1692000"/>
          </a:xfrm>
        </p:grpSpPr>
        <p:sp>
          <p:nvSpPr>
            <p:cNvPr id="64" name="Rectangle 3"/>
            <p:cNvSpPr/>
            <p:nvPr/>
          </p:nvSpPr>
          <p:spPr bwMode="auto">
            <a:xfrm>
              <a:off x="10485221" y="5175791"/>
              <a:ext cx="1692000" cy="1692000"/>
            </a:xfrm>
            <a:prstGeom prst="rect">
              <a:avLst/>
            </a:prstGeom>
            <a:solidFill>
              <a:srgbClr val="DC3C0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b" anchorCtr="0" forceAA="0" compatLnSpc="1">
              <a:prstTxWarp prst="textNoShape">
                <a:avLst/>
              </a:prstTxWarp>
              <a:noAutofit/>
            </a:bodyPr>
            <a:lstStyle/>
            <a:p>
              <a:pPr algn="ctr" defTabSz="895750" fontAlgn="base">
                <a:lnSpc>
                  <a:spcPct val="90000"/>
                </a:lnSpc>
                <a:spcBef>
                  <a:spcPct val="0"/>
                </a:spcBef>
                <a:spcAft>
                  <a:spcPct val="0"/>
                </a:spcAft>
                <a:defRPr/>
              </a:pPr>
              <a:r>
                <a:rPr lang="ja-JP" altLang="en-US" sz="1961" b="1" kern="0" dirty="0">
                  <a:gradFill>
                    <a:gsLst>
                      <a:gs pos="0">
                        <a:srgbClr val="FFFFFF"/>
                      </a:gs>
                      <a:gs pos="100000">
                        <a:srgbClr val="FFFFFF"/>
                      </a:gs>
                    </a:gsLst>
                    <a:lin ang="5400000" scaled="0"/>
                  </a:gradFill>
                  <a:latin typeface="Segoe UI Light"/>
                  <a:ea typeface="Meiryo UI"/>
                  <a:cs typeface="Segoe UI" pitchFamily="34" charset="0"/>
                </a:rPr>
                <a:t>ソース</a:t>
              </a:r>
              <a:endParaRPr lang="en-US" altLang="ja-JP" sz="1961" b="1" kern="0" dirty="0">
                <a:gradFill>
                  <a:gsLst>
                    <a:gs pos="0">
                      <a:srgbClr val="FFFFFF"/>
                    </a:gs>
                    <a:gs pos="100000">
                      <a:srgbClr val="FFFFFF"/>
                    </a:gs>
                  </a:gsLst>
                  <a:lin ang="5400000" scaled="0"/>
                </a:gradFill>
                <a:latin typeface="Segoe UI Light"/>
                <a:ea typeface="Meiryo UI"/>
                <a:cs typeface="Segoe UI" pitchFamily="34" charset="0"/>
              </a:endParaRPr>
            </a:p>
            <a:p>
              <a:pPr algn="ctr" defTabSz="895750" fontAlgn="base">
                <a:lnSpc>
                  <a:spcPct val="90000"/>
                </a:lnSpc>
                <a:spcBef>
                  <a:spcPct val="0"/>
                </a:spcBef>
                <a:spcAft>
                  <a:spcPct val="0"/>
                </a:spcAft>
                <a:defRPr/>
              </a:pPr>
              <a:r>
                <a:rPr lang="ja-JP" altLang="en-US" sz="1961" b="1" kern="0" dirty="0">
                  <a:gradFill>
                    <a:gsLst>
                      <a:gs pos="0">
                        <a:srgbClr val="FFFFFF"/>
                      </a:gs>
                      <a:gs pos="100000">
                        <a:srgbClr val="FFFFFF"/>
                      </a:gs>
                    </a:gsLst>
                    <a:lin ang="5400000" scaled="0"/>
                  </a:gradFill>
                  <a:latin typeface="Segoe UI Light"/>
                  <a:ea typeface="Meiryo UI"/>
                  <a:cs typeface="Segoe UI" pitchFamily="34" charset="0"/>
                </a:rPr>
                <a:t>管理</a:t>
              </a:r>
              <a:endParaRPr lang="en-US" sz="1961" b="1" kern="0" dirty="0">
                <a:gradFill>
                  <a:gsLst>
                    <a:gs pos="0">
                      <a:srgbClr val="FFFFFF"/>
                    </a:gs>
                    <a:gs pos="100000">
                      <a:srgbClr val="FFFFFF"/>
                    </a:gs>
                  </a:gsLst>
                  <a:lin ang="5400000" scaled="0"/>
                </a:gradFill>
                <a:latin typeface="Segoe UI Light"/>
                <a:ea typeface="Meiryo UI"/>
                <a:cs typeface="Segoe UI" pitchFamily="34" charset="0"/>
              </a:endParaRPr>
            </a:p>
          </p:txBody>
        </p:sp>
        <p:pic>
          <p:nvPicPr>
            <p:cNvPr id="99" name="Picture 45"/>
            <p:cNvPicPr>
              <a:picLocks noChangeAspect="1"/>
            </p:cNvPicPr>
            <p:nvPr/>
          </p:nvPicPr>
          <p:blipFill>
            <a:blip r:embed="rId14">
              <a:biLevel thresh="50000"/>
              <a:extLst>
                <a:ext uri="{28A0092B-C50C-407E-A947-70E740481C1C}">
                  <a14:useLocalDpi xmlns:a14="http://schemas.microsoft.com/office/drawing/2010/main" val="0"/>
                </a:ext>
              </a:extLst>
            </a:blip>
            <a:stretch>
              <a:fillRect/>
            </a:stretch>
          </p:blipFill>
          <p:spPr>
            <a:xfrm>
              <a:off x="10937253" y="5269348"/>
              <a:ext cx="825600" cy="820202"/>
            </a:xfrm>
            <a:prstGeom prst="rect">
              <a:avLst/>
            </a:prstGeom>
          </p:spPr>
        </p:pic>
      </p:grpSp>
      <p:pic>
        <p:nvPicPr>
          <p:cNvPr id="100" name="Picture 46"/>
          <p:cNvPicPr>
            <a:picLocks noChangeAspect="1"/>
          </p:cNvPicPr>
          <p:nvPr/>
        </p:nvPicPr>
        <p:blipFill>
          <a:blip r:embed="rId15" cstate="print">
            <a:biLevel thresh="50000"/>
            <a:extLst>
              <a:ext uri="{28A0092B-C50C-407E-A947-70E740481C1C}">
                <a14:useLocalDpi xmlns:a14="http://schemas.microsoft.com/office/drawing/2010/main" val="0"/>
              </a:ext>
            </a:extLst>
          </a:blip>
          <a:stretch>
            <a:fillRect/>
          </a:stretch>
        </p:blipFill>
        <p:spPr>
          <a:xfrm>
            <a:off x="6289903" y="4039965"/>
            <a:ext cx="535123" cy="432453"/>
          </a:xfrm>
          <a:prstGeom prst="rect">
            <a:avLst/>
          </a:prstGeom>
          <a:noFill/>
          <a:ln>
            <a:noFill/>
          </a:ln>
        </p:spPr>
      </p:pic>
      <p:grpSp>
        <p:nvGrpSpPr>
          <p:cNvPr id="126" name="グループ化 125"/>
          <p:cNvGrpSpPr/>
          <p:nvPr/>
        </p:nvGrpSpPr>
        <p:grpSpPr>
          <a:xfrm>
            <a:off x="237656" y="1077276"/>
            <a:ext cx="2830308" cy="5696852"/>
            <a:chOff x="269558" y="1098041"/>
            <a:chExt cx="2887472" cy="5811910"/>
          </a:xfrm>
        </p:grpSpPr>
        <p:sp>
          <p:nvSpPr>
            <p:cNvPr id="101" name="Rectangle 47"/>
            <p:cNvSpPr/>
            <p:nvPr/>
          </p:nvSpPr>
          <p:spPr bwMode="auto">
            <a:xfrm>
              <a:off x="277030" y="1098041"/>
              <a:ext cx="2880000" cy="5811910"/>
            </a:xfrm>
            <a:prstGeom prst="rect">
              <a:avLst/>
            </a:prstGeom>
            <a:solidFill>
              <a:srgbClr val="9C5097"/>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r>
                <a:rPr lang="ja-JP" altLang="en-US" sz="3136" b="1" kern="0" dirty="0">
                  <a:gradFill>
                    <a:gsLst>
                      <a:gs pos="0">
                        <a:srgbClr val="FFFFFF"/>
                      </a:gs>
                      <a:gs pos="100000">
                        <a:srgbClr val="FFFFFF"/>
                      </a:gs>
                    </a:gsLst>
                    <a:lin ang="5400000" scaled="0"/>
                  </a:gradFill>
                  <a:latin typeface="Segoe UI"/>
                  <a:ea typeface="Meiryo UI"/>
                  <a:cs typeface="Segoe UI" pitchFamily="34" charset="0"/>
                </a:rPr>
                <a:t>クライアント </a:t>
              </a:r>
              <a:r>
                <a:rPr lang="en-US" altLang="ja-JP" sz="3136" b="1" kern="0" dirty="0">
                  <a:gradFill>
                    <a:gsLst>
                      <a:gs pos="0">
                        <a:srgbClr val="FFFFFF"/>
                      </a:gs>
                      <a:gs pos="100000">
                        <a:srgbClr val="FFFFFF"/>
                      </a:gs>
                    </a:gsLst>
                    <a:lin ang="5400000" scaled="0"/>
                  </a:gradFill>
                  <a:latin typeface="Segoe UI"/>
                  <a:ea typeface="Meiryo UI"/>
                  <a:cs typeface="Segoe UI" pitchFamily="34" charset="0"/>
                </a:rPr>
                <a:t>SDK</a:t>
              </a:r>
              <a:endParaRPr lang="en-US" sz="3136" b="1" kern="0" dirty="0">
                <a:gradFill>
                  <a:gsLst>
                    <a:gs pos="0">
                      <a:srgbClr val="FFFFFF"/>
                    </a:gs>
                    <a:gs pos="100000">
                      <a:srgbClr val="FFFFFF"/>
                    </a:gs>
                  </a:gsLst>
                  <a:lin ang="5400000" scaled="0"/>
                </a:gradFill>
                <a:latin typeface="Segoe UI"/>
                <a:ea typeface="Meiryo UI"/>
                <a:cs typeface="Segoe UI" pitchFamily="34" charset="0"/>
              </a:endParaRPr>
            </a:p>
          </p:txBody>
        </p:sp>
        <p:sp>
          <p:nvSpPr>
            <p:cNvPr id="102" name="TextBox 48"/>
            <p:cNvSpPr txBox="1"/>
            <p:nvPr/>
          </p:nvSpPr>
          <p:spPr>
            <a:xfrm>
              <a:off x="269558" y="2223261"/>
              <a:ext cx="2851171" cy="2754110"/>
            </a:xfrm>
            <a:prstGeom prst="rect">
              <a:avLst/>
            </a:prstGeom>
            <a:noFill/>
          </p:spPr>
          <p:txBody>
            <a:bodyPr wrap="square" lIns="175711" tIns="140569" rIns="175711" bIns="140569" rtlCol="0">
              <a:spAutoFit/>
            </a:bodyPr>
            <a:lstStyle/>
            <a:p>
              <a:pPr defTabSz="895895">
                <a:spcBef>
                  <a:spcPts val="588"/>
                </a:spcBef>
                <a:defRPr/>
              </a:pPr>
              <a:r>
                <a:rPr lang="en-US" sz="2157" kern="0" dirty="0">
                  <a:solidFill>
                    <a:srgbClr val="FFFFFF"/>
                  </a:solidFill>
                  <a:latin typeface="Segoe UI"/>
                  <a:ea typeface="Meiryo UI"/>
                </a:rPr>
                <a:t>Windows </a:t>
              </a:r>
              <a:r>
                <a:rPr lang="ja-JP" altLang="en-US" sz="2157" kern="0" dirty="0">
                  <a:solidFill>
                    <a:srgbClr val="FFFFFF"/>
                  </a:solidFill>
                  <a:latin typeface="Segoe UI"/>
                  <a:ea typeface="Meiryo UI"/>
                </a:rPr>
                <a:t>ストア</a:t>
              </a:r>
              <a:endParaRPr lang="en-US" sz="2157" kern="0" dirty="0">
                <a:solidFill>
                  <a:srgbClr val="FFFFFF"/>
                </a:solidFill>
                <a:latin typeface="Segoe UI"/>
                <a:ea typeface="Meiryo UI"/>
              </a:endParaRPr>
            </a:p>
            <a:p>
              <a:pPr defTabSz="895895">
                <a:spcBef>
                  <a:spcPts val="588"/>
                </a:spcBef>
                <a:defRPr/>
              </a:pPr>
              <a:r>
                <a:rPr lang="en-US" sz="2157" kern="0" dirty="0">
                  <a:solidFill>
                    <a:srgbClr val="FFFFFF"/>
                  </a:solidFill>
                  <a:latin typeface="Segoe UI"/>
                  <a:ea typeface="Meiryo UI"/>
                </a:rPr>
                <a:t>iOS (</a:t>
              </a:r>
              <a:r>
                <a:rPr lang="en-US" altLang="ja-JP" sz="2157" kern="0" dirty="0">
                  <a:solidFill>
                    <a:srgbClr val="FFFFFF"/>
                  </a:solidFill>
                  <a:latin typeface="Segoe UI"/>
                  <a:ea typeface="Meiryo UI"/>
                </a:rPr>
                <a:t>5.0 </a:t>
              </a:r>
              <a:r>
                <a:rPr lang="ja-JP" altLang="en-US" sz="2157" kern="0" dirty="0">
                  <a:solidFill>
                    <a:srgbClr val="FFFFFF"/>
                  </a:solidFill>
                  <a:latin typeface="Segoe UI"/>
                  <a:ea typeface="Meiryo UI"/>
                </a:rPr>
                <a:t>以降</a:t>
              </a:r>
              <a:r>
                <a:rPr lang="en-US" altLang="ja-JP" sz="2157" kern="0" dirty="0">
                  <a:solidFill>
                    <a:srgbClr val="FFFFFF"/>
                  </a:solidFill>
                  <a:latin typeface="Segoe UI"/>
                  <a:ea typeface="Meiryo UI"/>
                </a:rPr>
                <a:t>)</a:t>
              </a:r>
              <a:endParaRPr lang="en-US" sz="2157" kern="0" dirty="0">
                <a:solidFill>
                  <a:srgbClr val="FFFFFF"/>
                </a:solidFill>
                <a:latin typeface="Segoe UI"/>
                <a:ea typeface="Meiryo UI"/>
              </a:endParaRPr>
            </a:p>
            <a:p>
              <a:pPr defTabSz="895895">
                <a:spcBef>
                  <a:spcPts val="588"/>
                </a:spcBef>
                <a:defRPr/>
              </a:pPr>
              <a:r>
                <a:rPr lang="en-US" sz="2157" kern="0" dirty="0">
                  <a:solidFill>
                    <a:srgbClr val="FFFFFF"/>
                  </a:solidFill>
                  <a:latin typeface="Segoe UI"/>
                  <a:ea typeface="Meiryo UI"/>
                </a:rPr>
                <a:t>Android (</a:t>
              </a:r>
              <a:r>
                <a:rPr lang="en-US" altLang="ja-JP" sz="2157" kern="0" dirty="0">
                  <a:solidFill>
                    <a:srgbClr val="FFFFFF"/>
                  </a:solidFill>
                  <a:latin typeface="Segoe UI"/>
                  <a:ea typeface="Meiryo UI"/>
                </a:rPr>
                <a:t>2.2</a:t>
              </a:r>
              <a:r>
                <a:rPr lang="ja-JP" altLang="en-US" sz="2157" kern="0" dirty="0">
                  <a:solidFill>
                    <a:srgbClr val="FFFFFF"/>
                  </a:solidFill>
                  <a:latin typeface="Segoe UI"/>
                  <a:ea typeface="Meiryo UI"/>
                </a:rPr>
                <a:t>以降</a:t>
              </a:r>
              <a:r>
                <a:rPr lang="en-US" altLang="ja-JP" sz="2157" kern="0" dirty="0">
                  <a:solidFill>
                    <a:srgbClr val="FFFFFF"/>
                  </a:solidFill>
                  <a:latin typeface="Segoe UI"/>
                  <a:ea typeface="Meiryo UI"/>
                </a:rPr>
                <a:t>)</a:t>
              </a:r>
              <a:endParaRPr lang="en-US" sz="2157" kern="0" dirty="0">
                <a:solidFill>
                  <a:srgbClr val="FFFFFF"/>
                </a:solidFill>
                <a:latin typeface="Segoe UI"/>
                <a:ea typeface="Meiryo UI"/>
              </a:endParaRPr>
            </a:p>
            <a:p>
              <a:pPr defTabSz="895895">
                <a:spcBef>
                  <a:spcPts val="588"/>
                </a:spcBef>
                <a:defRPr/>
              </a:pPr>
              <a:r>
                <a:rPr lang="en-US" sz="2157" kern="0" dirty="0" err="1">
                  <a:solidFill>
                    <a:srgbClr val="FFFFFF"/>
                  </a:solidFill>
                  <a:latin typeface="Segoe UI"/>
                  <a:ea typeface="Meiryo UI"/>
                </a:rPr>
                <a:t>Xamarin</a:t>
              </a:r>
              <a:endParaRPr lang="en-US" sz="2157" kern="0" dirty="0">
                <a:solidFill>
                  <a:srgbClr val="FFFFFF"/>
                </a:solidFill>
                <a:latin typeface="Segoe UI"/>
                <a:ea typeface="Meiryo UI"/>
              </a:endParaRPr>
            </a:p>
            <a:p>
              <a:pPr defTabSz="895895">
                <a:spcBef>
                  <a:spcPts val="588"/>
                </a:spcBef>
                <a:defRPr/>
              </a:pPr>
              <a:r>
                <a:rPr lang="en-US" sz="2157" kern="0" dirty="0">
                  <a:solidFill>
                    <a:srgbClr val="FFFFFF"/>
                  </a:solidFill>
                  <a:latin typeface="Segoe UI"/>
                  <a:ea typeface="Meiryo UI"/>
                </a:rPr>
                <a:t>Windows Phone</a:t>
              </a:r>
            </a:p>
            <a:p>
              <a:pPr defTabSz="895895">
                <a:spcBef>
                  <a:spcPts val="588"/>
                </a:spcBef>
                <a:defRPr/>
              </a:pPr>
              <a:r>
                <a:rPr lang="en-US" sz="2157" kern="0" dirty="0">
                  <a:solidFill>
                    <a:srgbClr val="FFFFFF"/>
                  </a:solidFill>
                  <a:latin typeface="Segoe UI"/>
                  <a:ea typeface="Meiryo UI"/>
                </a:rPr>
                <a:t>HTML5 / JavaScript</a:t>
              </a:r>
            </a:p>
          </p:txBody>
        </p:sp>
        <p:pic>
          <p:nvPicPr>
            <p:cNvPr id="104" name="Picture 2" descr="\\MAGNUM\Projects\Microsoft\Cloud Power FY12\Design\ICONS_PNG\Devices.png"/>
            <p:cNvPicPr>
              <a:picLocks noChangeAspect="1" noChangeArrowheads="1"/>
            </p:cNvPicPr>
            <p:nvPr/>
          </p:nvPicPr>
          <p:blipFill>
            <a:blip r:embed="rId16" cstate="print">
              <a:lum bright="100000"/>
              <a:extLst>
                <a:ext uri="{28A0092B-C50C-407E-A947-70E740481C1C}">
                  <a14:useLocalDpi xmlns:a14="http://schemas.microsoft.com/office/drawing/2010/main" val="0"/>
                </a:ext>
              </a:extLst>
            </a:blip>
            <a:srcRect/>
            <a:stretch>
              <a:fillRect/>
            </a:stretch>
          </p:blipFill>
          <p:spPr bwMode="auto">
            <a:xfrm>
              <a:off x="647695" y="5768234"/>
              <a:ext cx="1089506" cy="963793"/>
            </a:xfrm>
            <a:prstGeom prst="rect">
              <a:avLst/>
            </a:prstGeom>
            <a:noFill/>
            <a:ln>
              <a:noFill/>
            </a:ln>
          </p:spPr>
        </p:pic>
        <p:pic>
          <p:nvPicPr>
            <p:cNvPr id="105" name="Picture 2" descr="\\MAGNUM\Projects\Microsoft\Cloud Power FY12\Design\ICONS_PNG\Devices.png"/>
            <p:cNvPicPr>
              <a:picLocks noChangeAspect="1" noChangeArrowheads="1"/>
            </p:cNvPicPr>
            <p:nvPr/>
          </p:nvPicPr>
          <p:blipFill>
            <a:blip r:embed="rId17" cstate="print">
              <a:lum bright="100000"/>
              <a:extLst>
                <a:ext uri="{28A0092B-C50C-407E-A947-70E740481C1C}">
                  <a14:useLocalDpi xmlns:a14="http://schemas.microsoft.com/office/drawing/2010/main" val="0"/>
                </a:ext>
              </a:extLst>
            </a:blip>
            <a:srcRect/>
            <a:stretch>
              <a:fillRect/>
            </a:stretch>
          </p:blipFill>
          <p:spPr bwMode="auto">
            <a:xfrm>
              <a:off x="1958892" y="5718922"/>
              <a:ext cx="777130" cy="1051411"/>
            </a:xfrm>
            <a:prstGeom prst="rect">
              <a:avLst/>
            </a:prstGeom>
            <a:noFill/>
            <a:ln>
              <a:noFill/>
            </a:ln>
          </p:spPr>
        </p:pic>
      </p:grpSp>
      <p:pic>
        <p:nvPicPr>
          <p:cNvPr id="106" name="Picture 2"/>
          <p:cNvPicPr>
            <a:picLocks noChangeAspect="1"/>
          </p:cNvPicPr>
          <p:nvPr/>
        </p:nvPicPr>
        <p:blipFill>
          <a:blip r:embed="rId18">
            <a:biLevel thresh="25000"/>
            <a:extLst>
              <a:ext uri="{BEBA8EAE-BF5A-486C-A8C5-ECC9F3942E4B}">
                <a14:imgProps xmlns:a14="http://schemas.microsoft.com/office/drawing/2010/main">
                  <a14:imgLayer r:embed="rId19">
                    <a14:imgEffect>
                      <a14:saturation sat="0"/>
                    </a14:imgEffect>
                  </a14:imgLayer>
                </a14:imgProps>
              </a:ext>
              <a:ext uri="{28A0092B-C50C-407E-A947-70E740481C1C}">
                <a14:useLocalDpi xmlns:a14="http://schemas.microsoft.com/office/drawing/2010/main" val="0"/>
              </a:ext>
            </a:extLst>
          </a:blip>
          <a:stretch>
            <a:fillRect/>
          </a:stretch>
        </p:blipFill>
        <p:spPr>
          <a:xfrm>
            <a:off x="9217425" y="2330593"/>
            <a:ext cx="476116" cy="476116"/>
          </a:xfrm>
          <a:prstGeom prst="rect">
            <a:avLst/>
          </a:prstGeom>
        </p:spPr>
      </p:pic>
      <p:sp>
        <p:nvSpPr>
          <p:cNvPr id="107" name="TextBox 55"/>
          <p:cNvSpPr txBox="1"/>
          <p:nvPr/>
        </p:nvSpPr>
        <p:spPr>
          <a:xfrm>
            <a:off x="8776791" y="2749201"/>
            <a:ext cx="1372048" cy="671371"/>
          </a:xfrm>
          <a:prstGeom prst="rect">
            <a:avLst/>
          </a:prstGeom>
          <a:noFill/>
        </p:spPr>
        <p:txBody>
          <a:bodyPr wrap="square" lIns="175711" tIns="140569" rIns="175711" bIns="140569" rtlCol="0">
            <a:spAutoFit/>
          </a:bodyPr>
          <a:lstStyle/>
          <a:p>
            <a:pPr algn="ctr" defTabSz="895895">
              <a:lnSpc>
                <a:spcPct val="90000"/>
              </a:lnSpc>
              <a:defRPr/>
            </a:pPr>
            <a:r>
              <a:rPr lang="en-US" sz="1371" kern="0" dirty="0">
                <a:solidFill>
                  <a:srgbClr val="FFFFFF"/>
                </a:solidFill>
                <a:latin typeface="Segoe UI Light"/>
                <a:ea typeface="Meiryo UI"/>
              </a:rPr>
              <a:t>Hybrid Connections</a:t>
            </a:r>
          </a:p>
        </p:txBody>
      </p:sp>
      <p:pic>
        <p:nvPicPr>
          <p:cNvPr id="108" name="Picture 54"/>
          <p:cNvPicPr>
            <a:picLocks noChangeAspect="1"/>
          </p:cNvPicPr>
          <p:nvPr/>
        </p:nvPicPr>
        <p:blipFill>
          <a:blip r:embed="rId20">
            <a:biLevel thresh="25000"/>
            <a:extLst>
              <a:ext uri="{28A0092B-C50C-407E-A947-70E740481C1C}">
                <a14:useLocalDpi xmlns:a14="http://schemas.microsoft.com/office/drawing/2010/main" val="0"/>
              </a:ext>
            </a:extLst>
          </a:blip>
          <a:stretch>
            <a:fillRect/>
          </a:stretch>
        </p:blipFill>
        <p:spPr>
          <a:xfrm>
            <a:off x="7326778" y="2304735"/>
            <a:ext cx="605093" cy="527829"/>
          </a:xfrm>
          <a:prstGeom prst="rect">
            <a:avLst/>
          </a:prstGeom>
        </p:spPr>
      </p:pic>
      <p:pic>
        <p:nvPicPr>
          <p:cNvPr id="109" name="Picture 56"/>
          <p:cNvPicPr>
            <a:picLocks noChangeAspect="1"/>
          </p:cNvPicPr>
          <p:nvPr/>
        </p:nvPicPr>
        <p:blipFill>
          <a:blip r:embed="rId21">
            <a:biLevel thresh="25000"/>
            <a:extLst>
              <a:ext uri="{28A0092B-C50C-407E-A947-70E740481C1C}">
                <a14:useLocalDpi xmlns:a14="http://schemas.microsoft.com/office/drawing/2010/main" val="0"/>
              </a:ext>
            </a:extLst>
          </a:blip>
          <a:stretch>
            <a:fillRect/>
          </a:stretch>
        </p:blipFill>
        <p:spPr>
          <a:xfrm>
            <a:off x="6309616" y="2312065"/>
            <a:ext cx="590337" cy="513168"/>
          </a:xfrm>
          <a:prstGeom prst="rect">
            <a:avLst/>
          </a:prstGeom>
        </p:spPr>
      </p:pic>
      <p:sp>
        <p:nvSpPr>
          <p:cNvPr id="110" name="TextBox 53"/>
          <p:cNvSpPr txBox="1"/>
          <p:nvPr/>
        </p:nvSpPr>
        <p:spPr>
          <a:xfrm rot="16200000">
            <a:off x="1955593" y="3859806"/>
            <a:ext cx="5111056" cy="717592"/>
          </a:xfrm>
          <a:prstGeom prst="rect">
            <a:avLst/>
          </a:prstGeom>
          <a:solidFill>
            <a:srgbClr val="0072C6">
              <a:lumMod val="50000"/>
            </a:srgbClr>
          </a:solidFill>
        </p:spPr>
        <p:txBody>
          <a:bodyPr wrap="square" lIns="175711" tIns="70575" rIns="176437" bIns="70575" rtlCol="0" anchor="ctr" anchorCtr="0">
            <a:noAutofit/>
          </a:bodyPr>
          <a:lstStyle/>
          <a:p>
            <a:pPr algn="ctr" defTabSz="895895">
              <a:lnSpc>
                <a:spcPct val="90000"/>
              </a:lnSpc>
              <a:defRPr/>
            </a:pPr>
            <a:r>
              <a:rPr lang="en-US" sz="3136" b="1" kern="0" dirty="0">
                <a:solidFill>
                  <a:srgbClr val="FFFFFF"/>
                </a:solidFill>
                <a:latin typeface="Segoe UI"/>
                <a:ea typeface="Meiryo UI"/>
              </a:rPr>
              <a:t>REST API</a:t>
            </a:r>
          </a:p>
        </p:txBody>
      </p:sp>
      <p:sp>
        <p:nvSpPr>
          <p:cNvPr id="111" name="Left-Up Arrow 73"/>
          <p:cNvSpPr/>
          <p:nvPr/>
        </p:nvSpPr>
        <p:spPr bwMode="auto">
          <a:xfrm flipH="1">
            <a:off x="3108731" y="3923974"/>
            <a:ext cx="988045" cy="494022"/>
          </a:xfrm>
          <a:prstGeom prst="leftRightArrow">
            <a:avLst>
              <a:gd name="adj1" fmla="val 34969"/>
              <a:gd name="adj2" fmla="val 39979"/>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74675" tIns="37336" rIns="37336" bIns="74675" numCol="1" spcCol="0" rtlCol="0" fromWordArt="0" anchor="b" anchorCtr="0" forceAA="0" compatLnSpc="1">
            <a:prstTxWarp prst="textNoShape">
              <a:avLst/>
            </a:prstTxWarp>
            <a:noAutofit/>
          </a:bodyPr>
          <a:lstStyle/>
          <a:p>
            <a:pPr algn="ctr" defTabSz="746442" fontAlgn="base">
              <a:spcBef>
                <a:spcPct val="0"/>
              </a:spcBef>
              <a:spcAft>
                <a:spcPct val="0"/>
              </a:spcAft>
              <a:defRPr/>
            </a:pPr>
            <a:endParaRPr lang="en-US" sz="1921" kern="0" spc="-40" dirty="0">
              <a:solidFill>
                <a:srgbClr val="FFFFFF"/>
              </a:solidFill>
              <a:latin typeface="Segoe UI Light"/>
              <a:ea typeface="Meiryo UI"/>
              <a:cs typeface="Segoe UI" pitchFamily="34" charset="0"/>
            </a:endParaRPr>
          </a:p>
        </p:txBody>
      </p:sp>
      <p:grpSp>
        <p:nvGrpSpPr>
          <p:cNvPr id="112" name="Group 77"/>
          <p:cNvGrpSpPr/>
          <p:nvPr/>
        </p:nvGrpSpPr>
        <p:grpSpPr>
          <a:xfrm>
            <a:off x="10270514" y="1663074"/>
            <a:ext cx="1658504" cy="1656707"/>
            <a:chOff x="7945306" y="3231289"/>
            <a:chExt cx="1524000" cy="1524000"/>
          </a:xfrm>
        </p:grpSpPr>
        <p:sp>
          <p:nvSpPr>
            <p:cNvPr id="113" name="Rectangle 78"/>
            <p:cNvSpPr/>
            <p:nvPr>
              <p:custDataLst>
                <p:tags r:id="rId2"/>
              </p:custDataLst>
            </p:nvPr>
          </p:nvSpPr>
          <p:spPr bwMode="auto">
            <a:xfrm>
              <a:off x="7945306" y="3231289"/>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7222" tIns="44814" rIns="67222" bIns="44814" numCol="1" rtlCol="0" anchor="b" anchorCtr="0" compatLnSpc="1">
              <a:prstTxWarp prst="textNoShape">
                <a:avLst/>
              </a:prstTxWarp>
            </a:bodyPr>
            <a:lstStyle/>
            <a:p>
              <a:pPr algn="ctr" defTabSz="895584" fontAlgn="base">
                <a:spcBef>
                  <a:spcPct val="0"/>
                </a:spcBef>
                <a:spcAft>
                  <a:spcPct val="0"/>
                </a:spcAft>
                <a:defRPr/>
              </a:pPr>
              <a:r>
                <a:rPr lang="ja-JP" altLang="en-US" sz="1961" b="1" kern="0" dirty="0">
                  <a:gradFill flip="none" rotWithShape="1">
                    <a:gsLst>
                      <a:gs pos="0">
                        <a:srgbClr val="FFFFFF"/>
                      </a:gs>
                      <a:gs pos="100000">
                        <a:srgbClr val="FFFFFF"/>
                      </a:gs>
                    </a:gsLst>
                    <a:lin ang="5400000" scaled="0"/>
                    <a:tileRect/>
                  </a:gradFill>
                  <a:latin typeface="メイリオ" panose="020B0604030504040204" pitchFamily="50" charset="-128"/>
                  <a:ea typeface="Meiryo UI"/>
                </a:rPr>
                <a:t>ログ</a:t>
              </a:r>
              <a:r>
                <a:rPr lang="en-US" sz="1961" b="1" kern="0" dirty="0">
                  <a:gradFill flip="none" rotWithShape="1">
                    <a:gsLst>
                      <a:gs pos="0">
                        <a:srgbClr val="FFFFFF"/>
                      </a:gs>
                      <a:gs pos="100000">
                        <a:srgbClr val="FFFFFF"/>
                      </a:gs>
                    </a:gsLst>
                    <a:lin ang="5400000" scaled="0"/>
                    <a:tileRect/>
                  </a:gradFill>
                  <a:latin typeface="メイリオ" panose="020B0604030504040204" pitchFamily="50" charset="-128"/>
                  <a:ea typeface="Meiryo UI"/>
                </a:rPr>
                <a:t> &amp; </a:t>
              </a:r>
              <a:r>
                <a:rPr lang="ja-JP" altLang="en-US" sz="1961" b="1" kern="0" dirty="0">
                  <a:gradFill flip="none" rotWithShape="1">
                    <a:gsLst>
                      <a:gs pos="0">
                        <a:srgbClr val="FFFFFF"/>
                      </a:gs>
                      <a:gs pos="100000">
                        <a:srgbClr val="FFFFFF"/>
                      </a:gs>
                    </a:gsLst>
                    <a:lin ang="5400000" scaled="0"/>
                    <a:tileRect/>
                  </a:gradFill>
                  <a:latin typeface="メイリオ" panose="020B0604030504040204" pitchFamily="50" charset="-128"/>
                  <a:ea typeface="Meiryo UI"/>
                </a:rPr>
                <a:t>診断</a:t>
              </a:r>
              <a:endParaRPr lang="en-US" sz="1961" b="1" kern="0" dirty="0">
                <a:gradFill flip="none" rotWithShape="1">
                  <a:gsLst>
                    <a:gs pos="0">
                      <a:srgbClr val="FFFFFF"/>
                    </a:gs>
                    <a:gs pos="100000">
                      <a:srgbClr val="FFFFFF"/>
                    </a:gs>
                  </a:gsLst>
                  <a:lin ang="5400000" scaled="0"/>
                  <a:tileRect/>
                </a:gradFill>
                <a:latin typeface="メイリオ" panose="020B0604030504040204" pitchFamily="50" charset="-128"/>
                <a:ea typeface="Meiryo UI"/>
              </a:endParaRPr>
            </a:p>
          </p:txBody>
        </p:sp>
        <p:grpSp>
          <p:nvGrpSpPr>
            <p:cNvPr id="114" name="Group 79"/>
            <p:cNvGrpSpPr/>
            <p:nvPr/>
          </p:nvGrpSpPr>
          <p:grpSpPr>
            <a:xfrm>
              <a:off x="8252923" y="3427331"/>
              <a:ext cx="851488" cy="827453"/>
              <a:chOff x="8252923" y="3427331"/>
              <a:chExt cx="851488" cy="827453"/>
            </a:xfrm>
          </p:grpSpPr>
          <p:cxnSp>
            <p:nvCxnSpPr>
              <p:cNvPr id="115" name="Straight Connector 80"/>
              <p:cNvCxnSpPr/>
              <p:nvPr/>
            </p:nvCxnSpPr>
            <p:spPr>
              <a:xfrm>
                <a:off x="8252923" y="3815365"/>
                <a:ext cx="851488" cy="0"/>
              </a:xfrm>
              <a:prstGeom prst="line">
                <a:avLst/>
              </a:prstGeom>
              <a:noFill/>
              <a:ln w="38100" cap="flat" cmpd="sng" algn="ctr">
                <a:solidFill>
                  <a:srgbClr val="FFFFFF"/>
                </a:solidFill>
                <a:prstDash val="solid"/>
              </a:ln>
              <a:effectLst/>
            </p:spPr>
          </p:cxnSp>
          <p:cxnSp>
            <p:nvCxnSpPr>
              <p:cNvPr id="116" name="Straight Connector 81"/>
              <p:cNvCxnSpPr/>
              <p:nvPr/>
            </p:nvCxnSpPr>
            <p:spPr>
              <a:xfrm>
                <a:off x="8252923" y="3927109"/>
                <a:ext cx="851488" cy="0"/>
              </a:xfrm>
              <a:prstGeom prst="line">
                <a:avLst/>
              </a:prstGeom>
              <a:noFill/>
              <a:ln w="38100" cap="flat" cmpd="sng" algn="ctr">
                <a:solidFill>
                  <a:srgbClr val="FFFFFF"/>
                </a:solidFill>
                <a:prstDash val="solid"/>
              </a:ln>
              <a:effectLst/>
            </p:spPr>
          </p:cxnSp>
          <p:cxnSp>
            <p:nvCxnSpPr>
              <p:cNvPr id="117" name="Straight Connector 82"/>
              <p:cNvCxnSpPr/>
              <p:nvPr/>
            </p:nvCxnSpPr>
            <p:spPr>
              <a:xfrm>
                <a:off x="8252923" y="4033803"/>
                <a:ext cx="851488" cy="0"/>
              </a:xfrm>
              <a:prstGeom prst="line">
                <a:avLst/>
              </a:prstGeom>
              <a:noFill/>
              <a:ln w="38100" cap="flat" cmpd="sng" algn="ctr">
                <a:solidFill>
                  <a:srgbClr val="FFFFFF"/>
                </a:solidFill>
                <a:prstDash val="solid"/>
              </a:ln>
              <a:effectLst/>
            </p:spPr>
          </p:cxnSp>
          <p:cxnSp>
            <p:nvCxnSpPr>
              <p:cNvPr id="118" name="Straight Connector 83"/>
              <p:cNvCxnSpPr/>
              <p:nvPr/>
            </p:nvCxnSpPr>
            <p:spPr>
              <a:xfrm>
                <a:off x="8252923" y="4142758"/>
                <a:ext cx="851488" cy="0"/>
              </a:xfrm>
              <a:prstGeom prst="line">
                <a:avLst/>
              </a:prstGeom>
              <a:noFill/>
              <a:ln w="38100" cap="flat" cmpd="sng" algn="ctr">
                <a:solidFill>
                  <a:srgbClr val="FFFFFF"/>
                </a:solidFill>
                <a:prstDash val="solid"/>
              </a:ln>
              <a:effectLst/>
            </p:spPr>
          </p:cxnSp>
          <p:cxnSp>
            <p:nvCxnSpPr>
              <p:cNvPr id="119" name="Straight Connector 84"/>
              <p:cNvCxnSpPr/>
              <p:nvPr/>
            </p:nvCxnSpPr>
            <p:spPr>
              <a:xfrm>
                <a:off x="8252923" y="4254784"/>
                <a:ext cx="851488" cy="0"/>
              </a:xfrm>
              <a:prstGeom prst="line">
                <a:avLst/>
              </a:prstGeom>
              <a:noFill/>
              <a:ln w="38100" cap="flat" cmpd="sng" algn="ctr">
                <a:solidFill>
                  <a:srgbClr val="FFFFFF"/>
                </a:solidFill>
                <a:prstDash val="solid"/>
              </a:ln>
              <a:effectLst/>
            </p:spPr>
          </p:cxnSp>
          <p:sp>
            <p:nvSpPr>
              <p:cNvPr id="120" name="Right Arrow 85"/>
              <p:cNvSpPr/>
              <p:nvPr/>
            </p:nvSpPr>
            <p:spPr bwMode="auto">
              <a:xfrm rot="5400000">
                <a:off x="8546358" y="3511009"/>
                <a:ext cx="226060" cy="219704"/>
              </a:xfrm>
              <a:prstGeom prst="rightArrow">
                <a:avLst/>
              </a:prstGeom>
              <a:solidFill>
                <a:srgbClr val="FFFFFF"/>
              </a:solidFill>
              <a:ln w="9525" cap="flat" cmpd="sng" algn="ctr">
                <a:noFill/>
                <a:prstDash val="solid"/>
                <a:headEnd type="none" w="med" len="med"/>
                <a:tailEnd type="none" w="med" len="med"/>
              </a:ln>
              <a:effectLst/>
            </p:spPr>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defRPr/>
                </a:pPr>
                <a:endParaRPr lang="en-US" sz="2157" kern="0" dirty="0">
                  <a:gradFill>
                    <a:gsLst>
                      <a:gs pos="0">
                        <a:srgbClr val="FFFFFF"/>
                      </a:gs>
                      <a:gs pos="100000">
                        <a:srgbClr val="FFFFFF"/>
                      </a:gs>
                    </a:gsLst>
                    <a:lin ang="5400000" scaled="0"/>
                  </a:gradFill>
                  <a:latin typeface="メイリオ" panose="020B0604030504040204" pitchFamily="50" charset="-128"/>
                  <a:ea typeface="Meiryo UI"/>
                </a:endParaRPr>
              </a:p>
            </p:txBody>
          </p:sp>
          <p:cxnSp>
            <p:nvCxnSpPr>
              <p:cNvPr id="121" name="Straight Connector 86"/>
              <p:cNvCxnSpPr/>
              <p:nvPr/>
            </p:nvCxnSpPr>
            <p:spPr>
              <a:xfrm>
                <a:off x="8252923" y="3427331"/>
                <a:ext cx="851488" cy="0"/>
              </a:xfrm>
              <a:prstGeom prst="line">
                <a:avLst/>
              </a:prstGeom>
              <a:noFill/>
              <a:ln w="38100" cap="flat" cmpd="sng" algn="ctr">
                <a:solidFill>
                  <a:srgbClr val="FFFFFF"/>
                </a:solidFill>
                <a:prstDash val="solid"/>
              </a:ln>
              <a:effectLst/>
            </p:spPr>
          </p:cxnSp>
        </p:grpSp>
      </p:grpSp>
      <p:grpSp>
        <p:nvGrpSpPr>
          <p:cNvPr id="122" name="Group 3"/>
          <p:cNvGrpSpPr/>
          <p:nvPr/>
        </p:nvGrpSpPr>
        <p:grpSpPr>
          <a:xfrm>
            <a:off x="10270514" y="3388451"/>
            <a:ext cx="1658504" cy="1658504"/>
            <a:chOff x="6325159" y="4845395"/>
            <a:chExt cx="1524000" cy="1524000"/>
          </a:xfrm>
        </p:grpSpPr>
        <p:sp>
          <p:nvSpPr>
            <p:cNvPr id="123" name="Rectangle 88"/>
            <p:cNvSpPr/>
            <p:nvPr>
              <p:custDataLst>
                <p:tags r:id="rId1"/>
              </p:custDataLst>
            </p:nvPr>
          </p:nvSpPr>
          <p:spPr bwMode="auto">
            <a:xfrm>
              <a:off x="6325159" y="4845395"/>
              <a:ext cx="1524000" cy="1524000"/>
            </a:xfrm>
            <a:prstGeom prst="rect">
              <a:avLst/>
            </a:prstGeom>
            <a:solidFill>
              <a:srgbClr val="00AEEF"/>
            </a:solidFill>
            <a:ln w="10795" cap="flat" cmpd="sng" algn="ctr">
              <a:noFill/>
              <a:prstDash val="solid"/>
              <a:headEnd type="none" w="med" len="med"/>
              <a:tailEnd type="none" w="med" len="med"/>
            </a:ln>
            <a:effectLst/>
          </p:spPr>
          <p:txBody>
            <a:bodyPr vert="horz" wrap="square" lIns="67222" tIns="44814" rIns="67222" bIns="176437" numCol="1" rtlCol="0" anchor="b" anchorCtr="0" compatLnSpc="1">
              <a:prstTxWarp prst="textNoShape">
                <a:avLst/>
              </a:prstTxWarp>
            </a:bodyPr>
            <a:lstStyle/>
            <a:p>
              <a:pPr algn="ctr" defTabSz="895584" fontAlgn="base">
                <a:spcBef>
                  <a:spcPct val="0"/>
                </a:spcBef>
                <a:spcAft>
                  <a:spcPct val="0"/>
                </a:spcAft>
                <a:defRPr/>
              </a:pPr>
              <a:r>
                <a:rPr lang="ja-JP" altLang="en-US" sz="1567" b="1" kern="0" dirty="0">
                  <a:gradFill flip="none" rotWithShape="1">
                    <a:gsLst>
                      <a:gs pos="0">
                        <a:srgbClr val="FFFFFF"/>
                      </a:gs>
                      <a:gs pos="100000">
                        <a:srgbClr val="FFFFFF"/>
                      </a:gs>
                    </a:gsLst>
                    <a:lin ang="5400000" scaled="0"/>
                    <a:tileRect/>
                  </a:gradFill>
                  <a:latin typeface="メイリオ" panose="020B0604030504040204" pitchFamily="50" charset="-128"/>
                  <a:ea typeface="Meiryo UI"/>
                </a:rPr>
                <a:t>スケジューラー</a:t>
              </a:r>
              <a:endParaRPr lang="en-US" sz="1567" b="1" kern="0" dirty="0">
                <a:gradFill flip="none" rotWithShape="1">
                  <a:gsLst>
                    <a:gs pos="0">
                      <a:srgbClr val="FFFFFF"/>
                    </a:gs>
                    <a:gs pos="100000">
                      <a:srgbClr val="FFFFFF"/>
                    </a:gs>
                  </a:gsLst>
                  <a:lin ang="5400000" scaled="0"/>
                  <a:tileRect/>
                </a:gradFill>
                <a:latin typeface="メイリオ" panose="020B0604030504040204" pitchFamily="50" charset="-128"/>
                <a:ea typeface="Meiryo UI"/>
              </a:endParaRPr>
            </a:p>
          </p:txBody>
        </p:sp>
        <p:pic>
          <p:nvPicPr>
            <p:cNvPr id="124" name="Picture 4" descr="C:\Users\Jonahs\Dropbox\Projects SCOTT\MEET Windows Azure\source\Background\tile-icon-cache.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33738" y="5027628"/>
              <a:ext cx="692154" cy="692154"/>
            </a:xfrm>
            <a:prstGeom prst="rect">
              <a:avLst/>
            </a:prstGeom>
            <a:solidFill>
              <a:srgbClr val="00AEEF"/>
            </a:solidFill>
            <a:extLst/>
          </p:spPr>
        </p:pic>
      </p:grpSp>
      <p:pic>
        <p:nvPicPr>
          <p:cNvPr id="85" name="図 8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80224" y="63377"/>
            <a:ext cx="911777" cy="911777"/>
          </a:xfrm>
          <a:prstGeom prst="rect">
            <a:avLst/>
          </a:prstGeom>
        </p:spPr>
      </p:pic>
      <p:sp>
        <p:nvSpPr>
          <p:cNvPr id="3" name="タイトル 2"/>
          <p:cNvSpPr>
            <a:spLocks noGrp="1"/>
          </p:cNvSpPr>
          <p:nvPr>
            <p:ph type="title"/>
          </p:nvPr>
        </p:nvSpPr>
        <p:spPr/>
        <p:txBody>
          <a:bodyPr>
            <a:normAutofit fontScale="90000"/>
          </a:bodyPr>
          <a:lstStyle/>
          <a:p>
            <a:r>
              <a:rPr kumimoji="1" lang="en-US" altLang="ja-JP" dirty="0"/>
              <a:t>Azure Mobile App = </a:t>
            </a:r>
            <a:r>
              <a:rPr kumimoji="1" lang="ja-JP" altLang="en-US" dirty="0"/>
              <a:t>開発の</a:t>
            </a:r>
            <a:r>
              <a:rPr kumimoji="1" lang="en-US" altLang="ja-JP" dirty="0"/>
              <a:t>Framework</a:t>
            </a:r>
            <a:endParaRPr kumimoji="1" lang="ja-JP" altLang="en-US" dirty="0"/>
          </a:p>
        </p:txBody>
      </p:sp>
    </p:spTree>
    <p:extLst>
      <p:ext uri="{BB962C8B-B14F-4D97-AF65-F5344CB8AC3E}">
        <p14:creationId xmlns:p14="http://schemas.microsoft.com/office/powerpoint/2010/main" val="178469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814" y="4296732"/>
            <a:ext cx="2720555" cy="1767634"/>
          </a:xfrm>
          <a:prstGeom prst="rect">
            <a:avLst/>
          </a:prstGeom>
        </p:spPr>
      </p:pic>
      <p:grpSp>
        <p:nvGrpSpPr>
          <p:cNvPr id="1038" name="Group 1037"/>
          <p:cNvGrpSpPr/>
          <p:nvPr/>
        </p:nvGrpSpPr>
        <p:grpSpPr>
          <a:xfrm>
            <a:off x="1" y="-1184520"/>
            <a:ext cx="13063154" cy="8052190"/>
            <a:chOff x="1" y="-1184520"/>
            <a:chExt cx="13063154" cy="8052190"/>
          </a:xfrm>
        </p:grpSpPr>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9085" y="-1184520"/>
              <a:ext cx="7264070" cy="4706299"/>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336" y="-1"/>
              <a:ext cx="3835664" cy="2483173"/>
            </a:xfrm>
            <a:prstGeom prst="rect">
              <a:avLst/>
            </a:prstGeom>
          </p:spPr>
        </p:pic>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grpSp>
      <p:pic>
        <p:nvPicPr>
          <p:cNvPr id="58" name="Picture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42537" y="1620371"/>
            <a:ext cx="1468487" cy="948588"/>
          </a:xfrm>
          <a:prstGeom prst="rect">
            <a:avLst/>
          </a:prstGeom>
        </p:spPr>
      </p:pic>
      <p:pic>
        <p:nvPicPr>
          <p:cNvPr id="60" name="Picture 5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grpSp>
        <p:nvGrpSpPr>
          <p:cNvPr id="64" name="Group 63"/>
          <p:cNvGrpSpPr/>
          <p:nvPr/>
        </p:nvGrpSpPr>
        <p:grpSpPr>
          <a:xfrm>
            <a:off x="10549324" y="427967"/>
            <a:ext cx="934789" cy="1104751"/>
            <a:chOff x="7012021" y="-1253215"/>
            <a:chExt cx="1237500" cy="1462500"/>
          </a:xfrm>
        </p:grpSpPr>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9966" y="2775914"/>
            <a:ext cx="3833026" cy="2485148"/>
          </a:xfrm>
          <a:prstGeom prst="rect">
            <a:avLst/>
          </a:prstGeom>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8867" y="4026634"/>
            <a:ext cx="2051150" cy="2594311"/>
          </a:xfrm>
          <a:prstGeom prst="rect">
            <a:avLst/>
          </a:prstGeom>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20563" y="1225114"/>
            <a:ext cx="1158260" cy="3227686"/>
          </a:xfrm>
          <a:prstGeom prst="rect">
            <a:avLst/>
          </a:prstGeom>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46568" y="3823904"/>
            <a:ext cx="1563809" cy="1014569"/>
          </a:xfrm>
          <a:prstGeom prst="rect">
            <a:avLst/>
          </a:prstGeom>
        </p:spPr>
      </p:pic>
      <p:pic>
        <p:nvPicPr>
          <p:cNvPr id="2" name="Picture 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4595" y="895256"/>
            <a:ext cx="3963420" cy="2569854"/>
          </a:xfrm>
          <a:prstGeom prst="rect">
            <a:avLst/>
          </a:prstGeom>
        </p:spPr>
      </p:pic>
      <p:pic>
        <p:nvPicPr>
          <p:cNvPr id="123" name="Picture 1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83721" y="1635660"/>
            <a:ext cx="840415" cy="2458992"/>
          </a:xfrm>
          <a:prstGeom prst="rect">
            <a:avLst/>
          </a:prstGeom>
        </p:spPr>
      </p:pic>
      <p:grpSp>
        <p:nvGrpSpPr>
          <p:cNvPr id="25" name="Group 24"/>
          <p:cNvGrpSpPr/>
          <p:nvPr/>
        </p:nvGrpSpPr>
        <p:grpSpPr>
          <a:xfrm>
            <a:off x="9827324" y="-40038"/>
            <a:ext cx="934789" cy="1104751"/>
            <a:chOff x="9827324" y="-40038"/>
            <a:chExt cx="934789" cy="1104751"/>
          </a:xfrm>
        </p:grpSpPr>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27" name="Picture 2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grpSp>
        <p:nvGrpSpPr>
          <p:cNvPr id="22" name="Group 21"/>
          <p:cNvGrpSpPr/>
          <p:nvPr/>
        </p:nvGrpSpPr>
        <p:grpSpPr>
          <a:xfrm>
            <a:off x="439838" y="493782"/>
            <a:ext cx="5615456" cy="2422259"/>
            <a:chOff x="439838" y="493782"/>
            <a:chExt cx="5615456" cy="2422259"/>
          </a:xfrm>
        </p:grpSpPr>
        <p:sp>
          <p:nvSpPr>
            <p:cNvPr id="23" name="TextBox 22"/>
            <p:cNvSpPr txBox="1"/>
            <p:nvPr/>
          </p:nvSpPr>
          <p:spPr>
            <a:xfrm>
              <a:off x="439838" y="1511237"/>
              <a:ext cx="3600450" cy="523220"/>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.NET</a:t>
              </a:r>
            </a:p>
          </p:txBody>
        </p:sp>
        <p:sp>
          <p:nvSpPr>
            <p:cNvPr id="24" name="TextBox 23"/>
            <p:cNvSpPr txBox="1"/>
            <p:nvPr/>
          </p:nvSpPr>
          <p:spPr>
            <a:xfrm>
              <a:off x="439838" y="493782"/>
              <a:ext cx="5615456" cy="707886"/>
            </a:xfrm>
            <a:prstGeom prst="rect">
              <a:avLst/>
            </a:prstGeom>
            <a:noFill/>
          </p:spPr>
          <p:txBody>
            <a:bodyPr wrap="square" rtlCol="0">
              <a:spAutoFit/>
            </a:bodyPr>
            <a:lstStyle/>
            <a:p>
              <a:r>
                <a:rPr lang="ja-JP" altLang="en-US" sz="4000" dirty="0">
                  <a:solidFill>
                    <a:schemeClr val="bg1"/>
                  </a:solidFill>
                  <a:latin typeface="Segoe UI Light" panose="020B0502040204020203" pitchFamily="34" charset="0"/>
                  <a:cs typeface="Segoe UI Light" panose="020B0502040204020203" pitchFamily="34" charset="0"/>
                </a:rPr>
                <a:t>バックエンド開発</a:t>
              </a:r>
              <a:endParaRPr lang="en-US" sz="4000" dirty="0">
                <a:solidFill>
                  <a:schemeClr val="bg1"/>
                </a:solidFill>
                <a:latin typeface="Segoe UI Light" panose="020B0502040204020203" pitchFamily="34" charset="0"/>
                <a:cs typeface="Segoe UI Light" panose="020B0502040204020203" pitchFamily="34" charset="0"/>
              </a:endParaRPr>
            </a:p>
          </p:txBody>
        </p:sp>
        <p:sp>
          <p:nvSpPr>
            <p:cNvPr id="28" name="TextBox 27"/>
            <p:cNvSpPr txBox="1"/>
            <p:nvPr/>
          </p:nvSpPr>
          <p:spPr>
            <a:xfrm>
              <a:off x="1791664" y="1531046"/>
              <a:ext cx="1389756" cy="1384995"/>
            </a:xfrm>
            <a:prstGeom prst="rect">
              <a:avLst/>
            </a:prstGeom>
            <a:noFill/>
          </p:spPr>
          <p:txBody>
            <a:bodyPr wrap="square" rtlCol="0">
              <a:spAutoFit/>
            </a:bodyPr>
            <a:lstStyle/>
            <a:p>
              <a:r>
                <a:rPr lang="en-US" sz="2800" dirty="0">
                  <a:solidFill>
                    <a:schemeClr val="bg1"/>
                  </a:solidFill>
                  <a:latin typeface="Segoe UI" panose="020B0502040204020203" pitchFamily="34" charset="0"/>
                  <a:cs typeface="Segoe UI" panose="020B0502040204020203" pitchFamily="34" charset="0"/>
                </a:rPr>
                <a:t>Node.js</a:t>
              </a:r>
            </a:p>
            <a:p>
              <a:endParaRPr lang="en-US" sz="2800" dirty="0">
                <a:solidFill>
                  <a:schemeClr val="bg1"/>
                </a:solidFill>
                <a:latin typeface="Segoe UI" panose="020B0502040204020203" pitchFamily="34" charset="0"/>
                <a:cs typeface="Segoe UI" panose="020B0502040204020203" pitchFamily="34" charset="0"/>
              </a:endParaRPr>
            </a:p>
            <a:p>
              <a:endParaRPr lang="en-US" sz="2800" dirty="0">
                <a:solidFill>
                  <a:schemeClr val="bg1"/>
                </a:solidFill>
                <a:latin typeface="Segoe UI" panose="020B0502040204020203" pitchFamily="34" charset="0"/>
                <a:cs typeface="Segoe UI" panose="020B0502040204020203" pitchFamily="34" charset="0"/>
              </a:endParaRPr>
            </a:p>
          </p:txBody>
        </p:sp>
        <p:sp>
          <p:nvSpPr>
            <p:cNvPr id="29" name="TextBox 28"/>
            <p:cNvSpPr txBox="1"/>
            <p:nvPr/>
          </p:nvSpPr>
          <p:spPr>
            <a:xfrm>
              <a:off x="3502022" y="1287118"/>
              <a:ext cx="956732" cy="954107"/>
            </a:xfrm>
            <a:prstGeom prst="rect">
              <a:avLst/>
            </a:prstGeom>
            <a:noFill/>
          </p:spPr>
          <p:txBody>
            <a:bodyPr wrap="square" rtlCol="0">
              <a:spAutoFit/>
            </a:bodyPr>
            <a:lstStyle/>
            <a:p>
              <a:endParaRPr lang="en-US" sz="2800" dirty="0">
                <a:solidFill>
                  <a:schemeClr val="bg1"/>
                </a:solidFill>
                <a:latin typeface="Segoe UI" panose="020B0502040204020203" pitchFamily="34" charset="0"/>
                <a:cs typeface="Segoe UI" panose="020B0502040204020203" pitchFamily="34" charset="0"/>
              </a:endParaRPr>
            </a:p>
            <a:p>
              <a:endParaRPr lang="en-US" sz="2800" dirty="0">
                <a:solidFill>
                  <a:schemeClr val="bg1"/>
                </a:solidFill>
                <a:latin typeface="Segoe UI" panose="020B0502040204020203" pitchFamily="34" charset="0"/>
                <a:cs typeface="Segoe UI" panose="020B0502040204020203" pitchFamily="34" charset="0"/>
              </a:endParaRPr>
            </a:p>
          </p:txBody>
        </p:sp>
      </p:grpSp>
      <p:cxnSp>
        <p:nvCxnSpPr>
          <p:cNvPr id="31" name="Straight Connector 30"/>
          <p:cNvCxnSpPr/>
          <p:nvPr/>
        </p:nvCxnSpPr>
        <p:spPr>
          <a:xfrm>
            <a:off x="1604649"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04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fade">
                                      <p:cBhvr>
                                        <p:cTn id="7" dur="500"/>
                                        <p:tgtEl>
                                          <p:spTgt spid="10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1500"/>
                            </p:stCondLst>
                            <p:childTnLst>
                              <p:par>
                                <p:cTn id="17" presetID="47"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anim calcmode="lin" valueType="num">
                                      <p:cBhvr>
                                        <p:cTn id="20" dur="500" fill="hold"/>
                                        <p:tgtEl>
                                          <p:spTgt spid="4"/>
                                        </p:tgtEl>
                                        <p:attrNameLst>
                                          <p:attrName>ppt_x</p:attrName>
                                        </p:attrNameLst>
                                      </p:cBhvr>
                                      <p:tavLst>
                                        <p:tav tm="0">
                                          <p:val>
                                            <p:strVal val="#ppt_x"/>
                                          </p:val>
                                        </p:tav>
                                        <p:tav tm="100000">
                                          <p:val>
                                            <p:strVal val="#ppt_x"/>
                                          </p:val>
                                        </p:tav>
                                      </p:tavLst>
                                    </p:anim>
                                    <p:anim calcmode="lin" valueType="num">
                                      <p:cBhvr>
                                        <p:cTn id="21" dur="50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7" presetClass="entr" presetSubtype="0" fill="hold" nodeType="afterEffect">
                                  <p:stCondLst>
                                    <p:cond delay="25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anim calcmode="lin" valueType="num">
                                      <p:cBhvr>
                                        <p:cTn id="26" dur="500" fill="hold"/>
                                        <p:tgtEl>
                                          <p:spTgt spid="25"/>
                                        </p:tgtEl>
                                        <p:attrNameLst>
                                          <p:attrName>ppt_x</p:attrName>
                                        </p:attrNameLst>
                                      </p:cBhvr>
                                      <p:tavLst>
                                        <p:tav tm="0">
                                          <p:val>
                                            <p:strVal val="#ppt_x"/>
                                          </p:val>
                                        </p:tav>
                                        <p:tav tm="100000">
                                          <p:val>
                                            <p:strVal val="#ppt_x"/>
                                          </p:val>
                                        </p:tav>
                                      </p:tavLst>
                                    </p:anim>
                                    <p:anim calcmode="lin" valueType="num">
                                      <p:cBhvr>
                                        <p:cTn id="27" dur="500" fill="hold"/>
                                        <p:tgtEl>
                                          <p:spTgt spid="25"/>
                                        </p:tgtEl>
                                        <p:attrNameLst>
                                          <p:attrName>ppt_y</p:attrName>
                                        </p:attrNameLst>
                                      </p:cBhvr>
                                      <p:tavLst>
                                        <p:tav tm="0">
                                          <p:val>
                                            <p:strVal val="#ppt_y-.1"/>
                                          </p:val>
                                        </p:tav>
                                        <p:tav tm="100000">
                                          <p:val>
                                            <p:strVal val="#ppt_y"/>
                                          </p:val>
                                        </p:tav>
                                      </p:tavLst>
                                    </p:anim>
                                  </p:childTnLst>
                                </p:cTn>
                              </p:par>
                              <p:par>
                                <p:cTn id="28" presetID="47" presetClass="entr" presetSubtype="0" fill="hold" nodeType="withEffect">
                                  <p:stCondLst>
                                    <p:cond delay="50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anim calcmode="lin" valueType="num">
                                      <p:cBhvr>
                                        <p:cTn id="31" dur="500" fill="hold"/>
                                        <p:tgtEl>
                                          <p:spTgt spid="64"/>
                                        </p:tgtEl>
                                        <p:attrNameLst>
                                          <p:attrName>ppt_x</p:attrName>
                                        </p:attrNameLst>
                                      </p:cBhvr>
                                      <p:tavLst>
                                        <p:tav tm="0">
                                          <p:val>
                                            <p:strVal val="#ppt_x"/>
                                          </p:val>
                                        </p:tav>
                                        <p:tav tm="100000">
                                          <p:val>
                                            <p:strVal val="#ppt_x"/>
                                          </p:val>
                                        </p:tav>
                                      </p:tavLst>
                                    </p:anim>
                                    <p:anim calcmode="lin" valueType="num">
                                      <p:cBhvr>
                                        <p:cTn id="32" dur="500" fill="hold"/>
                                        <p:tgtEl>
                                          <p:spTgt spid="64"/>
                                        </p:tgtEl>
                                        <p:attrNameLst>
                                          <p:attrName>ppt_y</p:attrName>
                                        </p:attrNameLst>
                                      </p:cBhvr>
                                      <p:tavLst>
                                        <p:tav tm="0">
                                          <p:val>
                                            <p:strVal val="#ppt_y-.1"/>
                                          </p:val>
                                        </p:tav>
                                        <p:tav tm="100000">
                                          <p:val>
                                            <p:strVal val="#ppt_y"/>
                                          </p:val>
                                        </p:tav>
                                      </p:tavLst>
                                    </p:anim>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par>
                                <p:cTn id="37" presetID="10" presetClass="entr" presetSubtype="0" fill="hold" nodeType="withEffect">
                                  <p:stCondLst>
                                    <p:cond delay="25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47" presetClass="entr" presetSubtype="0" fill="hold" nodeType="withEffect">
                                  <p:stCondLst>
                                    <p:cond delay="25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1000"/>
                                        <p:tgtEl>
                                          <p:spTgt spid="5"/>
                                        </p:tgtEl>
                                      </p:cBhvr>
                                    </p:animEffect>
                                    <p:anim calcmode="lin" valueType="num">
                                      <p:cBhvr>
                                        <p:cTn id="43" dur="1000" fill="hold"/>
                                        <p:tgtEl>
                                          <p:spTgt spid="5"/>
                                        </p:tgtEl>
                                        <p:attrNameLst>
                                          <p:attrName>ppt_x</p:attrName>
                                        </p:attrNameLst>
                                      </p:cBhvr>
                                      <p:tavLst>
                                        <p:tav tm="0">
                                          <p:val>
                                            <p:strVal val="#ppt_x"/>
                                          </p:val>
                                        </p:tav>
                                        <p:tav tm="100000">
                                          <p:val>
                                            <p:strVal val="#ppt_x"/>
                                          </p:val>
                                        </p:tav>
                                      </p:tavLst>
                                    </p:anim>
                                    <p:anim calcmode="lin" valueType="num">
                                      <p:cBhvr>
                                        <p:cTn id="44" dur="1000" fill="hold"/>
                                        <p:tgtEl>
                                          <p:spTgt spid="5"/>
                                        </p:tgtEl>
                                        <p:attrNameLst>
                                          <p:attrName>ppt_y</p:attrName>
                                        </p:attrNameLst>
                                      </p:cBhvr>
                                      <p:tavLst>
                                        <p:tav tm="0">
                                          <p:val>
                                            <p:strVal val="#ppt_y-.1"/>
                                          </p:val>
                                        </p:tav>
                                        <p:tav tm="100000">
                                          <p:val>
                                            <p:strVal val="#ppt_y"/>
                                          </p:val>
                                        </p:tav>
                                      </p:tavLst>
                                    </p:anim>
                                  </p:childTnLst>
                                </p:cTn>
                              </p:par>
                            </p:childTnLst>
                          </p:cTn>
                        </p:par>
                        <p:par>
                          <p:cTn id="45" fill="hold">
                            <p:stCondLst>
                              <p:cond delay="4250"/>
                            </p:stCondLst>
                            <p:childTnLst>
                              <p:par>
                                <p:cTn id="46" presetID="10" presetClass="entr" presetSubtype="0"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22" presetClass="entr" presetSubtype="1"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up)">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wipe(right)">
                                      <p:cBhvr>
                                        <p:cTn id="56" dur="500"/>
                                        <p:tgtEl>
                                          <p:spTgt spid="2"/>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childTnLst>
                          </p:cTn>
                        </p:par>
                        <p:par>
                          <p:cTn id="61" fill="hold">
                            <p:stCondLst>
                              <p:cond delay="1000"/>
                            </p:stCondLst>
                            <p:childTnLst>
                              <p:par>
                                <p:cTn id="62" presetID="10" presetClass="exit" presetSubtype="0" fill="hold" nodeType="afterEffect">
                                  <p:stCondLst>
                                    <p:cond delay="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childTnLst>
                          </p:cTn>
                        </p:par>
                        <p:par>
                          <p:cTn id="65" fill="hold">
                            <p:stCondLst>
                              <p:cond delay="1500"/>
                            </p:stCondLst>
                            <p:childTnLst>
                              <p:par>
                                <p:cTn id="66" presetID="22" presetClass="entr" presetSubtype="4" fill="hold" nodeType="after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wipe(down)">
                                      <p:cBhvr>
                                        <p:cTn id="68"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634" y="1303573"/>
            <a:ext cx="3489491" cy="2253172"/>
          </a:xfrm>
          <a:prstGeom prst="rect">
            <a:avLst/>
          </a:prstGeom>
        </p:spPr>
      </p:pic>
      <p:pic>
        <p:nvPicPr>
          <p:cNvPr id="114" name="Picture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814" y="4296732"/>
            <a:ext cx="2720555" cy="1767634"/>
          </a:xfrm>
          <a:prstGeom prst="rect">
            <a:avLst/>
          </a:prstGeom>
        </p:spPr>
      </p:pic>
      <p:grpSp>
        <p:nvGrpSpPr>
          <p:cNvPr id="1038" name="Group 1037"/>
          <p:cNvGrpSpPr/>
          <p:nvPr/>
        </p:nvGrpSpPr>
        <p:grpSpPr>
          <a:xfrm>
            <a:off x="1" y="-1184520"/>
            <a:ext cx="13063154" cy="8052190"/>
            <a:chOff x="1" y="-1184520"/>
            <a:chExt cx="13063154" cy="8052190"/>
          </a:xfrm>
        </p:grpSpPr>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9085" y="-1184520"/>
              <a:ext cx="7264070" cy="470629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6336" y="-1"/>
              <a:ext cx="3835664" cy="2483173"/>
            </a:xfrm>
            <a:prstGeom prst="rect">
              <a:avLst/>
            </a:prstGeom>
          </p:spPr>
        </p:pic>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grpSp>
      <p:pic>
        <p:nvPicPr>
          <p:cNvPr id="58" name="Picture 5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2537" y="1620371"/>
            <a:ext cx="1468487" cy="948588"/>
          </a:xfrm>
          <a:prstGeom prst="rect">
            <a:avLst/>
          </a:prstGeom>
        </p:spPr>
      </p:pic>
      <p:pic>
        <p:nvPicPr>
          <p:cNvPr id="60" name="Picture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grpSp>
        <p:nvGrpSpPr>
          <p:cNvPr id="64" name="Group 63"/>
          <p:cNvGrpSpPr/>
          <p:nvPr/>
        </p:nvGrpSpPr>
        <p:grpSpPr>
          <a:xfrm>
            <a:off x="10549324" y="427967"/>
            <a:ext cx="934789" cy="1104751"/>
            <a:chOff x="7012021" y="-1253215"/>
            <a:chExt cx="1237500" cy="1462500"/>
          </a:xfrm>
        </p:grpSpPr>
        <p:pic>
          <p:nvPicPr>
            <p:cNvPr id="65" name="Picture 6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66" name="Picture 6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9966" y="2775914"/>
            <a:ext cx="3833026" cy="2485148"/>
          </a:xfrm>
          <a:prstGeom prst="rect">
            <a:avLst/>
          </a:prstGeom>
        </p:spPr>
      </p:pic>
      <p:pic>
        <p:nvPicPr>
          <p:cNvPr id="4" name="Picture 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8867" y="4026634"/>
            <a:ext cx="2051150" cy="2594311"/>
          </a:xfrm>
          <a:prstGeom prst="rect">
            <a:avLst/>
          </a:prstGeom>
        </p:spPr>
      </p:pic>
      <p:pic>
        <p:nvPicPr>
          <p:cNvPr id="5" name="Picture 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20563" y="1225114"/>
            <a:ext cx="1158260" cy="3227686"/>
          </a:xfrm>
          <a:prstGeom prst="rect">
            <a:avLst/>
          </a:prstGeom>
        </p:spPr>
      </p:pic>
      <p:pic>
        <p:nvPicPr>
          <p:cNvPr id="6" name="Picture 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46568" y="3823904"/>
            <a:ext cx="1563809" cy="1014569"/>
          </a:xfrm>
          <a:prstGeom prst="rect">
            <a:avLst/>
          </a:prstGeom>
        </p:spPr>
      </p:pic>
      <p:pic>
        <p:nvPicPr>
          <p:cNvPr id="115" name="Picture 1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978213" y="2112142"/>
            <a:ext cx="2287500" cy="1583117"/>
          </a:xfrm>
          <a:prstGeom prst="rect">
            <a:avLst/>
          </a:prstGeom>
        </p:spPr>
      </p:pic>
      <p:pic>
        <p:nvPicPr>
          <p:cNvPr id="116" name="Picture 1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81826" y="1142958"/>
            <a:ext cx="2294473" cy="1590090"/>
          </a:xfrm>
          <a:prstGeom prst="rect">
            <a:avLst/>
          </a:prstGeom>
        </p:spPr>
      </p:pic>
      <p:pic>
        <p:nvPicPr>
          <p:cNvPr id="117" name="Picture 1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78683" y="180747"/>
            <a:ext cx="2287500" cy="1597066"/>
          </a:xfrm>
          <a:prstGeom prst="rect">
            <a:avLst/>
          </a:prstGeom>
        </p:spPr>
      </p:pic>
      <p:pic>
        <p:nvPicPr>
          <p:cNvPr id="118" name="Picture 1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33710" y="1564628"/>
            <a:ext cx="1085163" cy="1570831"/>
          </a:xfrm>
          <a:prstGeom prst="rect">
            <a:avLst/>
          </a:prstGeom>
        </p:spPr>
      </p:pic>
      <p:pic>
        <p:nvPicPr>
          <p:cNvPr id="119" name="Picture 1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20365" y="639380"/>
            <a:ext cx="1085163" cy="1570831"/>
          </a:xfrm>
          <a:prstGeom prst="rect">
            <a:avLst/>
          </a:prstGeom>
        </p:spPr>
      </p:pic>
      <p:pic>
        <p:nvPicPr>
          <p:cNvPr id="120" name="Picture 11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528595" y="-120541"/>
            <a:ext cx="1035858" cy="1424304"/>
          </a:xfrm>
          <a:prstGeom prst="rect">
            <a:avLst/>
          </a:prstGeom>
        </p:spPr>
      </p:pic>
      <p:sp>
        <p:nvSpPr>
          <p:cNvPr id="121" name="TextBox 120"/>
          <p:cNvSpPr txBox="1"/>
          <p:nvPr/>
        </p:nvSpPr>
        <p:spPr>
          <a:xfrm>
            <a:off x="581025" y="393614"/>
            <a:ext cx="7658100" cy="584775"/>
          </a:xfrm>
          <a:prstGeom prst="rect">
            <a:avLst/>
          </a:prstGeom>
          <a:noFill/>
        </p:spPr>
        <p:txBody>
          <a:bodyPr wrap="square" rtlCol="0">
            <a:spAutoFit/>
          </a:bodyPr>
          <a:lstStyle/>
          <a:p>
            <a:r>
              <a:rPr lang="ja-JP" altLang="en-US" sz="3200" dirty="0">
                <a:solidFill>
                  <a:schemeClr val="bg1"/>
                </a:solidFill>
                <a:latin typeface="Segoe UI Light" panose="020B0502040204020203" pitchFamily="34" charset="0"/>
                <a:cs typeface="Segoe UI Light" panose="020B0502040204020203" pitchFamily="34" charset="0"/>
              </a:rPr>
              <a:t>多様なストレージ</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30" name="Picture 2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83721" y="1635660"/>
            <a:ext cx="840415" cy="2458992"/>
          </a:xfrm>
          <a:prstGeom prst="rect">
            <a:avLst/>
          </a:prstGeom>
        </p:spPr>
      </p:pic>
      <p:grpSp>
        <p:nvGrpSpPr>
          <p:cNvPr id="28" name="Group 27"/>
          <p:cNvGrpSpPr/>
          <p:nvPr/>
        </p:nvGrpSpPr>
        <p:grpSpPr>
          <a:xfrm>
            <a:off x="9827324" y="-40038"/>
            <a:ext cx="934789" cy="1104751"/>
            <a:chOff x="9827324" y="-40038"/>
            <a:chExt cx="934789" cy="1104751"/>
          </a:xfrm>
        </p:grpSpPr>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32" name="Picture 3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30391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250"/>
                                        <p:tgtEl>
                                          <p:spTgt spid="115"/>
                                        </p:tgtEl>
                                      </p:cBhvr>
                                    </p:animEffect>
                                  </p:childTnLst>
                                </p:cTn>
                              </p:par>
                              <p:par>
                                <p:cTn id="8" presetID="10" presetClass="entr" presetSubtype="0" fill="hold" nodeType="withEffect">
                                  <p:stCondLst>
                                    <p:cond delay="250"/>
                                  </p:stCondLst>
                                  <p:childTnLst>
                                    <p:set>
                                      <p:cBhvr>
                                        <p:cTn id="9" dur="1" fill="hold">
                                          <p:stCondLst>
                                            <p:cond delay="0"/>
                                          </p:stCondLst>
                                        </p:cTn>
                                        <p:tgtEl>
                                          <p:spTgt spid="116"/>
                                        </p:tgtEl>
                                        <p:attrNameLst>
                                          <p:attrName>style.visibility</p:attrName>
                                        </p:attrNameLst>
                                      </p:cBhvr>
                                      <p:to>
                                        <p:strVal val="visible"/>
                                      </p:to>
                                    </p:set>
                                    <p:animEffect transition="in" filter="fade">
                                      <p:cBhvr>
                                        <p:cTn id="10" dur="250"/>
                                        <p:tgtEl>
                                          <p:spTgt spid="1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250"/>
                                        <p:tgtEl>
                                          <p:spTgt spid="117"/>
                                        </p:tgtEl>
                                      </p:cBhvr>
                                    </p:animEffect>
                                  </p:childTnLst>
                                </p:cTn>
                              </p:par>
                            </p:childTnLst>
                          </p:cTn>
                        </p:par>
                        <p:par>
                          <p:cTn id="14" fill="hold">
                            <p:stCondLst>
                              <p:cond delay="750"/>
                            </p:stCondLst>
                            <p:childTnLst>
                              <p:par>
                                <p:cTn id="15" presetID="47" presetClass="entr" presetSubtype="0" fill="hold" nodeType="after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fade">
                                      <p:cBhvr>
                                        <p:cTn id="17" dur="750"/>
                                        <p:tgtEl>
                                          <p:spTgt spid="118"/>
                                        </p:tgtEl>
                                      </p:cBhvr>
                                    </p:animEffect>
                                    <p:anim calcmode="lin" valueType="num">
                                      <p:cBhvr>
                                        <p:cTn id="18" dur="750" fill="hold"/>
                                        <p:tgtEl>
                                          <p:spTgt spid="118"/>
                                        </p:tgtEl>
                                        <p:attrNameLst>
                                          <p:attrName>ppt_x</p:attrName>
                                        </p:attrNameLst>
                                      </p:cBhvr>
                                      <p:tavLst>
                                        <p:tav tm="0">
                                          <p:val>
                                            <p:strVal val="#ppt_x"/>
                                          </p:val>
                                        </p:tav>
                                        <p:tav tm="100000">
                                          <p:val>
                                            <p:strVal val="#ppt_x"/>
                                          </p:val>
                                        </p:tav>
                                      </p:tavLst>
                                    </p:anim>
                                    <p:anim calcmode="lin" valueType="num">
                                      <p:cBhvr>
                                        <p:cTn id="19" dur="750" fill="hold"/>
                                        <p:tgtEl>
                                          <p:spTgt spid="118"/>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5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750"/>
                                        <p:tgtEl>
                                          <p:spTgt spid="119"/>
                                        </p:tgtEl>
                                      </p:cBhvr>
                                    </p:animEffect>
                                    <p:anim calcmode="lin" valueType="num">
                                      <p:cBhvr>
                                        <p:cTn id="23" dur="750" fill="hold"/>
                                        <p:tgtEl>
                                          <p:spTgt spid="119"/>
                                        </p:tgtEl>
                                        <p:attrNameLst>
                                          <p:attrName>ppt_x</p:attrName>
                                        </p:attrNameLst>
                                      </p:cBhvr>
                                      <p:tavLst>
                                        <p:tav tm="0">
                                          <p:val>
                                            <p:strVal val="#ppt_x"/>
                                          </p:val>
                                        </p:tav>
                                        <p:tav tm="100000">
                                          <p:val>
                                            <p:strVal val="#ppt_x"/>
                                          </p:val>
                                        </p:tav>
                                      </p:tavLst>
                                    </p:anim>
                                    <p:anim calcmode="lin" valueType="num">
                                      <p:cBhvr>
                                        <p:cTn id="24" dur="750" fill="hold"/>
                                        <p:tgtEl>
                                          <p:spTgt spid="119"/>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25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750"/>
                                        <p:tgtEl>
                                          <p:spTgt spid="120"/>
                                        </p:tgtEl>
                                      </p:cBhvr>
                                    </p:animEffect>
                                    <p:anim calcmode="lin" valueType="num">
                                      <p:cBhvr>
                                        <p:cTn id="28" dur="750" fill="hold"/>
                                        <p:tgtEl>
                                          <p:spTgt spid="120"/>
                                        </p:tgtEl>
                                        <p:attrNameLst>
                                          <p:attrName>ppt_x</p:attrName>
                                        </p:attrNameLst>
                                      </p:cBhvr>
                                      <p:tavLst>
                                        <p:tav tm="0">
                                          <p:val>
                                            <p:strVal val="#ppt_x"/>
                                          </p:val>
                                        </p:tav>
                                        <p:tav tm="100000">
                                          <p:val>
                                            <p:strVal val="#ppt_x"/>
                                          </p:val>
                                        </p:tav>
                                      </p:tavLst>
                                    </p:anim>
                                    <p:anim calcmode="lin" valueType="num">
                                      <p:cBhvr>
                                        <p:cTn id="29" dur="750" fill="hold"/>
                                        <p:tgtEl>
                                          <p:spTgt spid="120"/>
                                        </p:tgtEl>
                                        <p:attrNameLst>
                                          <p:attrName>ppt_y</p:attrName>
                                        </p:attrNameLst>
                                      </p:cBhvr>
                                      <p:tavLst>
                                        <p:tav tm="0">
                                          <p:val>
                                            <p:strVal val="#ppt_y-.1"/>
                                          </p:val>
                                        </p:tav>
                                        <p:tav tm="100000">
                                          <p:val>
                                            <p:strVal val="#ppt_y"/>
                                          </p:val>
                                        </p:tav>
                                      </p:tavLst>
                                    </p:anim>
                                  </p:childTnLst>
                                </p:cTn>
                              </p:par>
                            </p:childTnLst>
                          </p:cTn>
                        </p:par>
                        <p:par>
                          <p:cTn id="30" fill="hold">
                            <p:stCondLst>
                              <p:cond delay="1750"/>
                            </p:stCondLst>
                            <p:childTnLst>
                              <p:par>
                                <p:cTn id="31" presetID="22" presetClass="entr" presetSubtype="4" fill="hold"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down)">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9085" y="-1184520"/>
            <a:ext cx="7264070" cy="4706299"/>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336" y="-1"/>
            <a:ext cx="3835664" cy="2483173"/>
          </a:xfrm>
          <a:prstGeom prst="rect">
            <a:avLst/>
          </a:prstGeom>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2537" y="1620371"/>
            <a:ext cx="1468487" cy="948588"/>
          </a:xfrm>
          <a:prstGeom prst="rect">
            <a:avLst/>
          </a:prstGeom>
        </p:spPr>
      </p:pic>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pic>
        <p:nvPicPr>
          <p:cNvPr id="60" name="Picture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grpSp>
        <p:nvGrpSpPr>
          <p:cNvPr id="64" name="Group 63"/>
          <p:cNvGrpSpPr/>
          <p:nvPr/>
        </p:nvGrpSpPr>
        <p:grpSpPr>
          <a:xfrm>
            <a:off x="10549324" y="427967"/>
            <a:ext cx="934789" cy="1104751"/>
            <a:chOff x="7012021" y="-1253215"/>
            <a:chExt cx="1237500" cy="1462500"/>
          </a:xfrm>
        </p:grpSpPr>
        <p:pic>
          <p:nvPicPr>
            <p:cNvPr id="65" name="Picture 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66" name="Picture 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 name="TextBox 2"/>
          <p:cNvSpPr txBox="1"/>
          <p:nvPr/>
        </p:nvSpPr>
        <p:spPr>
          <a:xfrm>
            <a:off x="581025" y="393614"/>
            <a:ext cx="7658100" cy="584775"/>
          </a:xfrm>
          <a:prstGeom prst="rect">
            <a:avLst/>
          </a:prstGeom>
          <a:noFill/>
        </p:spPr>
        <p:txBody>
          <a:bodyPr wrap="square" rtlCol="0">
            <a:spAutoFit/>
          </a:bodyPr>
          <a:lstStyle/>
          <a:p>
            <a:r>
              <a:rPr lang="ja-JP" altLang="en-US" sz="3200" dirty="0">
                <a:solidFill>
                  <a:schemeClr val="bg1"/>
                </a:solidFill>
                <a:latin typeface="Segoe UI Light" panose="020B0502040204020203" pitchFamily="34" charset="0"/>
                <a:cs typeface="Segoe UI Light" panose="020B0502040204020203" pitchFamily="34" charset="0"/>
              </a:rPr>
              <a:t>大量の通知</a:t>
            </a:r>
            <a:endParaRPr lang="en-US" sz="3200" dirty="0">
              <a:solidFill>
                <a:schemeClr val="bg1"/>
              </a:solidFill>
              <a:latin typeface="Segoe UI Light" panose="020B0502040204020203" pitchFamily="34" charset="0"/>
              <a:cs typeface="Segoe UI Light" panose="020B0502040204020203" pitchFamily="34" charset="0"/>
            </a:endParaRPr>
          </a:p>
        </p:txBody>
      </p:sp>
      <p:grpSp>
        <p:nvGrpSpPr>
          <p:cNvPr id="4" name="Group 3"/>
          <p:cNvGrpSpPr/>
          <p:nvPr/>
        </p:nvGrpSpPr>
        <p:grpSpPr>
          <a:xfrm>
            <a:off x="3729966" y="1225114"/>
            <a:ext cx="3833026" cy="4035948"/>
            <a:chOff x="3729966" y="1225114"/>
            <a:chExt cx="3833026" cy="4035948"/>
          </a:xfrm>
        </p:grpSpPr>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9966" y="2775914"/>
              <a:ext cx="3833026" cy="2485148"/>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20563" y="1225114"/>
              <a:ext cx="1158260" cy="3227686"/>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46568" y="3823904"/>
              <a:ext cx="1563809" cy="1014569"/>
            </a:xfrm>
            <a:prstGeom prst="rect">
              <a:avLst/>
            </a:prstGeom>
          </p:spPr>
        </p:pic>
      </p:grpSp>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8867" y="4026634"/>
            <a:ext cx="2051150" cy="2594311"/>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978213" y="2112142"/>
            <a:ext cx="2287500" cy="1583117"/>
          </a:xfrm>
          <a:prstGeom prst="rect">
            <a:avLst/>
          </a:prstGeom>
        </p:spPr>
      </p:pic>
      <p:pic>
        <p:nvPicPr>
          <p:cNvPr id="21" name="Picture 2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481826" y="1142958"/>
            <a:ext cx="2294473" cy="1590090"/>
          </a:xfrm>
          <a:prstGeom prst="rect">
            <a:avLst/>
          </a:prstGeom>
        </p:spPr>
      </p:pic>
      <p:pic>
        <p:nvPicPr>
          <p:cNvPr id="22" name="Picture 2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78683" y="180747"/>
            <a:ext cx="2287500" cy="1597066"/>
          </a:xfrm>
          <a:prstGeom prst="rect">
            <a:avLst/>
          </a:prstGeom>
        </p:spPr>
      </p:pic>
      <p:pic>
        <p:nvPicPr>
          <p:cNvPr id="23" name="Picture 2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33710" y="1564628"/>
            <a:ext cx="1085163" cy="1570831"/>
          </a:xfrm>
          <a:prstGeom prst="rect">
            <a:avLst/>
          </a:prstGeom>
        </p:spPr>
      </p:pic>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20365" y="639380"/>
            <a:ext cx="1085163" cy="1570831"/>
          </a:xfrm>
          <a:prstGeom prst="rect">
            <a:avLst/>
          </a:prstGeom>
        </p:spPr>
      </p:pic>
      <p:pic>
        <p:nvPicPr>
          <p:cNvPr id="25" name="Picture 2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28595" y="-120541"/>
            <a:ext cx="1035858" cy="1424304"/>
          </a:xfrm>
          <a:prstGeom prst="rect">
            <a:avLst/>
          </a:prstGeom>
        </p:spPr>
      </p:pic>
      <p:pic>
        <p:nvPicPr>
          <p:cNvPr id="28" name="Picture 2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55032" y="2782723"/>
            <a:ext cx="2079659" cy="1254844"/>
          </a:xfrm>
          <a:prstGeom prst="rect">
            <a:avLst/>
          </a:prstGeom>
        </p:spPr>
      </p:pic>
      <p:pic>
        <p:nvPicPr>
          <p:cNvPr id="9" name="Picture 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01484" y="3970835"/>
            <a:ext cx="1917404" cy="1242638"/>
          </a:xfrm>
          <a:prstGeom prst="rect">
            <a:avLst/>
          </a:prstGeom>
        </p:spPr>
      </p:pic>
      <p:pic>
        <p:nvPicPr>
          <p:cNvPr id="10" name="Picture 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478839" y="3731428"/>
            <a:ext cx="430835" cy="273415"/>
          </a:xfrm>
          <a:prstGeom prst="rect">
            <a:avLst/>
          </a:prstGeom>
        </p:spPr>
      </p:pic>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323068" y="2132001"/>
            <a:ext cx="1332222" cy="1717084"/>
          </a:xfrm>
          <a:prstGeom prst="rect">
            <a:avLst/>
          </a:prstGeom>
        </p:spPr>
      </p:pic>
      <p:grpSp>
        <p:nvGrpSpPr>
          <p:cNvPr id="29" name="Group 28"/>
          <p:cNvGrpSpPr/>
          <p:nvPr/>
        </p:nvGrpSpPr>
        <p:grpSpPr>
          <a:xfrm>
            <a:off x="9827324" y="-40038"/>
            <a:ext cx="934789" cy="1104751"/>
            <a:chOff x="9827324" y="-40038"/>
            <a:chExt cx="934789" cy="1104751"/>
          </a:xfrm>
        </p:grpSpPr>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31" name="Picture 3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51221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1.04167E-6 3.33333E-6 L 0.06237 0.06898 " pathEditMode="relative" rAng="0" ptsTypes="AA">
                                      <p:cBhvr>
                                        <p:cTn id="6" dur="1250" fill="hold"/>
                                        <p:tgtEl>
                                          <p:spTgt spid="4"/>
                                        </p:tgtEl>
                                        <p:attrNameLst>
                                          <p:attrName>ppt_x</p:attrName>
                                          <p:attrName>ppt_y</p:attrName>
                                        </p:attrNameLst>
                                      </p:cBhvr>
                                      <p:rCtr x="3112" y="3449"/>
                                    </p:animMotion>
                                  </p:childTnLst>
                                </p:cTn>
                              </p:par>
                            </p:childTnLst>
                          </p:cTn>
                        </p:par>
                        <p:par>
                          <p:cTn id="7" fill="hold">
                            <p:stCondLst>
                              <p:cond delay="1250"/>
                            </p:stCondLst>
                            <p:childTnLst>
                              <p:par>
                                <p:cTn id="8" presetID="10" presetClass="entr" presetSubtype="0" fill="hold" nodeType="after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1750"/>
                            </p:stCondLst>
                            <p:childTnLst>
                              <p:par>
                                <p:cTn id="12" presetID="47" presetClass="entr" presetSubtype="0" fill="hold" nodeType="afterEffect">
                                  <p:stCondLst>
                                    <p:cond delay="25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1000"/>
                                        <p:tgtEl>
                                          <p:spTgt spid="45"/>
                                        </p:tgtEl>
                                      </p:cBhvr>
                                    </p:animEffect>
                                    <p:anim calcmode="lin" valueType="num">
                                      <p:cBhvr>
                                        <p:cTn id="15" dur="1000" fill="hold"/>
                                        <p:tgtEl>
                                          <p:spTgt spid="45"/>
                                        </p:tgtEl>
                                        <p:attrNameLst>
                                          <p:attrName>ppt_x</p:attrName>
                                        </p:attrNameLst>
                                      </p:cBhvr>
                                      <p:tavLst>
                                        <p:tav tm="0">
                                          <p:val>
                                            <p:strVal val="#ppt_x"/>
                                          </p:val>
                                        </p:tav>
                                        <p:tav tm="100000">
                                          <p:val>
                                            <p:strVal val="#ppt_x"/>
                                          </p:val>
                                        </p:tav>
                                      </p:tavLst>
                                    </p:anim>
                                    <p:anim calcmode="lin" valueType="num">
                                      <p:cBhvr>
                                        <p:cTn id="16" dur="1000" fill="hold"/>
                                        <p:tgtEl>
                                          <p:spTgt spid="45"/>
                                        </p:tgtEl>
                                        <p:attrNameLst>
                                          <p:attrName>ppt_y</p:attrName>
                                        </p:attrNameLst>
                                      </p:cBhvr>
                                      <p:tavLst>
                                        <p:tav tm="0">
                                          <p:val>
                                            <p:strVal val="#ppt_y-.1"/>
                                          </p:val>
                                        </p:tav>
                                        <p:tav tm="100000">
                                          <p:val>
                                            <p:strVal val="#ppt_y"/>
                                          </p:val>
                                        </p:tav>
                                      </p:tavLst>
                                    </p:anim>
                                  </p:childTnLst>
                                </p:cTn>
                              </p:par>
                            </p:childTnLst>
                          </p:cTn>
                        </p:par>
                        <p:par>
                          <p:cTn id="17" fill="hold">
                            <p:stCondLst>
                              <p:cond delay="3000"/>
                            </p:stCondLst>
                            <p:childTnLst>
                              <p:par>
                                <p:cTn id="18" presetID="22" presetClass="entr" presetSubtype="2" fill="hold" nodeType="afterEffect">
                                  <p:stCondLst>
                                    <p:cond delay="500"/>
                                  </p:stCondLst>
                                  <p:childTnLst>
                                    <p:set>
                                      <p:cBhvr>
                                        <p:cTn id="19" dur="1" fill="hold">
                                          <p:stCondLst>
                                            <p:cond delay="0"/>
                                          </p:stCondLst>
                                        </p:cTn>
                                        <p:tgtEl>
                                          <p:spTgt spid="10"/>
                                        </p:tgtEl>
                                        <p:attrNameLst>
                                          <p:attrName>style.visibility</p:attrName>
                                        </p:attrNameLst>
                                      </p:cBhvr>
                                      <p:to>
                                        <p:strVal val="visible"/>
                                      </p:to>
                                    </p:set>
                                    <p:animEffect transition="in" filter="wipe(right)">
                                      <p:cBhvr>
                                        <p:cTn id="20" dur="500"/>
                                        <p:tgtEl>
                                          <p:spTgt spid="10"/>
                                        </p:tgtEl>
                                      </p:cBhvr>
                                    </p:animEffect>
                                  </p:childTnLst>
                                </p:cTn>
                              </p:par>
                            </p:childTnLst>
                          </p:cTn>
                        </p:par>
                        <p:par>
                          <p:cTn id="21" fill="hold">
                            <p:stCondLst>
                              <p:cond delay="40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en-US" altLang="ja-JP" dirty="0">
                <a:solidFill>
                  <a:schemeClr val="tx2">
                    <a:lumMod val="50000"/>
                  </a:schemeClr>
                </a:solidFill>
              </a:rPr>
              <a:t>Azure</a:t>
            </a:r>
            <a:r>
              <a:rPr kumimoji="1" lang="ja-JP" altLang="en-US" dirty="0">
                <a:solidFill>
                  <a:schemeClr val="tx2">
                    <a:lumMod val="50000"/>
                  </a:schemeClr>
                </a:solidFill>
              </a:rPr>
              <a:t> 仮想マシン </a:t>
            </a:r>
            <a:r>
              <a:rPr kumimoji="1" lang="en-US" altLang="ja-JP" dirty="0">
                <a:solidFill>
                  <a:schemeClr val="tx2">
                    <a:lumMod val="50000"/>
                  </a:schemeClr>
                </a:solidFill>
              </a:rPr>
              <a:t>(IaaS)</a:t>
            </a:r>
            <a:endParaRPr kumimoji="1" lang="ja-JP" altLang="en-US" dirty="0">
              <a:solidFill>
                <a:schemeClr val="tx2">
                  <a:lumMod val="50000"/>
                </a:schemeClr>
              </a:solidFill>
            </a:endParaRPr>
          </a:p>
        </p:txBody>
      </p:sp>
      <p:grpSp>
        <p:nvGrpSpPr>
          <p:cNvPr id="18" name="グループ化 17"/>
          <p:cNvGrpSpPr/>
          <p:nvPr/>
        </p:nvGrpSpPr>
        <p:grpSpPr>
          <a:xfrm>
            <a:off x="6572676" y="4832670"/>
            <a:ext cx="4621427" cy="1651586"/>
            <a:chOff x="6572676" y="4832670"/>
            <a:chExt cx="4621427" cy="1651586"/>
          </a:xfrm>
        </p:grpSpPr>
        <p:sp>
          <p:nvSpPr>
            <p:cNvPr id="34" name="正方形/長方形 33"/>
            <p:cNvSpPr/>
            <p:nvPr/>
          </p:nvSpPr>
          <p:spPr>
            <a:xfrm>
              <a:off x="6572676" y="4832670"/>
              <a:ext cx="4621427" cy="165158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kumimoji="1" lang="ja-JP" altLang="en-US" sz="2400" u="sng" dirty="0">
                <a:solidFill>
                  <a:schemeClr val="tx2">
                    <a:lumMod val="50000"/>
                  </a:schemeClr>
                </a:solidFill>
              </a:endParaRPr>
            </a:p>
          </p:txBody>
        </p:sp>
        <p:pic>
          <p:nvPicPr>
            <p:cNvPr id="35" name="図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82914" y="5050172"/>
              <a:ext cx="2215166" cy="1322608"/>
            </a:xfrm>
            <a:prstGeom prst="rect">
              <a:avLst/>
            </a:prstGeom>
            <a:ln>
              <a:solidFill>
                <a:schemeClr val="accent4"/>
              </a:solidFill>
            </a:ln>
          </p:spPr>
        </p:pic>
        <p:sp>
          <p:nvSpPr>
            <p:cNvPr id="36" name="正方形/長方形 35"/>
            <p:cNvSpPr/>
            <p:nvPr/>
          </p:nvSpPr>
          <p:spPr bwMode="auto">
            <a:xfrm>
              <a:off x="9250131" y="5379293"/>
              <a:ext cx="1891921" cy="515627"/>
            </a:xfrm>
            <a:prstGeom prst="rect">
              <a:avLst/>
            </a:prstGeom>
            <a:noFill/>
            <a:ln>
              <a:solidFill>
                <a:schemeClr val="accent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kumimoji="1" lang="en-US" altLang="ja-JP" sz="1600" dirty="0">
                  <a:solidFill>
                    <a:schemeClr val="tx2">
                      <a:lumMod val="50000"/>
                    </a:schemeClr>
                  </a:solidFill>
                  <a:cs typeface="Segoe UI" pitchFamily="34" charset="0"/>
                </a:rPr>
                <a:t>Blob</a:t>
              </a:r>
              <a:r>
                <a:rPr kumimoji="1" lang="ja-JP" altLang="en-US" sz="1600" dirty="0">
                  <a:solidFill>
                    <a:schemeClr val="tx2">
                      <a:lumMod val="50000"/>
                    </a:schemeClr>
                  </a:solidFill>
                  <a:cs typeface="Segoe UI" pitchFamily="34" charset="0"/>
                </a:rPr>
                <a:t> ストレージ</a:t>
              </a:r>
              <a:endParaRPr kumimoji="1" lang="en-US" altLang="ja-JP" sz="1600" dirty="0">
                <a:solidFill>
                  <a:schemeClr val="tx2">
                    <a:lumMod val="50000"/>
                  </a:schemeClr>
                </a:solidFill>
                <a:cs typeface="Segoe UI" pitchFamily="34" charset="0"/>
              </a:endParaRPr>
            </a:p>
            <a:p>
              <a:pPr algn="ctr" defTabSz="914102" fontAlgn="base">
                <a:lnSpc>
                  <a:spcPct val="90000"/>
                </a:lnSpc>
                <a:spcBef>
                  <a:spcPct val="0"/>
                </a:spcBef>
                <a:spcAft>
                  <a:spcPct val="0"/>
                </a:spcAft>
              </a:pPr>
              <a:r>
                <a:rPr kumimoji="1" lang="ja-JP" altLang="en-US" sz="1600" dirty="0">
                  <a:solidFill>
                    <a:schemeClr val="tx2">
                      <a:lumMod val="50000"/>
                    </a:schemeClr>
                  </a:solidFill>
                  <a:cs typeface="Segoe UI" pitchFamily="34" charset="0"/>
                </a:rPr>
                <a:t>サービス</a:t>
              </a:r>
            </a:p>
          </p:txBody>
        </p:sp>
      </p:grpSp>
      <p:grpSp>
        <p:nvGrpSpPr>
          <p:cNvPr id="19" name="グループ化 18"/>
          <p:cNvGrpSpPr/>
          <p:nvPr/>
        </p:nvGrpSpPr>
        <p:grpSpPr>
          <a:xfrm>
            <a:off x="8854368" y="4150442"/>
            <a:ext cx="2166739" cy="682228"/>
            <a:chOff x="8854368" y="4150442"/>
            <a:chExt cx="2166739" cy="682228"/>
          </a:xfrm>
        </p:grpSpPr>
        <p:sp>
          <p:nvSpPr>
            <p:cNvPr id="37" name="正方形/長方形 36"/>
            <p:cNvSpPr/>
            <p:nvPr/>
          </p:nvSpPr>
          <p:spPr>
            <a:xfrm>
              <a:off x="8854368" y="4150442"/>
              <a:ext cx="119882" cy="6822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39" name="テキスト ボックス 38"/>
            <p:cNvSpPr txBox="1"/>
            <p:nvPr/>
          </p:nvSpPr>
          <p:spPr>
            <a:xfrm>
              <a:off x="8953415" y="4385538"/>
              <a:ext cx="2067692" cy="307777"/>
            </a:xfrm>
            <a:prstGeom prst="rect">
              <a:avLst/>
            </a:prstGeom>
            <a:noFill/>
          </p:spPr>
          <p:txBody>
            <a:bodyPr wrap="square" rtlCol="0">
              <a:spAutoFit/>
            </a:bodyPr>
            <a:lstStyle/>
            <a:p>
              <a:pPr algn="ctr"/>
              <a:r>
                <a:rPr kumimoji="1" lang="ja-JP" altLang="en-US" sz="1400" dirty="0">
                  <a:solidFill>
                    <a:schemeClr val="tx2">
                      <a:lumMod val="50000"/>
                    </a:schemeClr>
                  </a:solidFill>
                </a:rPr>
                <a:t>ストレージアカウント</a:t>
              </a:r>
            </a:p>
          </p:txBody>
        </p:sp>
      </p:grpSp>
      <p:grpSp>
        <p:nvGrpSpPr>
          <p:cNvPr id="41" name="グループ化 40"/>
          <p:cNvGrpSpPr/>
          <p:nvPr/>
        </p:nvGrpSpPr>
        <p:grpSpPr>
          <a:xfrm>
            <a:off x="896464" y="4182248"/>
            <a:ext cx="3877620" cy="2307682"/>
            <a:chOff x="896464" y="4182248"/>
            <a:chExt cx="3877620" cy="2307682"/>
          </a:xfrm>
        </p:grpSpPr>
        <p:grpSp>
          <p:nvGrpSpPr>
            <p:cNvPr id="25" name="グループ化 24"/>
            <p:cNvGrpSpPr/>
            <p:nvPr/>
          </p:nvGrpSpPr>
          <p:grpSpPr>
            <a:xfrm>
              <a:off x="896464" y="4182248"/>
              <a:ext cx="1418994" cy="2307682"/>
              <a:chOff x="896464" y="4182248"/>
              <a:chExt cx="1418994" cy="2307682"/>
            </a:xfrm>
          </p:grpSpPr>
          <p:sp>
            <p:nvSpPr>
              <p:cNvPr id="55" name="Freeform 128"/>
              <p:cNvSpPr>
                <a:spLocks noChangeAspect="1"/>
              </p:cNvSpPr>
              <p:nvPr/>
            </p:nvSpPr>
            <p:spPr bwMode="grayWhite">
              <a:xfrm>
                <a:off x="963972" y="4873066"/>
                <a:ext cx="1123808" cy="53601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B0F0"/>
              </a:solidFill>
              <a:ln w="10795" cap="flat" cmpd="sng" algn="ctr">
                <a:noFill/>
                <a:prstDash val="solid"/>
                <a:headEnd type="none" w="med" len="med"/>
                <a:tailEnd type="none" w="med" len="med"/>
              </a:ln>
              <a:effectLst/>
              <a:extLst/>
            </p:spPr>
            <p:txBody>
              <a:bodyPr rot="0" spcFirstLastPara="0" vertOverflow="overflow" horzOverflow="overflow" vert="horz" wrap="square" lIns="179219" tIns="143375" rIns="179219" bIns="143375" numCol="1" spcCol="0" rtlCol="0" fromWordArt="0" anchor="t" anchorCtr="0" forceAA="0" compatLnSpc="1">
                <a:prstTxWarp prst="textNoShape">
                  <a:avLst/>
                </a:prstTxWarp>
                <a:noAutofit/>
              </a:bodyPr>
              <a:lstStyle/>
              <a:p>
                <a:pPr algn="ctr" defTabSz="895739" fontAlgn="base">
                  <a:lnSpc>
                    <a:spcPct val="90000"/>
                  </a:lnSpc>
                  <a:spcBef>
                    <a:spcPct val="0"/>
                  </a:spcBef>
                  <a:spcAft>
                    <a:spcPct val="0"/>
                  </a:spcAft>
                  <a:defRPr/>
                </a:pPr>
                <a:endParaRPr lang="en-US" sz="1400" kern="0" spc="-49" dirty="0">
                  <a:solidFill>
                    <a:schemeClr val="tx2">
                      <a:lumMod val="50000"/>
                    </a:schemeClr>
                  </a:solidFill>
                  <a:cs typeface="Segoe UI Light" panose="020B0502040204020203" pitchFamily="34" charset="0"/>
                </a:endParaRPr>
              </a:p>
            </p:txBody>
          </p:sp>
          <p:sp>
            <p:nvSpPr>
              <p:cNvPr id="56" name="テキスト ボックス 55"/>
              <p:cNvSpPr txBox="1"/>
              <p:nvPr/>
            </p:nvSpPr>
            <p:spPr>
              <a:xfrm>
                <a:off x="1042523" y="5104643"/>
                <a:ext cx="1075303" cy="307777"/>
              </a:xfrm>
              <a:prstGeom prst="rect">
                <a:avLst/>
              </a:prstGeom>
              <a:noFill/>
            </p:spPr>
            <p:txBody>
              <a:bodyPr wrap="square" rtlCol="0">
                <a:spAutoFit/>
              </a:bodyPr>
              <a:lstStyle/>
              <a:p>
                <a:pPr algn="ctr" defTabSz="878559"/>
                <a:r>
                  <a:rPr lang="en-US" altLang="ja-JP" sz="1400" dirty="0">
                    <a:solidFill>
                      <a:schemeClr val="tx2">
                        <a:lumMod val="50000"/>
                      </a:schemeClr>
                    </a:solidFill>
                    <a:cs typeface="Segoe UI Light" panose="020B0502040204020203" pitchFamily="34" charset="0"/>
                  </a:rPr>
                  <a:t>VM DEPO</a:t>
                </a:r>
                <a:endParaRPr kumimoji="1" lang="en-US" altLang="ja-JP" sz="1400" dirty="0">
                  <a:solidFill>
                    <a:schemeClr val="tx2">
                      <a:lumMod val="50000"/>
                    </a:schemeClr>
                  </a:solidFill>
                  <a:cs typeface="Segoe UI Light" panose="020B0502040204020203" pitchFamily="34" charset="0"/>
                </a:endParaRPr>
              </a:p>
            </p:txBody>
          </p:sp>
          <p:sp>
            <p:nvSpPr>
              <p:cNvPr id="57" name="右矢印 56"/>
              <p:cNvSpPr/>
              <p:nvPr/>
            </p:nvSpPr>
            <p:spPr bwMode="auto">
              <a:xfrm>
                <a:off x="913200" y="5462915"/>
                <a:ext cx="1402258" cy="222550"/>
              </a:xfrm>
              <a:prstGeom prst="rightArrow">
                <a:avLst>
                  <a:gd name="adj1" fmla="val 50000"/>
                  <a:gd name="adj2" fmla="val 112238"/>
                </a:avLst>
              </a:prstGeom>
              <a:solidFill>
                <a:srgbClr val="2727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600" dirty="0">
                  <a:solidFill>
                    <a:schemeClr val="tx2">
                      <a:lumMod val="50000"/>
                    </a:schemeClr>
                  </a:solidFill>
                  <a:cs typeface="Segoe UI" pitchFamily="34" charset="0"/>
                </a:endParaRPr>
              </a:p>
            </p:txBody>
          </p:sp>
          <p:sp>
            <p:nvSpPr>
              <p:cNvPr id="58" name="右矢印 57"/>
              <p:cNvSpPr/>
              <p:nvPr/>
            </p:nvSpPr>
            <p:spPr bwMode="auto">
              <a:xfrm>
                <a:off x="913200" y="5824835"/>
                <a:ext cx="1402258" cy="222550"/>
              </a:xfrm>
              <a:prstGeom prst="rightArrow">
                <a:avLst>
                  <a:gd name="adj1" fmla="val 50000"/>
                  <a:gd name="adj2" fmla="val 108348"/>
                </a:avLst>
              </a:prstGeom>
              <a:solidFill>
                <a:srgbClr val="2727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600" dirty="0">
                  <a:solidFill>
                    <a:schemeClr val="tx2">
                      <a:lumMod val="50000"/>
                    </a:schemeClr>
                  </a:solidFill>
                  <a:cs typeface="Segoe UI" pitchFamily="34" charset="0"/>
                </a:endParaRPr>
              </a:p>
            </p:txBody>
          </p:sp>
          <p:sp>
            <p:nvSpPr>
              <p:cNvPr id="59" name="正方形/長方形 58"/>
              <p:cNvSpPr/>
              <p:nvPr/>
            </p:nvSpPr>
            <p:spPr>
              <a:xfrm>
                <a:off x="1022654" y="6028265"/>
                <a:ext cx="1002197" cy="461665"/>
              </a:xfrm>
              <a:prstGeom prst="rect">
                <a:avLst/>
              </a:prstGeom>
            </p:spPr>
            <p:txBody>
              <a:bodyPr wrap="none">
                <a:spAutoFit/>
              </a:bodyPr>
              <a:lstStyle/>
              <a:p>
                <a:pPr algn="ctr" defTabSz="878523"/>
                <a:r>
                  <a:rPr kumimoji="1" lang="ja-JP" altLang="en-US" sz="1200" dirty="0">
                    <a:solidFill>
                      <a:schemeClr val="tx2">
                        <a:lumMod val="50000"/>
                      </a:schemeClr>
                    </a:solidFill>
                    <a:cs typeface="Segoe UI Light" panose="020B0502040204020203" pitchFamily="34" charset="0"/>
                  </a:rPr>
                  <a:t>手元にある</a:t>
                </a:r>
                <a:endParaRPr kumimoji="1" lang="en-US" altLang="ja-JP" sz="1200" dirty="0">
                  <a:solidFill>
                    <a:schemeClr val="tx2">
                      <a:lumMod val="50000"/>
                    </a:schemeClr>
                  </a:solidFill>
                  <a:cs typeface="Segoe UI Light" panose="020B0502040204020203" pitchFamily="34" charset="0"/>
                </a:endParaRPr>
              </a:p>
              <a:p>
                <a:pPr algn="ctr" defTabSz="878523"/>
                <a:r>
                  <a:rPr kumimoji="1" lang="en-US" altLang="ja-JP" sz="1200" dirty="0">
                    <a:solidFill>
                      <a:schemeClr val="tx2">
                        <a:lumMod val="50000"/>
                      </a:schemeClr>
                    </a:solidFill>
                    <a:cs typeface="Segoe UI Light" panose="020B0502040204020203" pitchFamily="34" charset="0"/>
                  </a:rPr>
                  <a:t>VHD</a:t>
                </a:r>
                <a:r>
                  <a:rPr kumimoji="1" lang="ja-JP" altLang="en-US" sz="1200" dirty="0">
                    <a:solidFill>
                      <a:schemeClr val="tx2">
                        <a:lumMod val="50000"/>
                      </a:schemeClr>
                    </a:solidFill>
                    <a:cs typeface="Segoe UI Light" panose="020B0502040204020203" pitchFamily="34" charset="0"/>
                  </a:rPr>
                  <a:t> ファイル</a:t>
                </a:r>
              </a:p>
            </p:txBody>
          </p:sp>
          <p:sp>
            <p:nvSpPr>
              <p:cNvPr id="60" name="テキスト ボックス 59"/>
              <p:cNvSpPr txBox="1"/>
              <p:nvPr/>
            </p:nvSpPr>
            <p:spPr>
              <a:xfrm>
                <a:off x="896464" y="4182248"/>
                <a:ext cx="1408736" cy="809800"/>
              </a:xfrm>
              <a:prstGeom prst="rect">
                <a:avLst/>
              </a:prstGeom>
              <a:noFill/>
            </p:spPr>
            <p:txBody>
              <a:bodyPr wrap="square" lIns="179285" tIns="143428" rIns="179285" bIns="143428" rtlCol="0">
                <a:spAutoFit/>
              </a:bodyPr>
              <a:lstStyle/>
              <a:p>
                <a:pPr algn="ctr">
                  <a:lnSpc>
                    <a:spcPct val="90000"/>
                  </a:lnSpc>
                  <a:spcAft>
                    <a:spcPts val="588"/>
                  </a:spcAft>
                </a:pPr>
                <a:r>
                  <a:rPr kumimoji="1" lang="en-US" altLang="ja-JP" sz="1600" dirty="0">
                    <a:solidFill>
                      <a:schemeClr val="tx2">
                        <a:lumMod val="50000"/>
                      </a:schemeClr>
                    </a:solidFill>
                  </a:rPr>
                  <a:t>OSS</a:t>
                </a:r>
                <a:r>
                  <a:rPr kumimoji="1" lang="ja-JP" altLang="en-US" sz="1600" dirty="0">
                    <a:solidFill>
                      <a:schemeClr val="tx2">
                        <a:lumMod val="50000"/>
                      </a:schemeClr>
                    </a:solidFill>
                  </a:rPr>
                  <a:t> の</a:t>
                </a:r>
                <a:endParaRPr kumimoji="1" lang="en-US" altLang="ja-JP" sz="1600" dirty="0">
                  <a:solidFill>
                    <a:schemeClr val="tx2">
                      <a:lumMod val="50000"/>
                    </a:schemeClr>
                  </a:solidFill>
                </a:endParaRPr>
              </a:p>
              <a:p>
                <a:pPr algn="ctr">
                  <a:lnSpc>
                    <a:spcPct val="90000"/>
                  </a:lnSpc>
                  <a:spcAft>
                    <a:spcPts val="588"/>
                  </a:spcAft>
                </a:pPr>
                <a:r>
                  <a:rPr kumimoji="1" lang="ja-JP" altLang="en-US" sz="1600" dirty="0">
                    <a:solidFill>
                      <a:schemeClr val="tx2">
                        <a:lumMod val="50000"/>
                      </a:schemeClr>
                    </a:solidFill>
                  </a:rPr>
                  <a:t>ギャラリー</a:t>
                </a:r>
              </a:p>
            </p:txBody>
          </p:sp>
        </p:grpSp>
        <p:grpSp>
          <p:nvGrpSpPr>
            <p:cNvPr id="38" name="グループ化 37"/>
            <p:cNvGrpSpPr/>
            <p:nvPr/>
          </p:nvGrpSpPr>
          <p:grpSpPr>
            <a:xfrm>
              <a:off x="2306854" y="4613518"/>
              <a:ext cx="2467230" cy="1870738"/>
              <a:chOff x="2306854" y="4613518"/>
              <a:chExt cx="2467230" cy="1870738"/>
            </a:xfrm>
          </p:grpSpPr>
          <p:sp>
            <p:nvSpPr>
              <p:cNvPr id="42" name="正方形/長方形 41"/>
              <p:cNvSpPr/>
              <p:nvPr/>
            </p:nvSpPr>
            <p:spPr>
              <a:xfrm>
                <a:off x="2306854" y="4613518"/>
                <a:ext cx="2467230" cy="187073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kumimoji="1" lang="en-US" altLang="ja-JP" u="sng" dirty="0">
                    <a:solidFill>
                      <a:schemeClr val="tx2">
                        <a:lumMod val="50000"/>
                      </a:schemeClr>
                    </a:solidFill>
                  </a:rPr>
                  <a:t>Azure </a:t>
                </a:r>
                <a:r>
                  <a:rPr kumimoji="1" lang="ja-JP" altLang="en-US" u="sng" dirty="0">
                    <a:solidFill>
                      <a:schemeClr val="tx2">
                        <a:lumMod val="50000"/>
                      </a:schemeClr>
                    </a:solidFill>
                  </a:rPr>
                  <a:t>イメージ管理</a:t>
                </a:r>
              </a:p>
            </p:txBody>
          </p:sp>
          <p:sp>
            <p:nvSpPr>
              <p:cNvPr id="46" name="角丸四角形 45"/>
              <p:cNvSpPr/>
              <p:nvPr/>
            </p:nvSpPr>
            <p:spPr>
              <a:xfrm>
                <a:off x="2440689" y="4741671"/>
                <a:ext cx="2199502" cy="612589"/>
              </a:xfrm>
              <a:prstGeom prst="roundRect">
                <a:avLst>
                  <a:gd name="adj" fmla="val 5766"/>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2">
                        <a:lumMod val="50000"/>
                      </a:schemeClr>
                    </a:solidFill>
                  </a:rPr>
                  <a:t>標準イメージ</a:t>
                </a:r>
                <a:endParaRPr kumimoji="1" lang="en-US" altLang="ja-JP" sz="1600" dirty="0">
                  <a:solidFill>
                    <a:schemeClr val="tx2">
                      <a:lumMod val="50000"/>
                    </a:schemeClr>
                  </a:solidFill>
                </a:endParaRPr>
              </a:p>
              <a:p>
                <a:pPr algn="ctr"/>
                <a:r>
                  <a:rPr kumimoji="1" lang="en-US" altLang="ja-JP" sz="1600" dirty="0">
                    <a:solidFill>
                      <a:schemeClr val="tx2">
                        <a:lumMod val="50000"/>
                      </a:schemeClr>
                    </a:solidFill>
                  </a:rPr>
                  <a:t>(MS</a:t>
                </a:r>
                <a:r>
                  <a:rPr kumimoji="1" lang="ja-JP" altLang="en-US" sz="1600" dirty="0">
                    <a:solidFill>
                      <a:schemeClr val="tx2">
                        <a:lumMod val="50000"/>
                      </a:schemeClr>
                    </a:solidFill>
                  </a:rPr>
                  <a:t> 提供</a:t>
                </a:r>
                <a:r>
                  <a:rPr kumimoji="1" lang="en-US" altLang="ja-JP" sz="1600" dirty="0">
                    <a:solidFill>
                      <a:schemeClr val="tx2">
                        <a:lumMod val="50000"/>
                      </a:schemeClr>
                    </a:solidFill>
                  </a:rPr>
                  <a:t>)</a:t>
                </a:r>
                <a:endParaRPr kumimoji="1" lang="ja-JP" altLang="en-US" sz="1600" dirty="0">
                  <a:solidFill>
                    <a:schemeClr val="tx2">
                      <a:lumMod val="50000"/>
                    </a:schemeClr>
                  </a:solidFill>
                </a:endParaRPr>
              </a:p>
            </p:txBody>
          </p:sp>
          <p:sp>
            <p:nvSpPr>
              <p:cNvPr id="48" name="角丸四角形 47"/>
              <p:cNvSpPr/>
              <p:nvPr/>
            </p:nvSpPr>
            <p:spPr>
              <a:xfrm>
                <a:off x="2441529" y="5449820"/>
                <a:ext cx="2199502" cy="612589"/>
              </a:xfrm>
              <a:prstGeom prst="roundRect">
                <a:avLst>
                  <a:gd name="adj" fmla="val 5766"/>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chemeClr val="tx2">
                        <a:lumMod val="50000"/>
                      </a:schemeClr>
                    </a:solidFill>
                  </a:rPr>
                  <a:t>マイイメージ </a:t>
                </a:r>
                <a:endParaRPr kumimoji="1" lang="en-US" altLang="ja-JP" sz="1600" dirty="0">
                  <a:solidFill>
                    <a:schemeClr val="tx2">
                      <a:lumMod val="50000"/>
                    </a:schemeClr>
                  </a:solidFill>
                </a:endParaRPr>
              </a:p>
              <a:p>
                <a:pPr algn="ctr"/>
                <a:r>
                  <a:rPr kumimoji="1" lang="en-US" altLang="ja-JP" sz="1600" dirty="0">
                    <a:solidFill>
                      <a:schemeClr val="tx2">
                        <a:lumMod val="50000"/>
                      </a:schemeClr>
                    </a:solidFill>
                  </a:rPr>
                  <a:t>(</a:t>
                </a:r>
                <a:r>
                  <a:rPr kumimoji="1" lang="ja-JP" altLang="en-US" sz="1600" dirty="0">
                    <a:solidFill>
                      <a:schemeClr val="tx2">
                        <a:lumMod val="50000"/>
                      </a:schemeClr>
                    </a:solidFill>
                  </a:rPr>
                  <a:t>独自テンプレート</a:t>
                </a:r>
                <a:r>
                  <a:rPr kumimoji="1" lang="en-US" altLang="ja-JP" sz="1600" dirty="0">
                    <a:solidFill>
                      <a:schemeClr val="tx2">
                        <a:lumMod val="50000"/>
                      </a:schemeClr>
                    </a:solidFill>
                  </a:rPr>
                  <a:t>)</a:t>
                </a:r>
                <a:endParaRPr kumimoji="1" lang="ja-JP" altLang="en-US" sz="1600" dirty="0">
                  <a:solidFill>
                    <a:schemeClr val="tx2">
                      <a:lumMod val="50000"/>
                    </a:schemeClr>
                  </a:solidFill>
                </a:endParaRPr>
              </a:p>
            </p:txBody>
          </p:sp>
        </p:grpSp>
      </p:grpSp>
      <p:sp>
        <p:nvSpPr>
          <p:cNvPr id="62" name="上矢印 61"/>
          <p:cNvSpPr/>
          <p:nvPr/>
        </p:nvSpPr>
        <p:spPr>
          <a:xfrm rot="5400000">
            <a:off x="5530954" y="4817323"/>
            <a:ext cx="284851" cy="1798592"/>
          </a:xfrm>
          <a:prstGeom prst="upArrow">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grpSp>
        <p:nvGrpSpPr>
          <p:cNvPr id="10" name="グループ化 9"/>
          <p:cNvGrpSpPr/>
          <p:nvPr/>
        </p:nvGrpSpPr>
        <p:grpSpPr bwMode="invGray">
          <a:xfrm>
            <a:off x="6572676" y="1387750"/>
            <a:ext cx="4621427" cy="2762692"/>
            <a:chOff x="6572676" y="1387750"/>
            <a:chExt cx="4621427" cy="2762692"/>
          </a:xfrm>
        </p:grpSpPr>
        <p:sp>
          <p:nvSpPr>
            <p:cNvPr id="9" name="正方形/長方形 8"/>
            <p:cNvSpPr/>
            <p:nvPr/>
          </p:nvSpPr>
          <p:spPr bwMode="invGray">
            <a:xfrm>
              <a:off x="6572676" y="1387750"/>
              <a:ext cx="4621427" cy="2762692"/>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u="sng" dirty="0">
                  <a:solidFill>
                    <a:schemeClr val="tx2">
                      <a:lumMod val="50000"/>
                    </a:schemeClr>
                  </a:solidFill>
                </a:rPr>
                <a:t>Azure Hyper-V</a:t>
              </a:r>
              <a:endParaRPr kumimoji="1" lang="ja-JP" altLang="en-US" u="sng" dirty="0">
                <a:solidFill>
                  <a:schemeClr val="tx2">
                    <a:lumMod val="50000"/>
                  </a:schemeClr>
                </a:solidFill>
              </a:endParaRPr>
            </a:p>
          </p:txBody>
        </p:sp>
        <p:cxnSp>
          <p:nvCxnSpPr>
            <p:cNvPr id="13" name="直線コネクタ 12"/>
            <p:cNvCxnSpPr/>
            <p:nvPr/>
          </p:nvCxnSpPr>
          <p:spPr bwMode="invGray">
            <a:xfrm flipV="1">
              <a:off x="7510850" y="3165427"/>
              <a:ext cx="0" cy="39541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bwMode="invGray">
            <a:xfrm flipV="1">
              <a:off x="8860503" y="3165427"/>
              <a:ext cx="0" cy="39541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bwMode="invGray">
            <a:xfrm flipV="1">
              <a:off x="10226677" y="3165427"/>
              <a:ext cx="0" cy="39541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7096254" y="2426851"/>
              <a:ext cx="829193" cy="829193"/>
            </a:xfrm>
            <a:prstGeom prst="rect">
              <a:avLst/>
            </a:prstGeom>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8458908" y="2426852"/>
              <a:ext cx="829193" cy="829193"/>
            </a:xfrm>
            <a:prstGeom prst="rect">
              <a:avLst/>
            </a:prstGeom>
          </p:spPr>
        </p:pic>
        <p:pic>
          <p:nvPicPr>
            <p:cNvPr id="8" name="図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9821562" y="2430346"/>
              <a:ext cx="829193" cy="829193"/>
            </a:xfrm>
            <a:prstGeom prst="rect">
              <a:avLst/>
            </a:prstGeom>
          </p:spPr>
        </p:pic>
        <p:sp>
          <p:nvSpPr>
            <p:cNvPr id="21" name="テキスト ボックス 20"/>
            <p:cNvSpPr txBox="1"/>
            <p:nvPr/>
          </p:nvSpPr>
          <p:spPr bwMode="invGray">
            <a:xfrm>
              <a:off x="6941086" y="1959566"/>
              <a:ext cx="1139527" cy="523220"/>
            </a:xfrm>
            <a:prstGeom prst="rect">
              <a:avLst/>
            </a:prstGeom>
            <a:noFill/>
          </p:spPr>
          <p:txBody>
            <a:bodyPr wrap="square" rtlCol="0">
              <a:spAutoFit/>
            </a:bodyPr>
            <a:lstStyle/>
            <a:p>
              <a:pPr algn="ctr"/>
              <a:r>
                <a:rPr kumimoji="1" lang="en-US" altLang="ja-JP" sz="1400" dirty="0">
                  <a:solidFill>
                    <a:schemeClr val="tx2">
                      <a:lumMod val="50000"/>
                    </a:schemeClr>
                  </a:solidFill>
                </a:rPr>
                <a:t>Azure</a:t>
              </a:r>
            </a:p>
            <a:p>
              <a:pPr algn="ctr"/>
              <a:r>
                <a:rPr kumimoji="1" lang="ja-JP" altLang="en-US" sz="1400" dirty="0">
                  <a:solidFill>
                    <a:schemeClr val="tx2">
                      <a:lumMod val="50000"/>
                    </a:schemeClr>
                  </a:solidFill>
                </a:rPr>
                <a:t>仮想マシン</a:t>
              </a:r>
            </a:p>
          </p:txBody>
        </p:sp>
        <p:sp>
          <p:nvSpPr>
            <p:cNvPr id="22" name="テキスト ボックス 21"/>
            <p:cNvSpPr txBox="1"/>
            <p:nvPr/>
          </p:nvSpPr>
          <p:spPr bwMode="invGray">
            <a:xfrm>
              <a:off x="8274262" y="1962549"/>
              <a:ext cx="1139527" cy="523220"/>
            </a:xfrm>
            <a:prstGeom prst="rect">
              <a:avLst/>
            </a:prstGeom>
            <a:noFill/>
          </p:spPr>
          <p:txBody>
            <a:bodyPr wrap="square" rtlCol="0">
              <a:spAutoFit/>
            </a:bodyPr>
            <a:lstStyle/>
            <a:p>
              <a:pPr algn="ctr"/>
              <a:r>
                <a:rPr kumimoji="1" lang="en-US" altLang="ja-JP" sz="1400" dirty="0">
                  <a:solidFill>
                    <a:schemeClr val="tx2">
                      <a:lumMod val="50000"/>
                    </a:schemeClr>
                  </a:solidFill>
                </a:rPr>
                <a:t>Azure</a:t>
              </a:r>
            </a:p>
            <a:p>
              <a:pPr algn="ctr"/>
              <a:r>
                <a:rPr kumimoji="1" lang="ja-JP" altLang="en-US" sz="1400" dirty="0">
                  <a:solidFill>
                    <a:schemeClr val="tx2">
                      <a:lumMod val="50000"/>
                    </a:schemeClr>
                  </a:solidFill>
                </a:rPr>
                <a:t>仮想マシン</a:t>
              </a:r>
            </a:p>
          </p:txBody>
        </p:sp>
        <p:sp>
          <p:nvSpPr>
            <p:cNvPr id="23" name="テキスト ボックス 22"/>
            <p:cNvSpPr txBox="1"/>
            <p:nvPr/>
          </p:nvSpPr>
          <p:spPr bwMode="invGray">
            <a:xfrm>
              <a:off x="9656913" y="1962549"/>
              <a:ext cx="1139527" cy="523220"/>
            </a:xfrm>
            <a:prstGeom prst="rect">
              <a:avLst/>
            </a:prstGeom>
            <a:noFill/>
          </p:spPr>
          <p:txBody>
            <a:bodyPr wrap="square" rtlCol="0">
              <a:spAutoFit/>
            </a:bodyPr>
            <a:lstStyle/>
            <a:p>
              <a:pPr algn="ctr"/>
              <a:r>
                <a:rPr kumimoji="1" lang="en-US" altLang="ja-JP" sz="1400" dirty="0">
                  <a:solidFill>
                    <a:schemeClr val="tx2">
                      <a:lumMod val="50000"/>
                    </a:schemeClr>
                  </a:solidFill>
                </a:rPr>
                <a:t>Azure</a:t>
              </a:r>
            </a:p>
            <a:p>
              <a:pPr algn="ctr"/>
              <a:r>
                <a:rPr kumimoji="1" lang="ja-JP" altLang="en-US" sz="1400" dirty="0">
                  <a:solidFill>
                    <a:schemeClr val="tx2">
                      <a:lumMod val="50000"/>
                    </a:schemeClr>
                  </a:solidFill>
                </a:rPr>
                <a:t>仮想マシン</a:t>
              </a:r>
            </a:p>
          </p:txBody>
        </p:sp>
        <p:sp>
          <p:nvSpPr>
            <p:cNvPr id="24" name="テキスト ボックス 23"/>
            <p:cNvSpPr txBox="1"/>
            <p:nvPr/>
          </p:nvSpPr>
          <p:spPr bwMode="invGray">
            <a:xfrm>
              <a:off x="7274072" y="3642304"/>
              <a:ext cx="3139906" cy="307777"/>
            </a:xfrm>
            <a:prstGeom prst="rect">
              <a:avLst/>
            </a:prstGeom>
            <a:noFill/>
          </p:spPr>
          <p:txBody>
            <a:bodyPr wrap="square" rtlCol="0">
              <a:spAutoFit/>
            </a:bodyPr>
            <a:lstStyle/>
            <a:p>
              <a:pPr algn="ctr"/>
              <a:r>
                <a:rPr kumimoji="1" lang="en-US" altLang="ja-JP" sz="1400" dirty="0">
                  <a:solidFill>
                    <a:schemeClr val="tx2">
                      <a:lumMod val="50000"/>
                    </a:schemeClr>
                  </a:solidFill>
                </a:rPr>
                <a:t>Azure</a:t>
              </a:r>
              <a:r>
                <a:rPr kumimoji="1" lang="ja-JP" altLang="en-US" sz="1400" dirty="0">
                  <a:solidFill>
                    <a:schemeClr val="tx2">
                      <a:lumMod val="50000"/>
                    </a:schemeClr>
                  </a:solidFill>
                </a:rPr>
                <a:t> 仮想ネットワーク</a:t>
              </a:r>
            </a:p>
          </p:txBody>
        </p:sp>
        <p:cxnSp>
          <p:nvCxnSpPr>
            <p:cNvPr id="12" name="直線コネクタ 11"/>
            <p:cNvCxnSpPr/>
            <p:nvPr/>
          </p:nvCxnSpPr>
          <p:spPr bwMode="invGray">
            <a:xfrm>
              <a:off x="6572676" y="3560843"/>
              <a:ext cx="4280738" cy="12356"/>
            </a:xfrm>
            <a:prstGeom prst="line">
              <a:avLst/>
            </a:prstGeom>
            <a:ln w="3810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5" name="グループ化 14"/>
          <p:cNvGrpSpPr/>
          <p:nvPr/>
        </p:nvGrpSpPr>
        <p:grpSpPr>
          <a:xfrm>
            <a:off x="1478392" y="1802997"/>
            <a:ext cx="3063188" cy="1948514"/>
            <a:chOff x="1478392" y="1802997"/>
            <a:chExt cx="3063188" cy="1948514"/>
          </a:xfrm>
        </p:grpSpPr>
        <p:pic>
          <p:nvPicPr>
            <p:cNvPr id="44" name="図 43"/>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bwMode="invGray">
            <a:xfrm>
              <a:off x="1658531" y="2634273"/>
              <a:ext cx="792418" cy="792418"/>
            </a:xfrm>
            <a:prstGeom prst="rect">
              <a:avLst/>
            </a:prstGeom>
          </p:spPr>
        </p:pic>
        <p:cxnSp>
          <p:nvCxnSpPr>
            <p:cNvPr id="64" name="直線コネクタ 63"/>
            <p:cNvCxnSpPr>
              <a:stCxn id="26" idx="1"/>
              <a:endCxn id="5" idx="3"/>
            </p:cNvCxnSpPr>
            <p:nvPr/>
          </p:nvCxnSpPr>
          <p:spPr>
            <a:xfrm flipH="1" flipV="1">
              <a:off x="3990101" y="3229243"/>
              <a:ext cx="551479" cy="1409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7" name="直線コネクタ 66"/>
            <p:cNvCxnSpPr>
              <a:stCxn id="5" idx="1"/>
              <a:endCxn id="44" idx="3"/>
            </p:cNvCxnSpPr>
            <p:nvPr/>
          </p:nvCxnSpPr>
          <p:spPr>
            <a:xfrm flipH="1" flipV="1">
              <a:off x="2450949" y="3030482"/>
              <a:ext cx="494615" cy="19876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6" name="テキスト ボックス 95"/>
            <p:cNvSpPr txBox="1"/>
            <p:nvPr/>
          </p:nvSpPr>
          <p:spPr>
            <a:xfrm>
              <a:off x="1478392" y="1802997"/>
              <a:ext cx="2917503" cy="809800"/>
            </a:xfrm>
            <a:prstGeom prst="rect">
              <a:avLst/>
            </a:prstGeom>
            <a:noFill/>
          </p:spPr>
          <p:txBody>
            <a:bodyPr wrap="square" lIns="179285" tIns="143428" rIns="179285" bIns="143428" rtlCol="0">
              <a:spAutoFit/>
            </a:bodyPr>
            <a:lstStyle/>
            <a:p>
              <a:pPr algn="ctr">
                <a:lnSpc>
                  <a:spcPct val="90000"/>
                </a:lnSpc>
                <a:spcAft>
                  <a:spcPts val="588"/>
                </a:spcAft>
              </a:pPr>
              <a:r>
                <a:rPr kumimoji="1" lang="en-US" altLang="ja-JP" sz="1600" dirty="0">
                  <a:solidFill>
                    <a:schemeClr val="tx2">
                      <a:lumMod val="50000"/>
                    </a:schemeClr>
                  </a:solidFill>
                </a:rPr>
                <a:t>DNS</a:t>
              </a:r>
              <a:r>
                <a:rPr kumimoji="1" lang="ja-JP" altLang="en-US" sz="1600" dirty="0">
                  <a:solidFill>
                    <a:schemeClr val="tx2">
                      <a:lumMod val="50000"/>
                    </a:schemeClr>
                  </a:solidFill>
                </a:rPr>
                <a:t> 名とエンドポイント</a:t>
              </a:r>
              <a:endParaRPr kumimoji="1" lang="en-US" altLang="ja-JP" sz="1600" dirty="0">
                <a:solidFill>
                  <a:schemeClr val="tx2">
                    <a:lumMod val="50000"/>
                  </a:schemeClr>
                </a:solidFill>
              </a:endParaRPr>
            </a:p>
            <a:p>
              <a:pPr algn="ctr">
                <a:lnSpc>
                  <a:spcPct val="90000"/>
                </a:lnSpc>
                <a:spcAft>
                  <a:spcPts val="588"/>
                </a:spcAft>
              </a:pPr>
              <a:r>
                <a:rPr kumimoji="1" lang="en-US" altLang="ja-JP" sz="1600" dirty="0">
                  <a:solidFill>
                    <a:schemeClr val="tx2">
                      <a:lumMod val="50000"/>
                    </a:schemeClr>
                  </a:solidFill>
                </a:rPr>
                <a:t>(</a:t>
              </a:r>
              <a:r>
                <a:rPr kumimoji="1" lang="ja-JP" altLang="en-US" sz="1600" dirty="0">
                  <a:solidFill>
                    <a:schemeClr val="tx2">
                      <a:lumMod val="50000"/>
                    </a:schemeClr>
                  </a:solidFill>
                </a:rPr>
                <a:t>外部からのアクセス</a:t>
              </a:r>
              <a:r>
                <a:rPr kumimoji="1" lang="en-US" altLang="ja-JP" sz="1600" dirty="0">
                  <a:solidFill>
                    <a:schemeClr val="tx2">
                      <a:lumMod val="50000"/>
                    </a:schemeClr>
                  </a:solidFill>
                </a:rPr>
                <a:t>)</a:t>
              </a:r>
            </a:p>
          </p:txBody>
        </p:sp>
        <p:pic>
          <p:nvPicPr>
            <p:cNvPr id="5" name="図 4"/>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2945564" y="2706974"/>
              <a:ext cx="1044537" cy="1044537"/>
            </a:xfrm>
            <a:prstGeom prst="rect">
              <a:avLst/>
            </a:prstGeom>
          </p:spPr>
        </p:pic>
      </p:grpSp>
      <p:grpSp>
        <p:nvGrpSpPr>
          <p:cNvPr id="33" name="グループ化 32"/>
          <p:cNvGrpSpPr/>
          <p:nvPr/>
        </p:nvGrpSpPr>
        <p:grpSpPr>
          <a:xfrm>
            <a:off x="4888706" y="958968"/>
            <a:ext cx="7033902" cy="3734348"/>
            <a:chOff x="4888706" y="958968"/>
            <a:chExt cx="7033902" cy="3734348"/>
          </a:xfrm>
        </p:grpSpPr>
        <p:sp>
          <p:nvSpPr>
            <p:cNvPr id="14" name="角丸四角形 13"/>
            <p:cNvSpPr/>
            <p:nvPr/>
          </p:nvSpPr>
          <p:spPr>
            <a:xfrm>
              <a:off x="4888706" y="1112180"/>
              <a:ext cx="6813135" cy="3581136"/>
            </a:xfrm>
            <a:prstGeom prst="roundRect">
              <a:avLst>
                <a:gd name="adj" fmla="val 3842"/>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2">
                    <a:lumMod val="50000"/>
                  </a:schemeClr>
                </a:solidFill>
              </a:endParaRPr>
            </a:p>
          </p:txBody>
        </p:sp>
        <p:sp>
          <p:nvSpPr>
            <p:cNvPr id="61" name="テキスト ボックス 60"/>
            <p:cNvSpPr txBox="1"/>
            <p:nvPr/>
          </p:nvSpPr>
          <p:spPr>
            <a:xfrm>
              <a:off x="9920632" y="958968"/>
              <a:ext cx="2001976" cy="338554"/>
            </a:xfrm>
            <a:prstGeom prst="rect">
              <a:avLst/>
            </a:prstGeom>
            <a:solidFill>
              <a:schemeClr val="accent2"/>
            </a:solidFill>
          </p:spPr>
          <p:txBody>
            <a:bodyPr wrap="square" rtlCol="0">
              <a:spAutoFit/>
            </a:bodyPr>
            <a:lstStyle/>
            <a:p>
              <a:pPr algn="ctr"/>
              <a:r>
                <a:rPr kumimoji="1" lang="ja-JP" altLang="en-US" sz="1600" dirty="0">
                  <a:solidFill>
                    <a:schemeClr val="tx2">
                      <a:lumMod val="50000"/>
                    </a:schemeClr>
                  </a:solidFill>
                </a:rPr>
                <a:t>リソースグループ</a:t>
              </a:r>
            </a:p>
          </p:txBody>
        </p:sp>
      </p:grpSp>
      <p:grpSp>
        <p:nvGrpSpPr>
          <p:cNvPr id="27" name="グループ化 26"/>
          <p:cNvGrpSpPr/>
          <p:nvPr/>
        </p:nvGrpSpPr>
        <p:grpSpPr>
          <a:xfrm>
            <a:off x="4680438" y="4565147"/>
            <a:ext cx="2198694" cy="897768"/>
            <a:chOff x="4680438" y="4565147"/>
            <a:chExt cx="2198694" cy="897768"/>
          </a:xfrm>
        </p:grpSpPr>
        <p:sp>
          <p:nvSpPr>
            <p:cNvPr id="53" name="右矢印 52"/>
            <p:cNvSpPr/>
            <p:nvPr/>
          </p:nvSpPr>
          <p:spPr bwMode="auto">
            <a:xfrm rot="9348211">
              <a:off x="4680438" y="4565147"/>
              <a:ext cx="2198694" cy="222550"/>
            </a:xfrm>
            <a:prstGeom prst="rightArrow">
              <a:avLst>
                <a:gd name="adj1" fmla="val 50000"/>
                <a:gd name="adj2" fmla="val 108348"/>
              </a:avLst>
            </a:prstGeom>
            <a:solidFill>
              <a:srgbClr val="2727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kumimoji="1" lang="ja-JP" altLang="en-US" sz="1600" dirty="0">
                <a:solidFill>
                  <a:schemeClr val="tx2">
                    <a:lumMod val="50000"/>
                  </a:schemeClr>
                </a:solidFill>
                <a:cs typeface="Segoe UI" pitchFamily="34" charset="0"/>
              </a:endParaRPr>
            </a:p>
          </p:txBody>
        </p:sp>
        <p:sp>
          <p:nvSpPr>
            <p:cNvPr id="54" name="正方形/長方形 53"/>
            <p:cNvSpPr/>
            <p:nvPr/>
          </p:nvSpPr>
          <p:spPr>
            <a:xfrm>
              <a:off x="5161129" y="5001250"/>
              <a:ext cx="1079142" cy="461665"/>
            </a:xfrm>
            <a:prstGeom prst="rect">
              <a:avLst/>
            </a:prstGeom>
          </p:spPr>
          <p:txBody>
            <a:bodyPr wrap="none">
              <a:spAutoFit/>
            </a:bodyPr>
            <a:lstStyle/>
            <a:p>
              <a:pPr algn="ctr" defTabSz="878523"/>
              <a:r>
                <a:rPr kumimoji="1" lang="ja-JP" altLang="en-US" sz="1200" dirty="0">
                  <a:solidFill>
                    <a:schemeClr val="tx2">
                      <a:lumMod val="50000"/>
                    </a:schemeClr>
                  </a:solidFill>
                  <a:cs typeface="Segoe UI Light" panose="020B0502040204020203" pitchFamily="34" charset="0"/>
                </a:rPr>
                <a:t>仮想マシンから</a:t>
              </a:r>
              <a:endParaRPr kumimoji="1" lang="en-US" altLang="ja-JP" sz="1200" dirty="0">
                <a:solidFill>
                  <a:schemeClr val="tx2">
                    <a:lumMod val="50000"/>
                  </a:schemeClr>
                </a:solidFill>
                <a:cs typeface="Segoe UI Light" panose="020B0502040204020203" pitchFamily="34" charset="0"/>
              </a:endParaRPr>
            </a:p>
            <a:p>
              <a:pPr algn="ctr" defTabSz="878523"/>
              <a:r>
                <a:rPr kumimoji="1" lang="ja-JP" altLang="en-US" sz="1200" dirty="0">
                  <a:solidFill>
                    <a:schemeClr val="tx2">
                      <a:lumMod val="50000"/>
                    </a:schemeClr>
                  </a:solidFill>
                  <a:cs typeface="Segoe UI Light" panose="020B0502040204020203" pitchFamily="34" charset="0"/>
                </a:rPr>
                <a:t>イメージ作成</a:t>
              </a:r>
            </a:p>
          </p:txBody>
        </p:sp>
      </p:grpSp>
      <p:grpSp>
        <p:nvGrpSpPr>
          <p:cNvPr id="11" name="グループ化 10"/>
          <p:cNvGrpSpPr/>
          <p:nvPr/>
        </p:nvGrpSpPr>
        <p:grpSpPr>
          <a:xfrm>
            <a:off x="4541580" y="2589880"/>
            <a:ext cx="2034746" cy="1560562"/>
            <a:chOff x="4541580" y="2589880"/>
            <a:chExt cx="2034746" cy="1560562"/>
          </a:xfrm>
        </p:grpSpPr>
        <p:sp>
          <p:nvSpPr>
            <p:cNvPr id="26" name="正方形/長方形 25"/>
            <p:cNvSpPr/>
            <p:nvPr/>
          </p:nvSpPr>
          <p:spPr>
            <a:xfrm>
              <a:off x="4541580" y="2589880"/>
              <a:ext cx="2034746" cy="1560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sz="1400" dirty="0">
                  <a:solidFill>
                    <a:schemeClr val="tx2">
                      <a:lumMod val="50000"/>
                    </a:schemeClr>
                  </a:solidFill>
                </a:rPr>
                <a:t>Azure</a:t>
              </a:r>
              <a:r>
                <a:rPr kumimoji="1" lang="ja-JP" altLang="en-US" sz="1400" dirty="0">
                  <a:solidFill>
                    <a:schemeClr val="tx2">
                      <a:lumMod val="50000"/>
                    </a:schemeClr>
                  </a:solidFill>
                </a:rPr>
                <a:t> 基本サービス</a:t>
              </a:r>
            </a:p>
          </p:txBody>
        </p:sp>
        <p:sp>
          <p:nvSpPr>
            <p:cNvPr id="28" name="正方形/長方形 27"/>
            <p:cNvSpPr/>
            <p:nvPr/>
          </p:nvSpPr>
          <p:spPr>
            <a:xfrm>
              <a:off x="4656203" y="3314869"/>
              <a:ext cx="553949"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2">
                      <a:lumMod val="50000"/>
                    </a:schemeClr>
                  </a:solidFill>
                </a:rPr>
                <a:t>NLB</a:t>
              </a:r>
              <a:endParaRPr kumimoji="1" lang="ja-JP" altLang="en-US" sz="1200" dirty="0">
                <a:solidFill>
                  <a:schemeClr val="tx2">
                    <a:lumMod val="50000"/>
                  </a:schemeClr>
                </a:solidFill>
              </a:endParaRPr>
            </a:p>
          </p:txBody>
        </p:sp>
        <p:sp>
          <p:nvSpPr>
            <p:cNvPr id="29" name="正方形/長方形 28"/>
            <p:cNvSpPr/>
            <p:nvPr/>
          </p:nvSpPr>
          <p:spPr>
            <a:xfrm>
              <a:off x="5271373" y="3314869"/>
              <a:ext cx="553949"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2">
                      <a:lumMod val="50000"/>
                    </a:schemeClr>
                  </a:solidFill>
                </a:rPr>
                <a:t>F/W</a:t>
              </a:r>
              <a:endParaRPr kumimoji="1" lang="ja-JP" altLang="en-US" sz="1200" dirty="0">
                <a:solidFill>
                  <a:schemeClr val="tx2">
                    <a:lumMod val="50000"/>
                  </a:schemeClr>
                </a:solidFill>
              </a:endParaRPr>
            </a:p>
          </p:txBody>
        </p:sp>
        <p:sp>
          <p:nvSpPr>
            <p:cNvPr id="30" name="正方形/長方形 29"/>
            <p:cNvSpPr/>
            <p:nvPr/>
          </p:nvSpPr>
          <p:spPr>
            <a:xfrm>
              <a:off x="5897756" y="3314869"/>
              <a:ext cx="553949"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2">
                      <a:lumMod val="50000"/>
                    </a:schemeClr>
                  </a:solidFill>
                </a:rPr>
                <a:t>DNS</a:t>
              </a:r>
              <a:endParaRPr kumimoji="1" lang="ja-JP" altLang="en-US" sz="1200" dirty="0">
                <a:solidFill>
                  <a:schemeClr val="tx2">
                    <a:lumMod val="50000"/>
                  </a:schemeClr>
                </a:solidFill>
              </a:endParaRPr>
            </a:p>
          </p:txBody>
        </p:sp>
        <p:sp>
          <p:nvSpPr>
            <p:cNvPr id="31" name="正方形/長方形 30"/>
            <p:cNvSpPr/>
            <p:nvPr/>
          </p:nvSpPr>
          <p:spPr>
            <a:xfrm>
              <a:off x="4656202" y="3732655"/>
              <a:ext cx="1044498"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2">
                      <a:lumMod val="50000"/>
                    </a:schemeClr>
                  </a:solidFill>
                </a:rPr>
                <a:t>VPN</a:t>
              </a:r>
              <a:r>
                <a:rPr kumimoji="1" lang="ja-JP" altLang="en-US" sz="1200" dirty="0">
                  <a:solidFill>
                    <a:schemeClr val="tx2">
                      <a:lumMod val="50000"/>
                    </a:schemeClr>
                  </a:solidFill>
                </a:rPr>
                <a:t> </a:t>
              </a:r>
              <a:r>
                <a:rPr kumimoji="1" lang="en-US" altLang="ja-JP" sz="1200" dirty="0">
                  <a:solidFill>
                    <a:schemeClr val="tx2">
                      <a:lumMod val="50000"/>
                    </a:schemeClr>
                  </a:solidFill>
                </a:rPr>
                <a:t>G/W</a:t>
              </a:r>
              <a:endParaRPr kumimoji="1" lang="ja-JP" altLang="en-US" sz="1200" dirty="0">
                <a:solidFill>
                  <a:schemeClr val="tx2">
                    <a:lumMod val="50000"/>
                  </a:schemeClr>
                </a:solidFill>
              </a:endParaRPr>
            </a:p>
          </p:txBody>
        </p:sp>
        <p:sp>
          <p:nvSpPr>
            <p:cNvPr id="32" name="正方形/長方形 31"/>
            <p:cNvSpPr/>
            <p:nvPr/>
          </p:nvSpPr>
          <p:spPr>
            <a:xfrm>
              <a:off x="5825321" y="3732655"/>
              <a:ext cx="626383"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solidFill>
                    <a:schemeClr val="tx2">
                      <a:lumMod val="50000"/>
                    </a:schemeClr>
                  </a:solidFill>
                </a:rPr>
                <a:t>DHCP</a:t>
              </a:r>
              <a:endParaRPr kumimoji="1" lang="ja-JP" altLang="en-US" sz="1200" dirty="0">
                <a:solidFill>
                  <a:schemeClr val="tx2">
                    <a:lumMod val="50000"/>
                  </a:schemeClr>
                </a:solidFill>
              </a:endParaRPr>
            </a:p>
          </p:txBody>
        </p:sp>
        <p:sp>
          <p:nvSpPr>
            <p:cNvPr id="40" name="正方形/長方形 39"/>
            <p:cNvSpPr/>
            <p:nvPr/>
          </p:nvSpPr>
          <p:spPr>
            <a:xfrm>
              <a:off x="4656202" y="2898027"/>
              <a:ext cx="1790786" cy="304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dirty="0">
                  <a:solidFill>
                    <a:schemeClr val="tx2">
                      <a:lumMod val="50000"/>
                    </a:schemeClr>
                  </a:solidFill>
                </a:rPr>
                <a:t>ドメイン名管理</a:t>
              </a:r>
            </a:p>
          </p:txBody>
        </p:sp>
      </p:grpSp>
    </p:spTree>
    <p:extLst>
      <p:ext uri="{BB962C8B-B14F-4D97-AF65-F5344CB8AC3E}">
        <p14:creationId xmlns:p14="http://schemas.microsoft.com/office/powerpoint/2010/main" val="3320144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34" y="1554565"/>
            <a:ext cx="2812224" cy="1732217"/>
          </a:xfrm>
          <a:prstGeom prst="rect">
            <a:avLst/>
          </a:prstGeom>
        </p:spPr>
      </p:pic>
      <p:grpSp>
        <p:nvGrpSpPr>
          <p:cNvPr id="82" name="Group 81"/>
          <p:cNvGrpSpPr/>
          <p:nvPr/>
        </p:nvGrpSpPr>
        <p:grpSpPr>
          <a:xfrm>
            <a:off x="1583525" y="940767"/>
            <a:ext cx="951205" cy="1563845"/>
            <a:chOff x="1583525" y="940767"/>
            <a:chExt cx="951205" cy="1563845"/>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525" y="940767"/>
              <a:ext cx="951205" cy="156384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373" y="1809941"/>
              <a:ext cx="219570" cy="456031"/>
            </a:xfrm>
            <a:prstGeom prst="rect">
              <a:avLst/>
            </a:prstGeom>
          </p:spPr>
        </p:pic>
      </p:gr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345" y="2188960"/>
            <a:ext cx="607768" cy="393262"/>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474" y="2692487"/>
            <a:ext cx="600617" cy="371811"/>
          </a:xfrm>
          <a:prstGeom prst="rect">
            <a:avLst/>
          </a:prstGeom>
        </p:spPr>
      </p:pic>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085" y="-1184520"/>
            <a:ext cx="7264070" cy="4706299"/>
          </a:xfrm>
          <a:prstGeom prst="rect">
            <a:avLst/>
          </a:prstGeom>
        </p:spPr>
      </p:pic>
      <p:pic>
        <p:nvPicPr>
          <p:cNvPr id="68" name="Picture 6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6336" y="-1"/>
            <a:ext cx="3835664" cy="2483173"/>
          </a:xfrm>
          <a:prstGeom prst="rect">
            <a:avLst/>
          </a:prstGeom>
        </p:spPr>
      </p:pic>
      <p:pic>
        <p:nvPicPr>
          <p:cNvPr id="58" name="Picture 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42537" y="1620371"/>
            <a:ext cx="1468487" cy="948588"/>
          </a:xfrm>
          <a:prstGeom prst="rect">
            <a:avLst/>
          </a:prstGeom>
        </p:spPr>
      </p:pic>
      <p:pic>
        <p:nvPicPr>
          <p:cNvPr id="59" name="Picture 5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pic>
        <p:nvPicPr>
          <p:cNvPr id="60" name="Picture 5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89728" y="3247544"/>
            <a:ext cx="3833026" cy="2485148"/>
          </a:xfrm>
          <a:prstGeom prst="rect">
            <a:avLst/>
          </a:prstGeom>
        </p:spPr>
      </p:pic>
      <p:sp>
        <p:nvSpPr>
          <p:cNvPr id="3" name="TextBox 2"/>
          <p:cNvSpPr txBox="1"/>
          <p:nvPr/>
        </p:nvSpPr>
        <p:spPr>
          <a:xfrm>
            <a:off x="581025" y="266700"/>
            <a:ext cx="7658100" cy="584775"/>
          </a:xfrm>
          <a:prstGeom prst="rect">
            <a:avLst/>
          </a:prstGeom>
          <a:noFill/>
        </p:spPr>
        <p:txBody>
          <a:bodyPr wrap="square" rtlCol="0">
            <a:spAutoFit/>
          </a:bodyPr>
          <a:lstStyle/>
          <a:p>
            <a:r>
              <a:rPr lang="en-US" sz="3200" dirty="0">
                <a:solidFill>
                  <a:schemeClr val="bg1"/>
                </a:solidFill>
                <a:latin typeface="Segoe UI Light" panose="020B0502040204020203" pitchFamily="34" charset="0"/>
                <a:cs typeface="Segoe UI Light" panose="020B0502040204020203" pitchFamily="34" charset="0"/>
              </a:rPr>
              <a:t>Active Directory </a:t>
            </a:r>
            <a:r>
              <a:rPr lang="ja-JP" altLang="en-US" sz="3200" dirty="0">
                <a:solidFill>
                  <a:schemeClr val="bg1"/>
                </a:solidFill>
                <a:latin typeface="Segoe UI Light" panose="020B0502040204020203" pitchFamily="34" charset="0"/>
                <a:cs typeface="Segoe UI Light" panose="020B0502040204020203" pitchFamily="34" charset="0"/>
              </a:rPr>
              <a:t>連携</a:t>
            </a:r>
            <a:endParaRPr lang="en-US" sz="3200" dirty="0">
              <a:solidFill>
                <a:schemeClr val="bg1"/>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8867" y="4026634"/>
            <a:ext cx="2051150" cy="2594311"/>
          </a:xfrm>
          <a:prstGeom prst="rect">
            <a:avLst/>
          </a:prstGeom>
        </p:spPr>
      </p:pic>
      <p:pic>
        <p:nvPicPr>
          <p:cNvPr id="5" name="Picture 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80325" y="1696744"/>
            <a:ext cx="1158260" cy="3227686"/>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06330" y="4295534"/>
            <a:ext cx="1563809" cy="1014569"/>
          </a:xfrm>
          <a:prstGeom prst="rect">
            <a:avLst/>
          </a:prstGeom>
        </p:spPr>
      </p:pic>
      <p:pic>
        <p:nvPicPr>
          <p:cNvPr id="9" name="Picture 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78213" y="2112142"/>
            <a:ext cx="2287500" cy="1583117"/>
          </a:xfrm>
          <a:prstGeom prst="rect">
            <a:avLst/>
          </a:prstGeom>
        </p:spPr>
      </p:pic>
      <p:pic>
        <p:nvPicPr>
          <p:cNvPr id="12" name="Picture 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81826" y="1142958"/>
            <a:ext cx="2294473" cy="1590090"/>
          </a:xfrm>
          <a:prstGeom prst="rect">
            <a:avLst/>
          </a:prstGeom>
        </p:spPr>
      </p:pic>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78683" y="180747"/>
            <a:ext cx="2287500" cy="1597066"/>
          </a:xfrm>
          <a:prstGeom prst="rect">
            <a:avLst/>
          </a:prstGeom>
        </p:spPr>
      </p:pic>
      <p:pic>
        <p:nvPicPr>
          <p:cNvPr id="15" name="Picture 1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55032" y="2782723"/>
            <a:ext cx="2079659" cy="1254844"/>
          </a:xfrm>
          <a:prstGeom prst="rect">
            <a:avLst/>
          </a:prstGeom>
        </p:spPr>
      </p:pic>
      <p:pic>
        <p:nvPicPr>
          <p:cNvPr id="34" name="Picture 3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633710" y="1564628"/>
            <a:ext cx="1085163" cy="1570831"/>
          </a:xfrm>
          <a:prstGeom prst="rect">
            <a:avLst/>
          </a:prstGeom>
        </p:spPr>
      </p:pic>
      <p:pic>
        <p:nvPicPr>
          <p:cNvPr id="35" name="Picture 3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120365" y="639380"/>
            <a:ext cx="1085163" cy="1570831"/>
          </a:xfrm>
          <a:prstGeom prst="rect">
            <a:avLst/>
          </a:prstGeom>
        </p:spPr>
      </p:pic>
      <p:pic>
        <p:nvPicPr>
          <p:cNvPr id="37" name="Picture 3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528595" y="-120541"/>
            <a:ext cx="1035858" cy="1424304"/>
          </a:xfrm>
          <a:prstGeom prst="rect">
            <a:avLst/>
          </a:prstGeom>
        </p:spPr>
      </p:pic>
      <p:grpSp>
        <p:nvGrpSpPr>
          <p:cNvPr id="73" name="Group 72"/>
          <p:cNvGrpSpPr/>
          <p:nvPr/>
        </p:nvGrpSpPr>
        <p:grpSpPr>
          <a:xfrm>
            <a:off x="10549324" y="427967"/>
            <a:ext cx="934789" cy="1104751"/>
            <a:chOff x="7012021" y="-1253215"/>
            <a:chExt cx="1237500" cy="1462500"/>
          </a:xfrm>
        </p:grpSpPr>
        <p:pic>
          <p:nvPicPr>
            <p:cNvPr id="74" name="Picture 7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75" name="Picture 7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76" name="Picture 7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45234" y="3164850"/>
            <a:ext cx="2759959" cy="3081716"/>
          </a:xfrm>
          <a:prstGeom prst="rect">
            <a:avLst/>
          </a:prstGeom>
        </p:spPr>
      </p:pic>
      <p:pic>
        <p:nvPicPr>
          <p:cNvPr id="77" name="Picture 7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067782" y="4886439"/>
            <a:ext cx="2102145" cy="1358529"/>
          </a:xfrm>
          <a:prstGeom prst="rect">
            <a:avLst/>
          </a:prstGeom>
        </p:spPr>
      </p:pic>
      <p:pic>
        <p:nvPicPr>
          <p:cNvPr id="81" name="Picture 8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983591" y="2690998"/>
            <a:ext cx="1515796" cy="981931"/>
          </a:xfrm>
          <a:prstGeom prst="rect">
            <a:avLst/>
          </a:prstGeom>
        </p:spPr>
      </p:pic>
      <p:pic>
        <p:nvPicPr>
          <p:cNvPr id="84" name="Picture 8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323068" y="2132001"/>
            <a:ext cx="1332222" cy="1717084"/>
          </a:xfrm>
          <a:prstGeom prst="rect">
            <a:avLst/>
          </a:prstGeom>
        </p:spPr>
      </p:pic>
      <p:grpSp>
        <p:nvGrpSpPr>
          <p:cNvPr id="8" name="Group 7"/>
          <p:cNvGrpSpPr/>
          <p:nvPr/>
        </p:nvGrpSpPr>
        <p:grpSpPr>
          <a:xfrm>
            <a:off x="9827324" y="-40038"/>
            <a:ext cx="934789" cy="1104751"/>
            <a:chOff x="9827324" y="-40038"/>
            <a:chExt cx="934789" cy="1104751"/>
          </a:xfrm>
        </p:grpSpPr>
        <p:pic>
          <p:nvPicPr>
            <p:cNvPr id="71" name="Picture 7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827324" y="-40038"/>
              <a:ext cx="934789" cy="1104751"/>
            </a:xfrm>
            <a:prstGeom prst="rect">
              <a:avLst/>
            </a:prstGeom>
          </p:spPr>
        </p:pic>
        <p:pic>
          <p:nvPicPr>
            <p:cNvPr id="39" name="Picture 38"/>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368710" y="254515"/>
              <a:ext cx="147937" cy="295874"/>
            </a:xfrm>
            <a:prstGeom prst="rect">
              <a:avLst/>
            </a:prstGeom>
          </p:spPr>
        </p:pic>
      </p:grpSp>
      <p:grpSp>
        <p:nvGrpSpPr>
          <p:cNvPr id="10" name="Group 9"/>
          <p:cNvGrpSpPr/>
          <p:nvPr/>
        </p:nvGrpSpPr>
        <p:grpSpPr>
          <a:xfrm>
            <a:off x="2334640" y="1430623"/>
            <a:ext cx="951205" cy="1563845"/>
            <a:chOff x="2334640" y="1430623"/>
            <a:chExt cx="951205" cy="1563845"/>
          </a:xfrm>
        </p:grpSpPr>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640" y="1430623"/>
              <a:ext cx="951205" cy="1563845"/>
            </a:xfrm>
            <a:prstGeom prst="rect">
              <a:avLst/>
            </a:prstGeom>
          </p:spPr>
        </p:pic>
        <p:pic>
          <p:nvPicPr>
            <p:cNvPr id="2" name="Picture 1"/>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451493" y="2242922"/>
              <a:ext cx="351764" cy="469019"/>
            </a:xfrm>
            <a:prstGeom prst="rect">
              <a:avLst/>
            </a:prstGeom>
          </p:spPr>
        </p:pic>
      </p:grpSp>
    </p:spTree>
    <p:extLst>
      <p:ext uri="{BB962C8B-B14F-4D97-AF65-F5344CB8AC3E}">
        <p14:creationId xmlns:p14="http://schemas.microsoft.com/office/powerpoint/2010/main" val="381061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47" presetClass="entr" presetSubtype="0" fill="hold"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750"/>
                                        <p:tgtEl>
                                          <p:spTgt spid="10"/>
                                        </p:tgtEl>
                                      </p:cBhvr>
                                    </p:animEffect>
                                    <p:anim calcmode="lin" valueType="num">
                                      <p:cBhvr>
                                        <p:cTn id="11" dur="750" fill="hold"/>
                                        <p:tgtEl>
                                          <p:spTgt spid="10"/>
                                        </p:tgtEl>
                                        <p:attrNameLst>
                                          <p:attrName>ppt_x</p:attrName>
                                        </p:attrNameLst>
                                      </p:cBhvr>
                                      <p:tavLst>
                                        <p:tav tm="0">
                                          <p:val>
                                            <p:strVal val="#ppt_x"/>
                                          </p:val>
                                        </p:tav>
                                        <p:tav tm="100000">
                                          <p:val>
                                            <p:strVal val="#ppt_x"/>
                                          </p:val>
                                        </p:tav>
                                      </p:tavLst>
                                    </p:anim>
                                    <p:anim calcmode="lin" valueType="num">
                                      <p:cBhvr>
                                        <p:cTn id="12" dur="750" fill="hold"/>
                                        <p:tgtEl>
                                          <p:spTgt spid="10"/>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7" presetClass="entr" presetSubtype="0" fill="hold" nodeType="after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750"/>
                                        <p:tgtEl>
                                          <p:spTgt spid="82"/>
                                        </p:tgtEl>
                                      </p:cBhvr>
                                    </p:animEffect>
                                    <p:anim calcmode="lin" valueType="num">
                                      <p:cBhvr>
                                        <p:cTn id="17" dur="750" fill="hold"/>
                                        <p:tgtEl>
                                          <p:spTgt spid="82"/>
                                        </p:tgtEl>
                                        <p:attrNameLst>
                                          <p:attrName>ppt_x</p:attrName>
                                        </p:attrNameLst>
                                      </p:cBhvr>
                                      <p:tavLst>
                                        <p:tav tm="0">
                                          <p:val>
                                            <p:strVal val="#ppt_x"/>
                                          </p:val>
                                        </p:tav>
                                        <p:tav tm="100000">
                                          <p:val>
                                            <p:strVal val="#ppt_x"/>
                                          </p:val>
                                        </p:tav>
                                      </p:tavLst>
                                    </p:anim>
                                    <p:anim calcmode="lin" valueType="num">
                                      <p:cBhvr>
                                        <p:cTn id="18" dur="750" fill="hold"/>
                                        <p:tgtEl>
                                          <p:spTgt spid="82"/>
                                        </p:tgtEl>
                                        <p:attrNameLst>
                                          <p:attrName>ppt_y</p:attrName>
                                        </p:attrNameLst>
                                      </p:cBhvr>
                                      <p:tavLst>
                                        <p:tav tm="0">
                                          <p:val>
                                            <p:strVal val="#ppt_y-.1"/>
                                          </p:val>
                                        </p:tav>
                                        <p:tav tm="100000">
                                          <p:val>
                                            <p:strVal val="#ppt_y"/>
                                          </p:val>
                                        </p:tav>
                                      </p:tavLst>
                                    </p:anim>
                                  </p:childTnLst>
                                </p:cTn>
                              </p:par>
                              <p:par>
                                <p:cTn id="19" presetID="10" presetClass="entr" presetSubtype="0" fill="hold" nodeType="withEffect">
                                  <p:stCondLst>
                                    <p:cond delay="50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250"/>
                                        <p:tgtEl>
                                          <p:spTgt spid="22"/>
                                        </p:tgtEl>
                                      </p:cBhvr>
                                    </p:animEffect>
                                  </p:childTnLst>
                                </p:cTn>
                              </p:par>
                              <p:par>
                                <p:cTn id="22" presetID="10" presetClass="entr" presetSubtype="0" fill="hold" nodeType="with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childTnLst>
                          </p:cTn>
                        </p:par>
                        <p:par>
                          <p:cTn id="25" fill="hold">
                            <p:stCondLst>
                              <p:cond delay="1750"/>
                            </p:stCondLst>
                            <p:childTnLst>
                              <p:par>
                                <p:cTn id="26" presetID="22" presetClass="entr" presetSubtype="4" fill="hold" nodeType="afterEffect">
                                  <p:stCondLst>
                                    <p:cond delay="0"/>
                                  </p:stCondLst>
                                  <p:childTnLst>
                                    <p:set>
                                      <p:cBhvr>
                                        <p:cTn id="27" dur="1" fill="hold">
                                          <p:stCondLst>
                                            <p:cond delay="0"/>
                                          </p:stCondLst>
                                        </p:cTn>
                                        <p:tgtEl>
                                          <p:spTgt spid="76"/>
                                        </p:tgtEl>
                                        <p:attrNameLst>
                                          <p:attrName>style.visibility</p:attrName>
                                        </p:attrNameLst>
                                      </p:cBhvr>
                                      <p:to>
                                        <p:strVal val="visible"/>
                                      </p:to>
                                    </p:set>
                                    <p:animEffect transition="in" filter="wipe(down)">
                                      <p:cBhvr>
                                        <p:cTn id="28" dur="500"/>
                                        <p:tgtEl>
                                          <p:spTgt spid="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76"/>
                                        </p:tgtEl>
                                      </p:cBhvr>
                                    </p:animEffect>
                                    <p:set>
                                      <p:cBhvr>
                                        <p:cTn id="33" dur="1" fill="hold">
                                          <p:stCondLst>
                                            <p:cond delay="499"/>
                                          </p:stCondLst>
                                        </p:cTn>
                                        <p:tgtEl>
                                          <p:spTgt spid="76"/>
                                        </p:tgtEl>
                                        <p:attrNameLst>
                                          <p:attrName>style.visibility</p:attrName>
                                        </p:attrNameLst>
                                      </p:cBhvr>
                                      <p:to>
                                        <p:strVal val="hidden"/>
                                      </p:to>
                                    </p:set>
                                  </p:childTnLst>
                                </p:cTn>
                              </p:par>
                              <p:par>
                                <p:cTn id="34" presetID="22" presetClass="entr" presetSubtype="4"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wipe(down)">
                                      <p:cBhvr>
                                        <p:cTn id="36" dur="500"/>
                                        <p:tgtEl>
                                          <p:spTgt spid="77"/>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81"/>
                                        </p:tgtEl>
                                        <p:attrNameLst>
                                          <p:attrName>style.visibility</p:attrName>
                                        </p:attrNameLst>
                                      </p:cBhvr>
                                      <p:to>
                                        <p:strVal val="visible"/>
                                      </p:to>
                                    </p:set>
                                    <p:animEffect transition="in" filter="wipe(down)">
                                      <p:cBhvr>
                                        <p:cTn id="40"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834" y="1554565"/>
            <a:ext cx="2812224" cy="1732217"/>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525" y="940767"/>
            <a:ext cx="951205" cy="1563845"/>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7373" y="1809941"/>
            <a:ext cx="219570" cy="456031"/>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345" y="2188960"/>
            <a:ext cx="607768" cy="393262"/>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0474" y="2692487"/>
            <a:ext cx="600617" cy="371811"/>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86410" y="2265972"/>
            <a:ext cx="324122" cy="415722"/>
          </a:xfrm>
          <a:prstGeom prst="rect">
            <a:avLst/>
          </a:prstGeom>
        </p:spPr>
      </p:pic>
      <p:pic>
        <p:nvPicPr>
          <p:cNvPr id="57" name="Picture 5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99085" y="-1184520"/>
            <a:ext cx="7264070" cy="4706299"/>
          </a:xfrm>
          <a:prstGeom prst="rect">
            <a:avLst/>
          </a:prstGeom>
        </p:spPr>
      </p:pic>
      <p:pic>
        <p:nvPicPr>
          <p:cNvPr id="68" name="Picture 6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6336" y="-1"/>
            <a:ext cx="3835664" cy="2483173"/>
          </a:xfrm>
          <a:prstGeom prst="rect">
            <a:avLst/>
          </a:prstGeom>
        </p:spPr>
      </p:pic>
      <p:pic>
        <p:nvPicPr>
          <p:cNvPr id="58" name="Picture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42537" y="1620371"/>
            <a:ext cx="1468487" cy="948588"/>
          </a:xfrm>
          <a:prstGeom prst="rect">
            <a:avLst/>
          </a:prstGeom>
        </p:spPr>
      </p:pic>
      <p:pic>
        <p:nvPicPr>
          <p:cNvPr id="59" name="Picture 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3743009"/>
            <a:ext cx="4822369" cy="3124661"/>
          </a:xfrm>
          <a:prstGeom prst="rect">
            <a:avLst/>
          </a:prstGeom>
        </p:spPr>
      </p:pic>
      <p:pic>
        <p:nvPicPr>
          <p:cNvPr id="60" name="Picture 5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7977" y="5707769"/>
            <a:ext cx="1481228" cy="956627"/>
          </a:xfrm>
          <a:prstGeom prst="rect">
            <a:avLst/>
          </a:prstGeom>
        </p:spPr>
      </p:pic>
      <p:pic>
        <p:nvPicPr>
          <p:cNvPr id="7" name="Picture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89728" y="3247544"/>
            <a:ext cx="3833026" cy="2485148"/>
          </a:xfrm>
          <a:prstGeom prst="rect">
            <a:avLst/>
          </a:prstGeom>
        </p:spPr>
      </p:pic>
      <p:sp>
        <p:nvSpPr>
          <p:cNvPr id="3" name="TextBox 2"/>
          <p:cNvSpPr txBox="1"/>
          <p:nvPr/>
        </p:nvSpPr>
        <p:spPr>
          <a:xfrm>
            <a:off x="581025" y="266700"/>
            <a:ext cx="7658100" cy="584775"/>
          </a:xfrm>
          <a:prstGeom prst="rect">
            <a:avLst/>
          </a:prstGeom>
          <a:noFill/>
        </p:spPr>
        <p:txBody>
          <a:bodyPr wrap="square" rtlCol="0">
            <a:spAutoFit/>
          </a:bodyPr>
          <a:lstStyle/>
          <a:p>
            <a:r>
              <a:rPr lang="en-US" sz="3200" dirty="0">
                <a:solidFill>
                  <a:schemeClr val="bg1"/>
                </a:solidFill>
                <a:latin typeface="Segoe UI Light" panose="020B0502040204020203" pitchFamily="34" charset="0"/>
                <a:cs typeface="Segoe UI Light" panose="020B0502040204020203" pitchFamily="34" charset="0"/>
              </a:rPr>
              <a:t>Office 365 APIs</a:t>
            </a:r>
          </a:p>
        </p:txBody>
      </p:sp>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08867" y="4026634"/>
            <a:ext cx="2051150" cy="2594311"/>
          </a:xfrm>
          <a:prstGeom prst="rect">
            <a:avLst/>
          </a:prstGeom>
        </p:spPr>
      </p:pic>
      <p:pic>
        <p:nvPicPr>
          <p:cNvPr id="5" name="Picture 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80325" y="1696744"/>
            <a:ext cx="1158260" cy="3227686"/>
          </a:xfrm>
          <a:prstGeom prst="rect">
            <a:avLst/>
          </a:prstGeom>
        </p:spPr>
      </p:pic>
      <p:pic>
        <p:nvPicPr>
          <p:cNvPr id="6" name="Picture 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06330" y="4295534"/>
            <a:ext cx="1563809" cy="1014569"/>
          </a:xfrm>
          <a:prstGeom prst="rect">
            <a:avLst/>
          </a:prstGeom>
        </p:spPr>
      </p:pic>
      <p:pic>
        <p:nvPicPr>
          <p:cNvPr id="9" name="Picture 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78213" y="2112142"/>
            <a:ext cx="2287500" cy="1583117"/>
          </a:xfrm>
          <a:prstGeom prst="rect">
            <a:avLst/>
          </a:prstGeom>
        </p:spPr>
      </p:pic>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81826" y="1142958"/>
            <a:ext cx="2294473" cy="1590090"/>
          </a:xfrm>
          <a:prstGeom prst="rect">
            <a:avLst/>
          </a:prstGeom>
        </p:spPr>
      </p:pic>
      <p:pic>
        <p:nvPicPr>
          <p:cNvPr id="14" name="Picture 1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78683" y="180747"/>
            <a:ext cx="2287500" cy="1597066"/>
          </a:xfrm>
          <a:prstGeom prst="rect">
            <a:avLst/>
          </a:prstGeom>
        </p:spPr>
      </p:pic>
      <p:pic>
        <p:nvPicPr>
          <p:cNvPr id="15" name="Picture 1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55032" y="2782723"/>
            <a:ext cx="2079659" cy="1254844"/>
          </a:xfrm>
          <a:prstGeom prst="rect">
            <a:avLst/>
          </a:prstGeom>
        </p:spPr>
      </p:pic>
      <p:pic>
        <p:nvPicPr>
          <p:cNvPr id="32" name="Picture 3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854500" y="4701022"/>
            <a:ext cx="3233093" cy="1778201"/>
          </a:xfrm>
          <a:prstGeom prst="rect">
            <a:avLst/>
          </a:prstGeom>
        </p:spPr>
      </p:pic>
      <p:pic>
        <p:nvPicPr>
          <p:cNvPr id="34" name="Picture 3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633710" y="1564628"/>
            <a:ext cx="1085163" cy="1570831"/>
          </a:xfrm>
          <a:prstGeom prst="rect">
            <a:avLst/>
          </a:prstGeom>
        </p:spPr>
      </p:pic>
      <p:pic>
        <p:nvPicPr>
          <p:cNvPr id="35" name="Picture 3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120365" y="639380"/>
            <a:ext cx="1085163" cy="1570831"/>
          </a:xfrm>
          <a:prstGeom prst="rect">
            <a:avLst/>
          </a:prstGeom>
        </p:spPr>
      </p:pic>
      <p:pic>
        <p:nvPicPr>
          <p:cNvPr id="37" name="Picture 3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28595" y="-120541"/>
            <a:ext cx="1035858" cy="1424304"/>
          </a:xfrm>
          <a:prstGeom prst="rect">
            <a:avLst/>
          </a:prstGeom>
        </p:spPr>
      </p:pic>
      <p:grpSp>
        <p:nvGrpSpPr>
          <p:cNvPr id="2" name="Group 1"/>
          <p:cNvGrpSpPr/>
          <p:nvPr/>
        </p:nvGrpSpPr>
        <p:grpSpPr>
          <a:xfrm>
            <a:off x="7861529" y="4293694"/>
            <a:ext cx="1162960" cy="1501433"/>
            <a:chOff x="7861529" y="4293694"/>
            <a:chExt cx="1162960" cy="1501433"/>
          </a:xfrm>
        </p:grpSpPr>
        <p:pic>
          <p:nvPicPr>
            <p:cNvPr id="39" name="Picture 3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861529" y="4293694"/>
              <a:ext cx="1162960" cy="1501433"/>
            </a:xfrm>
            <a:prstGeom prst="rect">
              <a:avLst/>
            </a:prstGeom>
          </p:spPr>
        </p:pic>
        <p:pic>
          <p:nvPicPr>
            <p:cNvPr id="56" name="Picture 5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001504" y="5069863"/>
              <a:ext cx="254196" cy="362037"/>
            </a:xfrm>
            <a:prstGeom prst="rect">
              <a:avLst/>
            </a:prstGeom>
          </p:spPr>
        </p:pic>
      </p:grpSp>
      <p:grpSp>
        <p:nvGrpSpPr>
          <p:cNvPr id="70" name="Group 69"/>
          <p:cNvGrpSpPr/>
          <p:nvPr/>
        </p:nvGrpSpPr>
        <p:grpSpPr>
          <a:xfrm>
            <a:off x="9827324" y="-40038"/>
            <a:ext cx="934789" cy="1104751"/>
            <a:chOff x="5618782" y="-1462500"/>
            <a:chExt cx="1237500" cy="1462500"/>
          </a:xfrm>
        </p:grpSpPr>
        <p:pic>
          <p:nvPicPr>
            <p:cNvPr id="71" name="Picture 7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18782" y="-1462500"/>
              <a:ext cx="1237500" cy="1462500"/>
            </a:xfrm>
            <a:prstGeom prst="rect">
              <a:avLst/>
            </a:prstGeom>
          </p:spPr>
        </p:pic>
        <p:pic>
          <p:nvPicPr>
            <p:cNvPr id="72" name="Picture 7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316969" y="-1128501"/>
              <a:ext cx="248990" cy="466856"/>
            </a:xfrm>
            <a:prstGeom prst="rect">
              <a:avLst/>
            </a:prstGeom>
          </p:spPr>
        </p:pic>
      </p:grpSp>
      <p:grpSp>
        <p:nvGrpSpPr>
          <p:cNvPr id="73" name="Group 72"/>
          <p:cNvGrpSpPr/>
          <p:nvPr/>
        </p:nvGrpSpPr>
        <p:grpSpPr>
          <a:xfrm>
            <a:off x="10549324" y="427967"/>
            <a:ext cx="934789" cy="1104751"/>
            <a:chOff x="7012021" y="-1253215"/>
            <a:chExt cx="1237500" cy="1462500"/>
          </a:xfrm>
        </p:grpSpPr>
        <p:pic>
          <p:nvPicPr>
            <p:cNvPr id="74" name="Picture 7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012021" y="-1253215"/>
              <a:ext cx="1237500" cy="1462500"/>
            </a:xfrm>
            <a:prstGeom prst="rect">
              <a:avLst/>
            </a:prstGeom>
          </p:spPr>
        </p:pic>
        <p:pic>
          <p:nvPicPr>
            <p:cNvPr id="75" name="Picture 7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61" name="Picture 6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3069532" y="5061019"/>
            <a:ext cx="4669050" cy="1665985"/>
          </a:xfrm>
          <a:prstGeom prst="rect">
            <a:avLst/>
          </a:prstGeom>
        </p:spPr>
      </p:pic>
      <p:grpSp>
        <p:nvGrpSpPr>
          <p:cNvPr id="20" name="Group 19"/>
          <p:cNvGrpSpPr/>
          <p:nvPr/>
        </p:nvGrpSpPr>
        <p:grpSpPr>
          <a:xfrm>
            <a:off x="7861529" y="3516016"/>
            <a:ext cx="1162960" cy="1501433"/>
            <a:chOff x="7861529" y="3516016"/>
            <a:chExt cx="1162960" cy="1501433"/>
          </a:xfrm>
        </p:grpSpPr>
        <p:pic>
          <p:nvPicPr>
            <p:cNvPr id="45" name="Picture 4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861529" y="3516016"/>
              <a:ext cx="1162960" cy="1501433"/>
            </a:xfrm>
            <a:prstGeom prst="rect">
              <a:avLst/>
            </a:prstGeom>
          </p:spPr>
        </p:pic>
        <p:pic>
          <p:nvPicPr>
            <p:cNvPr id="53" name="Picture 5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940309" y="4298577"/>
              <a:ext cx="346631" cy="362037"/>
            </a:xfrm>
            <a:prstGeom prst="rect">
              <a:avLst/>
            </a:prstGeom>
          </p:spPr>
        </p:pic>
      </p:grpSp>
      <p:grpSp>
        <p:nvGrpSpPr>
          <p:cNvPr id="13" name="Group 12"/>
          <p:cNvGrpSpPr/>
          <p:nvPr/>
        </p:nvGrpSpPr>
        <p:grpSpPr>
          <a:xfrm>
            <a:off x="7861529" y="2738338"/>
            <a:ext cx="1162960" cy="1501433"/>
            <a:chOff x="7861529" y="2738338"/>
            <a:chExt cx="1162960" cy="1501433"/>
          </a:xfrm>
        </p:grpSpPr>
        <p:pic>
          <p:nvPicPr>
            <p:cNvPr id="48" name="Picture 4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861529" y="2738338"/>
              <a:ext cx="1162960" cy="1501433"/>
            </a:xfrm>
            <a:prstGeom prst="rect">
              <a:avLst/>
            </a:prstGeom>
          </p:spPr>
        </p:pic>
        <p:pic>
          <p:nvPicPr>
            <p:cNvPr id="55" name="Picture 54"/>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009206" y="3509137"/>
              <a:ext cx="277733" cy="430039"/>
            </a:xfrm>
            <a:prstGeom prst="rect">
              <a:avLst/>
            </a:prstGeom>
          </p:spPr>
        </p:pic>
      </p:grpSp>
      <p:grpSp>
        <p:nvGrpSpPr>
          <p:cNvPr id="8" name="Group 7"/>
          <p:cNvGrpSpPr/>
          <p:nvPr/>
        </p:nvGrpSpPr>
        <p:grpSpPr>
          <a:xfrm>
            <a:off x="8517071" y="4708145"/>
            <a:ext cx="1162960" cy="1501433"/>
            <a:chOff x="8517071" y="4708145"/>
            <a:chExt cx="1162960" cy="1501433"/>
          </a:xfrm>
        </p:grpSpPr>
        <p:pic>
          <p:nvPicPr>
            <p:cNvPr id="40" name="Picture 39"/>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517071" y="4708145"/>
              <a:ext cx="1162960" cy="1501433"/>
            </a:xfrm>
            <a:prstGeom prst="rect">
              <a:avLst/>
            </a:prstGeom>
          </p:spPr>
        </p:pic>
        <p:pic>
          <p:nvPicPr>
            <p:cNvPr id="52" name="Picture 51"/>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677218" y="5393669"/>
              <a:ext cx="246494" cy="415958"/>
            </a:xfrm>
            <a:prstGeom prst="rect">
              <a:avLst/>
            </a:prstGeom>
          </p:spPr>
        </p:pic>
      </p:grpSp>
      <p:grpSp>
        <p:nvGrpSpPr>
          <p:cNvPr id="10" name="Group 9"/>
          <p:cNvGrpSpPr/>
          <p:nvPr/>
        </p:nvGrpSpPr>
        <p:grpSpPr>
          <a:xfrm>
            <a:off x="8517071" y="3930467"/>
            <a:ext cx="1162960" cy="1501433"/>
            <a:chOff x="8517071" y="3930467"/>
            <a:chExt cx="1162960" cy="1501433"/>
          </a:xfrm>
        </p:grpSpPr>
        <p:pic>
          <p:nvPicPr>
            <p:cNvPr id="46" name="Picture 4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517071" y="3930467"/>
              <a:ext cx="1162960" cy="1501433"/>
            </a:xfrm>
            <a:prstGeom prst="rect">
              <a:avLst/>
            </a:prstGeom>
          </p:spPr>
        </p:pic>
        <p:pic>
          <p:nvPicPr>
            <p:cNvPr id="54" name="Picture 5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661478" y="4660614"/>
              <a:ext cx="300414" cy="431363"/>
            </a:xfrm>
            <a:prstGeom prst="rect">
              <a:avLst/>
            </a:prstGeom>
          </p:spPr>
        </p:pic>
      </p:grpSp>
      <p:grpSp>
        <p:nvGrpSpPr>
          <p:cNvPr id="11" name="Group 10"/>
          <p:cNvGrpSpPr/>
          <p:nvPr/>
        </p:nvGrpSpPr>
        <p:grpSpPr>
          <a:xfrm>
            <a:off x="8517071" y="3152789"/>
            <a:ext cx="1162960" cy="1501433"/>
            <a:chOff x="8517071" y="3152789"/>
            <a:chExt cx="1162960" cy="1501433"/>
          </a:xfrm>
        </p:grpSpPr>
        <p:pic>
          <p:nvPicPr>
            <p:cNvPr id="49" name="Picture 4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517071" y="3152789"/>
              <a:ext cx="1162960" cy="1501433"/>
            </a:xfrm>
            <a:prstGeom prst="rect">
              <a:avLst/>
            </a:prstGeom>
          </p:spPr>
        </p:pic>
        <p:pic>
          <p:nvPicPr>
            <p:cNvPr id="51" name="Picture 50"/>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654110" y="3857619"/>
              <a:ext cx="292711" cy="446769"/>
            </a:xfrm>
            <a:prstGeom prst="rect">
              <a:avLst/>
            </a:prstGeom>
          </p:spPr>
        </p:pic>
      </p:grpSp>
      <p:pic>
        <p:nvPicPr>
          <p:cNvPr id="62" name="Picture 6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3323068" y="2132001"/>
            <a:ext cx="1332222" cy="1717084"/>
          </a:xfrm>
          <a:prstGeom prst="rect">
            <a:avLst/>
          </a:prstGeom>
        </p:spPr>
      </p:pic>
      <p:grpSp>
        <p:nvGrpSpPr>
          <p:cNvPr id="63" name="Group 62"/>
          <p:cNvGrpSpPr/>
          <p:nvPr/>
        </p:nvGrpSpPr>
        <p:grpSpPr>
          <a:xfrm>
            <a:off x="2334640" y="1430623"/>
            <a:ext cx="951205" cy="1563845"/>
            <a:chOff x="2334640" y="1430623"/>
            <a:chExt cx="951205" cy="1563845"/>
          </a:xfrm>
        </p:grpSpPr>
        <p:pic>
          <p:nvPicPr>
            <p:cNvPr id="64" name="Picture 6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4640" y="1430623"/>
              <a:ext cx="951205" cy="1563845"/>
            </a:xfrm>
            <a:prstGeom prst="rect">
              <a:avLst/>
            </a:prstGeom>
          </p:spPr>
        </p:pic>
        <p:pic>
          <p:nvPicPr>
            <p:cNvPr id="65" name="Picture 64"/>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451493" y="2242922"/>
              <a:ext cx="351764" cy="469019"/>
            </a:xfrm>
            <a:prstGeom prst="rect">
              <a:avLst/>
            </a:prstGeom>
          </p:spPr>
        </p:pic>
      </p:grpSp>
    </p:spTree>
    <p:extLst>
      <p:ext uri="{BB962C8B-B14F-4D97-AF65-F5344CB8AC3E}">
        <p14:creationId xmlns:p14="http://schemas.microsoft.com/office/powerpoint/2010/main" val="148259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7" presetClass="entr" presetSubtype="0" fill="hold"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175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25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75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left)">
                                      <p:cBhvr>
                                        <p:cTn id="3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786365" y="873705"/>
            <a:ext cx="6899756" cy="5022335"/>
          </a:xfrm>
          <a:prstGeom prst="rect">
            <a:avLst/>
          </a:prstGeom>
          <a:noFill/>
        </p:spPr>
        <p:txBody>
          <a:bodyPr wrap="square" rtlCol="0" anchor="t" anchorCtr="0">
            <a:noAutofit/>
          </a:bodyPr>
          <a:lstStyle/>
          <a:p>
            <a:pPr marL="62249" defTabSz="878526">
              <a:spcAft>
                <a:spcPts val="2353"/>
              </a:spcAft>
            </a:pPr>
            <a:r>
              <a:rPr lang="ja-JP" altLang="en-US" sz="3137" dirty="0">
                <a:solidFill>
                  <a:schemeClr val="bg1"/>
                </a:solidFill>
              </a:rPr>
              <a:t>自動化ロジック</a:t>
            </a:r>
            <a:endParaRPr lang="en-US" sz="3137" dirty="0">
              <a:solidFill>
                <a:schemeClr val="bg1"/>
              </a:solidFill>
            </a:endParaRPr>
          </a:p>
          <a:p>
            <a:pPr marL="855551" lvl="1" indent="-336145" defTabSz="878526">
              <a:spcAft>
                <a:spcPts val="2353"/>
              </a:spcAft>
              <a:buFont typeface="Arial" panose="020B0604020202020204" pitchFamily="34" charset="0"/>
              <a:buChar char="•"/>
            </a:pPr>
            <a:r>
              <a:rPr lang="ja-JP" altLang="en-US" sz="2353" dirty="0">
                <a:solidFill>
                  <a:schemeClr val="bg1"/>
                </a:solidFill>
              </a:rPr>
              <a:t>迅速な開発</a:t>
            </a:r>
            <a:endParaRPr lang="en-US" altLang="ja-JP" sz="2353" dirty="0">
              <a:solidFill>
                <a:schemeClr val="bg1"/>
              </a:solidFill>
            </a:endParaRPr>
          </a:p>
          <a:p>
            <a:pPr marL="855551" lvl="1" indent="-336145" defTabSz="878526">
              <a:spcAft>
                <a:spcPts val="2353"/>
              </a:spcAft>
              <a:buFont typeface="Arial" panose="020B0604020202020204" pitchFamily="34" charset="0"/>
              <a:buChar char="•"/>
            </a:pPr>
            <a:r>
              <a:rPr lang="ja-JP" altLang="en-US" sz="2353" dirty="0">
                <a:solidFill>
                  <a:schemeClr val="bg1"/>
                </a:solidFill>
              </a:rPr>
              <a:t>多くの組み込みのテンプレート</a:t>
            </a:r>
            <a:endParaRPr lang="en-US" sz="2353" dirty="0">
              <a:solidFill>
                <a:schemeClr val="bg1"/>
              </a:solidFill>
            </a:endParaRPr>
          </a:p>
          <a:p>
            <a:pPr marL="855551" lvl="1" indent="-336145" defTabSz="878526">
              <a:spcAft>
                <a:spcPts val="2353"/>
              </a:spcAft>
              <a:buFont typeface="Arial" panose="020B0604020202020204" pitchFamily="34" charset="0"/>
              <a:buChar char="•"/>
            </a:pPr>
            <a:r>
              <a:rPr lang="ja-JP" altLang="en-US" sz="2353" dirty="0">
                <a:solidFill>
                  <a:schemeClr val="bg1"/>
                </a:solidFill>
              </a:rPr>
              <a:t>既存の</a:t>
            </a:r>
            <a:r>
              <a:rPr lang="en-US" altLang="ja-JP" sz="2353" dirty="0">
                <a:solidFill>
                  <a:schemeClr val="bg1"/>
                </a:solidFill>
              </a:rPr>
              <a:t>SaaS</a:t>
            </a:r>
            <a:r>
              <a:rPr lang="ja-JP" altLang="en-US" sz="2353" dirty="0">
                <a:solidFill>
                  <a:schemeClr val="bg1"/>
                </a:solidFill>
              </a:rPr>
              <a:t>やオンプレミスのアプリケーション</a:t>
            </a:r>
            <a:endParaRPr lang="en-US" sz="2353" dirty="0">
              <a:solidFill>
                <a:schemeClr val="bg1"/>
              </a:solidFill>
            </a:endParaRPr>
          </a:p>
          <a:p>
            <a:pPr marL="855551" lvl="1" indent="-336145" defTabSz="878526">
              <a:spcAft>
                <a:spcPts val="2353"/>
              </a:spcAft>
              <a:buFont typeface="Arial" panose="020B0604020202020204" pitchFamily="34" charset="0"/>
              <a:buChar char="•"/>
            </a:pPr>
            <a:r>
              <a:rPr lang="ja-JP" altLang="en-US" sz="2353" dirty="0">
                <a:solidFill>
                  <a:schemeClr val="bg1"/>
                </a:solidFill>
              </a:rPr>
              <a:t>独自アプリを</a:t>
            </a:r>
            <a:r>
              <a:rPr lang="en-US" altLang="ja-JP" sz="2353" dirty="0">
                <a:solidFill>
                  <a:schemeClr val="bg1"/>
                </a:solidFill>
              </a:rPr>
              <a:t>API</a:t>
            </a:r>
            <a:r>
              <a:rPr lang="ja-JP" altLang="en-US" sz="2353" dirty="0">
                <a:solidFill>
                  <a:schemeClr val="bg1"/>
                </a:solidFill>
              </a:rPr>
              <a:t>化したのものサポート</a:t>
            </a:r>
            <a:endParaRPr lang="en-US" sz="2353" dirty="0">
              <a:solidFill>
                <a:schemeClr val="bg1"/>
              </a:solidFill>
            </a:endParaRPr>
          </a:p>
          <a:p>
            <a:pPr marL="855551" lvl="1" indent="-336145" defTabSz="878526">
              <a:spcAft>
                <a:spcPts val="2353"/>
              </a:spcAft>
              <a:buFont typeface="Arial" panose="020B0604020202020204" pitchFamily="34" charset="0"/>
              <a:buChar char="•"/>
            </a:pPr>
            <a:r>
              <a:rPr lang="ja-JP" altLang="en-US" sz="2353" dirty="0">
                <a:solidFill>
                  <a:schemeClr val="bg1"/>
                </a:solidFill>
              </a:rPr>
              <a:t>高度な連携のための </a:t>
            </a:r>
            <a:r>
              <a:rPr lang="en-US" sz="2353" dirty="0" err="1">
                <a:solidFill>
                  <a:schemeClr val="bg1"/>
                </a:solidFill>
              </a:rPr>
              <a:t>Biztalk</a:t>
            </a:r>
            <a:r>
              <a:rPr lang="en-US" sz="2353" dirty="0">
                <a:solidFill>
                  <a:schemeClr val="bg1"/>
                </a:solidFill>
              </a:rPr>
              <a:t> API</a:t>
            </a:r>
          </a:p>
        </p:txBody>
      </p:sp>
      <p:sp>
        <p:nvSpPr>
          <p:cNvPr id="49" name="Rectangle 48"/>
          <p:cNvSpPr/>
          <p:nvPr/>
        </p:nvSpPr>
        <p:spPr>
          <a:xfrm>
            <a:off x="1054542" y="3703489"/>
            <a:ext cx="3379451" cy="816506"/>
          </a:xfrm>
          <a:prstGeom prst="rect">
            <a:avLst/>
          </a:prstGeom>
        </p:spPr>
        <p:txBody>
          <a:bodyPr wrap="none">
            <a:spAutoFit/>
          </a:bodyPr>
          <a:lstStyle/>
          <a:p>
            <a:pPr algn="ctr" defTabSz="878526"/>
            <a:r>
              <a:rPr lang="en-US" sz="2353" dirty="0">
                <a:solidFill>
                  <a:schemeClr val="bg1"/>
                </a:solidFill>
              </a:rPr>
              <a:t>SaaS</a:t>
            </a:r>
            <a:r>
              <a:rPr lang="ja-JP" altLang="en-US" sz="2353" dirty="0">
                <a:solidFill>
                  <a:schemeClr val="bg1"/>
                </a:solidFill>
              </a:rPr>
              <a:t> や オンプレミスの</a:t>
            </a:r>
            <a:br>
              <a:rPr lang="en-US" altLang="ja-JP" sz="2353" dirty="0">
                <a:solidFill>
                  <a:schemeClr val="bg1"/>
                </a:solidFill>
              </a:rPr>
            </a:br>
            <a:r>
              <a:rPr lang="ja-JP" altLang="en-US" sz="2353" dirty="0">
                <a:solidFill>
                  <a:schemeClr val="bg1"/>
                </a:solidFill>
              </a:rPr>
              <a:t>アプリケーション連携ロジック</a:t>
            </a:r>
            <a:endParaRPr lang="en-US" sz="2353" dirty="0">
              <a:solidFill>
                <a:schemeClr val="bg1"/>
              </a:solidFill>
            </a:endParaRPr>
          </a:p>
        </p:txBody>
      </p:sp>
      <p:grpSp>
        <p:nvGrpSpPr>
          <p:cNvPr id="8" name="Group 7"/>
          <p:cNvGrpSpPr/>
          <p:nvPr/>
        </p:nvGrpSpPr>
        <p:grpSpPr>
          <a:xfrm>
            <a:off x="1452400" y="2285373"/>
            <a:ext cx="2583710" cy="1289751"/>
            <a:chOff x="8878944" y="3895961"/>
            <a:chExt cx="2635519" cy="1315613"/>
          </a:xfrm>
        </p:grpSpPr>
        <p:sp>
          <p:nvSpPr>
            <p:cNvPr id="13" name="TextBox 12"/>
            <p:cNvSpPr txBox="1"/>
            <p:nvPr/>
          </p:nvSpPr>
          <p:spPr>
            <a:xfrm>
              <a:off x="8878944" y="4823445"/>
              <a:ext cx="2635519" cy="388129"/>
            </a:xfrm>
            <a:prstGeom prst="rect">
              <a:avLst/>
            </a:prstGeom>
            <a:noFill/>
          </p:spPr>
          <p:txBody>
            <a:bodyPr wrap="square" rtlCol="0">
              <a:spAutoFit/>
            </a:bodyPr>
            <a:lstStyle/>
            <a:p>
              <a:pPr algn="ctr" defTabSz="896386">
                <a:defRPr/>
              </a:pPr>
              <a:r>
                <a:rPr lang="en-US" sz="1836" b="1" kern="0" cap="all" dirty="0">
                  <a:solidFill>
                    <a:srgbClr val="FFFFFF"/>
                  </a:solidFill>
                </a:rPr>
                <a:t>LOGIC Apps</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408" y="3895961"/>
              <a:ext cx="727877" cy="727065"/>
            </a:xfrm>
            <a:prstGeom prst="rect">
              <a:avLst/>
            </a:prstGeom>
          </p:spPr>
        </p:pic>
      </p:grpSp>
      <p:sp>
        <p:nvSpPr>
          <p:cNvPr id="2" name="タイトル 1"/>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42853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p:cNvSpPr txBox="1"/>
          <p:nvPr/>
        </p:nvSpPr>
        <p:spPr>
          <a:xfrm>
            <a:off x="4900457" y="960684"/>
            <a:ext cx="6671574" cy="5022335"/>
          </a:xfrm>
          <a:prstGeom prst="rect">
            <a:avLst/>
          </a:prstGeom>
          <a:noFill/>
        </p:spPr>
        <p:txBody>
          <a:bodyPr wrap="square" rtlCol="0" anchor="t" anchorCtr="0">
            <a:noAutofit/>
          </a:bodyPr>
          <a:lstStyle/>
          <a:p>
            <a:pPr marL="62249" defTabSz="878526">
              <a:spcAft>
                <a:spcPts val="2353"/>
              </a:spcAft>
            </a:pPr>
            <a:r>
              <a:rPr lang="ja-JP" altLang="en-US" sz="3137" dirty="0">
                <a:solidFill>
                  <a:schemeClr val="bg1"/>
                </a:solidFill>
              </a:rPr>
              <a:t>クラウドとカスタム</a:t>
            </a:r>
            <a:r>
              <a:rPr lang="en-US" altLang="ja-JP" sz="3137" dirty="0">
                <a:solidFill>
                  <a:schemeClr val="bg1"/>
                </a:solidFill>
              </a:rPr>
              <a:t>API</a:t>
            </a:r>
            <a:r>
              <a:rPr lang="ja-JP" altLang="en-US" sz="3137" dirty="0">
                <a:solidFill>
                  <a:schemeClr val="bg1"/>
                </a:solidFill>
              </a:rPr>
              <a:t>の簡単な利用</a:t>
            </a:r>
            <a:endParaRPr lang="en-US" sz="3137" dirty="0">
              <a:solidFill>
                <a:schemeClr val="bg1"/>
              </a:solidFill>
            </a:endParaRPr>
          </a:p>
          <a:p>
            <a:pPr marL="855551" lvl="1" indent="-336145" defTabSz="878526">
              <a:spcAft>
                <a:spcPts val="2353"/>
              </a:spcAft>
              <a:buFont typeface="Arial" panose="020B0604020202020204" pitchFamily="34" charset="0"/>
              <a:buChar char="•"/>
            </a:pPr>
            <a:r>
              <a:rPr lang="ja-JP" altLang="en-US" sz="2353" dirty="0">
                <a:solidFill>
                  <a:schemeClr val="bg1"/>
                </a:solidFill>
              </a:rPr>
              <a:t>多くの</a:t>
            </a:r>
            <a:r>
              <a:rPr lang="en-US" altLang="ja-JP" sz="2353" dirty="0">
                <a:solidFill>
                  <a:schemeClr val="bg1"/>
                </a:solidFill>
              </a:rPr>
              <a:t>SaaS</a:t>
            </a:r>
            <a:r>
              <a:rPr lang="ja-JP" altLang="en-US" sz="2353" dirty="0">
                <a:solidFill>
                  <a:schemeClr val="bg1"/>
                </a:solidFill>
              </a:rPr>
              <a:t> </a:t>
            </a:r>
            <a:r>
              <a:rPr lang="en-US" altLang="ja-JP" sz="2353" dirty="0">
                <a:solidFill>
                  <a:schemeClr val="bg1"/>
                </a:solidFill>
              </a:rPr>
              <a:t>API</a:t>
            </a:r>
            <a:r>
              <a:rPr lang="ja-JP" altLang="en-US" sz="2353" dirty="0">
                <a:solidFill>
                  <a:schemeClr val="bg1"/>
                </a:solidFill>
              </a:rPr>
              <a:t>のサポート</a:t>
            </a:r>
            <a:endParaRPr lang="en-US" sz="2353" dirty="0">
              <a:solidFill>
                <a:schemeClr val="bg1"/>
              </a:solidFill>
            </a:endParaRPr>
          </a:p>
          <a:p>
            <a:pPr marL="855551" lvl="1" indent="-336145" defTabSz="878526">
              <a:spcAft>
                <a:spcPts val="2353"/>
              </a:spcAft>
              <a:buFont typeface="Arial" panose="020B0604020202020204" pitchFamily="34" charset="0"/>
              <a:buChar char="•"/>
            </a:pPr>
            <a:r>
              <a:rPr lang="en-US" sz="2353" dirty="0">
                <a:solidFill>
                  <a:schemeClr val="bg1"/>
                </a:solidFill>
              </a:rPr>
              <a:t>API</a:t>
            </a:r>
            <a:r>
              <a:rPr lang="ja-JP" altLang="en-US" sz="2353" dirty="0">
                <a:solidFill>
                  <a:schemeClr val="bg1"/>
                </a:solidFill>
              </a:rPr>
              <a:t>の作成、公開、再利用</a:t>
            </a:r>
            <a:endParaRPr lang="en-US" sz="2353" dirty="0">
              <a:solidFill>
                <a:schemeClr val="bg1"/>
              </a:solidFill>
            </a:endParaRPr>
          </a:p>
          <a:p>
            <a:pPr marL="855551" lvl="1" indent="-336145" defTabSz="878526">
              <a:spcAft>
                <a:spcPts val="2353"/>
              </a:spcAft>
              <a:buFont typeface="Arial" panose="020B0604020202020204" pitchFamily="34" charset="0"/>
              <a:buChar char="•"/>
            </a:pPr>
            <a:r>
              <a:rPr lang="en-US" sz="2353" dirty="0">
                <a:solidFill>
                  <a:schemeClr val="bg1"/>
                </a:solidFill>
              </a:rPr>
              <a:t>Visual Studio</a:t>
            </a:r>
            <a:r>
              <a:rPr lang="ja-JP" altLang="en-US" sz="2353" dirty="0">
                <a:solidFill>
                  <a:schemeClr val="bg1"/>
                </a:solidFill>
              </a:rPr>
              <a:t> 連携。公開とリモートデバッグ</a:t>
            </a:r>
            <a:endParaRPr lang="en-US" sz="2353" dirty="0">
              <a:solidFill>
                <a:schemeClr val="bg1"/>
              </a:solidFill>
            </a:endParaRPr>
          </a:p>
          <a:p>
            <a:pPr marL="855551" lvl="1" indent="-336145" defTabSz="878526">
              <a:spcAft>
                <a:spcPts val="2353"/>
              </a:spcAft>
              <a:buFont typeface="Arial" panose="020B0604020202020204" pitchFamily="34" charset="0"/>
              <a:buChar char="•"/>
            </a:pPr>
            <a:r>
              <a:rPr lang="ja-JP" altLang="en-US" sz="2353" dirty="0">
                <a:solidFill>
                  <a:schemeClr val="bg1"/>
                </a:solidFill>
              </a:rPr>
              <a:t>多言語用のクライアント</a:t>
            </a:r>
            <a:r>
              <a:rPr lang="en-US" altLang="ja-JP" sz="2353" dirty="0">
                <a:solidFill>
                  <a:schemeClr val="bg1"/>
                </a:solidFill>
              </a:rPr>
              <a:t>SDK</a:t>
            </a:r>
            <a:r>
              <a:rPr lang="ja-JP" altLang="en-US" sz="2353" dirty="0">
                <a:solidFill>
                  <a:schemeClr val="bg1"/>
                </a:solidFill>
              </a:rPr>
              <a:t>の自動作成</a:t>
            </a:r>
            <a:endParaRPr lang="en-US" sz="2353" dirty="0">
              <a:solidFill>
                <a:schemeClr val="bg1"/>
              </a:solidFill>
            </a:endParaRPr>
          </a:p>
        </p:txBody>
      </p:sp>
      <p:sp>
        <p:nvSpPr>
          <p:cNvPr id="49" name="Rectangle 48"/>
          <p:cNvSpPr/>
          <p:nvPr/>
        </p:nvSpPr>
        <p:spPr>
          <a:xfrm>
            <a:off x="1515410" y="3703490"/>
            <a:ext cx="2457724" cy="816506"/>
          </a:xfrm>
          <a:prstGeom prst="rect">
            <a:avLst/>
          </a:prstGeom>
        </p:spPr>
        <p:txBody>
          <a:bodyPr wrap="none">
            <a:spAutoFit/>
          </a:bodyPr>
          <a:lstStyle/>
          <a:p>
            <a:pPr algn="ctr" defTabSz="878526"/>
            <a:r>
              <a:rPr lang="en-US" sz="2353" dirty="0">
                <a:solidFill>
                  <a:schemeClr val="bg1"/>
                </a:solidFill>
              </a:rPr>
              <a:t>API</a:t>
            </a:r>
            <a:r>
              <a:rPr lang="ja-JP" altLang="en-US" sz="2353" dirty="0">
                <a:solidFill>
                  <a:schemeClr val="bg1"/>
                </a:solidFill>
              </a:rPr>
              <a:t>の作成と利用と</a:t>
            </a:r>
            <a:endParaRPr lang="en-US" altLang="ja-JP" sz="2353" dirty="0">
              <a:solidFill>
                <a:schemeClr val="bg1"/>
              </a:solidFill>
            </a:endParaRPr>
          </a:p>
          <a:p>
            <a:pPr algn="ctr" defTabSz="878526"/>
            <a:r>
              <a:rPr lang="ja-JP" altLang="en-US" sz="2353" dirty="0">
                <a:solidFill>
                  <a:schemeClr val="bg1"/>
                </a:solidFill>
              </a:rPr>
              <a:t>ホスティング</a:t>
            </a:r>
            <a:endParaRPr lang="en-US" sz="2353" dirty="0">
              <a:solidFill>
                <a:schemeClr val="bg1"/>
              </a:solidFill>
            </a:endParaRPr>
          </a:p>
        </p:txBody>
      </p:sp>
      <p:grpSp>
        <p:nvGrpSpPr>
          <p:cNvPr id="7" name="Group 6"/>
          <p:cNvGrpSpPr/>
          <p:nvPr/>
        </p:nvGrpSpPr>
        <p:grpSpPr>
          <a:xfrm>
            <a:off x="1452405" y="2393612"/>
            <a:ext cx="2583710" cy="1312081"/>
            <a:chOff x="6276897" y="3849484"/>
            <a:chExt cx="2584077" cy="1312267"/>
          </a:xfrm>
          <a:gradFill>
            <a:gsLst>
              <a:gs pos="98000">
                <a:schemeClr val="bg1">
                  <a:lumMod val="75000"/>
                </a:schemeClr>
              </a:gs>
              <a:gs pos="0">
                <a:schemeClr val="tx2">
                  <a:lumMod val="25000"/>
                </a:schemeClr>
              </a:gs>
            </a:gsLst>
            <a:lin ang="5400000" scaled="1"/>
          </a:gradFill>
        </p:grpSpPr>
        <p:sp>
          <p:nvSpPr>
            <p:cNvPr id="9" name="TextBox 8"/>
            <p:cNvSpPr txBox="1"/>
            <p:nvPr/>
          </p:nvSpPr>
          <p:spPr>
            <a:xfrm>
              <a:off x="6276897" y="4696209"/>
              <a:ext cx="2584077" cy="465542"/>
            </a:xfrm>
            <a:prstGeom prst="flowChartOffpageConnector">
              <a:avLst/>
            </a:prstGeom>
            <a:noFill/>
          </p:spPr>
          <p:txBody>
            <a:bodyPr wrap="square" rtlCol="0">
              <a:spAutoFit/>
            </a:bodyPr>
            <a:lstStyle/>
            <a:p>
              <a:pPr algn="ctr" defTabSz="896386">
                <a:defRPr/>
              </a:pPr>
              <a:r>
                <a:rPr lang="en-US" sz="1836" b="1" kern="0" cap="all" dirty="0" err="1">
                  <a:solidFill>
                    <a:schemeClr val="bg1"/>
                  </a:solidFill>
                </a:rPr>
                <a:t>Api</a:t>
              </a:r>
              <a:r>
                <a:rPr lang="en-US" sz="1836" b="1" kern="0" cap="all" dirty="0">
                  <a:solidFill>
                    <a:schemeClr val="bg1"/>
                  </a:solidFill>
                </a:rPr>
                <a:t> Apps</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34034" y="3849484"/>
              <a:ext cx="669799" cy="669799"/>
            </a:xfrm>
            <a:prstGeom prst="flowChartOffpageConnector">
              <a:avLst/>
            </a:prstGeom>
            <a:noFill/>
          </p:spPr>
        </p:pic>
      </p:grpSp>
      <p:sp>
        <p:nvSpPr>
          <p:cNvPr id="2" name="タイトル 1"/>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386935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975" y="488"/>
            <a:ext cx="5490339" cy="6862924"/>
          </a:xfrm>
          <a:prstGeom prst="rect">
            <a:avLst/>
          </a:prstGeom>
        </p:spPr>
      </p:pic>
      <p:sp>
        <p:nvSpPr>
          <p:cNvPr id="5" name="TextBox 4"/>
          <p:cNvSpPr txBox="1">
            <a:spLocks/>
          </p:cNvSpPr>
          <p:nvPr/>
        </p:nvSpPr>
        <p:spPr>
          <a:xfrm>
            <a:off x="456265" y="1601068"/>
            <a:ext cx="6244025" cy="2594817"/>
          </a:xfrm>
          <a:prstGeom prst="rect">
            <a:avLst/>
          </a:prstGeom>
          <a:noFill/>
        </p:spPr>
        <p:txBody>
          <a:bodyPr wrap="square" lIns="179285" tIns="143428" rIns="179285" bIns="143428" numCol="3" rtlCol="0">
            <a:noAutofit/>
          </a:bodyPr>
          <a:lstStyle/>
          <a:p>
            <a:pPr marL="280121" indent="-280121">
              <a:spcAft>
                <a:spcPts val="147"/>
              </a:spcAft>
              <a:buFont typeface="Arial" panose="020B0604020202020204" pitchFamily="34" charset="0"/>
              <a:buChar char="•"/>
            </a:pPr>
            <a:r>
              <a:rPr lang="en-US" sz="1176" dirty="0">
                <a:solidFill>
                  <a:srgbClr val="FFFFFF"/>
                </a:solidFill>
              </a:rPr>
              <a:t>Box</a:t>
            </a:r>
          </a:p>
          <a:p>
            <a:pPr marL="280121" indent="-280121">
              <a:spcAft>
                <a:spcPts val="147"/>
              </a:spcAft>
              <a:buFont typeface="Arial" panose="020B0604020202020204" pitchFamily="34" charset="0"/>
              <a:buChar char="•"/>
            </a:pPr>
            <a:r>
              <a:rPr lang="en-US" sz="1176" dirty="0">
                <a:solidFill>
                  <a:srgbClr val="FFFFFF"/>
                </a:solidFill>
              </a:rPr>
              <a:t>Chatter</a:t>
            </a:r>
          </a:p>
          <a:p>
            <a:pPr marL="280121" indent="-280121">
              <a:spcAft>
                <a:spcPts val="147"/>
              </a:spcAft>
              <a:buFont typeface="Arial" panose="020B0604020202020204" pitchFamily="34" charset="0"/>
              <a:buChar char="•"/>
            </a:pPr>
            <a:r>
              <a:rPr lang="en-US" sz="1176" dirty="0">
                <a:solidFill>
                  <a:srgbClr val="FFFFFF"/>
                </a:solidFill>
              </a:rPr>
              <a:t>Delay</a:t>
            </a:r>
          </a:p>
          <a:p>
            <a:pPr marL="280121" indent="-280121">
              <a:spcAft>
                <a:spcPts val="147"/>
              </a:spcAft>
              <a:buFont typeface="Arial" panose="020B0604020202020204" pitchFamily="34" charset="0"/>
              <a:buChar char="•"/>
            </a:pPr>
            <a:r>
              <a:rPr lang="en-US" sz="1176" dirty="0">
                <a:solidFill>
                  <a:srgbClr val="FFFFFF"/>
                </a:solidFill>
              </a:rPr>
              <a:t>Dropbox</a:t>
            </a:r>
          </a:p>
          <a:p>
            <a:pPr marL="280121" indent="-280121">
              <a:spcAft>
                <a:spcPts val="147"/>
              </a:spcAft>
              <a:buFont typeface="Arial" panose="020B0604020202020204" pitchFamily="34" charset="0"/>
              <a:buChar char="•"/>
            </a:pPr>
            <a:r>
              <a:rPr lang="en-US" sz="1176" dirty="0">
                <a:solidFill>
                  <a:srgbClr val="FFFFFF"/>
                </a:solidFill>
              </a:rPr>
              <a:t>Azure HD Insight</a:t>
            </a:r>
          </a:p>
          <a:p>
            <a:pPr marL="280121" indent="-280121">
              <a:spcAft>
                <a:spcPts val="147"/>
              </a:spcAft>
              <a:buFont typeface="Arial" panose="020B0604020202020204" pitchFamily="34" charset="0"/>
              <a:buChar char="•"/>
            </a:pPr>
            <a:r>
              <a:rPr lang="en-US" sz="1176" dirty="0" err="1">
                <a:solidFill>
                  <a:srgbClr val="FFFFFF"/>
                </a:solidFill>
              </a:rPr>
              <a:t>Marketo</a:t>
            </a:r>
            <a:endParaRPr lang="en-US" sz="1176" dirty="0">
              <a:solidFill>
                <a:srgbClr val="FFFFFF"/>
              </a:solidFill>
            </a:endParaRPr>
          </a:p>
          <a:p>
            <a:pPr marL="280121" indent="-280121">
              <a:spcAft>
                <a:spcPts val="147"/>
              </a:spcAft>
              <a:buFont typeface="Arial" panose="020B0604020202020204" pitchFamily="34" charset="0"/>
              <a:buChar char="•"/>
            </a:pPr>
            <a:r>
              <a:rPr lang="en-US" sz="1176" dirty="0">
                <a:solidFill>
                  <a:srgbClr val="FFFFFF"/>
                </a:solidFill>
              </a:rPr>
              <a:t>Azure Media Services</a:t>
            </a:r>
          </a:p>
          <a:p>
            <a:pPr marL="280121" indent="-280121">
              <a:spcAft>
                <a:spcPts val="147"/>
              </a:spcAft>
              <a:buFont typeface="Arial" panose="020B0604020202020204" pitchFamily="34" charset="0"/>
              <a:buChar char="•"/>
            </a:pPr>
            <a:r>
              <a:rPr lang="en-US" sz="1176" dirty="0">
                <a:solidFill>
                  <a:srgbClr val="FFFFFF"/>
                </a:solidFill>
              </a:rPr>
              <a:t>OneDrive</a:t>
            </a:r>
          </a:p>
          <a:p>
            <a:pPr marL="280121" indent="-280121">
              <a:spcAft>
                <a:spcPts val="147"/>
              </a:spcAft>
              <a:buFont typeface="Arial" panose="020B0604020202020204" pitchFamily="34" charset="0"/>
              <a:buChar char="•"/>
            </a:pPr>
            <a:r>
              <a:rPr lang="en-US" sz="1176" dirty="0">
                <a:solidFill>
                  <a:srgbClr val="FFFFFF"/>
                </a:solidFill>
              </a:rPr>
              <a:t>SharePoint </a:t>
            </a:r>
          </a:p>
          <a:p>
            <a:pPr marL="280121" indent="-280121">
              <a:spcAft>
                <a:spcPts val="147"/>
              </a:spcAft>
              <a:buFont typeface="Arial" panose="020B0604020202020204" pitchFamily="34" charset="0"/>
              <a:buChar char="•"/>
            </a:pPr>
            <a:r>
              <a:rPr lang="en-US" sz="1176" dirty="0">
                <a:solidFill>
                  <a:srgbClr val="FFFFFF"/>
                </a:solidFill>
              </a:rPr>
              <a:t>SQL Server</a:t>
            </a:r>
          </a:p>
          <a:p>
            <a:pPr marL="280121" indent="-280121">
              <a:spcAft>
                <a:spcPts val="147"/>
              </a:spcAft>
              <a:buFont typeface="Arial" panose="020B0604020202020204" pitchFamily="34" charset="0"/>
              <a:buChar char="•"/>
            </a:pPr>
            <a:r>
              <a:rPr lang="en-US" sz="1176" dirty="0">
                <a:solidFill>
                  <a:srgbClr val="FFFFFF"/>
                </a:solidFill>
              </a:rPr>
              <a:t>Office 365</a:t>
            </a:r>
          </a:p>
          <a:p>
            <a:pPr marL="280121" indent="-280121">
              <a:spcAft>
                <a:spcPts val="147"/>
              </a:spcAft>
              <a:buFont typeface="Arial" panose="020B0604020202020204" pitchFamily="34" charset="0"/>
              <a:buChar char="•"/>
            </a:pPr>
            <a:r>
              <a:rPr lang="en-US" sz="1176" dirty="0">
                <a:solidFill>
                  <a:srgbClr val="FFFFFF"/>
                </a:solidFill>
              </a:rPr>
              <a:t>Oracle</a:t>
            </a:r>
          </a:p>
          <a:p>
            <a:pPr marL="280121" indent="-280121">
              <a:spcAft>
                <a:spcPts val="147"/>
              </a:spcAft>
              <a:buFont typeface="Arial" panose="020B0604020202020204" pitchFamily="34" charset="0"/>
              <a:buChar char="•"/>
            </a:pPr>
            <a:r>
              <a:rPr lang="en-US" sz="1176" dirty="0">
                <a:solidFill>
                  <a:srgbClr val="FFFFFF"/>
                </a:solidFill>
              </a:rPr>
              <a:t>QuickBooks</a:t>
            </a:r>
          </a:p>
          <a:p>
            <a:pPr marL="280121" indent="-280121">
              <a:spcAft>
                <a:spcPts val="147"/>
              </a:spcAft>
              <a:buFont typeface="Arial" panose="020B0604020202020204" pitchFamily="34" charset="0"/>
              <a:buChar char="•"/>
            </a:pPr>
            <a:r>
              <a:rPr lang="en-US" sz="1176" dirty="0" err="1">
                <a:solidFill>
                  <a:srgbClr val="FFFFFF"/>
                </a:solidFill>
              </a:rPr>
              <a:t>SalesForce</a:t>
            </a:r>
            <a:endParaRPr lang="en-US" sz="1176" dirty="0">
              <a:solidFill>
                <a:srgbClr val="FFFFFF"/>
              </a:solidFill>
            </a:endParaRPr>
          </a:p>
          <a:p>
            <a:pPr marL="280121" indent="-280121">
              <a:spcAft>
                <a:spcPts val="147"/>
              </a:spcAft>
              <a:buFont typeface="Arial" panose="020B0604020202020204" pitchFamily="34" charset="0"/>
              <a:buChar char="•"/>
            </a:pPr>
            <a:r>
              <a:rPr lang="en-US" sz="1176" dirty="0">
                <a:solidFill>
                  <a:srgbClr val="FFFFFF"/>
                </a:solidFill>
              </a:rPr>
              <a:t>Sugar CRM </a:t>
            </a:r>
          </a:p>
          <a:p>
            <a:pPr marL="280121" indent="-280121">
              <a:spcAft>
                <a:spcPts val="147"/>
              </a:spcAft>
              <a:buFont typeface="Arial" panose="020B0604020202020204" pitchFamily="34" charset="0"/>
              <a:buChar char="•"/>
            </a:pPr>
            <a:r>
              <a:rPr lang="en-US" sz="1176" dirty="0">
                <a:solidFill>
                  <a:srgbClr val="FFFFFF"/>
                </a:solidFill>
              </a:rPr>
              <a:t>SAP</a:t>
            </a:r>
          </a:p>
          <a:p>
            <a:pPr marL="280121" indent="-280121">
              <a:spcAft>
                <a:spcPts val="147"/>
              </a:spcAft>
              <a:buFont typeface="Arial" panose="020B0604020202020204" pitchFamily="34" charset="0"/>
              <a:buChar char="•"/>
            </a:pPr>
            <a:r>
              <a:rPr lang="en-US" sz="1176" dirty="0">
                <a:solidFill>
                  <a:srgbClr val="FFFFFF"/>
                </a:solidFill>
              </a:rPr>
              <a:t>Azure Service Bus</a:t>
            </a:r>
          </a:p>
          <a:p>
            <a:pPr marL="280121" indent="-280121">
              <a:spcAft>
                <a:spcPts val="147"/>
              </a:spcAft>
              <a:buFont typeface="Arial" panose="020B0604020202020204" pitchFamily="34" charset="0"/>
              <a:buChar char="•"/>
            </a:pPr>
            <a:r>
              <a:rPr lang="en-US" sz="1176" dirty="0">
                <a:solidFill>
                  <a:srgbClr val="FFFFFF"/>
                </a:solidFill>
              </a:rPr>
              <a:t>Azure Storage</a:t>
            </a:r>
          </a:p>
          <a:p>
            <a:pPr marL="280121" indent="-280121">
              <a:spcAft>
                <a:spcPts val="147"/>
              </a:spcAft>
              <a:buFont typeface="Arial" panose="020B0604020202020204" pitchFamily="34" charset="0"/>
              <a:buChar char="•"/>
            </a:pPr>
            <a:r>
              <a:rPr lang="en-US" sz="1176" dirty="0">
                <a:solidFill>
                  <a:srgbClr val="FFFFFF"/>
                </a:solidFill>
              </a:rPr>
              <a:t>Timer / Recurrence</a:t>
            </a:r>
          </a:p>
          <a:p>
            <a:pPr marL="280121" indent="-280121">
              <a:spcAft>
                <a:spcPts val="147"/>
              </a:spcAft>
              <a:buFont typeface="Arial" panose="020B0604020202020204" pitchFamily="34" charset="0"/>
              <a:buChar char="•"/>
            </a:pPr>
            <a:r>
              <a:rPr lang="en-US" sz="1176" dirty="0" err="1">
                <a:solidFill>
                  <a:srgbClr val="FFFFFF"/>
                </a:solidFill>
              </a:rPr>
              <a:t>Twilio</a:t>
            </a:r>
            <a:endParaRPr lang="en-US" sz="1176" dirty="0">
              <a:solidFill>
                <a:srgbClr val="FFFFFF"/>
              </a:solidFill>
            </a:endParaRPr>
          </a:p>
          <a:p>
            <a:pPr marL="280121" indent="-280121">
              <a:spcAft>
                <a:spcPts val="147"/>
              </a:spcAft>
              <a:buFont typeface="Arial" panose="020B0604020202020204" pitchFamily="34" charset="0"/>
              <a:buChar char="•"/>
            </a:pPr>
            <a:r>
              <a:rPr lang="en-US" sz="1176" dirty="0">
                <a:solidFill>
                  <a:srgbClr val="FFFFFF"/>
                </a:solidFill>
              </a:rPr>
              <a:t>Twitter</a:t>
            </a:r>
          </a:p>
          <a:p>
            <a:pPr marL="280121" indent="-280121">
              <a:spcAft>
                <a:spcPts val="147"/>
              </a:spcAft>
              <a:buFont typeface="Arial" panose="020B0604020202020204" pitchFamily="34" charset="0"/>
              <a:buChar char="•"/>
            </a:pPr>
            <a:r>
              <a:rPr lang="en-US" sz="1176" dirty="0">
                <a:solidFill>
                  <a:srgbClr val="FFFFFF"/>
                </a:solidFill>
              </a:rPr>
              <a:t>IBM DB2 </a:t>
            </a:r>
          </a:p>
          <a:p>
            <a:pPr marL="280121" indent="-280121">
              <a:spcAft>
                <a:spcPts val="147"/>
              </a:spcAft>
              <a:buFont typeface="Arial" panose="020B0604020202020204" pitchFamily="34" charset="0"/>
              <a:buChar char="•"/>
            </a:pPr>
            <a:r>
              <a:rPr lang="en-US" sz="1176" dirty="0">
                <a:solidFill>
                  <a:srgbClr val="FFFFFF"/>
                </a:solidFill>
              </a:rPr>
              <a:t>Informix</a:t>
            </a:r>
          </a:p>
          <a:p>
            <a:pPr marL="280121" indent="-280121">
              <a:spcAft>
                <a:spcPts val="147"/>
              </a:spcAft>
              <a:buFont typeface="Arial" panose="020B0604020202020204" pitchFamily="34" charset="0"/>
              <a:buChar char="•"/>
            </a:pPr>
            <a:r>
              <a:rPr lang="en-US" sz="1176" dirty="0" err="1">
                <a:solidFill>
                  <a:srgbClr val="FFFFFF"/>
                </a:solidFill>
              </a:rPr>
              <a:t>Websphere</a:t>
            </a:r>
            <a:r>
              <a:rPr lang="en-US" sz="1176" dirty="0">
                <a:solidFill>
                  <a:srgbClr val="FFFFFF"/>
                </a:solidFill>
              </a:rPr>
              <a:t> MQ</a:t>
            </a:r>
          </a:p>
          <a:p>
            <a:pPr marL="280121" indent="-280121">
              <a:spcAft>
                <a:spcPts val="147"/>
              </a:spcAft>
              <a:buFont typeface="Arial" panose="020B0604020202020204" pitchFamily="34" charset="0"/>
              <a:buChar char="•"/>
            </a:pPr>
            <a:r>
              <a:rPr lang="en-US" sz="1176" dirty="0">
                <a:solidFill>
                  <a:srgbClr val="FFFFFF"/>
                </a:solidFill>
              </a:rPr>
              <a:t>Azure Web Jobs</a:t>
            </a:r>
          </a:p>
          <a:p>
            <a:pPr marL="280121" indent="-280121">
              <a:spcAft>
                <a:spcPts val="147"/>
              </a:spcAft>
              <a:buFont typeface="Arial" panose="020B0604020202020204" pitchFamily="34" charset="0"/>
              <a:buChar char="•"/>
            </a:pPr>
            <a:r>
              <a:rPr lang="en-US" sz="1176" dirty="0">
                <a:solidFill>
                  <a:srgbClr val="FFFFFF"/>
                </a:solidFill>
              </a:rPr>
              <a:t>Yammer</a:t>
            </a:r>
          </a:p>
          <a:p>
            <a:pPr marL="280121" indent="-280121">
              <a:spcAft>
                <a:spcPts val="147"/>
              </a:spcAft>
              <a:buFont typeface="Arial" panose="020B0604020202020204" pitchFamily="34" charset="0"/>
              <a:buChar char="•"/>
            </a:pPr>
            <a:r>
              <a:rPr lang="en-US" sz="1176" dirty="0">
                <a:solidFill>
                  <a:srgbClr val="FFFFFF"/>
                </a:solidFill>
              </a:rPr>
              <a:t>Dynamics CRM</a:t>
            </a:r>
          </a:p>
          <a:p>
            <a:pPr marL="280121" indent="-280121">
              <a:spcAft>
                <a:spcPts val="147"/>
              </a:spcAft>
              <a:buFont typeface="Arial" panose="020B0604020202020204" pitchFamily="34" charset="0"/>
              <a:buChar char="•"/>
            </a:pPr>
            <a:r>
              <a:rPr lang="en-US" sz="1176" dirty="0">
                <a:solidFill>
                  <a:srgbClr val="FFFFFF"/>
                </a:solidFill>
              </a:rPr>
              <a:t>Dynamics AX</a:t>
            </a:r>
          </a:p>
          <a:p>
            <a:pPr marL="280121" indent="-280121">
              <a:spcAft>
                <a:spcPts val="147"/>
              </a:spcAft>
              <a:buFont typeface="Arial" panose="020B0604020202020204" pitchFamily="34" charset="0"/>
              <a:buChar char="•"/>
            </a:pPr>
            <a:r>
              <a:rPr lang="en-US" sz="1176" dirty="0">
                <a:solidFill>
                  <a:srgbClr val="FFFFFF"/>
                </a:solidFill>
              </a:rPr>
              <a:t>Hybrid Connectivity</a:t>
            </a:r>
          </a:p>
          <a:p>
            <a:pPr marL="280121" indent="-280121">
              <a:spcAft>
                <a:spcPts val="147"/>
              </a:spcAft>
              <a:buFont typeface="Arial" panose="020B0604020202020204" pitchFamily="34" charset="0"/>
              <a:buChar char="•"/>
            </a:pPr>
            <a:endParaRPr lang="en-US" sz="1176" dirty="0">
              <a:solidFill>
                <a:srgbClr val="FFFFFF"/>
              </a:solidFill>
            </a:endParaRPr>
          </a:p>
          <a:p>
            <a:pPr marL="280121" indent="-280121">
              <a:spcAft>
                <a:spcPts val="147"/>
              </a:spcAft>
              <a:buFont typeface="Arial" panose="020B0604020202020204" pitchFamily="34" charset="0"/>
              <a:buChar char="•"/>
            </a:pPr>
            <a:endParaRPr lang="en-US" sz="1176" dirty="0">
              <a:solidFill>
                <a:srgbClr val="FFFFFF"/>
              </a:solidFill>
            </a:endParaRPr>
          </a:p>
          <a:p>
            <a:pPr marL="280121" indent="-280121">
              <a:spcAft>
                <a:spcPts val="147"/>
              </a:spcAft>
              <a:buFont typeface="Arial" panose="020B0604020202020204" pitchFamily="34" charset="0"/>
              <a:buChar char="•"/>
            </a:pPr>
            <a:endParaRPr lang="en-US" sz="1176" dirty="0">
              <a:solidFill>
                <a:srgbClr val="FFFFFF"/>
              </a:solidFill>
            </a:endParaRPr>
          </a:p>
          <a:p>
            <a:pPr marL="280121" indent="-280121">
              <a:spcAft>
                <a:spcPts val="147"/>
              </a:spcAft>
              <a:buFont typeface="Arial" panose="020B0604020202020204" pitchFamily="34" charset="0"/>
              <a:buChar char="•"/>
            </a:pPr>
            <a:endParaRPr lang="en-US" sz="1176" dirty="0">
              <a:solidFill>
                <a:srgbClr val="FFFFFF"/>
              </a:solidFill>
            </a:endParaRPr>
          </a:p>
          <a:p>
            <a:pPr marL="280121" indent="-280121">
              <a:spcAft>
                <a:spcPts val="147"/>
              </a:spcAft>
              <a:buFont typeface="Arial" panose="020B0604020202020204" pitchFamily="34" charset="0"/>
              <a:buChar char="•"/>
            </a:pPr>
            <a:endParaRPr lang="en-US" sz="1176" dirty="0">
              <a:solidFill>
                <a:srgbClr val="FFFFFF"/>
              </a:solidFill>
            </a:endParaRPr>
          </a:p>
          <a:p>
            <a:pPr marL="280121" indent="-280121">
              <a:spcAft>
                <a:spcPts val="147"/>
              </a:spcAft>
              <a:buFont typeface="Arial" panose="020B0604020202020204" pitchFamily="34" charset="0"/>
              <a:buChar char="•"/>
            </a:pPr>
            <a:endParaRPr lang="en-US" sz="1176" dirty="0">
              <a:solidFill>
                <a:srgbClr val="FFFFFF"/>
              </a:solidFill>
            </a:endParaRPr>
          </a:p>
          <a:p>
            <a:pPr marL="280121" indent="-280121">
              <a:spcAft>
                <a:spcPts val="147"/>
              </a:spcAft>
              <a:buFont typeface="Arial" panose="020B0604020202020204" pitchFamily="34" charset="0"/>
              <a:buChar char="•"/>
            </a:pPr>
            <a:endParaRPr lang="en-US" sz="1176" dirty="0">
              <a:solidFill>
                <a:srgbClr val="FFFFFF"/>
              </a:solidFill>
            </a:endParaRPr>
          </a:p>
        </p:txBody>
      </p:sp>
      <p:sp>
        <p:nvSpPr>
          <p:cNvPr id="4" name="Rectangle 3"/>
          <p:cNvSpPr/>
          <p:nvPr/>
        </p:nvSpPr>
        <p:spPr>
          <a:xfrm>
            <a:off x="543489" y="4867564"/>
            <a:ext cx="1750818" cy="1435906"/>
          </a:xfrm>
          <a:prstGeom prst="rect">
            <a:avLst/>
          </a:prstGeom>
        </p:spPr>
        <p:txBody>
          <a:bodyPr wrap="square">
            <a:spAutoFit/>
          </a:bodyPr>
          <a:lstStyle/>
          <a:p>
            <a:pPr marL="280121" indent="-280121">
              <a:spcAft>
                <a:spcPts val="147"/>
              </a:spcAft>
              <a:buFont typeface="Arial" panose="020B0604020202020204" pitchFamily="34" charset="0"/>
              <a:buChar char="•"/>
            </a:pPr>
            <a:r>
              <a:rPr lang="en-US" sz="1176" dirty="0">
                <a:solidFill>
                  <a:srgbClr val="FFFFFF"/>
                </a:solidFill>
              </a:rPr>
              <a:t>HTTP, HTTPS </a:t>
            </a:r>
          </a:p>
          <a:p>
            <a:pPr marL="280121" indent="-280121">
              <a:spcAft>
                <a:spcPts val="147"/>
              </a:spcAft>
              <a:buFont typeface="Arial" panose="020B0604020202020204" pitchFamily="34" charset="0"/>
              <a:buChar char="•"/>
            </a:pPr>
            <a:r>
              <a:rPr lang="en-US" sz="1176" dirty="0">
                <a:solidFill>
                  <a:srgbClr val="FFFFFF"/>
                </a:solidFill>
              </a:rPr>
              <a:t>File</a:t>
            </a:r>
          </a:p>
          <a:p>
            <a:pPr marL="280121" indent="-280121">
              <a:spcAft>
                <a:spcPts val="147"/>
              </a:spcAft>
              <a:buFont typeface="Arial" panose="020B0604020202020204" pitchFamily="34" charset="0"/>
              <a:buChar char="•"/>
            </a:pPr>
            <a:r>
              <a:rPr lang="en-US" sz="1176" dirty="0">
                <a:solidFill>
                  <a:srgbClr val="FFFFFF"/>
                </a:solidFill>
              </a:rPr>
              <a:t>Flat File</a:t>
            </a:r>
          </a:p>
          <a:p>
            <a:pPr marL="280121" indent="-280121">
              <a:spcAft>
                <a:spcPts val="147"/>
              </a:spcAft>
              <a:buFont typeface="Arial" panose="020B0604020202020204" pitchFamily="34" charset="0"/>
              <a:buChar char="•"/>
            </a:pPr>
            <a:r>
              <a:rPr lang="en-US" sz="1176" dirty="0">
                <a:solidFill>
                  <a:srgbClr val="FFFFFF"/>
                </a:solidFill>
              </a:rPr>
              <a:t>FTP, SFTP</a:t>
            </a:r>
          </a:p>
          <a:p>
            <a:pPr marL="280121" indent="-280121">
              <a:spcAft>
                <a:spcPts val="147"/>
              </a:spcAft>
              <a:buFont typeface="Arial" panose="020B0604020202020204" pitchFamily="34" charset="0"/>
              <a:buChar char="•"/>
            </a:pPr>
            <a:r>
              <a:rPr lang="en-US" sz="1176" dirty="0">
                <a:solidFill>
                  <a:srgbClr val="FFFFFF"/>
                </a:solidFill>
              </a:rPr>
              <a:t>POP3/IMAP</a:t>
            </a:r>
          </a:p>
          <a:p>
            <a:pPr marL="280121" indent="-280121">
              <a:spcAft>
                <a:spcPts val="147"/>
              </a:spcAft>
              <a:buFont typeface="Arial" panose="020B0604020202020204" pitchFamily="34" charset="0"/>
              <a:buChar char="•"/>
            </a:pPr>
            <a:r>
              <a:rPr lang="en-US" sz="1176" dirty="0">
                <a:solidFill>
                  <a:srgbClr val="FFFFFF"/>
                </a:solidFill>
              </a:rPr>
              <a:t>SMTP</a:t>
            </a:r>
          </a:p>
          <a:p>
            <a:pPr marL="280121" indent="-280121">
              <a:spcAft>
                <a:spcPts val="147"/>
              </a:spcAft>
              <a:buFont typeface="Arial" panose="020B0604020202020204" pitchFamily="34" charset="0"/>
              <a:buChar char="•"/>
            </a:pPr>
            <a:r>
              <a:rPr lang="en-US" sz="1176" dirty="0">
                <a:solidFill>
                  <a:srgbClr val="FFFFFF"/>
                </a:solidFill>
              </a:rPr>
              <a:t>SOAP + WCF</a:t>
            </a:r>
          </a:p>
        </p:txBody>
      </p:sp>
      <p:sp>
        <p:nvSpPr>
          <p:cNvPr id="7" name="Rectangle 6"/>
          <p:cNvSpPr/>
          <p:nvPr/>
        </p:nvSpPr>
        <p:spPr>
          <a:xfrm>
            <a:off x="2824238" y="4867564"/>
            <a:ext cx="3876053" cy="1254959"/>
          </a:xfrm>
          <a:prstGeom prst="rect">
            <a:avLst/>
          </a:prstGeom>
        </p:spPr>
        <p:txBody>
          <a:bodyPr wrap="square" numCol="2">
            <a:spAutoFit/>
          </a:bodyPr>
          <a:lstStyle/>
          <a:p>
            <a:pPr marL="280121" indent="-280121">
              <a:spcAft>
                <a:spcPts val="147"/>
              </a:spcAft>
              <a:buFont typeface="Arial" panose="020B0604020202020204" pitchFamily="34" charset="0"/>
              <a:buChar char="•"/>
            </a:pPr>
            <a:r>
              <a:rPr lang="en-US" sz="1176" dirty="0">
                <a:solidFill>
                  <a:srgbClr val="FFFFFF"/>
                </a:solidFill>
              </a:rPr>
              <a:t>Batching / </a:t>
            </a:r>
            <a:r>
              <a:rPr lang="en-US" sz="1176" dirty="0" err="1">
                <a:solidFill>
                  <a:srgbClr val="FFFFFF"/>
                </a:solidFill>
              </a:rPr>
              <a:t>Debatching</a:t>
            </a:r>
            <a:endParaRPr lang="en-US" sz="1176" dirty="0">
              <a:solidFill>
                <a:srgbClr val="FFFFFF"/>
              </a:solidFill>
            </a:endParaRPr>
          </a:p>
          <a:p>
            <a:pPr marL="280121" indent="-280121">
              <a:spcAft>
                <a:spcPts val="147"/>
              </a:spcAft>
              <a:buFont typeface="Arial" panose="020B0604020202020204" pitchFamily="34" charset="0"/>
              <a:buChar char="•"/>
            </a:pPr>
            <a:r>
              <a:rPr lang="en-US" sz="1176" dirty="0">
                <a:solidFill>
                  <a:srgbClr val="FFFFFF"/>
                </a:solidFill>
              </a:rPr>
              <a:t>Validate</a:t>
            </a:r>
          </a:p>
          <a:p>
            <a:pPr marL="280121" indent="-280121">
              <a:spcAft>
                <a:spcPts val="147"/>
              </a:spcAft>
              <a:buFont typeface="Arial" panose="020B0604020202020204" pitchFamily="34" charset="0"/>
              <a:buChar char="•"/>
            </a:pPr>
            <a:r>
              <a:rPr lang="en-US" sz="1176" dirty="0">
                <a:solidFill>
                  <a:srgbClr val="FFFFFF"/>
                </a:solidFill>
              </a:rPr>
              <a:t>Extract (XPath)</a:t>
            </a:r>
          </a:p>
          <a:p>
            <a:pPr marL="280121" indent="-280121">
              <a:spcAft>
                <a:spcPts val="147"/>
              </a:spcAft>
              <a:buFont typeface="Arial" panose="020B0604020202020204" pitchFamily="34" charset="0"/>
              <a:buChar char="•"/>
            </a:pPr>
            <a:r>
              <a:rPr lang="en-US" sz="1176" dirty="0">
                <a:solidFill>
                  <a:srgbClr val="FFFFFF"/>
                </a:solidFill>
              </a:rPr>
              <a:t>Transform (+Mapper)</a:t>
            </a:r>
          </a:p>
          <a:p>
            <a:pPr marL="280121" indent="-280121">
              <a:spcAft>
                <a:spcPts val="147"/>
              </a:spcAft>
              <a:buFont typeface="Arial" panose="020B0604020202020204" pitchFamily="34" charset="0"/>
              <a:buChar char="•"/>
            </a:pPr>
            <a:r>
              <a:rPr lang="en-US" sz="1176" dirty="0">
                <a:solidFill>
                  <a:srgbClr val="FFFFFF"/>
                </a:solidFill>
              </a:rPr>
              <a:t>Convert (XML-JSON)</a:t>
            </a:r>
          </a:p>
          <a:p>
            <a:pPr marL="280121" indent="-280121">
              <a:spcAft>
                <a:spcPts val="147"/>
              </a:spcAft>
              <a:buFont typeface="Arial" panose="020B0604020202020204" pitchFamily="34" charset="0"/>
              <a:buChar char="•"/>
            </a:pPr>
            <a:r>
              <a:rPr lang="en-US" sz="1176" dirty="0">
                <a:solidFill>
                  <a:srgbClr val="FFFFFF"/>
                </a:solidFill>
              </a:rPr>
              <a:t>Convert (XML-FF)</a:t>
            </a:r>
          </a:p>
          <a:p>
            <a:pPr marL="280121" indent="-280121">
              <a:spcAft>
                <a:spcPts val="147"/>
              </a:spcAft>
              <a:buFont typeface="Arial" panose="020B0604020202020204" pitchFamily="34" charset="0"/>
              <a:buChar char="•"/>
            </a:pPr>
            <a:r>
              <a:rPr lang="en-US" sz="1176" dirty="0">
                <a:solidFill>
                  <a:srgbClr val="FFFFFF"/>
                </a:solidFill>
              </a:rPr>
              <a:t>X12</a:t>
            </a:r>
          </a:p>
          <a:p>
            <a:pPr marL="280121" indent="-280121">
              <a:spcAft>
                <a:spcPts val="147"/>
              </a:spcAft>
              <a:buFont typeface="Arial" panose="020B0604020202020204" pitchFamily="34" charset="0"/>
              <a:buChar char="•"/>
            </a:pPr>
            <a:r>
              <a:rPr lang="en-US" sz="1176" dirty="0">
                <a:solidFill>
                  <a:srgbClr val="FFFFFF"/>
                </a:solidFill>
              </a:rPr>
              <a:t>EDIFACT</a:t>
            </a:r>
          </a:p>
          <a:p>
            <a:pPr marL="280121" indent="-280121">
              <a:spcAft>
                <a:spcPts val="147"/>
              </a:spcAft>
              <a:buFont typeface="Arial" panose="020B0604020202020204" pitchFamily="34" charset="0"/>
              <a:buChar char="•"/>
            </a:pPr>
            <a:r>
              <a:rPr lang="en-US" sz="1176" dirty="0">
                <a:solidFill>
                  <a:srgbClr val="FFFFFF"/>
                </a:solidFill>
              </a:rPr>
              <a:t>AS2</a:t>
            </a:r>
          </a:p>
          <a:p>
            <a:pPr marL="280121" indent="-280121">
              <a:spcAft>
                <a:spcPts val="147"/>
              </a:spcAft>
              <a:buFont typeface="Arial" panose="020B0604020202020204" pitchFamily="34" charset="0"/>
              <a:buChar char="•"/>
            </a:pPr>
            <a:r>
              <a:rPr lang="en-US" sz="1176" dirty="0">
                <a:solidFill>
                  <a:srgbClr val="FFFFFF"/>
                </a:solidFill>
              </a:rPr>
              <a:t>TPMOM</a:t>
            </a:r>
          </a:p>
          <a:p>
            <a:pPr marL="280121" indent="-280121">
              <a:spcAft>
                <a:spcPts val="147"/>
              </a:spcAft>
              <a:buFont typeface="Arial" panose="020B0604020202020204" pitchFamily="34" charset="0"/>
              <a:buChar char="•"/>
            </a:pPr>
            <a:r>
              <a:rPr lang="en-US" sz="1176" dirty="0">
                <a:solidFill>
                  <a:srgbClr val="FFFFFF"/>
                </a:solidFill>
              </a:rPr>
              <a:t>Rules Engine</a:t>
            </a:r>
          </a:p>
        </p:txBody>
      </p:sp>
      <p:sp>
        <p:nvSpPr>
          <p:cNvPr id="8" name="Rectangle 7"/>
          <p:cNvSpPr/>
          <p:nvPr/>
        </p:nvSpPr>
        <p:spPr>
          <a:xfrm>
            <a:off x="482955" y="1346034"/>
            <a:ext cx="1313893" cy="334916"/>
          </a:xfrm>
          <a:prstGeom prst="rect">
            <a:avLst/>
          </a:prstGeom>
        </p:spPr>
        <p:txBody>
          <a:bodyPr wrap="none">
            <a:spAutoFit/>
          </a:bodyPr>
          <a:lstStyle/>
          <a:p>
            <a:pPr>
              <a:lnSpc>
                <a:spcPct val="90000"/>
              </a:lnSpc>
            </a:pPr>
            <a:r>
              <a:rPr lang="en-US" sz="1765" dirty="0">
                <a:solidFill>
                  <a:srgbClr val="FFFFFF"/>
                </a:solidFill>
              </a:rPr>
              <a:t>Connectors</a:t>
            </a:r>
            <a:endParaRPr lang="en-US" sz="2353" dirty="0">
              <a:solidFill>
                <a:srgbClr val="FFFFFF"/>
              </a:solidFill>
            </a:endParaRPr>
          </a:p>
        </p:txBody>
      </p:sp>
      <p:sp>
        <p:nvSpPr>
          <p:cNvPr id="10" name="Rectangle 9"/>
          <p:cNvSpPr/>
          <p:nvPr/>
        </p:nvSpPr>
        <p:spPr>
          <a:xfrm>
            <a:off x="482954" y="4468211"/>
            <a:ext cx="1111359" cy="362072"/>
          </a:xfrm>
          <a:prstGeom prst="rect">
            <a:avLst/>
          </a:prstGeom>
        </p:spPr>
        <p:txBody>
          <a:bodyPr wrap="none">
            <a:spAutoFit/>
          </a:bodyPr>
          <a:lstStyle/>
          <a:p>
            <a:r>
              <a:rPr lang="en-US" sz="1765" dirty="0">
                <a:solidFill>
                  <a:srgbClr val="FFFFFF"/>
                </a:solidFill>
              </a:rPr>
              <a:t>Protocols</a:t>
            </a:r>
          </a:p>
        </p:txBody>
      </p:sp>
      <p:sp>
        <p:nvSpPr>
          <p:cNvPr id="11" name="Rectangle 10"/>
          <p:cNvSpPr/>
          <p:nvPr/>
        </p:nvSpPr>
        <p:spPr>
          <a:xfrm>
            <a:off x="2773215" y="4495366"/>
            <a:ext cx="1715629" cy="334916"/>
          </a:xfrm>
          <a:prstGeom prst="rect">
            <a:avLst/>
          </a:prstGeom>
        </p:spPr>
        <p:txBody>
          <a:bodyPr wrap="none">
            <a:spAutoFit/>
          </a:bodyPr>
          <a:lstStyle/>
          <a:p>
            <a:pPr>
              <a:lnSpc>
                <a:spcPct val="90000"/>
              </a:lnSpc>
            </a:pPr>
            <a:r>
              <a:rPr lang="en-US" sz="1765" dirty="0">
                <a:solidFill>
                  <a:srgbClr val="FFFFFF"/>
                </a:solidFill>
              </a:rPr>
              <a:t>BizTalk Services</a:t>
            </a:r>
            <a:endParaRPr lang="en-US" sz="2353" dirty="0">
              <a:solidFill>
                <a:srgbClr val="FFFFFF"/>
              </a:solidFill>
            </a:endParaRPr>
          </a:p>
        </p:txBody>
      </p:sp>
      <p:sp>
        <p:nvSpPr>
          <p:cNvPr id="14" name="Title 1"/>
          <p:cNvSpPr>
            <a:spLocks noGrp="1"/>
          </p:cNvSpPr>
          <p:nvPr>
            <p:ph type="title"/>
          </p:nvPr>
        </p:nvSpPr>
        <p:spPr/>
        <p:txBody>
          <a:bodyPr anchor="ctr"/>
          <a:lstStyle/>
          <a:p>
            <a:pPr>
              <a:lnSpc>
                <a:spcPct val="100000"/>
              </a:lnSpc>
            </a:pPr>
            <a:r>
              <a:rPr lang="en-US" sz="3921" dirty="0"/>
              <a:t>API Connectors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7959" y="451462"/>
            <a:ext cx="669704" cy="669704"/>
          </a:xfrm>
          <a:prstGeom prst="rect">
            <a:avLst/>
          </a:prstGeom>
        </p:spPr>
      </p:pic>
    </p:spTree>
    <p:extLst>
      <p:ext uri="{BB962C8B-B14F-4D97-AF65-F5344CB8AC3E}">
        <p14:creationId xmlns:p14="http://schemas.microsoft.com/office/powerpoint/2010/main" val="1996159476"/>
      </p:ext>
    </p:extLst>
  </p:cSld>
  <p:clrMapOvr>
    <a:masterClrMapping/>
  </p:clrMapOvr>
  <p:transition spd="slow">
    <p:push/>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p:cNvSpPr txBox="1"/>
          <p:nvPr/>
        </p:nvSpPr>
        <p:spPr>
          <a:xfrm>
            <a:off x="5619379" y="6136603"/>
            <a:ext cx="3288931" cy="661271"/>
          </a:xfrm>
          <a:prstGeom prst="rect">
            <a:avLst/>
          </a:prstGeom>
        </p:spPr>
        <p:txBody>
          <a:bodyPr vert="horz" wrap="square" lIns="91403" tIns="91403" rIns="91403" bIns="91403" rtlCol="0" anchor="t">
            <a:noAutofit/>
          </a:bodyPr>
          <a:lstStyle/>
          <a:p>
            <a:pPr algn="ctr" defTabSz="896386">
              <a:defRPr/>
            </a:pPr>
            <a:r>
              <a:rPr kumimoji="0" lang="en-US" sz="14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40" name="Picture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211" y="1369597"/>
            <a:ext cx="9251980" cy="5019200"/>
          </a:xfrm>
          <a:prstGeom prst="rect">
            <a:avLst/>
          </a:prstGeom>
        </p:spPr>
      </p:pic>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211" y="1372398"/>
            <a:ext cx="9251980" cy="5019200"/>
          </a:xfrm>
          <a:prstGeom prst="rect">
            <a:avLst/>
          </a:prstGeom>
        </p:spPr>
      </p:pic>
      <p:sp>
        <p:nvSpPr>
          <p:cNvPr id="4" name="タイトル 3"/>
          <p:cNvSpPr>
            <a:spLocks noGrp="1"/>
          </p:cNvSpPr>
          <p:nvPr>
            <p:ph type="title"/>
          </p:nvPr>
        </p:nvSpPr>
        <p:spPr/>
        <p:txBody>
          <a:bodyPr/>
          <a:lstStyle/>
          <a:p>
            <a:r>
              <a:rPr kumimoji="1" lang="en-US" altLang="ja-JP" dirty="0"/>
              <a:t>Visual Studio Online: Code Repository</a:t>
            </a:r>
            <a:endParaRPr kumimoji="1" lang="ja-JP" altLang="en-US" dirty="0"/>
          </a:p>
        </p:txBody>
      </p:sp>
    </p:spTree>
    <p:extLst>
      <p:ext uri="{BB962C8B-B14F-4D97-AF65-F5344CB8AC3E}">
        <p14:creationId xmlns:p14="http://schemas.microsoft.com/office/powerpoint/2010/main" val="2736502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F0"/>
                </a:solidFill>
              </a:rPr>
              <a:t>Visual Studio Online: </a:t>
            </a:r>
            <a:r>
              <a:rPr lang="en-US" dirty="0">
                <a:solidFill>
                  <a:schemeClr val="tx1"/>
                </a:solidFill>
              </a:rPr>
              <a:t>Build + Deploy</a:t>
            </a: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4145" y="1372398"/>
            <a:ext cx="8923022" cy="5019200"/>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146" y="1372398"/>
            <a:ext cx="8929041" cy="5022586"/>
          </a:xfrm>
          <a:prstGeom prst="rect">
            <a:avLst/>
          </a:prstGeom>
        </p:spPr>
      </p:pic>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4145" y="1372399"/>
            <a:ext cx="8902481" cy="5007645"/>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24146" y="1372398"/>
            <a:ext cx="8929041" cy="5022586"/>
          </a:xfrm>
          <a:prstGeom prst="rect">
            <a:avLst/>
          </a:prstGeom>
        </p:spPr>
      </p:pic>
    </p:spTree>
    <p:extLst>
      <p:ext uri="{BB962C8B-B14F-4D97-AF65-F5344CB8AC3E}">
        <p14:creationId xmlns:p14="http://schemas.microsoft.com/office/powerpoint/2010/main" val="399201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F0"/>
                </a:solidFill>
              </a:rPr>
              <a:t>Visual Studio Online: </a:t>
            </a:r>
            <a:r>
              <a:rPr lang="en-US" dirty="0">
                <a:solidFill>
                  <a:schemeClr val="tx1"/>
                </a:solidFill>
              </a:rPr>
              <a:t>Load Testing</a:t>
            </a:r>
          </a:p>
        </p:txBody>
      </p:sp>
      <p:pic>
        <p:nvPicPr>
          <p:cNvPr id="42" name="Picture 41"/>
          <p:cNvPicPr>
            <a:picLocks noChangeAspect="1"/>
          </p:cNvPicPr>
          <p:nvPr/>
        </p:nvPicPr>
        <p:blipFill rotWithShape="1">
          <a:blip r:embed="rId2" cstate="print">
            <a:extLst>
              <a:ext uri="{28A0092B-C50C-407E-A947-70E740481C1C}">
                <a14:useLocalDpi xmlns:a14="http://schemas.microsoft.com/office/drawing/2010/main" val="0"/>
              </a:ext>
            </a:extLst>
          </a:blip>
          <a:srcRect b="7243"/>
          <a:stretch/>
        </p:blipFill>
        <p:spPr>
          <a:xfrm>
            <a:off x="1474628" y="1389307"/>
            <a:ext cx="9222055" cy="4811725"/>
          </a:xfrm>
          <a:prstGeom prst="rect">
            <a:avLst/>
          </a:prstGeom>
        </p:spPr>
      </p:pic>
    </p:spTree>
    <p:extLst>
      <p:ext uri="{BB962C8B-B14F-4D97-AF65-F5344CB8AC3E}">
        <p14:creationId xmlns:p14="http://schemas.microsoft.com/office/powerpoint/2010/main" val="215664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F0"/>
                </a:solidFill>
              </a:rPr>
              <a:t>Visual Studio Online: </a:t>
            </a:r>
            <a:r>
              <a:rPr lang="en-US" dirty="0">
                <a:solidFill>
                  <a:schemeClr val="tx1"/>
                </a:solidFill>
              </a:rPr>
              <a:t>Release Management</a:t>
            </a:r>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4329" y="1704565"/>
            <a:ext cx="8651572" cy="4702766"/>
          </a:xfrm>
          <a:prstGeom prst="rect">
            <a:avLst/>
          </a:prstGeom>
        </p:spPr>
      </p:pic>
    </p:spTree>
    <p:extLst>
      <p:ext uri="{BB962C8B-B14F-4D97-AF65-F5344CB8AC3E}">
        <p14:creationId xmlns:p14="http://schemas.microsoft.com/office/powerpoint/2010/main" val="391427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F0"/>
                </a:solidFill>
              </a:rPr>
              <a:t>Visual Studio Online: </a:t>
            </a:r>
            <a:r>
              <a:rPr lang="en-US" dirty="0">
                <a:solidFill>
                  <a:schemeClr val="tx1"/>
                </a:solidFill>
              </a:rPr>
              <a:t>Application Insights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112" y="1485258"/>
            <a:ext cx="8560876" cy="4722134"/>
          </a:xfrm>
          <a:prstGeom prst="rect">
            <a:avLst/>
          </a:prstGeom>
          <a:ln>
            <a:noFill/>
          </a:ln>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12" y="1485258"/>
            <a:ext cx="8565777" cy="4724838"/>
          </a:xfrm>
          <a:prstGeom prst="rect">
            <a:avLst/>
          </a:prstGeom>
          <a:ln>
            <a:noFill/>
          </a:ln>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112" y="1485258"/>
            <a:ext cx="8566677" cy="4725334"/>
          </a:xfrm>
          <a:prstGeom prst="rect">
            <a:avLst/>
          </a:prstGeom>
          <a:ln>
            <a:noFill/>
          </a:ln>
        </p:spPr>
      </p:pic>
    </p:spTree>
    <p:extLst>
      <p:ext uri="{BB962C8B-B14F-4D97-AF65-F5344CB8AC3E}">
        <p14:creationId xmlns:p14="http://schemas.microsoft.com/office/powerpoint/2010/main" val="186290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イメージの展開</a:t>
            </a:r>
            <a:endParaRPr kumimoji="1" lang="ja-JP" altLang="en-US" dirty="0"/>
          </a:p>
        </p:txBody>
      </p:sp>
      <p:sp>
        <p:nvSpPr>
          <p:cNvPr id="7" name="正方形/長方形 6"/>
          <p:cNvSpPr/>
          <p:nvPr/>
        </p:nvSpPr>
        <p:spPr>
          <a:xfrm>
            <a:off x="4744029" y="322932"/>
            <a:ext cx="7139445" cy="6070952"/>
          </a:xfrm>
          <a:prstGeom prst="rect">
            <a:avLst/>
          </a:prstGeom>
          <a:solidFill>
            <a:sysClr val="window" lastClr="FFFFFF"/>
          </a:solidFill>
          <a:ln w="476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t"/>
          <a:lstStyle/>
          <a:p>
            <a:pPr algn="ctr" defTabSz="896386">
              <a:defRPr/>
            </a:pPr>
            <a:endParaRPr lang="ja-JP" altLang="en-US" sz="1765" kern="0" dirty="0">
              <a:solidFill>
                <a:prstClr val="black"/>
              </a:solidFill>
              <a:cs typeface="Segoe UI Light" panose="020B0502040204020203" pitchFamily="34" charset="0"/>
            </a:endParaRPr>
          </a:p>
        </p:txBody>
      </p:sp>
      <p:grpSp>
        <p:nvGrpSpPr>
          <p:cNvPr id="18" name="グループ化 17"/>
          <p:cNvGrpSpPr/>
          <p:nvPr/>
        </p:nvGrpSpPr>
        <p:grpSpPr>
          <a:xfrm>
            <a:off x="5341205" y="3722603"/>
            <a:ext cx="3317846" cy="1978148"/>
            <a:chOff x="2999656" y="2859152"/>
            <a:chExt cx="3384376" cy="2017814"/>
          </a:xfrm>
        </p:grpSpPr>
        <p:sp>
          <p:nvSpPr>
            <p:cNvPr id="19" name="Rounded Rectangle 62"/>
            <p:cNvSpPr/>
            <p:nvPr/>
          </p:nvSpPr>
          <p:spPr bwMode="auto">
            <a:xfrm>
              <a:off x="2999656" y="2859152"/>
              <a:ext cx="3384376" cy="2017814"/>
            </a:xfrm>
            <a:prstGeom prst="roundRect">
              <a:avLst>
                <a:gd name="adj" fmla="val 3964"/>
              </a:avLst>
            </a:prstGeom>
            <a:solidFill>
              <a:srgbClr val="A6A6A6"/>
            </a:solidFill>
            <a:ln w="9525" cap="flat" cmpd="sng" algn="ctr">
              <a:solidFill>
                <a:srgbClr val="A6A6A6"/>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1765" kern="0" dirty="0">
                <a:solidFill>
                  <a:srgbClr val="FFFFFF"/>
                </a:solidFill>
                <a:cs typeface="Segoe UI Light" panose="020B0502040204020203" pitchFamily="34" charset="0"/>
              </a:endParaRPr>
            </a:p>
          </p:txBody>
        </p:sp>
        <p:grpSp>
          <p:nvGrpSpPr>
            <p:cNvPr id="20" name="Group 64"/>
            <p:cNvGrpSpPr/>
            <p:nvPr/>
          </p:nvGrpSpPr>
          <p:grpSpPr>
            <a:xfrm>
              <a:off x="3125949" y="2989776"/>
              <a:ext cx="998126" cy="1761117"/>
              <a:chOff x="3857138" y="-151910"/>
              <a:chExt cx="1671976" cy="2950074"/>
            </a:xfrm>
          </p:grpSpPr>
          <p:pic>
            <p:nvPicPr>
              <p:cNvPr id="53" name="Picture 6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54" name="Rectangle 66"/>
              <p:cNvSpPr/>
              <p:nvPr/>
            </p:nvSpPr>
            <p:spPr bwMode="auto">
              <a:xfrm>
                <a:off x="3857138" y="151910"/>
                <a:ext cx="1671975" cy="2541479"/>
              </a:xfrm>
              <a:prstGeom prst="rect">
                <a:avLst/>
              </a:prstGeom>
              <a:gradFill rotWithShape="1">
                <a:gsLst>
                  <a:gs pos="0">
                    <a:srgbClr val="2DB557">
                      <a:lumMod val="16000"/>
                    </a:srgbClr>
                  </a:gs>
                  <a:gs pos="100000">
                    <a:srgbClr val="2DB557">
                      <a:lumMod val="19000"/>
                    </a:srgbClr>
                  </a:gs>
                  <a:gs pos="86000">
                    <a:srgbClr val="434343"/>
                  </a:gs>
                  <a:gs pos="18000">
                    <a:srgbClr val="2DB557">
                      <a:lumMod val="27000"/>
                    </a:srgbClr>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cs typeface="Segoe UI Light" panose="020B0502040204020203" pitchFamily="34" charset="0"/>
                </a:endParaRPr>
              </a:p>
            </p:txBody>
          </p:sp>
          <p:pic>
            <p:nvPicPr>
              <p:cNvPr id="55" name="Picture 6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21" name="Group 68"/>
            <p:cNvGrpSpPr/>
            <p:nvPr/>
          </p:nvGrpSpPr>
          <p:grpSpPr>
            <a:xfrm>
              <a:off x="4193556" y="2989776"/>
              <a:ext cx="998126" cy="1761117"/>
              <a:chOff x="3857138" y="-151910"/>
              <a:chExt cx="1671976" cy="2950074"/>
            </a:xfrm>
          </p:grpSpPr>
          <p:pic>
            <p:nvPicPr>
              <p:cNvPr id="50" name="Picture 69"/>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51" name="Rectangle 70"/>
              <p:cNvSpPr/>
              <p:nvPr/>
            </p:nvSpPr>
            <p:spPr bwMode="auto">
              <a:xfrm>
                <a:off x="3857138" y="151910"/>
                <a:ext cx="1671975" cy="2541479"/>
              </a:xfrm>
              <a:prstGeom prst="rect">
                <a:avLst/>
              </a:prstGeom>
              <a:gradFill rotWithShape="1">
                <a:gsLst>
                  <a:gs pos="0">
                    <a:srgbClr val="2DB557">
                      <a:lumMod val="16000"/>
                    </a:srgbClr>
                  </a:gs>
                  <a:gs pos="100000">
                    <a:srgbClr val="2DB557">
                      <a:lumMod val="19000"/>
                    </a:srgbClr>
                  </a:gs>
                  <a:gs pos="86000">
                    <a:srgbClr val="434343"/>
                  </a:gs>
                  <a:gs pos="18000">
                    <a:srgbClr val="2DB557">
                      <a:lumMod val="27000"/>
                    </a:srgbClr>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cs typeface="Segoe UI Light" panose="020B0502040204020203" pitchFamily="34" charset="0"/>
                </a:endParaRPr>
              </a:p>
            </p:txBody>
          </p:sp>
          <p:pic>
            <p:nvPicPr>
              <p:cNvPr id="52" name="Picture 71"/>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grpSp>
          <p:nvGrpSpPr>
            <p:cNvPr id="22" name="Group 72"/>
            <p:cNvGrpSpPr/>
            <p:nvPr/>
          </p:nvGrpSpPr>
          <p:grpSpPr>
            <a:xfrm>
              <a:off x="5261081" y="2989776"/>
              <a:ext cx="998126" cy="1761117"/>
              <a:chOff x="3857138" y="-151910"/>
              <a:chExt cx="1671976" cy="2950074"/>
            </a:xfrm>
          </p:grpSpPr>
          <p:pic>
            <p:nvPicPr>
              <p:cNvPr id="47"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857140" y="-151910"/>
                <a:ext cx="1671974" cy="303820"/>
              </a:xfrm>
              <a:prstGeom prst="rect">
                <a:avLst/>
              </a:prstGeom>
            </p:spPr>
          </p:pic>
          <p:sp>
            <p:nvSpPr>
              <p:cNvPr id="48" name="Rectangle 74"/>
              <p:cNvSpPr/>
              <p:nvPr/>
            </p:nvSpPr>
            <p:spPr bwMode="auto">
              <a:xfrm>
                <a:off x="3857138" y="151910"/>
                <a:ext cx="1671975" cy="2541479"/>
              </a:xfrm>
              <a:prstGeom prst="rect">
                <a:avLst/>
              </a:prstGeom>
              <a:gradFill rotWithShape="1">
                <a:gsLst>
                  <a:gs pos="0">
                    <a:srgbClr val="2DB557">
                      <a:lumMod val="16000"/>
                    </a:srgbClr>
                  </a:gs>
                  <a:gs pos="100000">
                    <a:srgbClr val="2DB557">
                      <a:lumMod val="19000"/>
                    </a:srgbClr>
                  </a:gs>
                  <a:gs pos="86000">
                    <a:srgbClr val="434343"/>
                  </a:gs>
                  <a:gs pos="18000">
                    <a:srgbClr val="2DB557">
                      <a:lumMod val="27000"/>
                    </a:srgbClr>
                  </a:gs>
                </a:gsLst>
                <a:lin ang="5400000" scaled="0"/>
              </a:gra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cs typeface="Segoe UI Light" panose="020B0502040204020203" pitchFamily="34" charset="0"/>
                </a:endParaRPr>
              </a:p>
            </p:txBody>
          </p:sp>
          <p:pic>
            <p:nvPicPr>
              <p:cNvPr id="49" name="Picture 7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857140" y="2691324"/>
                <a:ext cx="1671974" cy="106840"/>
              </a:xfrm>
              <a:prstGeom prst="rect">
                <a:avLst/>
              </a:prstGeom>
            </p:spPr>
          </p:pic>
        </p:grpSp>
        <p:sp>
          <p:nvSpPr>
            <p:cNvPr id="23" name="Rounded Rectangle 78"/>
            <p:cNvSpPr/>
            <p:nvPr/>
          </p:nvSpPr>
          <p:spPr bwMode="auto">
            <a:xfrm>
              <a:off x="4261368" y="3795925"/>
              <a:ext cx="366763" cy="448972"/>
            </a:xfrm>
            <a:prstGeom prst="roundRect">
              <a:avLst>
                <a:gd name="adj" fmla="val 8915"/>
              </a:avLst>
            </a:prstGeom>
            <a:solidFill>
              <a:srgbClr val="92D05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cs typeface="Segoe UI Light" panose="020B0502040204020203" pitchFamily="34" charset="0"/>
              </a:endParaRPr>
            </a:p>
          </p:txBody>
        </p:sp>
        <p:sp>
          <p:nvSpPr>
            <p:cNvPr id="24" name="Rounded Rectangle 79"/>
            <p:cNvSpPr/>
            <p:nvPr/>
          </p:nvSpPr>
          <p:spPr bwMode="auto">
            <a:xfrm>
              <a:off x="5803409" y="3275693"/>
              <a:ext cx="366763" cy="448972"/>
            </a:xfrm>
            <a:prstGeom prst="roundRect">
              <a:avLst>
                <a:gd name="adj" fmla="val 8915"/>
              </a:avLst>
            </a:prstGeom>
            <a:solidFill>
              <a:srgbClr val="92D05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cs typeface="Segoe UI Light" panose="020B0502040204020203" pitchFamily="34" charset="0"/>
              </a:endParaRPr>
            </a:p>
          </p:txBody>
        </p:sp>
        <p:grpSp>
          <p:nvGrpSpPr>
            <p:cNvPr id="25" name="Group 87"/>
            <p:cNvGrpSpPr/>
            <p:nvPr/>
          </p:nvGrpSpPr>
          <p:grpSpPr>
            <a:xfrm>
              <a:off x="5328893" y="3262823"/>
              <a:ext cx="852216" cy="1424008"/>
              <a:chOff x="6371150" y="2709450"/>
              <a:chExt cx="1427560" cy="2385378"/>
            </a:xfrm>
          </p:grpSpPr>
          <p:pic>
            <p:nvPicPr>
              <p:cNvPr id="41"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42"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43" name="Picture 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44" name="Picture 91"/>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45" name="Picture 92"/>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6"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sp>
          <p:nvSpPr>
            <p:cNvPr id="26" name="Rounded Rectangle 112"/>
            <p:cNvSpPr/>
            <p:nvPr/>
          </p:nvSpPr>
          <p:spPr bwMode="auto">
            <a:xfrm>
              <a:off x="3207124" y="3273728"/>
              <a:ext cx="366763" cy="448972"/>
            </a:xfrm>
            <a:prstGeom prst="roundRect">
              <a:avLst>
                <a:gd name="adj" fmla="val 8915"/>
              </a:avLst>
            </a:prstGeom>
            <a:solidFill>
              <a:srgbClr val="92D05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cs typeface="Segoe UI Light" panose="020B0502040204020203" pitchFamily="34" charset="0"/>
              </a:endParaRPr>
            </a:p>
          </p:txBody>
        </p:sp>
        <p:grpSp>
          <p:nvGrpSpPr>
            <p:cNvPr id="27" name="Group 113"/>
            <p:cNvGrpSpPr/>
            <p:nvPr/>
          </p:nvGrpSpPr>
          <p:grpSpPr>
            <a:xfrm>
              <a:off x="3193761" y="3262823"/>
              <a:ext cx="852216" cy="1424008"/>
              <a:chOff x="6371150" y="2709450"/>
              <a:chExt cx="1427560" cy="2385378"/>
            </a:xfrm>
          </p:grpSpPr>
          <p:pic>
            <p:nvPicPr>
              <p:cNvPr id="35" name="Picture 1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6" name="Picture 1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3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38" name="Picture 11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39" name="Picture 118"/>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4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nvGrpSpPr>
            <p:cNvPr id="28" name="Group 80"/>
            <p:cNvGrpSpPr/>
            <p:nvPr/>
          </p:nvGrpSpPr>
          <p:grpSpPr>
            <a:xfrm>
              <a:off x="4261368" y="3262823"/>
              <a:ext cx="852216" cy="1424008"/>
              <a:chOff x="6371150" y="2709450"/>
              <a:chExt cx="1427560" cy="2385378"/>
            </a:xfrm>
          </p:grpSpPr>
          <p:pic>
            <p:nvPicPr>
              <p:cNvPr id="29" name="Picture 8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2709450"/>
                <a:ext cx="636754" cy="790047"/>
              </a:xfrm>
              <a:prstGeom prst="rect">
                <a:avLst/>
              </a:prstGeom>
            </p:spPr>
          </p:pic>
          <p:pic>
            <p:nvPicPr>
              <p:cNvPr id="30"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3582559"/>
                <a:ext cx="636754" cy="790047"/>
              </a:xfrm>
              <a:prstGeom prst="rect">
                <a:avLst/>
              </a:prstGeom>
            </p:spPr>
          </p:pic>
          <p:pic>
            <p:nvPicPr>
              <p:cNvPr id="31" name="Picture 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61956" y="3582559"/>
                <a:ext cx="636754" cy="790047"/>
              </a:xfrm>
              <a:prstGeom prst="rect">
                <a:avLst/>
              </a:prstGeom>
            </p:spPr>
          </p:pic>
          <p:pic>
            <p:nvPicPr>
              <p:cNvPr id="32" name="Picture 84"/>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371150" y="4461376"/>
                <a:ext cx="636754" cy="633452"/>
              </a:xfrm>
              <a:prstGeom prst="rect">
                <a:avLst/>
              </a:prstGeom>
            </p:spPr>
          </p:pic>
          <p:pic>
            <p:nvPicPr>
              <p:cNvPr id="33" name="Picture 8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161956" y="4461376"/>
                <a:ext cx="636754" cy="633452"/>
              </a:xfrm>
              <a:prstGeom prst="rect">
                <a:avLst/>
              </a:prstGeom>
            </p:spPr>
          </p:pic>
          <p:pic>
            <p:nvPicPr>
              <p:cNvPr id="34"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50" y="2709450"/>
                <a:ext cx="636754" cy="790047"/>
              </a:xfrm>
              <a:prstGeom prst="rect">
                <a:avLst/>
              </a:prstGeom>
            </p:spPr>
          </p:pic>
        </p:grpSp>
      </p:grpSp>
      <p:sp>
        <p:nvSpPr>
          <p:cNvPr id="56" name="正方形/長方形 55"/>
          <p:cNvSpPr/>
          <p:nvPr/>
        </p:nvSpPr>
        <p:spPr>
          <a:xfrm>
            <a:off x="5548239" y="4113215"/>
            <a:ext cx="811723" cy="458800"/>
          </a:xfrm>
          <a:prstGeom prst="rect">
            <a:avLst/>
          </a:prstGeom>
          <a:solidFill>
            <a:srgbClr val="9BCC56"/>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en-US" altLang="ja-JP" sz="1961" b="1" kern="0" dirty="0">
                <a:solidFill>
                  <a:srgbClr val="002060"/>
                </a:solidFill>
                <a:cs typeface="Segoe UI Light" panose="020B0502040204020203" pitchFamily="34" charset="0"/>
              </a:rPr>
              <a:t>VHD</a:t>
            </a:r>
          </a:p>
        </p:txBody>
      </p:sp>
      <p:sp>
        <p:nvSpPr>
          <p:cNvPr id="57" name="正方形/長方形 56"/>
          <p:cNvSpPr/>
          <p:nvPr/>
        </p:nvSpPr>
        <p:spPr>
          <a:xfrm>
            <a:off x="6598037" y="4124282"/>
            <a:ext cx="807010" cy="458800"/>
          </a:xfrm>
          <a:prstGeom prst="rect">
            <a:avLst/>
          </a:prstGeom>
          <a:solidFill>
            <a:srgbClr val="9BCC56"/>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en-US" altLang="ja-JP" sz="1961" b="1" kern="0" dirty="0">
                <a:solidFill>
                  <a:srgbClr val="002060"/>
                </a:solidFill>
                <a:cs typeface="Segoe UI Light" panose="020B0502040204020203" pitchFamily="34" charset="0"/>
              </a:rPr>
              <a:t>VHD</a:t>
            </a:r>
          </a:p>
        </p:txBody>
      </p:sp>
      <p:sp>
        <p:nvSpPr>
          <p:cNvPr id="58" name="正方形/長方形 57"/>
          <p:cNvSpPr/>
          <p:nvPr/>
        </p:nvSpPr>
        <p:spPr>
          <a:xfrm>
            <a:off x="7637861" y="4113215"/>
            <a:ext cx="807010" cy="458800"/>
          </a:xfrm>
          <a:prstGeom prst="rect">
            <a:avLst/>
          </a:prstGeom>
          <a:solidFill>
            <a:srgbClr val="9BCC56"/>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en-US" altLang="ja-JP" sz="1961" b="1" kern="0" dirty="0">
                <a:solidFill>
                  <a:srgbClr val="002060"/>
                </a:solidFill>
                <a:cs typeface="Segoe UI Light" panose="020B0502040204020203" pitchFamily="34" charset="0"/>
              </a:rPr>
              <a:t>VHD</a:t>
            </a:r>
          </a:p>
        </p:txBody>
      </p:sp>
      <p:sp>
        <p:nvSpPr>
          <p:cNvPr id="59" name="正方形/長方形 58"/>
          <p:cNvSpPr/>
          <p:nvPr/>
        </p:nvSpPr>
        <p:spPr>
          <a:xfrm>
            <a:off x="5548239" y="5063860"/>
            <a:ext cx="811723" cy="458800"/>
          </a:xfrm>
          <a:prstGeom prst="rect">
            <a:avLst/>
          </a:prstGeom>
          <a:solidFill>
            <a:srgbClr val="9BCC56"/>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en-US" altLang="ja-JP" sz="1961" b="1" kern="0" dirty="0">
                <a:solidFill>
                  <a:srgbClr val="002060"/>
                </a:solidFill>
                <a:cs typeface="Segoe UI Light" panose="020B0502040204020203" pitchFamily="34" charset="0"/>
              </a:rPr>
              <a:t>VHD</a:t>
            </a:r>
          </a:p>
        </p:txBody>
      </p:sp>
      <p:sp>
        <p:nvSpPr>
          <p:cNvPr id="73" name="正方形/長方形 72"/>
          <p:cNvSpPr/>
          <p:nvPr/>
        </p:nvSpPr>
        <p:spPr>
          <a:xfrm>
            <a:off x="10079124" y="3878358"/>
            <a:ext cx="942887" cy="303481"/>
          </a:xfrm>
          <a:prstGeom prst="rect">
            <a:avLst/>
          </a:prstGeom>
        </p:spPr>
        <p:txBody>
          <a:bodyPr wrap="none">
            <a:spAutoFit/>
          </a:bodyPr>
          <a:lstStyle/>
          <a:p>
            <a:pPr defTabSz="896350"/>
            <a:r>
              <a:rPr lang="ja-JP" altLang="en-US" sz="1372" dirty="0">
                <a:solidFill>
                  <a:srgbClr val="FFFFFF"/>
                </a:solidFill>
                <a:cs typeface="Segoe UI Light" panose="020B0502040204020203" pitchFamily="34" charset="0"/>
              </a:rPr>
              <a:t>仮想マシン</a:t>
            </a:r>
          </a:p>
        </p:txBody>
      </p:sp>
      <p:sp>
        <p:nvSpPr>
          <p:cNvPr id="74" name="右矢印 73"/>
          <p:cNvSpPr/>
          <p:nvPr/>
        </p:nvSpPr>
        <p:spPr>
          <a:xfrm>
            <a:off x="8781866" y="4696361"/>
            <a:ext cx="934966" cy="398547"/>
          </a:xfrm>
          <a:prstGeom prst="rightArrow">
            <a:avLst/>
          </a:prstGeom>
          <a:solidFill>
            <a:srgbClr val="FFFFFF"/>
          </a:solidFill>
          <a:ln w="55000" cap="flat" cmpd="thickThin" algn="ctr">
            <a:solidFill>
              <a:srgbClr val="FF9929"/>
            </a:solidFill>
            <a:prstDash val="solid"/>
          </a:ln>
          <a:effectLst/>
        </p:spPr>
        <p:txBody>
          <a:bodyPr rtlCol="0" anchor="ctr"/>
          <a:lstStyle/>
          <a:p>
            <a:pPr algn="ctr" defTabSz="896350">
              <a:defRPr/>
            </a:pPr>
            <a:endParaRPr lang="ja-JP" altLang="en-US" sz="1568" kern="0" dirty="0">
              <a:solidFill>
                <a:srgbClr val="FFFFFF"/>
              </a:solidFill>
              <a:cs typeface="Segoe UI Light" panose="020B0502040204020203" pitchFamily="34" charset="0"/>
            </a:endParaRPr>
          </a:p>
        </p:txBody>
      </p:sp>
      <p:sp>
        <p:nvSpPr>
          <p:cNvPr id="75" name="正方形/長方形 74"/>
          <p:cNvSpPr/>
          <p:nvPr/>
        </p:nvSpPr>
        <p:spPr>
          <a:xfrm>
            <a:off x="8626837" y="4089463"/>
            <a:ext cx="934871" cy="635559"/>
          </a:xfrm>
          <a:prstGeom prst="rect">
            <a:avLst/>
          </a:prstGeom>
        </p:spPr>
        <p:txBody>
          <a:bodyPr wrap="none">
            <a:spAutoFit/>
          </a:bodyPr>
          <a:lstStyle/>
          <a:p>
            <a:pPr defTabSz="896350"/>
            <a:r>
              <a:rPr lang="ja-JP" altLang="en-US" sz="1765" b="1" dirty="0">
                <a:solidFill>
                  <a:srgbClr val="000000"/>
                </a:solidFill>
                <a:effectLst>
                  <a:outerShdw blurRad="38100" dist="38100" dir="2700000" algn="tl">
                    <a:srgbClr val="000000">
                      <a:alpha val="43137"/>
                    </a:srgbClr>
                  </a:outerShdw>
                </a:effectLst>
                <a:cs typeface="Segoe UI Light" panose="020B0502040204020203" pitchFamily="34" charset="0"/>
              </a:rPr>
              <a:t>インス</a:t>
            </a:r>
            <a:endParaRPr lang="en-US" altLang="ja-JP" sz="1765" b="1" dirty="0">
              <a:solidFill>
                <a:srgbClr val="000000"/>
              </a:solidFill>
              <a:effectLst>
                <a:outerShdw blurRad="38100" dist="38100" dir="2700000" algn="tl">
                  <a:srgbClr val="000000">
                    <a:alpha val="43137"/>
                  </a:srgbClr>
                </a:outerShdw>
              </a:effectLst>
              <a:cs typeface="Segoe UI Light" panose="020B0502040204020203" pitchFamily="34" charset="0"/>
            </a:endParaRPr>
          </a:p>
          <a:p>
            <a:pPr defTabSz="896350"/>
            <a:r>
              <a:rPr lang="ja-JP" altLang="en-US" sz="1765" b="1" dirty="0">
                <a:solidFill>
                  <a:srgbClr val="000000"/>
                </a:solidFill>
                <a:effectLst>
                  <a:outerShdw blurRad="38100" dist="38100" dir="2700000" algn="tl">
                    <a:srgbClr val="000000">
                      <a:alpha val="43137"/>
                    </a:srgbClr>
                  </a:outerShdw>
                </a:effectLst>
                <a:cs typeface="Segoe UI Light" panose="020B0502040204020203" pitchFamily="34" charset="0"/>
              </a:rPr>
              <a:t>タンス化</a:t>
            </a:r>
          </a:p>
        </p:txBody>
      </p:sp>
      <p:grpSp>
        <p:nvGrpSpPr>
          <p:cNvPr id="94" name="グループ化 93"/>
          <p:cNvGrpSpPr/>
          <p:nvPr/>
        </p:nvGrpSpPr>
        <p:grpSpPr>
          <a:xfrm>
            <a:off x="5181708" y="960348"/>
            <a:ext cx="6130496" cy="3068119"/>
            <a:chOff x="5285611" y="979108"/>
            <a:chExt cx="6253425" cy="3129641"/>
          </a:xfrm>
        </p:grpSpPr>
        <p:sp>
          <p:nvSpPr>
            <p:cNvPr id="8" name="正方形/長方形 7"/>
            <p:cNvSpPr/>
            <p:nvPr/>
          </p:nvSpPr>
          <p:spPr>
            <a:xfrm>
              <a:off x="5285611" y="979108"/>
              <a:ext cx="6159950" cy="1921971"/>
            </a:xfrm>
            <a:prstGeom prst="rect">
              <a:avLst/>
            </a:prstGeom>
            <a:solidFill>
              <a:srgbClr val="4472C4">
                <a:lumMod val="20000"/>
                <a:lumOff val="80000"/>
              </a:srgbClr>
            </a:solidFill>
            <a:ln w="55000" cap="flat" cmpd="thickThin" algn="ctr">
              <a:solidFill>
                <a:srgbClr val="FFC000">
                  <a:shade val="50000"/>
                </a:srgbClr>
              </a:solidFill>
              <a:prstDash val="solid"/>
            </a:ln>
            <a:effectLst/>
          </p:spPr>
          <p:txBody>
            <a:bodyPr rtlCol="0" anchor="t"/>
            <a:lstStyle/>
            <a:p>
              <a:pPr defTabSz="896386">
                <a:defRPr/>
              </a:pPr>
              <a:r>
                <a:rPr kumimoji="0" lang="ja-JP" altLang="en-US" sz="1961" kern="0" dirty="0">
                  <a:solidFill>
                    <a:prstClr val="black"/>
                  </a:solidFill>
                  <a:effectLst>
                    <a:outerShdw blurRad="38100" dist="38100" dir="2700000" algn="tl">
                      <a:srgbClr val="000000">
                        <a:alpha val="43137"/>
                      </a:srgbClr>
                    </a:outerShdw>
                  </a:effectLst>
                  <a:cs typeface="Segoe UI Light" panose="020B0502040204020203" pitchFamily="34" charset="0"/>
                </a:rPr>
                <a:t>イメージ </a:t>
              </a:r>
              <a:r>
                <a:rPr kumimoji="0" lang="en-US" altLang="ja-JP" sz="1961" kern="0" dirty="0">
                  <a:solidFill>
                    <a:prstClr val="black"/>
                  </a:solidFill>
                  <a:effectLst>
                    <a:outerShdw blurRad="38100" dist="38100" dir="2700000" algn="tl">
                      <a:srgbClr val="000000">
                        <a:alpha val="43137"/>
                      </a:srgbClr>
                    </a:outerShdw>
                  </a:effectLst>
                  <a:cs typeface="Segoe UI Light" panose="020B0502040204020203" pitchFamily="34" charset="0"/>
                </a:rPr>
                <a:t>(</a:t>
              </a:r>
              <a:r>
                <a:rPr kumimoji="0" lang="ja-JP" altLang="en-US" sz="1961" kern="0" dirty="0">
                  <a:solidFill>
                    <a:prstClr val="black"/>
                  </a:solidFill>
                  <a:effectLst>
                    <a:outerShdw blurRad="38100" dist="38100" dir="2700000" algn="tl">
                      <a:srgbClr val="000000">
                        <a:alpha val="43137"/>
                      </a:srgbClr>
                    </a:outerShdw>
                  </a:effectLst>
                  <a:cs typeface="Segoe UI Light" panose="020B0502040204020203" pitchFamily="34" charset="0"/>
                </a:rPr>
                <a:t>テンプレート</a:t>
              </a:r>
              <a:r>
                <a:rPr kumimoji="0" lang="en-US" altLang="ja-JP" sz="1961" kern="0" dirty="0">
                  <a:solidFill>
                    <a:prstClr val="black"/>
                  </a:solidFill>
                  <a:effectLst>
                    <a:outerShdw blurRad="38100" dist="38100" dir="2700000" algn="tl">
                      <a:srgbClr val="000000">
                        <a:alpha val="43137"/>
                      </a:srgbClr>
                    </a:outerShdw>
                  </a:effectLst>
                  <a:cs typeface="Segoe UI Light" panose="020B0502040204020203" pitchFamily="34" charset="0"/>
                </a:rPr>
                <a:t>)</a:t>
              </a:r>
              <a:endParaRPr kumimoji="0" lang="ja-JP" altLang="en-US" sz="1961" kern="0" dirty="0">
                <a:solidFill>
                  <a:prstClr val="black"/>
                </a:solidFill>
                <a:effectLst>
                  <a:outerShdw blurRad="38100" dist="38100" dir="2700000" algn="tl">
                    <a:srgbClr val="000000">
                      <a:alpha val="43137"/>
                    </a:srgbClr>
                  </a:outerShdw>
                </a:effectLst>
                <a:cs typeface="Segoe UI Light" panose="020B0502040204020203" pitchFamily="34" charset="0"/>
              </a:endParaRPr>
            </a:p>
          </p:txBody>
        </p:sp>
        <p:sp>
          <p:nvSpPr>
            <p:cNvPr id="9" name="正方形/長方形 8"/>
            <p:cNvSpPr/>
            <p:nvPr/>
          </p:nvSpPr>
          <p:spPr>
            <a:xfrm>
              <a:off x="8312303" y="1347519"/>
              <a:ext cx="3029039" cy="1360474"/>
            </a:xfrm>
            <a:prstGeom prst="rect">
              <a:avLst/>
            </a:prstGeom>
            <a:noFill/>
            <a:ln w="25400" cap="flat" cmpd="sng" algn="ctr">
              <a:solidFill>
                <a:srgbClr val="9BBB59"/>
              </a:solidFill>
              <a:prstDash val="solid"/>
            </a:ln>
            <a:effectLst/>
          </p:spPr>
          <p:txBody>
            <a:bodyPr rtlCol="0" anchor="t"/>
            <a:lstStyle/>
            <a:p>
              <a:pPr algn="ctr" defTabSz="896386">
                <a:defRPr/>
              </a:pPr>
              <a:r>
                <a:rPr lang="ja-JP" altLang="en-US" sz="1765" kern="0" dirty="0">
                  <a:solidFill>
                    <a:prstClr val="black"/>
                  </a:solidFill>
                  <a:cs typeface="Segoe UI Light" panose="020B0502040204020203" pitchFamily="34" charset="0"/>
                </a:rPr>
                <a:t>プラットフォーム イメージ</a:t>
              </a:r>
              <a:endParaRPr lang="en-US" altLang="ja-JP" sz="1765" kern="0" dirty="0">
                <a:solidFill>
                  <a:prstClr val="black"/>
                </a:solidFill>
                <a:cs typeface="Segoe UI Light" panose="020B0502040204020203" pitchFamily="34" charset="0"/>
              </a:endParaRPr>
            </a:p>
            <a:p>
              <a:pPr algn="ctr" defTabSz="896386">
                <a:defRPr/>
              </a:pPr>
              <a:r>
                <a:rPr lang="ja-JP" altLang="en-US" sz="1372" kern="0" dirty="0">
                  <a:solidFill>
                    <a:prstClr val="black"/>
                  </a:solidFill>
                  <a:cs typeface="Segoe UI Light" panose="020B0502040204020203" pitchFamily="34" charset="0"/>
                </a:rPr>
                <a:t>（標準テンプレート）</a:t>
              </a:r>
            </a:p>
          </p:txBody>
        </p:sp>
        <p:sp>
          <p:nvSpPr>
            <p:cNvPr id="10" name="テキスト ボックス 9"/>
            <p:cNvSpPr txBox="1"/>
            <p:nvPr/>
          </p:nvSpPr>
          <p:spPr>
            <a:xfrm>
              <a:off x="8263330" y="2364248"/>
              <a:ext cx="989781" cy="307777"/>
            </a:xfrm>
            <a:prstGeom prst="rect">
              <a:avLst/>
            </a:prstGeom>
            <a:noFill/>
          </p:spPr>
          <p:txBody>
            <a:bodyPr wrap="square" rtlCol="0">
              <a:spAutoFit/>
            </a:bodyPr>
            <a:lstStyle/>
            <a:p>
              <a:pPr algn="ctr" defTabSz="896386"/>
              <a:r>
                <a:rPr lang="en-US" altLang="ja-JP" sz="1372" dirty="0">
                  <a:solidFill>
                    <a:prstClr val="black"/>
                  </a:solidFill>
                  <a:cs typeface="Segoe UI Light" panose="020B0502040204020203" pitchFamily="34" charset="0"/>
                </a:rPr>
                <a:t>Windows</a:t>
              </a:r>
              <a:endParaRPr lang="ja-JP" altLang="en-US" sz="1372" dirty="0">
                <a:solidFill>
                  <a:prstClr val="black"/>
                </a:solidFill>
                <a:cs typeface="Segoe UI Light" panose="020B0502040204020203" pitchFamily="34" charset="0"/>
              </a:endParaRPr>
            </a:p>
          </p:txBody>
        </p:sp>
        <p:sp>
          <p:nvSpPr>
            <p:cNvPr id="11" name="テキスト ボックス 10"/>
            <p:cNvSpPr txBox="1"/>
            <p:nvPr/>
          </p:nvSpPr>
          <p:spPr>
            <a:xfrm>
              <a:off x="9055402" y="2364248"/>
              <a:ext cx="989781" cy="307777"/>
            </a:xfrm>
            <a:prstGeom prst="rect">
              <a:avLst/>
            </a:prstGeom>
            <a:noFill/>
          </p:spPr>
          <p:txBody>
            <a:bodyPr wrap="square" rtlCol="0">
              <a:spAutoFit/>
            </a:bodyPr>
            <a:lstStyle/>
            <a:p>
              <a:pPr algn="ctr" defTabSz="896386"/>
              <a:r>
                <a:rPr lang="en-US" altLang="ja-JP" sz="1372" dirty="0" err="1">
                  <a:solidFill>
                    <a:prstClr val="black"/>
                  </a:solidFill>
                  <a:cs typeface="Segoe UI Light" panose="020B0502040204020203" pitchFamily="34" charset="0"/>
                </a:rPr>
                <a:t>CentOS</a:t>
              </a:r>
              <a:endParaRPr lang="ja-JP" altLang="en-US" sz="1372" dirty="0">
                <a:solidFill>
                  <a:prstClr val="black"/>
                </a:solidFill>
                <a:cs typeface="Segoe UI Light" panose="020B0502040204020203" pitchFamily="34" charset="0"/>
              </a:endParaRPr>
            </a:p>
          </p:txBody>
        </p:sp>
        <p:sp>
          <p:nvSpPr>
            <p:cNvPr id="12" name="テキスト ボックス 11"/>
            <p:cNvSpPr txBox="1"/>
            <p:nvPr/>
          </p:nvSpPr>
          <p:spPr>
            <a:xfrm>
              <a:off x="9819981" y="2364248"/>
              <a:ext cx="989781" cy="307777"/>
            </a:xfrm>
            <a:prstGeom prst="rect">
              <a:avLst/>
            </a:prstGeom>
            <a:noFill/>
          </p:spPr>
          <p:txBody>
            <a:bodyPr wrap="square" rtlCol="0">
              <a:spAutoFit/>
            </a:bodyPr>
            <a:lstStyle/>
            <a:p>
              <a:pPr algn="ctr" defTabSz="896386"/>
              <a:r>
                <a:rPr lang="en-US" altLang="ja-JP" sz="1372">
                  <a:solidFill>
                    <a:prstClr val="black"/>
                  </a:solidFill>
                  <a:cs typeface="Segoe UI Light" panose="020B0502040204020203" pitchFamily="34" charset="0"/>
                </a:rPr>
                <a:t>Ubuntu</a:t>
              </a:r>
              <a:endParaRPr lang="ja-JP" altLang="en-US" sz="1372" dirty="0">
                <a:solidFill>
                  <a:prstClr val="black"/>
                </a:solidFill>
                <a:cs typeface="Segoe UI Light" panose="020B0502040204020203" pitchFamily="34" charset="0"/>
              </a:endParaRPr>
            </a:p>
          </p:txBody>
        </p:sp>
        <p:pic>
          <p:nvPicPr>
            <p:cNvPr id="15" name="図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30279" y="1819375"/>
              <a:ext cx="786317" cy="595776"/>
            </a:xfrm>
            <a:prstGeom prst="rect">
              <a:avLst/>
            </a:prstGeom>
          </p:spPr>
        </p:pic>
        <p:pic>
          <p:nvPicPr>
            <p:cNvPr id="16" name="図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30514" y="1820318"/>
              <a:ext cx="807023" cy="611465"/>
            </a:xfrm>
            <a:prstGeom prst="rect">
              <a:avLst/>
            </a:prstGeom>
          </p:spPr>
        </p:pic>
        <p:pic>
          <p:nvPicPr>
            <p:cNvPr id="17" name="図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72522" y="1814031"/>
              <a:ext cx="807023" cy="611465"/>
            </a:xfrm>
            <a:prstGeom prst="rect">
              <a:avLst/>
            </a:prstGeom>
          </p:spPr>
        </p:pic>
        <p:sp>
          <p:nvSpPr>
            <p:cNvPr id="60" name="テキスト ボックス 59"/>
            <p:cNvSpPr txBox="1"/>
            <p:nvPr/>
          </p:nvSpPr>
          <p:spPr>
            <a:xfrm>
              <a:off x="10549255" y="1983501"/>
              <a:ext cx="989781" cy="276999"/>
            </a:xfrm>
            <a:prstGeom prst="rect">
              <a:avLst/>
            </a:prstGeom>
            <a:noFill/>
          </p:spPr>
          <p:txBody>
            <a:bodyPr wrap="square" rtlCol="0">
              <a:spAutoFit/>
            </a:bodyPr>
            <a:lstStyle/>
            <a:p>
              <a:pPr algn="ctr" defTabSz="896386"/>
              <a:r>
                <a:rPr lang="ja-JP" altLang="en-US" sz="1176" dirty="0">
                  <a:solidFill>
                    <a:prstClr val="black"/>
                  </a:solidFill>
                  <a:cs typeface="Segoe UI Light" panose="020B0502040204020203" pitchFamily="34" charset="0"/>
                </a:rPr>
                <a:t>・・・</a:t>
              </a:r>
            </a:p>
          </p:txBody>
        </p:sp>
        <p:grpSp>
          <p:nvGrpSpPr>
            <p:cNvPr id="61" name="グループ化 60"/>
            <p:cNvGrpSpPr/>
            <p:nvPr/>
          </p:nvGrpSpPr>
          <p:grpSpPr>
            <a:xfrm>
              <a:off x="5465336" y="1332318"/>
              <a:ext cx="2774262" cy="1375675"/>
              <a:chOff x="4874097" y="2338405"/>
              <a:chExt cx="2774262" cy="1375675"/>
            </a:xfrm>
          </p:grpSpPr>
          <p:sp>
            <p:nvSpPr>
              <p:cNvPr id="62" name="正方形/長方形 61"/>
              <p:cNvSpPr/>
              <p:nvPr/>
            </p:nvSpPr>
            <p:spPr>
              <a:xfrm>
                <a:off x="4874097" y="2338405"/>
                <a:ext cx="2678136" cy="1360474"/>
              </a:xfrm>
              <a:prstGeom prst="rect">
                <a:avLst/>
              </a:prstGeom>
              <a:noFill/>
              <a:ln w="25400" cap="flat" cmpd="sng" algn="ctr">
                <a:solidFill>
                  <a:srgbClr val="9BBB59"/>
                </a:solidFill>
                <a:prstDash val="solid"/>
              </a:ln>
              <a:effectLst/>
            </p:spPr>
            <p:txBody>
              <a:bodyPr rtlCol="0" anchor="t"/>
              <a:lstStyle/>
              <a:p>
                <a:pPr algn="ctr" defTabSz="896386">
                  <a:defRPr/>
                </a:pPr>
                <a:r>
                  <a:rPr lang="ja-JP" altLang="en-US" sz="1765" kern="0" dirty="0">
                    <a:solidFill>
                      <a:prstClr val="black"/>
                    </a:solidFill>
                    <a:cs typeface="Segoe UI Light" panose="020B0502040204020203" pitchFamily="34" charset="0"/>
                  </a:rPr>
                  <a:t>マイ イメージ</a:t>
                </a:r>
                <a:endParaRPr lang="en-US" altLang="ja-JP" sz="1765" kern="0" dirty="0">
                  <a:solidFill>
                    <a:prstClr val="black"/>
                  </a:solidFill>
                  <a:cs typeface="Segoe UI Light" panose="020B0502040204020203" pitchFamily="34" charset="0"/>
                </a:endParaRPr>
              </a:p>
              <a:p>
                <a:pPr algn="ctr" defTabSz="896386">
                  <a:defRPr/>
                </a:pPr>
                <a:r>
                  <a:rPr lang="ja-JP" altLang="en-US" sz="1372" kern="0" dirty="0">
                    <a:solidFill>
                      <a:prstClr val="black"/>
                    </a:solidFill>
                    <a:cs typeface="Segoe UI Light" panose="020B0502040204020203" pitchFamily="34" charset="0"/>
                  </a:rPr>
                  <a:t>（カスタムテンプレート）</a:t>
                </a:r>
              </a:p>
            </p:txBody>
          </p:sp>
          <p:sp>
            <p:nvSpPr>
              <p:cNvPr id="63" name="テキスト ボックス 62"/>
              <p:cNvSpPr txBox="1"/>
              <p:nvPr/>
            </p:nvSpPr>
            <p:spPr>
              <a:xfrm>
                <a:off x="5501454" y="3406303"/>
                <a:ext cx="1796903" cy="307777"/>
              </a:xfrm>
              <a:prstGeom prst="rect">
                <a:avLst/>
              </a:prstGeom>
              <a:noFill/>
            </p:spPr>
            <p:txBody>
              <a:bodyPr wrap="square" rtlCol="0">
                <a:spAutoFit/>
              </a:bodyPr>
              <a:lstStyle/>
              <a:p>
                <a:pPr algn="ctr" defTabSz="896386"/>
                <a:r>
                  <a:rPr lang="ja-JP" altLang="en-US" sz="1372" dirty="0">
                    <a:solidFill>
                      <a:prstClr val="black"/>
                    </a:solidFill>
                    <a:cs typeface="Segoe UI Light" panose="020B0502040204020203" pitchFamily="34" charset="0"/>
                  </a:rPr>
                  <a:t>（</a:t>
                </a:r>
                <a:r>
                  <a:rPr lang="en-US" altLang="ja-JP" sz="1372" dirty="0">
                    <a:solidFill>
                      <a:prstClr val="black"/>
                    </a:solidFill>
                    <a:cs typeface="Segoe UI Light" panose="020B0502040204020203" pitchFamily="34" charset="0"/>
                  </a:rPr>
                  <a:t>Generalize </a:t>
                </a:r>
                <a:r>
                  <a:rPr lang="ja-JP" altLang="en-US" sz="1372" dirty="0">
                    <a:solidFill>
                      <a:prstClr val="black"/>
                    </a:solidFill>
                    <a:cs typeface="Segoe UI Light" panose="020B0502040204020203" pitchFamily="34" charset="0"/>
                  </a:rPr>
                  <a:t>済）</a:t>
                </a:r>
                <a:endParaRPr lang="en-US" altLang="ja-JP" sz="1372" dirty="0">
                  <a:solidFill>
                    <a:prstClr val="black"/>
                  </a:solidFill>
                  <a:cs typeface="Segoe UI Light" panose="020B0502040204020203" pitchFamily="34" charset="0"/>
                </a:endParaRPr>
              </a:p>
            </p:txBody>
          </p:sp>
          <p:sp>
            <p:nvSpPr>
              <p:cNvPr id="64" name="正方形/長方形 63"/>
              <p:cNvSpPr/>
              <p:nvPr/>
            </p:nvSpPr>
            <p:spPr>
              <a:xfrm>
                <a:off x="4875275" y="3206016"/>
                <a:ext cx="336383" cy="372905"/>
              </a:xfrm>
              <a:prstGeom prst="rect">
                <a:avLst/>
              </a:prstGeom>
              <a:noFill/>
              <a:ln w="25400" cap="flat" cmpd="sng" algn="ctr">
                <a:noFill/>
                <a:prstDash val="solid"/>
              </a:ln>
              <a:effectLst/>
            </p:spPr>
            <p:txBody>
              <a:bodyPr rtlCol="0" anchor="ctr"/>
              <a:lstStyle/>
              <a:p>
                <a:pPr algn="ctr" defTabSz="896386">
                  <a:defRPr/>
                </a:pPr>
                <a:endParaRPr lang="ja-JP" altLang="en-US" sz="1765" kern="0">
                  <a:solidFill>
                    <a:prstClr val="white"/>
                  </a:solidFill>
                  <a:cs typeface="Segoe UI Light" panose="020B0502040204020203" pitchFamily="34" charset="0"/>
                </a:endParaRPr>
              </a:p>
            </p:txBody>
          </p:sp>
          <p:pic>
            <p:nvPicPr>
              <p:cNvPr id="65" name="図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8437" y="2811479"/>
                <a:ext cx="786317" cy="595776"/>
              </a:xfrm>
              <a:prstGeom prst="rect">
                <a:avLst/>
              </a:prstGeom>
            </p:spPr>
          </p:pic>
          <p:pic>
            <p:nvPicPr>
              <p:cNvPr id="66" name="図 6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1299" y="2852503"/>
                <a:ext cx="786317" cy="595776"/>
              </a:xfrm>
              <a:prstGeom prst="rect">
                <a:avLst/>
              </a:prstGeom>
            </p:spPr>
          </p:pic>
          <p:pic>
            <p:nvPicPr>
              <p:cNvPr id="67" name="図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63387" y="2864548"/>
                <a:ext cx="786317" cy="595776"/>
              </a:xfrm>
              <a:prstGeom prst="rect">
                <a:avLst/>
              </a:prstGeom>
            </p:spPr>
          </p:pic>
          <p:sp>
            <p:nvSpPr>
              <p:cNvPr id="68" name="テキスト ボックス 67"/>
              <p:cNvSpPr txBox="1"/>
              <p:nvPr/>
            </p:nvSpPr>
            <p:spPr>
              <a:xfrm>
                <a:off x="6938317" y="3028188"/>
                <a:ext cx="710042" cy="276999"/>
              </a:xfrm>
              <a:prstGeom prst="rect">
                <a:avLst/>
              </a:prstGeom>
              <a:noFill/>
            </p:spPr>
            <p:txBody>
              <a:bodyPr wrap="square" rtlCol="0">
                <a:spAutoFit/>
              </a:bodyPr>
              <a:lstStyle/>
              <a:p>
                <a:pPr algn="ctr" defTabSz="896386"/>
                <a:r>
                  <a:rPr lang="ja-JP" altLang="en-US" sz="1176" dirty="0">
                    <a:solidFill>
                      <a:prstClr val="black"/>
                    </a:solidFill>
                    <a:cs typeface="Segoe UI Light" panose="020B0502040204020203" pitchFamily="34" charset="0"/>
                  </a:rPr>
                  <a:t>・・・</a:t>
                </a:r>
              </a:p>
            </p:txBody>
          </p:sp>
        </p:grpSp>
        <p:sp>
          <p:nvSpPr>
            <p:cNvPr id="76" name="右矢印 75"/>
            <p:cNvSpPr/>
            <p:nvPr/>
          </p:nvSpPr>
          <p:spPr>
            <a:xfrm rot="16200000">
              <a:off x="5367986" y="3263266"/>
              <a:ext cx="1272935" cy="418028"/>
            </a:xfrm>
            <a:prstGeom prst="rightArrow">
              <a:avLst/>
            </a:prstGeom>
            <a:solidFill>
              <a:srgbClr val="FFFFFF"/>
            </a:solidFill>
            <a:ln w="55000" cap="flat" cmpd="thickThin" algn="ctr">
              <a:solidFill>
                <a:srgbClr val="FF9929"/>
              </a:solidFill>
              <a:prstDash val="solid"/>
            </a:ln>
            <a:effectLst/>
          </p:spPr>
          <p:txBody>
            <a:bodyPr rtlCol="0" anchor="ctr"/>
            <a:lstStyle/>
            <a:p>
              <a:pPr algn="ctr" defTabSz="896350">
                <a:defRPr/>
              </a:pPr>
              <a:endParaRPr lang="ja-JP" altLang="en-US" sz="1568" kern="0" dirty="0">
                <a:solidFill>
                  <a:srgbClr val="FFFFFF"/>
                </a:solidFill>
                <a:cs typeface="Segoe UI Light" panose="020B0502040204020203" pitchFamily="34" charset="0"/>
              </a:endParaRPr>
            </a:p>
          </p:txBody>
        </p:sp>
        <p:sp>
          <p:nvSpPr>
            <p:cNvPr id="77" name="正方形/長方形 76"/>
            <p:cNvSpPr/>
            <p:nvPr/>
          </p:nvSpPr>
          <p:spPr>
            <a:xfrm>
              <a:off x="6153485" y="3396375"/>
              <a:ext cx="1097511" cy="371244"/>
            </a:xfrm>
            <a:prstGeom prst="rect">
              <a:avLst/>
            </a:prstGeom>
          </p:spPr>
          <p:txBody>
            <a:bodyPr wrap="none">
              <a:spAutoFit/>
            </a:bodyPr>
            <a:lstStyle/>
            <a:p>
              <a:pPr defTabSz="896350"/>
              <a:r>
                <a:rPr lang="ja-JP" altLang="en-US" sz="1765" b="1" dirty="0">
                  <a:solidFill>
                    <a:srgbClr val="000000"/>
                  </a:solidFill>
                  <a:effectLst>
                    <a:outerShdw blurRad="38100" dist="38100" dir="2700000" algn="tl">
                      <a:srgbClr val="000000">
                        <a:alpha val="43137"/>
                      </a:srgbClr>
                    </a:outerShdw>
                  </a:effectLst>
                  <a:cs typeface="Segoe UI Light" panose="020B0502040204020203" pitchFamily="34" charset="0"/>
                </a:rPr>
                <a:t>イメージ化</a:t>
              </a:r>
            </a:p>
          </p:txBody>
        </p:sp>
        <p:grpSp>
          <p:nvGrpSpPr>
            <p:cNvPr id="92" name="グループ化 91"/>
            <p:cNvGrpSpPr/>
            <p:nvPr/>
          </p:nvGrpSpPr>
          <p:grpSpPr>
            <a:xfrm>
              <a:off x="7910140" y="2835813"/>
              <a:ext cx="994180" cy="1272936"/>
              <a:chOff x="7910140" y="2835813"/>
              <a:chExt cx="994180" cy="1272936"/>
            </a:xfrm>
          </p:grpSpPr>
          <p:sp>
            <p:nvSpPr>
              <p:cNvPr id="78" name="右矢印 77"/>
              <p:cNvSpPr/>
              <p:nvPr/>
            </p:nvSpPr>
            <p:spPr>
              <a:xfrm rot="5400000">
                <a:off x="7482686" y="3263267"/>
                <a:ext cx="1272936" cy="418028"/>
              </a:xfrm>
              <a:prstGeom prst="rightArrow">
                <a:avLst/>
              </a:prstGeom>
              <a:solidFill>
                <a:srgbClr val="FFFFFF"/>
              </a:solidFill>
              <a:ln w="55000" cap="flat" cmpd="thickThin" algn="ctr">
                <a:solidFill>
                  <a:srgbClr val="FF9929"/>
                </a:solidFill>
                <a:prstDash val="solid"/>
              </a:ln>
              <a:effectLst/>
            </p:spPr>
            <p:txBody>
              <a:bodyPr rtlCol="0" anchor="ctr"/>
              <a:lstStyle/>
              <a:p>
                <a:pPr algn="ctr" defTabSz="896350">
                  <a:defRPr/>
                </a:pPr>
                <a:endParaRPr lang="ja-JP" altLang="en-US" sz="1568" kern="0" dirty="0">
                  <a:solidFill>
                    <a:srgbClr val="FFFFFF"/>
                  </a:solidFill>
                  <a:cs typeface="Segoe UI Light" panose="020B0502040204020203" pitchFamily="34" charset="0"/>
                </a:endParaRPr>
              </a:p>
            </p:txBody>
          </p:sp>
          <p:sp>
            <p:nvSpPr>
              <p:cNvPr id="79" name="正方形/長方形 78"/>
              <p:cNvSpPr/>
              <p:nvPr/>
            </p:nvSpPr>
            <p:spPr>
              <a:xfrm>
                <a:off x="8230312" y="3386479"/>
                <a:ext cx="674008" cy="371244"/>
              </a:xfrm>
              <a:prstGeom prst="rect">
                <a:avLst/>
              </a:prstGeom>
            </p:spPr>
            <p:txBody>
              <a:bodyPr wrap="none">
                <a:spAutoFit/>
              </a:bodyPr>
              <a:lstStyle/>
              <a:p>
                <a:pPr defTabSz="896350"/>
                <a:r>
                  <a:rPr lang="ja-JP" altLang="en-US" sz="1765" b="1" dirty="0">
                    <a:solidFill>
                      <a:srgbClr val="000000"/>
                    </a:solidFill>
                    <a:effectLst>
                      <a:outerShdw blurRad="38100" dist="38100" dir="2700000" algn="tl">
                        <a:srgbClr val="000000">
                          <a:alpha val="43137"/>
                        </a:srgbClr>
                      </a:outerShdw>
                    </a:effectLst>
                    <a:cs typeface="Segoe UI Light" panose="020B0502040204020203" pitchFamily="34" charset="0"/>
                  </a:rPr>
                  <a:t>コピー</a:t>
                </a:r>
              </a:p>
            </p:txBody>
          </p:sp>
        </p:grpSp>
      </p:grpSp>
      <p:grpSp>
        <p:nvGrpSpPr>
          <p:cNvPr id="80" name="Group 25"/>
          <p:cNvGrpSpPr/>
          <p:nvPr/>
        </p:nvGrpSpPr>
        <p:grpSpPr>
          <a:xfrm>
            <a:off x="9773781" y="3939562"/>
            <a:ext cx="1948389" cy="1701709"/>
            <a:chOff x="328301" y="3881331"/>
            <a:chExt cx="722921" cy="623207"/>
          </a:xfrm>
        </p:grpSpPr>
        <p:sp>
          <p:nvSpPr>
            <p:cNvPr id="81" name="Hexagon 26"/>
            <p:cNvSpPr/>
            <p:nvPr/>
          </p:nvSpPr>
          <p:spPr bwMode="auto">
            <a:xfrm rot="19780699">
              <a:off x="328301" y="3881331"/>
              <a:ext cx="722921" cy="623207"/>
            </a:xfrm>
            <a:prstGeom prst="hexagon">
              <a:avLst>
                <a:gd name="adj" fmla="val 28905"/>
                <a:gd name="vf" fmla="val 115470"/>
              </a:avLst>
            </a:prstGeom>
            <a:solidFill>
              <a:srgbClr val="00AEEF"/>
            </a:solidFill>
            <a:ln w="6350" cap="flat" cmpd="sng" algn="ctr">
              <a:noFill/>
              <a:prstDash val="solid"/>
              <a:miter lim="800000"/>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defRPr/>
              </a:pPr>
              <a:endParaRPr lang="en-US" sz="2200" kern="0" dirty="0">
                <a:gradFill>
                  <a:gsLst>
                    <a:gs pos="0">
                      <a:srgbClr val="FFFFFF"/>
                    </a:gs>
                    <a:gs pos="100000">
                      <a:srgbClr val="FFFFFF"/>
                    </a:gs>
                  </a:gsLst>
                  <a:lin ang="5400000" scaled="0"/>
                </a:gradFill>
                <a:cs typeface="Segoe UI Light" panose="020B0502040204020203" pitchFamily="34" charset="0"/>
              </a:endParaRPr>
            </a:p>
          </p:txBody>
        </p:sp>
        <p:pic>
          <p:nvPicPr>
            <p:cNvPr id="82"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2298" y="4066827"/>
              <a:ext cx="314925" cy="284870"/>
            </a:xfrm>
            <a:prstGeom prst="rect">
              <a:avLst/>
            </a:prstGeom>
          </p:spPr>
        </p:pic>
      </p:grpSp>
      <p:sp>
        <p:nvSpPr>
          <p:cNvPr id="84" name="正方形/長方形 83"/>
          <p:cNvSpPr/>
          <p:nvPr/>
        </p:nvSpPr>
        <p:spPr>
          <a:xfrm>
            <a:off x="6099414" y="5720337"/>
            <a:ext cx="1758815" cy="394082"/>
          </a:xfrm>
          <a:prstGeom prst="rect">
            <a:avLst/>
          </a:prstGeom>
        </p:spPr>
        <p:txBody>
          <a:bodyPr wrap="none">
            <a:spAutoFit/>
          </a:bodyPr>
          <a:lstStyle/>
          <a:p>
            <a:pPr defTabSz="914225"/>
            <a:r>
              <a:rPr lang="en-US" altLang="ja-JP" sz="1961" dirty="0">
                <a:solidFill>
                  <a:prstClr val="black"/>
                </a:solidFill>
                <a:cs typeface="Segoe UI Light" panose="020B0502040204020203" pitchFamily="34" charset="0"/>
              </a:rPr>
              <a:t>BLOB </a:t>
            </a:r>
            <a:r>
              <a:rPr lang="ja-JP" altLang="en-US" sz="1961" dirty="0">
                <a:solidFill>
                  <a:prstClr val="black"/>
                </a:solidFill>
                <a:cs typeface="Segoe UI Light" panose="020B0502040204020203" pitchFamily="34" charset="0"/>
              </a:rPr>
              <a:t>ストレージ</a:t>
            </a:r>
          </a:p>
        </p:txBody>
      </p:sp>
      <p:sp>
        <p:nvSpPr>
          <p:cNvPr id="85" name="正方形/長方形 84"/>
          <p:cNvSpPr/>
          <p:nvPr/>
        </p:nvSpPr>
        <p:spPr>
          <a:xfrm>
            <a:off x="10020465" y="5764087"/>
            <a:ext cx="1265090" cy="394082"/>
          </a:xfrm>
          <a:prstGeom prst="rect">
            <a:avLst/>
          </a:prstGeom>
        </p:spPr>
        <p:txBody>
          <a:bodyPr wrap="none">
            <a:spAutoFit/>
          </a:bodyPr>
          <a:lstStyle/>
          <a:p>
            <a:pPr defTabSz="914225"/>
            <a:r>
              <a:rPr lang="ja-JP" altLang="en-US" sz="1961" dirty="0">
                <a:solidFill>
                  <a:prstClr val="black"/>
                </a:solidFill>
                <a:cs typeface="Segoe UI Light" panose="020B0502040204020203" pitchFamily="34" charset="0"/>
              </a:rPr>
              <a:t>仮想マシン</a:t>
            </a:r>
          </a:p>
        </p:txBody>
      </p:sp>
      <p:grpSp>
        <p:nvGrpSpPr>
          <p:cNvPr id="93" name="グループ化 92"/>
          <p:cNvGrpSpPr/>
          <p:nvPr/>
        </p:nvGrpSpPr>
        <p:grpSpPr>
          <a:xfrm>
            <a:off x="795220" y="1290036"/>
            <a:ext cx="4329063" cy="5178239"/>
            <a:chOff x="811165" y="1315407"/>
            <a:chExt cx="4415870" cy="5282073"/>
          </a:xfrm>
        </p:grpSpPr>
        <p:grpSp>
          <p:nvGrpSpPr>
            <p:cNvPr id="3" name="グループ化 2"/>
            <p:cNvGrpSpPr/>
            <p:nvPr/>
          </p:nvGrpSpPr>
          <p:grpSpPr>
            <a:xfrm>
              <a:off x="826380" y="1315407"/>
              <a:ext cx="1904662" cy="3069248"/>
              <a:chOff x="874451" y="1463038"/>
              <a:chExt cx="1904662" cy="5391424"/>
            </a:xfrm>
          </p:grpSpPr>
          <p:sp>
            <p:nvSpPr>
              <p:cNvPr id="4" name="Rectangle 81"/>
              <p:cNvSpPr/>
              <p:nvPr/>
            </p:nvSpPr>
            <p:spPr bwMode="auto">
              <a:xfrm rot="5400000">
                <a:off x="-868930" y="3206419"/>
                <a:ext cx="5391424" cy="1904662"/>
              </a:xfrm>
              <a:prstGeom prst="rect">
                <a:avLst/>
              </a:prstGeom>
              <a:solidFill>
                <a:srgbClr val="DCDCDC"/>
              </a:solidFill>
              <a:ln w="9525" cap="flat" cmpd="sng" algn="ctr">
                <a:noFill/>
                <a:prstDash val="solid"/>
                <a:headEnd type="none" w="med" len="med"/>
                <a:tailEnd type="none" w="med" len="med"/>
              </a:ln>
              <a:effectLst/>
            </p:spPr>
            <p:txBody>
              <a:bodyPr vert="horz" wrap="square" lIns="76135" tIns="38070" rIns="76135" bIns="38070" numCol="1" rtlCol="0" anchor="ctr" anchorCtr="0" compatLnSpc="1">
                <a:prstTxWarp prst="textNoShape">
                  <a:avLst/>
                </a:prstTxWarp>
              </a:bodyPr>
              <a:lstStyle/>
              <a:p>
                <a:pPr algn="ctr" defTabSz="761053"/>
                <a:endParaRPr lang="en-US" sz="1175" kern="0" dirty="0">
                  <a:gradFill>
                    <a:gsLst>
                      <a:gs pos="0">
                        <a:srgbClr val="FFFFFF"/>
                      </a:gs>
                      <a:gs pos="100000">
                        <a:srgbClr val="FFFFFF"/>
                      </a:gs>
                    </a:gsLst>
                    <a:lin ang="5400000" scaled="0"/>
                  </a:gradFill>
                  <a:cs typeface="Segoe UI Light" panose="020B0502040204020203" pitchFamily="34" charset="0"/>
                </a:endParaRPr>
              </a:p>
            </p:txBody>
          </p:sp>
          <p:sp>
            <p:nvSpPr>
              <p:cNvPr id="5" name="正方形/長方形 4"/>
              <p:cNvSpPr/>
              <p:nvPr/>
            </p:nvSpPr>
            <p:spPr bwMode="auto">
              <a:xfrm>
                <a:off x="939847" y="2519431"/>
                <a:ext cx="1728191" cy="1074870"/>
              </a:xfrm>
              <a:prstGeom prst="rect">
                <a:avLst/>
              </a:prstGeom>
              <a:solidFill>
                <a:srgbClr val="FFFFFF"/>
              </a:solidFill>
              <a:ln w="55000" cap="flat" cmpd="thickThin" algn="ctr">
                <a:solidFill>
                  <a:srgbClr val="000000"/>
                </a:solidFill>
                <a:prstDash val="solid"/>
                <a:headEnd type="none" w="med" len="med"/>
                <a:tailEnd type="none" w="med" len="med"/>
              </a:ln>
              <a:effectLst/>
            </p:spPr>
            <p:txBody>
              <a:bodyPr vert="horz" wrap="square" lIns="74696" tIns="37348" rIns="74696" bIns="37348" numCol="1" rtlCol="0" anchor="ctr" anchorCtr="0" compatLnSpc="1">
                <a:prstTxWarp prst="textNoShape">
                  <a:avLst/>
                </a:prstTxWarp>
              </a:bodyPr>
              <a:lstStyle/>
              <a:p>
                <a:pPr algn="ctr" defTabSz="746713" fontAlgn="base">
                  <a:spcBef>
                    <a:spcPct val="0"/>
                  </a:spcBef>
                  <a:spcAft>
                    <a:spcPct val="0"/>
                  </a:spcAft>
                  <a:defRPr/>
                </a:pPr>
                <a:r>
                  <a:rPr lang="en-US" altLang="ja-JP" sz="2353" kern="0" dirty="0">
                    <a:solidFill>
                      <a:srgbClr val="1D4775"/>
                    </a:solidFill>
                    <a:cs typeface="Segoe UI Light" panose="020B0502040204020203" pitchFamily="34" charset="0"/>
                  </a:rPr>
                  <a:t>Hyper-V</a:t>
                </a:r>
                <a:endParaRPr lang="ja-JP" altLang="en-US" sz="2353" kern="0" dirty="0">
                  <a:solidFill>
                    <a:srgbClr val="1D4775"/>
                  </a:solidFill>
                  <a:cs typeface="Segoe UI Light" panose="020B0502040204020203" pitchFamily="34" charset="0"/>
                </a:endParaRPr>
              </a:p>
            </p:txBody>
          </p:sp>
          <p:sp>
            <p:nvSpPr>
              <p:cNvPr id="6" name="正方形/長方形 5"/>
              <p:cNvSpPr/>
              <p:nvPr/>
            </p:nvSpPr>
            <p:spPr>
              <a:xfrm>
                <a:off x="905223" y="1553243"/>
                <a:ext cx="1342783" cy="760238"/>
              </a:xfrm>
              <a:prstGeom prst="rect">
                <a:avLst/>
              </a:prstGeom>
            </p:spPr>
            <p:txBody>
              <a:bodyPr wrap="none">
                <a:spAutoFit/>
              </a:bodyPr>
              <a:lstStyle/>
              <a:p>
                <a:pPr defTabSz="1624651"/>
                <a:r>
                  <a:rPr lang="ja-JP" altLang="en-US" sz="2157" spc="-100" dirty="0">
                    <a:ln w="3175">
                      <a:noFill/>
                    </a:ln>
                    <a:gradFill>
                      <a:gsLst>
                        <a:gs pos="0">
                          <a:srgbClr val="002050"/>
                        </a:gs>
                        <a:gs pos="100000">
                          <a:srgbClr val="002050"/>
                        </a:gs>
                      </a:gsLst>
                      <a:lin ang="5400000" scaled="0"/>
                    </a:gradFill>
                    <a:cs typeface="Segoe UI Light" panose="020B0502040204020203" pitchFamily="34" charset="0"/>
                  </a:rPr>
                  <a:t>オンプレミス</a:t>
                </a:r>
                <a:endParaRPr lang="en-US" altLang="ja-JP" sz="2157" spc="-100" dirty="0">
                  <a:ln w="3175">
                    <a:noFill/>
                  </a:ln>
                  <a:gradFill>
                    <a:gsLst>
                      <a:gs pos="0">
                        <a:srgbClr val="002050"/>
                      </a:gs>
                      <a:gs pos="100000">
                        <a:srgbClr val="002050"/>
                      </a:gs>
                    </a:gsLst>
                    <a:lin ang="5400000" scaled="0"/>
                  </a:gradFill>
                  <a:cs typeface="Segoe UI Light" panose="020B0502040204020203" pitchFamily="34" charset="0"/>
                </a:endParaRPr>
              </a:p>
            </p:txBody>
          </p:sp>
        </p:grpSp>
        <p:sp>
          <p:nvSpPr>
            <p:cNvPr id="13" name="正方形/長方形 12"/>
            <p:cNvSpPr/>
            <p:nvPr/>
          </p:nvSpPr>
          <p:spPr>
            <a:xfrm>
              <a:off x="4621614" y="5661695"/>
              <a:ext cx="336383" cy="372905"/>
            </a:xfrm>
            <a:prstGeom prst="rect">
              <a:avLst/>
            </a:prstGeom>
            <a:noFill/>
            <a:ln w="25400" cap="flat" cmpd="sng" algn="ctr">
              <a:noFill/>
              <a:prstDash val="solid"/>
            </a:ln>
            <a:effectLst/>
          </p:spPr>
          <p:txBody>
            <a:bodyPr rtlCol="0" anchor="ctr"/>
            <a:lstStyle/>
            <a:p>
              <a:pPr algn="ctr" defTabSz="896386">
                <a:defRPr/>
              </a:pPr>
              <a:endParaRPr lang="ja-JP" altLang="en-US" sz="1765" kern="0">
                <a:solidFill>
                  <a:prstClr val="white"/>
                </a:solidFill>
                <a:cs typeface="Segoe UI Light" panose="020B0502040204020203" pitchFamily="34" charset="0"/>
              </a:endParaRPr>
            </a:p>
          </p:txBody>
        </p:sp>
        <p:grpSp>
          <p:nvGrpSpPr>
            <p:cNvPr id="70" name="グループ化 69"/>
            <p:cNvGrpSpPr/>
            <p:nvPr/>
          </p:nvGrpSpPr>
          <p:grpSpPr>
            <a:xfrm>
              <a:off x="2380261" y="3666223"/>
              <a:ext cx="2846774" cy="739693"/>
              <a:chOff x="2634007" y="4467763"/>
              <a:chExt cx="2224036" cy="739693"/>
            </a:xfrm>
          </p:grpSpPr>
          <p:sp>
            <p:nvSpPr>
              <p:cNvPr id="71" name="正方形/長方形 70"/>
              <p:cNvSpPr/>
              <p:nvPr/>
            </p:nvSpPr>
            <p:spPr>
              <a:xfrm>
                <a:off x="3099214" y="4467763"/>
                <a:ext cx="853596" cy="340307"/>
              </a:xfrm>
              <a:prstGeom prst="rect">
                <a:avLst/>
              </a:prstGeom>
            </p:spPr>
            <p:txBody>
              <a:bodyPr wrap="none">
                <a:spAutoFit/>
              </a:bodyPr>
              <a:lstStyle/>
              <a:p>
                <a:pPr defTabSz="896350"/>
                <a:r>
                  <a:rPr lang="ja-JP" altLang="en-US" sz="1568" b="1" dirty="0">
                    <a:effectLst>
                      <a:outerShdw blurRad="38100" dist="38100" dir="2700000" algn="tl">
                        <a:srgbClr val="000000">
                          <a:alpha val="43137"/>
                        </a:srgbClr>
                      </a:outerShdw>
                    </a:effectLst>
                    <a:cs typeface="Segoe UI Light" panose="020B0502040204020203" pitchFamily="34" charset="0"/>
                  </a:rPr>
                  <a:t>アップロード</a:t>
                </a:r>
                <a:endParaRPr lang="en-US" altLang="ja-JP" sz="1568" b="1" dirty="0">
                  <a:effectLst>
                    <a:outerShdw blurRad="38100" dist="38100" dir="2700000" algn="tl">
                      <a:srgbClr val="000000">
                        <a:alpha val="43137"/>
                      </a:srgbClr>
                    </a:outerShdw>
                  </a:effectLst>
                  <a:cs typeface="Segoe UI Light" panose="020B0502040204020203" pitchFamily="34" charset="0"/>
                </a:endParaRPr>
              </a:p>
            </p:txBody>
          </p:sp>
          <p:sp>
            <p:nvSpPr>
              <p:cNvPr id="72" name="右矢印 71"/>
              <p:cNvSpPr/>
              <p:nvPr/>
            </p:nvSpPr>
            <p:spPr>
              <a:xfrm>
                <a:off x="2634007" y="4763472"/>
                <a:ext cx="2224036" cy="443984"/>
              </a:xfrm>
              <a:prstGeom prst="rightArrow">
                <a:avLst/>
              </a:prstGeom>
              <a:solidFill>
                <a:srgbClr val="FFFFFF"/>
              </a:solidFill>
              <a:ln w="55000" cap="flat" cmpd="thickThin" algn="ctr">
                <a:solidFill>
                  <a:srgbClr val="FF9929"/>
                </a:solidFill>
                <a:prstDash val="solid"/>
              </a:ln>
              <a:effectLst/>
            </p:spPr>
            <p:txBody>
              <a:bodyPr rtlCol="0" anchor="ctr"/>
              <a:lstStyle/>
              <a:p>
                <a:pPr algn="ctr" defTabSz="896350">
                  <a:defRPr/>
                </a:pPr>
                <a:endParaRPr lang="ja-JP" altLang="en-US" sz="1568" kern="0" dirty="0">
                  <a:solidFill>
                    <a:srgbClr val="FFFFFF"/>
                  </a:solidFill>
                  <a:cs typeface="Segoe UI Light" panose="020B0502040204020203" pitchFamily="34" charset="0"/>
                </a:endParaRPr>
              </a:p>
            </p:txBody>
          </p:sp>
        </p:grpSp>
        <p:sp>
          <p:nvSpPr>
            <p:cNvPr id="83" name="Title 3"/>
            <p:cNvSpPr txBox="1">
              <a:spLocks/>
            </p:cNvSpPr>
            <p:nvPr/>
          </p:nvSpPr>
          <p:spPr>
            <a:xfrm>
              <a:off x="1307711" y="3742588"/>
              <a:ext cx="2879162" cy="762786"/>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6600" b="0" kern="1200" cap="none" spc="-100" baseline="0">
                  <a:ln w="3175">
                    <a:noFill/>
                  </a:ln>
                  <a:solidFill>
                    <a:schemeClr val="bg1">
                      <a:alpha val="99000"/>
                    </a:schemeClr>
                  </a:solidFill>
                  <a:effectLst/>
                  <a:latin typeface="Segoe UI Light" pitchFamily="34" charset="0"/>
                  <a:ea typeface="+mn-ea"/>
                  <a:cs typeface="Arial" charset="0"/>
                </a:defRPr>
              </a:lvl1pPr>
            </a:lstStyle>
            <a:p>
              <a:endParaRPr sz="1961" dirty="0">
                <a:solidFill>
                  <a:prstClr val="black"/>
                </a:solidFill>
                <a:latin typeface="+mn-lt"/>
                <a:cs typeface="Segoe UI Light" panose="020B0502040204020203" pitchFamily="34" charset="0"/>
              </a:endParaRPr>
            </a:p>
          </p:txBody>
        </p:sp>
        <p:grpSp>
          <p:nvGrpSpPr>
            <p:cNvPr id="86" name="グループ化 85"/>
            <p:cNvGrpSpPr/>
            <p:nvPr/>
          </p:nvGrpSpPr>
          <p:grpSpPr>
            <a:xfrm>
              <a:off x="1305705" y="2853149"/>
              <a:ext cx="828000" cy="1450351"/>
              <a:chOff x="1353776" y="3748717"/>
              <a:chExt cx="828000" cy="1450351"/>
            </a:xfrm>
          </p:grpSpPr>
          <p:sp>
            <p:nvSpPr>
              <p:cNvPr id="87" name="右矢印 86"/>
              <p:cNvSpPr/>
              <p:nvPr/>
            </p:nvSpPr>
            <p:spPr bwMode="auto">
              <a:xfrm rot="5400000">
                <a:off x="1477056" y="3922521"/>
                <a:ext cx="653772" cy="306164"/>
              </a:xfrm>
              <a:prstGeom prst="rightArrow">
                <a:avLst/>
              </a:prstGeom>
              <a:gradFill rotWithShape="1">
                <a:gsLst>
                  <a:gs pos="0">
                    <a:srgbClr val="FFC17E">
                      <a:tint val="50000"/>
                      <a:satMod val="300000"/>
                    </a:srgbClr>
                  </a:gs>
                  <a:gs pos="35000">
                    <a:srgbClr val="FFC17E">
                      <a:tint val="37000"/>
                      <a:satMod val="300000"/>
                    </a:srgbClr>
                  </a:gs>
                  <a:gs pos="100000">
                    <a:srgbClr val="FFC17E">
                      <a:tint val="15000"/>
                      <a:satMod val="350000"/>
                    </a:srgbClr>
                  </a:gs>
                </a:gsLst>
                <a:lin ang="16200000" scaled="1"/>
              </a:gradFill>
              <a:ln w="9525" cap="flat" cmpd="sng" algn="ctr">
                <a:solidFill>
                  <a:srgbClr val="FFC17E">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74696" tIns="37348" rIns="74696" bIns="37348" numCol="1" rtlCol="0" anchor="ctr" anchorCtr="0" compatLnSpc="1">
                <a:prstTxWarp prst="textNoShape">
                  <a:avLst/>
                </a:prstTxWarp>
              </a:bodyPr>
              <a:lstStyle/>
              <a:p>
                <a:pPr algn="ctr" defTabSz="746713" fontAlgn="base">
                  <a:spcBef>
                    <a:spcPct val="0"/>
                  </a:spcBef>
                  <a:spcAft>
                    <a:spcPct val="0"/>
                  </a:spcAft>
                  <a:defRPr/>
                </a:pPr>
                <a:endParaRPr lang="ja-JP" altLang="en-US" sz="2255" kern="0" dirty="0">
                  <a:solidFill>
                    <a:srgbClr val="1D4775"/>
                  </a:solidFill>
                  <a:cs typeface="Segoe UI Light" panose="020B0502040204020203" pitchFamily="34" charset="0"/>
                </a:endParaRPr>
              </a:p>
            </p:txBody>
          </p:sp>
          <p:sp>
            <p:nvSpPr>
              <p:cNvPr id="88" name="正方形/長方形 87"/>
              <p:cNvSpPr/>
              <p:nvPr/>
            </p:nvSpPr>
            <p:spPr>
              <a:xfrm>
                <a:off x="1353776" y="4731068"/>
                <a:ext cx="828000" cy="468000"/>
              </a:xfrm>
              <a:prstGeom prst="rect">
                <a:avLst/>
              </a:prstGeom>
              <a:solidFill>
                <a:srgbClr val="9BCC56"/>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en-US" altLang="ja-JP" sz="1961" b="1" kern="0" dirty="0">
                    <a:solidFill>
                      <a:srgbClr val="002060"/>
                    </a:solidFill>
                    <a:cs typeface="Segoe UI Light" panose="020B0502040204020203" pitchFamily="34" charset="0"/>
                  </a:rPr>
                  <a:t>VHD</a:t>
                </a:r>
              </a:p>
            </p:txBody>
          </p:sp>
        </p:grpSp>
        <p:sp>
          <p:nvSpPr>
            <p:cNvPr id="89" name="正方形/長方形 88"/>
            <p:cNvSpPr/>
            <p:nvPr/>
          </p:nvSpPr>
          <p:spPr>
            <a:xfrm>
              <a:off x="2756313" y="3260432"/>
              <a:ext cx="1855302" cy="371244"/>
            </a:xfrm>
            <a:prstGeom prst="rect">
              <a:avLst/>
            </a:prstGeom>
          </p:spPr>
          <p:txBody>
            <a:bodyPr wrap="none">
              <a:spAutoFit/>
            </a:bodyPr>
            <a:lstStyle/>
            <a:p>
              <a:pPr defTabSz="896350"/>
              <a:r>
                <a:rPr lang="en-US" altLang="ja-JP" sz="1765" b="1" dirty="0">
                  <a:effectLst>
                    <a:outerShdw blurRad="38100" dist="38100" dir="2700000" algn="tl">
                      <a:srgbClr val="000000">
                        <a:alpha val="43137"/>
                      </a:srgbClr>
                    </a:outerShdw>
                  </a:effectLst>
                  <a:cs typeface="Segoe UI Light" panose="020B0502040204020203" pitchFamily="34" charset="0"/>
                </a:rPr>
                <a:t>Add-</a:t>
              </a:r>
              <a:r>
                <a:rPr lang="en-US" altLang="ja-JP" sz="1765" b="1" dirty="0" err="1">
                  <a:effectLst>
                    <a:outerShdw blurRad="38100" dist="38100" dir="2700000" algn="tl">
                      <a:srgbClr val="000000">
                        <a:alpha val="43137"/>
                      </a:srgbClr>
                    </a:outerShdw>
                  </a:effectLst>
                  <a:cs typeface="Segoe UI Light" panose="020B0502040204020203" pitchFamily="34" charset="0"/>
                </a:rPr>
                <a:t>AzureVHD</a:t>
              </a:r>
              <a:endParaRPr lang="en-US" altLang="ja-JP" sz="1765" b="1" dirty="0">
                <a:effectLst>
                  <a:outerShdw blurRad="38100" dist="38100" dir="2700000" algn="tl">
                    <a:srgbClr val="000000">
                      <a:alpha val="43137"/>
                    </a:srgbClr>
                  </a:outerShdw>
                </a:effectLst>
                <a:cs typeface="Segoe UI Light" panose="020B0502040204020203" pitchFamily="34" charset="0"/>
              </a:endParaRPr>
            </a:p>
          </p:txBody>
        </p:sp>
        <p:sp>
          <p:nvSpPr>
            <p:cNvPr id="90" name="正方形/長方形 89"/>
            <p:cNvSpPr/>
            <p:nvPr/>
          </p:nvSpPr>
          <p:spPr bwMode="auto">
            <a:xfrm>
              <a:off x="811165" y="4689392"/>
              <a:ext cx="3890296" cy="1908088"/>
            </a:xfrm>
            <a:prstGeom prst="rect">
              <a:avLst/>
            </a:prstGeom>
            <a:solidFill>
              <a:schemeClr val="accent4">
                <a:lumMod val="20000"/>
                <a:lumOff val="80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defTabSz="913924" fontAlgn="base">
                <a:lnSpc>
                  <a:spcPct val="110000"/>
                </a:lnSpc>
                <a:spcBef>
                  <a:spcPct val="0"/>
                </a:spcBef>
                <a:spcAft>
                  <a:spcPct val="0"/>
                </a:spcAft>
              </a:pPr>
              <a:r>
                <a:rPr lang="en-US" altLang="ja-JP" sz="1765" dirty="0">
                  <a:solidFill>
                    <a:srgbClr val="002060"/>
                  </a:solidFill>
                </a:rPr>
                <a:t>Microsoft Virtual Machine Converter 3.0 </a:t>
              </a:r>
            </a:p>
            <a:p>
              <a:pPr marL="342834" indent="-342834" defTabSz="913924" fontAlgn="base">
                <a:lnSpc>
                  <a:spcPct val="110000"/>
                </a:lnSpc>
                <a:spcBef>
                  <a:spcPct val="0"/>
                </a:spcBef>
                <a:spcAft>
                  <a:spcPct val="0"/>
                </a:spcAft>
                <a:buFont typeface="Wingdings" panose="05000000000000000000" pitchFamily="2" charset="2"/>
                <a:buChar char="l"/>
              </a:pPr>
              <a:r>
                <a:rPr lang="en-US" altLang="ja-JP" sz="1568" dirty="0">
                  <a:solidFill>
                    <a:srgbClr val="002060"/>
                  </a:solidFill>
                </a:rPr>
                <a:t>VMware</a:t>
              </a:r>
              <a:r>
                <a:rPr lang="ja-JP" altLang="en-US" sz="1568" dirty="0">
                  <a:solidFill>
                    <a:srgbClr val="002060"/>
                  </a:solidFill>
                </a:rPr>
                <a:t>の仮想マシンを</a:t>
              </a:r>
              <a:r>
                <a:rPr lang="en-US" altLang="ja-JP" sz="1568" dirty="0">
                  <a:solidFill>
                    <a:srgbClr val="002060"/>
                  </a:solidFill>
                </a:rPr>
                <a:t>Hyper-V</a:t>
              </a:r>
              <a:r>
                <a:rPr lang="ja-JP" altLang="en-US" sz="1568" dirty="0">
                  <a:solidFill>
                    <a:srgbClr val="002060"/>
                  </a:solidFill>
                </a:rPr>
                <a:t>と</a:t>
              </a:r>
              <a:r>
                <a:rPr lang="en-US" altLang="ja-JP" sz="1568" dirty="0">
                  <a:solidFill>
                    <a:srgbClr val="002060"/>
                  </a:solidFill>
                </a:rPr>
                <a:t>Azure</a:t>
              </a:r>
              <a:r>
                <a:rPr lang="ja-JP" altLang="en-US" sz="1568" dirty="0">
                  <a:solidFill>
                    <a:srgbClr val="002060"/>
                  </a:solidFill>
                </a:rPr>
                <a:t>へマイグレーション</a:t>
              </a:r>
              <a:endParaRPr lang="en-US" altLang="ja-JP" sz="1568"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r>
                <a:rPr lang="ja-JP" altLang="en-US" sz="1568" dirty="0">
                  <a:solidFill>
                    <a:srgbClr val="002060"/>
                  </a:solidFill>
                </a:rPr>
                <a:t>物理マシンから仮想マシンへのマイグレーション（</a:t>
              </a:r>
              <a:r>
                <a:rPr lang="en-US" altLang="ja-JP" sz="1568" dirty="0">
                  <a:solidFill>
                    <a:srgbClr val="002060"/>
                  </a:solidFill>
                </a:rPr>
                <a:t>P2V</a:t>
              </a:r>
              <a:r>
                <a:rPr lang="ja-JP" altLang="en-US" sz="1568" dirty="0">
                  <a:solidFill>
                    <a:srgbClr val="002060"/>
                  </a:solidFill>
                </a:rPr>
                <a:t>）</a:t>
              </a:r>
              <a:endParaRPr lang="en-US" altLang="ja-JP" sz="1568" dirty="0">
                <a:solidFill>
                  <a:srgbClr val="002060"/>
                </a:solidFill>
              </a:endParaRPr>
            </a:p>
          </p:txBody>
        </p:sp>
      </p:grpSp>
      <p:sp>
        <p:nvSpPr>
          <p:cNvPr id="14" name="正方形/長方形 13"/>
          <p:cNvSpPr/>
          <p:nvPr/>
        </p:nvSpPr>
        <p:spPr>
          <a:xfrm>
            <a:off x="6718889" y="6450955"/>
            <a:ext cx="3147015" cy="391133"/>
          </a:xfrm>
          <a:prstGeom prst="rect">
            <a:avLst/>
          </a:prstGeom>
        </p:spPr>
        <p:txBody>
          <a:bodyPr wrap="none">
            <a:spAutoFit/>
          </a:bodyPr>
          <a:lstStyle/>
          <a:p>
            <a:pPr defTabSz="913924" fontAlgn="base">
              <a:lnSpc>
                <a:spcPct val="110000"/>
              </a:lnSpc>
              <a:spcBef>
                <a:spcPct val="0"/>
              </a:spcBef>
              <a:spcAft>
                <a:spcPct val="0"/>
              </a:spcAft>
            </a:pPr>
            <a:r>
              <a:rPr lang="en-US" altLang="ja-JP" sz="1765" dirty="0">
                <a:solidFill>
                  <a:srgbClr val="002060"/>
                </a:solidFill>
              </a:rPr>
              <a:t>※VHDX </a:t>
            </a:r>
            <a:r>
              <a:rPr lang="ja-JP" altLang="en-US" sz="1765" dirty="0">
                <a:solidFill>
                  <a:srgbClr val="002060"/>
                </a:solidFill>
              </a:rPr>
              <a:t>はサポートしていません。</a:t>
            </a:r>
            <a:endParaRPr lang="en-US" altLang="ja-JP" sz="1765" dirty="0">
              <a:solidFill>
                <a:srgbClr val="002060"/>
              </a:solidFill>
            </a:endParaRPr>
          </a:p>
        </p:txBody>
      </p:sp>
      <p:sp>
        <p:nvSpPr>
          <p:cNvPr id="69" name="正方形/長方形 68"/>
          <p:cNvSpPr/>
          <p:nvPr/>
        </p:nvSpPr>
        <p:spPr>
          <a:xfrm>
            <a:off x="5069552" y="380216"/>
            <a:ext cx="1298681" cy="633625"/>
          </a:xfrm>
          <a:prstGeom prst="rect">
            <a:avLst/>
          </a:prstGeom>
        </p:spPr>
        <p:txBody>
          <a:bodyPr wrap="none">
            <a:spAutoFit/>
          </a:bodyPr>
          <a:lstStyle/>
          <a:p>
            <a:pPr defTabSz="1624651"/>
            <a:r>
              <a:rPr lang="en-US" altLang="ja-JP" sz="3529" spc="-100" dirty="0">
                <a:ln w="3175">
                  <a:noFill/>
                </a:ln>
                <a:gradFill>
                  <a:gsLst>
                    <a:gs pos="0">
                      <a:srgbClr val="002050"/>
                    </a:gs>
                    <a:gs pos="100000">
                      <a:srgbClr val="002050"/>
                    </a:gs>
                  </a:gsLst>
                  <a:lin ang="5400000" scaled="0"/>
                </a:gradFill>
                <a:cs typeface="Segoe UI Light" panose="020B0502040204020203" pitchFamily="34" charset="0"/>
              </a:rPr>
              <a:t>Azure</a:t>
            </a:r>
          </a:p>
        </p:txBody>
      </p:sp>
    </p:spTree>
    <p:extLst>
      <p:ext uri="{BB962C8B-B14F-4D97-AF65-F5344CB8AC3E}">
        <p14:creationId xmlns:p14="http://schemas.microsoft.com/office/powerpoint/2010/main" val="288818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fade">
                                      <p:cBhvr>
                                        <p:cTn id="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kumimoji="1" lang="ja-JP" altLang="en-US" dirty="0"/>
              <a:t>コストの考え方</a:t>
            </a:r>
          </a:p>
        </p:txBody>
      </p:sp>
      <p:sp>
        <p:nvSpPr>
          <p:cNvPr id="2" name="Text Placeholder 1"/>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64191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「コスト」を知ろう</a:t>
            </a:r>
            <a:r>
              <a:rPr kumimoji="1" lang="en-US" altLang="ja-JP" dirty="0"/>
              <a:t>!</a:t>
            </a:r>
            <a:endParaRPr kumimoji="1" lang="ja-JP" altLang="en-US" dirty="0"/>
          </a:p>
        </p:txBody>
      </p:sp>
      <p:sp>
        <p:nvSpPr>
          <p:cNvPr id="4" name="正方形/長方形 3"/>
          <p:cNvSpPr/>
          <p:nvPr>
            <p:custDataLst>
              <p:tags r:id="rId1"/>
            </p:custDataLst>
          </p:nvPr>
        </p:nvSpPr>
        <p:spPr bwMode="auto">
          <a:xfrm>
            <a:off x="4947410" y="976497"/>
            <a:ext cx="6512278" cy="4553446"/>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endParaRPr lang="ja-JP" altLang="en-US" sz="4000" dirty="0">
              <a:solidFill>
                <a:srgbClr val="000000"/>
              </a:solidFill>
            </a:endParaRPr>
          </a:p>
        </p:txBody>
      </p:sp>
      <p:pic>
        <p:nvPicPr>
          <p:cNvPr id="5" name="Picture 2" descr="\\MAGNUM\Projects\Microsoft\Cloud Power FY12\Design\ICONS_PNG\Devices.png"/>
          <p:cNvPicPr>
            <a:picLocks noChangeAspect="1" noChangeArrowheads="1"/>
          </p:cNvPicPr>
          <p:nvPr/>
        </p:nvPicPr>
        <p:blipFill>
          <a:blip r:embed="rId8" cstate="print">
            <a:biLevel thresh="75000"/>
            <a:extLst>
              <a:ext uri="{28A0092B-C50C-407E-A947-70E740481C1C}">
                <a14:useLocalDpi xmlns:a14="http://schemas.microsoft.com/office/drawing/2010/main" val="0"/>
              </a:ext>
            </a:extLst>
          </a:blip>
          <a:srcRect/>
          <a:stretch>
            <a:fillRect/>
          </a:stretch>
        </p:blipFill>
        <p:spPr bwMode="auto">
          <a:xfrm>
            <a:off x="520701" y="2966696"/>
            <a:ext cx="1360714" cy="1360714"/>
          </a:xfrm>
          <a:prstGeom prst="rect">
            <a:avLst/>
          </a:prstGeom>
          <a:noFill/>
        </p:spPr>
      </p:pic>
      <p:sp>
        <p:nvSpPr>
          <p:cNvPr id="8" name="テキスト ボックス 7"/>
          <p:cNvSpPr txBox="1"/>
          <p:nvPr/>
        </p:nvSpPr>
        <p:spPr>
          <a:xfrm>
            <a:off x="5679826" y="4343400"/>
            <a:ext cx="1360714" cy="369332"/>
          </a:xfrm>
          <a:prstGeom prst="rect">
            <a:avLst/>
          </a:prstGeom>
          <a:noFill/>
        </p:spPr>
        <p:txBody>
          <a:bodyPr wrap="square" lIns="0" tIns="0" rIns="0" bIns="0" rtlCol="0">
            <a:spAutoFit/>
          </a:bodyPr>
          <a:lstStyle/>
          <a:p>
            <a:pPr algn="ctr"/>
            <a:r>
              <a:rPr lang="en-US" altLang="ja-JP" sz="2400" dirty="0"/>
              <a:t>Server</a:t>
            </a:r>
            <a:endParaRPr lang="ja-JP" altLang="en-US" sz="2400" dirty="0"/>
          </a:p>
        </p:txBody>
      </p:sp>
      <p:sp>
        <p:nvSpPr>
          <p:cNvPr id="9" name="テキスト ボックス 8"/>
          <p:cNvSpPr txBox="1"/>
          <p:nvPr/>
        </p:nvSpPr>
        <p:spPr>
          <a:xfrm>
            <a:off x="9500711" y="4343400"/>
            <a:ext cx="1360714" cy="369332"/>
          </a:xfrm>
          <a:prstGeom prst="rect">
            <a:avLst/>
          </a:prstGeom>
          <a:noFill/>
        </p:spPr>
        <p:txBody>
          <a:bodyPr wrap="square" lIns="0" tIns="0" rIns="0" bIns="0" rtlCol="0">
            <a:spAutoFit/>
          </a:bodyPr>
          <a:lstStyle/>
          <a:p>
            <a:pPr algn="ctr"/>
            <a:r>
              <a:rPr lang="en-US" altLang="ja-JP" sz="2400" dirty="0"/>
              <a:t>Storage</a:t>
            </a:r>
            <a:endParaRPr lang="ja-JP" altLang="en-US" sz="2400" dirty="0"/>
          </a:p>
        </p:txBody>
      </p:sp>
      <p:pic>
        <p:nvPicPr>
          <p:cNvPr id="10" name="図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29819" y="2295766"/>
            <a:ext cx="2600348" cy="626323"/>
          </a:xfrm>
          <a:prstGeom prst="rect">
            <a:avLst/>
          </a:prstGeom>
        </p:spPr>
      </p:pic>
      <p:sp>
        <p:nvSpPr>
          <p:cNvPr id="11" name="テキスト ボックス 10"/>
          <p:cNvSpPr txBox="1"/>
          <p:nvPr/>
        </p:nvSpPr>
        <p:spPr>
          <a:xfrm>
            <a:off x="448943" y="4343400"/>
            <a:ext cx="1360714" cy="369332"/>
          </a:xfrm>
          <a:prstGeom prst="rect">
            <a:avLst/>
          </a:prstGeom>
          <a:noFill/>
        </p:spPr>
        <p:txBody>
          <a:bodyPr wrap="square" lIns="0" tIns="0" rIns="0" bIns="0" rtlCol="0">
            <a:spAutoFit/>
          </a:bodyPr>
          <a:lstStyle/>
          <a:p>
            <a:pPr algn="ctr"/>
            <a:r>
              <a:rPr lang="en-US" altLang="ja-JP" sz="2400" dirty="0"/>
              <a:t>Device</a:t>
            </a:r>
            <a:endParaRPr lang="ja-JP" altLang="en-US" sz="2400" dirty="0"/>
          </a:p>
        </p:txBody>
      </p:sp>
      <p:sp>
        <p:nvSpPr>
          <p:cNvPr id="12" name="正方形/長方形 11"/>
          <p:cNvSpPr/>
          <p:nvPr>
            <p:custDataLst>
              <p:tags r:id="rId2"/>
            </p:custDataLst>
          </p:nvPr>
        </p:nvSpPr>
        <p:spPr bwMode="auto">
          <a:xfrm>
            <a:off x="5035137" y="1378666"/>
            <a:ext cx="6185518" cy="1017037"/>
          </a:xfrm>
          <a:prstGeom prst="rect">
            <a:avLst/>
          </a:prstGeom>
          <a:solidFill>
            <a:srgbClr val="E8112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6000" dirty="0">
                <a:gradFill flip="none" rotWithShape="1">
                  <a:gsLst>
                    <a:gs pos="0">
                      <a:srgbClr val="FFFFFF"/>
                    </a:gs>
                    <a:gs pos="100000">
                      <a:srgbClr val="FFFFFF"/>
                    </a:gs>
                  </a:gsLst>
                  <a:lin ang="5400000" scaled="0"/>
                  <a:tileRect/>
                </a:gradFill>
              </a:rPr>
              <a:t>Your App</a:t>
            </a:r>
            <a:endParaRPr lang="ja-JP" altLang="en-US" sz="6000" dirty="0">
              <a:gradFill flip="none" rotWithShape="1">
                <a:gsLst>
                  <a:gs pos="0">
                    <a:srgbClr val="FFFFFF"/>
                  </a:gs>
                  <a:gs pos="100000">
                    <a:srgbClr val="FFFFFF"/>
                  </a:gs>
                </a:gsLst>
                <a:lin ang="5400000" scaled="0"/>
                <a:tileRect/>
              </a:gradFill>
            </a:endParaRPr>
          </a:p>
        </p:txBody>
      </p:sp>
      <p:sp>
        <p:nvSpPr>
          <p:cNvPr id="13" name="右矢印 12"/>
          <p:cNvSpPr/>
          <p:nvPr>
            <p:custDataLst>
              <p:tags r:id="rId3"/>
            </p:custDataLst>
          </p:nvPr>
        </p:nvSpPr>
        <p:spPr bwMode="auto">
          <a:xfrm>
            <a:off x="1826760" y="3099179"/>
            <a:ext cx="2991517" cy="732592"/>
          </a:xfrm>
          <a:prstGeom prst="rightArrow">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400" dirty="0">
                <a:gradFill flip="none" rotWithShape="1">
                  <a:gsLst>
                    <a:gs pos="0">
                      <a:srgbClr val="000000"/>
                    </a:gs>
                    <a:gs pos="100000">
                      <a:srgbClr val="000000"/>
                    </a:gs>
                  </a:gsLst>
                  <a:lin ang="5400000" scaled="0"/>
                  <a:tileRect/>
                </a:gradFill>
              </a:rPr>
              <a:t>アップロード</a:t>
            </a:r>
          </a:p>
        </p:txBody>
      </p:sp>
      <p:sp>
        <p:nvSpPr>
          <p:cNvPr id="14" name="左矢印 13"/>
          <p:cNvSpPr/>
          <p:nvPr>
            <p:custDataLst>
              <p:tags r:id="rId4"/>
            </p:custDataLst>
          </p:nvPr>
        </p:nvSpPr>
        <p:spPr bwMode="auto">
          <a:xfrm>
            <a:off x="1826760" y="3969110"/>
            <a:ext cx="2991517" cy="743623"/>
          </a:xfrm>
          <a:prstGeom prst="leftArrow">
            <a:avLst/>
          </a:prstGeom>
          <a:solidFill>
            <a:srgbClr val="FF8C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ja-JP" altLang="en-US" sz="2400" dirty="0">
                <a:gradFill flip="none" rotWithShape="1">
                  <a:gsLst>
                    <a:gs pos="0">
                      <a:srgbClr val="000000"/>
                    </a:gs>
                    <a:gs pos="100000">
                      <a:srgbClr val="000000"/>
                    </a:gs>
                  </a:gsLst>
                  <a:lin ang="5400000" scaled="0"/>
                  <a:tileRect/>
                </a:gradFill>
              </a:rPr>
              <a:t>ダウンロード</a:t>
            </a:r>
            <a:r>
              <a:rPr lang="en-US" altLang="ja-JP" sz="2400" dirty="0">
                <a:gradFill flip="none" rotWithShape="1">
                  <a:gsLst>
                    <a:gs pos="0">
                      <a:srgbClr val="000000"/>
                    </a:gs>
                    <a:gs pos="100000">
                      <a:srgbClr val="000000"/>
                    </a:gs>
                  </a:gsLst>
                  <a:lin ang="5400000" scaled="0"/>
                  <a:tileRect/>
                </a:gradFill>
              </a:rPr>
              <a:t>/GB</a:t>
            </a:r>
            <a:endParaRPr lang="ja-JP" altLang="en-US" sz="2400" dirty="0">
              <a:gradFill flip="none" rotWithShape="1">
                <a:gsLst>
                  <a:gs pos="0">
                    <a:srgbClr val="000000"/>
                  </a:gs>
                  <a:gs pos="100000">
                    <a:srgbClr val="000000"/>
                  </a:gs>
                </a:gsLst>
                <a:lin ang="5400000" scaled="0"/>
                <a:tileRect/>
              </a:gradFill>
            </a:endParaRPr>
          </a:p>
        </p:txBody>
      </p:sp>
      <p:sp>
        <p:nvSpPr>
          <p:cNvPr id="15" name="正方形/長方形 14"/>
          <p:cNvSpPr/>
          <p:nvPr>
            <p:custDataLst>
              <p:tags r:id="rId5"/>
            </p:custDataLst>
          </p:nvPr>
        </p:nvSpPr>
        <p:spPr bwMode="auto">
          <a:xfrm>
            <a:off x="5232821" y="4790055"/>
            <a:ext cx="2254727" cy="511629"/>
          </a:xfrm>
          <a:prstGeom prst="rect">
            <a:avLst/>
          </a:prstGeom>
          <a:solidFill>
            <a:srgbClr val="FF8C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400" dirty="0">
                <a:gradFill flip="none" rotWithShape="1">
                  <a:gsLst>
                    <a:gs pos="0">
                      <a:srgbClr val="000000"/>
                    </a:gs>
                    <a:gs pos="100000">
                      <a:srgbClr val="000000"/>
                    </a:gs>
                  </a:gsLst>
                  <a:lin ang="5400000" scaled="0"/>
                  <a:tileRect/>
                </a:gradFill>
              </a:rPr>
              <a:t>CPU / </a:t>
            </a:r>
            <a:r>
              <a:rPr lang="ja-JP" altLang="en-US" sz="2400" dirty="0">
                <a:gradFill flip="none" rotWithShape="1">
                  <a:gsLst>
                    <a:gs pos="0">
                      <a:srgbClr val="000000"/>
                    </a:gs>
                    <a:gs pos="100000">
                      <a:srgbClr val="000000"/>
                    </a:gs>
                  </a:gsLst>
                  <a:lin ang="5400000" scaled="0"/>
                  <a:tileRect/>
                </a:gradFill>
              </a:rPr>
              <a:t>時間</a:t>
            </a:r>
          </a:p>
        </p:txBody>
      </p:sp>
      <p:sp>
        <p:nvSpPr>
          <p:cNvPr id="16" name="正方形/長方形 15"/>
          <p:cNvSpPr/>
          <p:nvPr>
            <p:custDataLst>
              <p:tags r:id="rId6"/>
            </p:custDataLst>
          </p:nvPr>
        </p:nvSpPr>
        <p:spPr bwMode="auto">
          <a:xfrm>
            <a:off x="9053706" y="4789884"/>
            <a:ext cx="2254727" cy="511629"/>
          </a:xfrm>
          <a:prstGeom prst="rect">
            <a:avLst/>
          </a:prstGeom>
          <a:solidFill>
            <a:srgbClr val="FF8C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2400" dirty="0">
                <a:gradFill flip="none" rotWithShape="1">
                  <a:gsLst>
                    <a:gs pos="0">
                      <a:srgbClr val="000000"/>
                    </a:gs>
                    <a:gs pos="100000">
                      <a:srgbClr val="000000"/>
                    </a:gs>
                  </a:gsLst>
                  <a:lin ang="5400000" scaled="0"/>
                  <a:tileRect/>
                </a:gradFill>
              </a:rPr>
              <a:t>GB / </a:t>
            </a:r>
            <a:r>
              <a:rPr lang="ja-JP" altLang="en-US" sz="2400" dirty="0">
                <a:gradFill flip="none" rotWithShape="1">
                  <a:gsLst>
                    <a:gs pos="0">
                      <a:srgbClr val="000000"/>
                    </a:gs>
                    <a:gs pos="100000">
                      <a:srgbClr val="000000"/>
                    </a:gs>
                  </a:gsLst>
                  <a:lin ang="5400000" scaled="0"/>
                  <a:tileRect/>
                </a:gradFill>
              </a:rPr>
              <a:t>月</a:t>
            </a:r>
          </a:p>
        </p:txBody>
      </p:sp>
      <p:sp>
        <p:nvSpPr>
          <p:cNvPr id="17" name="テキスト ボックス 16"/>
          <p:cNvSpPr txBox="1"/>
          <p:nvPr/>
        </p:nvSpPr>
        <p:spPr>
          <a:xfrm>
            <a:off x="1933515" y="5601600"/>
            <a:ext cx="3387084" cy="369332"/>
          </a:xfrm>
          <a:prstGeom prst="rect">
            <a:avLst/>
          </a:prstGeom>
          <a:noFill/>
        </p:spPr>
        <p:txBody>
          <a:bodyPr wrap="square" lIns="0" tIns="0" rIns="0" bIns="0" rtlCol="0">
            <a:spAutoFit/>
          </a:bodyPr>
          <a:lstStyle/>
          <a:p>
            <a:pPr algn="ctr"/>
            <a:r>
              <a:rPr lang="en-US" altLang="ja-JP" sz="2400" dirty="0">
                <a:gradFill>
                  <a:gsLst>
                    <a:gs pos="0">
                      <a:schemeClr val="tx1"/>
                    </a:gs>
                    <a:gs pos="86000">
                      <a:schemeClr val="tx1"/>
                    </a:gs>
                  </a:gsLst>
                  <a:lin ang="5400000" scaled="0"/>
                </a:gradFill>
              </a:rPr>
              <a:t>14.08</a:t>
            </a:r>
            <a:r>
              <a:rPr lang="ja-JP" altLang="en-US" sz="2400" dirty="0">
                <a:gradFill>
                  <a:gsLst>
                    <a:gs pos="0">
                      <a:schemeClr val="tx1"/>
                    </a:gs>
                    <a:gs pos="86000">
                      <a:schemeClr val="tx1"/>
                    </a:gs>
                  </a:gsLst>
                  <a:lin ang="5400000" scaled="0"/>
                </a:gradFill>
              </a:rPr>
              <a:t>円</a:t>
            </a:r>
            <a:endParaRPr lang="en-US" altLang="ja-JP" sz="2400" dirty="0">
              <a:gradFill>
                <a:gsLst>
                  <a:gs pos="0">
                    <a:schemeClr val="tx1"/>
                  </a:gs>
                  <a:gs pos="86000">
                    <a:schemeClr val="tx1"/>
                  </a:gs>
                </a:gsLst>
                <a:lin ang="5400000" scaled="0"/>
              </a:gradFill>
            </a:endParaRPr>
          </a:p>
        </p:txBody>
      </p:sp>
      <p:sp>
        <p:nvSpPr>
          <p:cNvPr id="18" name="テキスト ボックス 17"/>
          <p:cNvSpPr txBox="1"/>
          <p:nvPr/>
        </p:nvSpPr>
        <p:spPr>
          <a:xfrm>
            <a:off x="5320599" y="5601600"/>
            <a:ext cx="2079171" cy="369332"/>
          </a:xfrm>
          <a:prstGeom prst="rect">
            <a:avLst/>
          </a:prstGeom>
          <a:noFill/>
        </p:spPr>
        <p:txBody>
          <a:bodyPr wrap="square" lIns="0" tIns="0" rIns="0" bIns="0" rtlCol="0">
            <a:spAutoFit/>
          </a:bodyPr>
          <a:lstStyle/>
          <a:p>
            <a:pPr algn="ctr"/>
            <a:r>
              <a:rPr lang="en-US" altLang="ja-JP" sz="2400" dirty="0">
                <a:gradFill>
                  <a:gsLst>
                    <a:gs pos="0">
                      <a:schemeClr val="tx1"/>
                    </a:gs>
                    <a:gs pos="86000">
                      <a:schemeClr val="tx1"/>
                    </a:gs>
                  </a:gsLst>
                  <a:lin ang="5400000" scaled="0"/>
                </a:gradFill>
              </a:rPr>
              <a:t>2.25</a:t>
            </a:r>
            <a:r>
              <a:rPr lang="ja-JP" altLang="en-US" sz="2400" dirty="0">
                <a:gradFill>
                  <a:gsLst>
                    <a:gs pos="0">
                      <a:schemeClr val="tx1"/>
                    </a:gs>
                    <a:gs pos="86000">
                      <a:schemeClr val="tx1"/>
                    </a:gs>
                  </a:gsLst>
                  <a:lin ang="5400000" scaled="0"/>
                </a:gradFill>
              </a:rPr>
              <a:t>円から</a:t>
            </a:r>
          </a:p>
        </p:txBody>
      </p:sp>
      <p:sp>
        <p:nvSpPr>
          <p:cNvPr id="19" name="テキスト ボックス 18"/>
          <p:cNvSpPr txBox="1"/>
          <p:nvPr/>
        </p:nvSpPr>
        <p:spPr>
          <a:xfrm>
            <a:off x="9141484" y="5601600"/>
            <a:ext cx="2079171" cy="369332"/>
          </a:xfrm>
          <a:prstGeom prst="rect">
            <a:avLst/>
          </a:prstGeom>
          <a:noFill/>
        </p:spPr>
        <p:txBody>
          <a:bodyPr wrap="square" lIns="0" tIns="0" rIns="0" bIns="0" rtlCol="0">
            <a:spAutoFit/>
          </a:bodyPr>
          <a:lstStyle/>
          <a:p>
            <a:pPr algn="ctr"/>
            <a:r>
              <a:rPr lang="en-US" altLang="ja-JP" sz="2400" dirty="0">
                <a:gradFill>
                  <a:gsLst>
                    <a:gs pos="0">
                      <a:schemeClr val="tx1"/>
                    </a:gs>
                    <a:gs pos="86000">
                      <a:schemeClr val="tx1"/>
                    </a:gs>
                  </a:gsLst>
                  <a:lin ang="5400000" scaled="0"/>
                </a:gradFill>
              </a:rPr>
              <a:t>2.45</a:t>
            </a:r>
            <a:r>
              <a:rPr lang="ja-JP" altLang="en-US" sz="2400" dirty="0">
                <a:gradFill>
                  <a:gsLst>
                    <a:gs pos="0">
                      <a:schemeClr val="tx1"/>
                    </a:gs>
                    <a:gs pos="86000">
                      <a:schemeClr val="tx1"/>
                    </a:gs>
                  </a:gsLst>
                  <a:lin ang="5400000" scaled="0"/>
                </a:gradFill>
              </a:rPr>
              <a:t>円から</a:t>
            </a:r>
          </a:p>
        </p:txBody>
      </p:sp>
      <p:sp>
        <p:nvSpPr>
          <p:cNvPr id="6" name="テキスト ボックス 5"/>
          <p:cNvSpPr txBox="1"/>
          <p:nvPr/>
        </p:nvSpPr>
        <p:spPr>
          <a:xfrm>
            <a:off x="2885704" y="6340264"/>
            <a:ext cx="7730836" cy="332399"/>
          </a:xfrm>
          <a:prstGeom prst="rect">
            <a:avLst/>
          </a:prstGeom>
          <a:noFill/>
        </p:spPr>
        <p:txBody>
          <a:bodyPr wrap="square" lIns="0" tIns="0" rIns="0" bIns="0" rtlCol="0">
            <a:spAutoFit/>
          </a:bodyPr>
          <a:lstStyle/>
          <a:p>
            <a:pPr algn="r">
              <a:lnSpc>
                <a:spcPct val="90000"/>
              </a:lnSpc>
              <a:spcBef>
                <a:spcPct val="20000"/>
              </a:spcBef>
              <a:buSzPct val="80000"/>
            </a:pPr>
            <a:r>
              <a:rPr lang="en-US" altLang="ja-JP" sz="2400" dirty="0">
                <a:gradFill>
                  <a:gsLst>
                    <a:gs pos="0">
                      <a:srgbClr val="292929">
                        <a:lumMod val="90000"/>
                        <a:lumOff val="10000"/>
                      </a:srgbClr>
                    </a:gs>
                    <a:gs pos="86000">
                      <a:srgbClr val="292929">
                        <a:lumMod val="90000"/>
                        <a:lumOff val="10000"/>
                      </a:srgbClr>
                    </a:gs>
                  </a:gsLst>
                  <a:lin ang="5400000" scaled="0"/>
                </a:gradFill>
              </a:rPr>
              <a:t>http://azure.microsoft.com/ja-jp/pricing/</a:t>
            </a:r>
            <a:endParaRPr kumimoji="1" lang="ja-JP" altLang="en-US" sz="2400" dirty="0">
              <a:gradFill>
                <a:gsLst>
                  <a:gs pos="0">
                    <a:srgbClr val="292929">
                      <a:lumMod val="90000"/>
                      <a:lumOff val="10000"/>
                    </a:srgbClr>
                  </a:gs>
                  <a:gs pos="86000">
                    <a:srgbClr val="292929">
                      <a:lumMod val="90000"/>
                      <a:lumOff val="10000"/>
                    </a:srgbClr>
                  </a:gs>
                </a:gsLst>
                <a:lin ang="5400000" scaled="0"/>
              </a:gradFill>
            </a:endParaRPr>
          </a:p>
        </p:txBody>
      </p:sp>
      <p:pic>
        <p:nvPicPr>
          <p:cNvPr id="7" name="図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79826" y="2798132"/>
            <a:ext cx="1334685" cy="1334685"/>
          </a:xfrm>
          <a:prstGeom prst="rect">
            <a:avLst/>
          </a:prstGeom>
        </p:spPr>
      </p:pic>
      <p:pic>
        <p:nvPicPr>
          <p:cNvPr id="21" name="図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72811" y="2735150"/>
            <a:ext cx="1460647" cy="1460647"/>
          </a:xfrm>
          <a:prstGeom prst="rect">
            <a:avLst/>
          </a:prstGeom>
        </p:spPr>
      </p:pic>
    </p:spTree>
    <p:extLst>
      <p:ext uri="{BB962C8B-B14F-4D97-AF65-F5344CB8AC3E}">
        <p14:creationId xmlns:p14="http://schemas.microsoft.com/office/powerpoint/2010/main" val="136566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25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5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25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250"/>
                                        <p:tgtEl>
                                          <p:spTgt spid="13"/>
                                        </p:tgtEl>
                                      </p:cBhvr>
                                    </p:animEffect>
                                  </p:childTnLst>
                                </p:cTn>
                              </p:par>
                            </p:childTnLst>
                          </p:cTn>
                        </p:par>
                        <p:par>
                          <p:cTn id="24" fill="hold">
                            <p:stCondLst>
                              <p:cond delay="250"/>
                            </p:stCondLst>
                            <p:childTnLst>
                              <p:par>
                                <p:cTn id="25" presetID="2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right)">
                                      <p:cBhvr>
                                        <p:cTn id="27" dur="250"/>
                                        <p:tgtEl>
                                          <p:spTgt spid="1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p:bldP spid="18" grpId="0"/>
      <p:bldP spid="19"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課金情報もわかりやすく表示</a:t>
            </a:r>
            <a:endParaRPr kumimoji="1" lang="ja-JP" altLang="en-US" dirty="0"/>
          </a:p>
        </p:txBody>
      </p:sp>
      <p:pic>
        <p:nvPicPr>
          <p:cNvPr id="14" name="図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08" y="1098161"/>
            <a:ext cx="11591643" cy="5786732"/>
          </a:xfrm>
          <a:prstGeom prst="rect">
            <a:avLst/>
          </a:prstGeom>
        </p:spPr>
      </p:pic>
    </p:spTree>
    <p:extLst>
      <p:ext uri="{BB962C8B-B14F-4D97-AF65-F5344CB8AC3E}">
        <p14:creationId xmlns:p14="http://schemas.microsoft.com/office/powerpoint/2010/main" val="2204391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normAutofit fontScale="90000"/>
          </a:bodyPr>
          <a:lstStyle/>
          <a:p>
            <a:r>
              <a:rPr lang="ja-JP" altLang="en-US" dirty="0"/>
              <a:t>処理能力と投資の関係</a:t>
            </a:r>
            <a:r>
              <a:rPr lang="en-US" altLang="ja-JP" dirty="0"/>
              <a:t>:</a:t>
            </a:r>
            <a:br>
              <a:rPr lang="en-US" altLang="ja-JP" dirty="0"/>
            </a:br>
            <a:r>
              <a:rPr lang="ja-JP" altLang="en-US" dirty="0"/>
              <a:t>オンプレミス</a:t>
            </a:r>
            <a:endParaRPr kumimoji="1" lang="ja-JP" altLang="en-US" dirty="0"/>
          </a:p>
        </p:txBody>
      </p:sp>
      <p:sp>
        <p:nvSpPr>
          <p:cNvPr id="5" name="Freihandform 49"/>
          <p:cNvSpPr/>
          <p:nvPr/>
        </p:nvSpPr>
        <p:spPr>
          <a:xfrm>
            <a:off x="5421175" y="3304955"/>
            <a:ext cx="759631" cy="1611509"/>
          </a:xfrm>
          <a:custGeom>
            <a:avLst/>
            <a:gdLst>
              <a:gd name="connsiteX0" fmla="*/ 343325 w 403945"/>
              <a:gd name="connsiteY0" fmla="*/ 545014 h 643025"/>
              <a:gd name="connsiteX1" fmla="*/ 346724 w 403945"/>
              <a:gd name="connsiteY1" fmla="*/ 1133 h 643025"/>
              <a:gd name="connsiteX2" fmla="*/ 0 w 403945"/>
              <a:gd name="connsiteY2" fmla="*/ 551812 h 643025"/>
              <a:gd name="connsiteX3" fmla="*/ 343325 w 403945"/>
              <a:gd name="connsiteY3" fmla="*/ 545014 h 643025"/>
              <a:gd name="connsiteX0" fmla="*/ 343325 w 403945"/>
              <a:gd name="connsiteY0" fmla="*/ 545014 h 636794"/>
              <a:gd name="connsiteX1" fmla="*/ 346724 w 403945"/>
              <a:gd name="connsiteY1" fmla="*/ 1133 h 636794"/>
              <a:gd name="connsiteX2" fmla="*/ 0 w 403945"/>
              <a:gd name="connsiteY2" fmla="*/ 551812 h 636794"/>
              <a:gd name="connsiteX3" fmla="*/ 343325 w 403945"/>
              <a:gd name="connsiteY3" fmla="*/ 545014 h 636794"/>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403945"/>
              <a:gd name="connsiteY0" fmla="*/ 545014 h 551812"/>
              <a:gd name="connsiteX1" fmla="*/ 346724 w 403945"/>
              <a:gd name="connsiteY1" fmla="*/ 1133 h 551812"/>
              <a:gd name="connsiteX2" fmla="*/ 0 w 403945"/>
              <a:gd name="connsiteY2" fmla="*/ 551812 h 551812"/>
              <a:gd name="connsiteX3" fmla="*/ 343325 w 403945"/>
              <a:gd name="connsiteY3" fmla="*/ 545014 h 551812"/>
              <a:gd name="connsiteX0" fmla="*/ 343325 w 356356"/>
              <a:gd name="connsiteY0" fmla="*/ 543881 h 550679"/>
              <a:gd name="connsiteX1" fmla="*/ 346724 w 356356"/>
              <a:gd name="connsiteY1" fmla="*/ 0 h 550679"/>
              <a:gd name="connsiteX2" fmla="*/ 0 w 356356"/>
              <a:gd name="connsiteY2" fmla="*/ 550679 h 550679"/>
              <a:gd name="connsiteX3" fmla="*/ 343325 w 356356"/>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3325 w 352957"/>
              <a:gd name="connsiteY0" fmla="*/ 543881 h 550679"/>
              <a:gd name="connsiteX1" fmla="*/ 346724 w 352957"/>
              <a:gd name="connsiteY1" fmla="*/ 0 h 550679"/>
              <a:gd name="connsiteX2" fmla="*/ 0 w 352957"/>
              <a:gd name="connsiteY2" fmla="*/ 550679 h 550679"/>
              <a:gd name="connsiteX3" fmla="*/ 343325 w 352957"/>
              <a:gd name="connsiteY3" fmla="*/ 543881 h 550679"/>
              <a:gd name="connsiteX0" fmla="*/ 340943 w 350575"/>
              <a:gd name="connsiteY0" fmla="*/ 543881 h 550679"/>
              <a:gd name="connsiteX1" fmla="*/ 344342 w 350575"/>
              <a:gd name="connsiteY1" fmla="*/ 0 h 550679"/>
              <a:gd name="connsiteX2" fmla="*/ 0 w 350575"/>
              <a:gd name="connsiteY2" fmla="*/ 550679 h 550679"/>
              <a:gd name="connsiteX3" fmla="*/ 340943 w 350575"/>
              <a:gd name="connsiteY3" fmla="*/ 543881 h 550679"/>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51476"/>
              <a:gd name="connsiteX1" fmla="*/ 344342 w 350575"/>
              <a:gd name="connsiteY1" fmla="*/ 0 h 551476"/>
              <a:gd name="connsiteX2" fmla="*/ 0 w 350575"/>
              <a:gd name="connsiteY2" fmla="*/ 548298 h 551476"/>
              <a:gd name="connsiteX3" fmla="*/ 340943 w 350575"/>
              <a:gd name="connsiteY3" fmla="*/ 543881 h 551476"/>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50575"/>
              <a:gd name="connsiteY0" fmla="*/ 543881 h 548298"/>
              <a:gd name="connsiteX1" fmla="*/ 344342 w 350575"/>
              <a:gd name="connsiteY1" fmla="*/ 0 h 548298"/>
              <a:gd name="connsiteX2" fmla="*/ 0 w 350575"/>
              <a:gd name="connsiteY2" fmla="*/ 548298 h 548298"/>
              <a:gd name="connsiteX3" fmla="*/ 340943 w 350575"/>
              <a:gd name="connsiteY3" fmla="*/ 543881 h 548298"/>
              <a:gd name="connsiteX0" fmla="*/ 340943 w 344342"/>
              <a:gd name="connsiteY0" fmla="*/ 543881 h 548298"/>
              <a:gd name="connsiteX1" fmla="*/ 344342 w 344342"/>
              <a:gd name="connsiteY1" fmla="*/ 0 h 548298"/>
              <a:gd name="connsiteX2" fmla="*/ 0 w 344342"/>
              <a:gd name="connsiteY2" fmla="*/ 548298 h 548298"/>
              <a:gd name="connsiteX3" fmla="*/ 340943 w 344342"/>
              <a:gd name="connsiteY3" fmla="*/ 543881 h 548298"/>
              <a:gd name="connsiteX0" fmla="*/ 377163 w 380562"/>
              <a:gd name="connsiteY0" fmla="*/ 543881 h 549734"/>
              <a:gd name="connsiteX1" fmla="*/ 380562 w 380562"/>
              <a:gd name="connsiteY1" fmla="*/ 0 h 549734"/>
              <a:gd name="connsiteX2" fmla="*/ 0 w 380562"/>
              <a:gd name="connsiteY2" fmla="*/ 549734 h 549734"/>
              <a:gd name="connsiteX3" fmla="*/ 377163 w 380562"/>
              <a:gd name="connsiteY3" fmla="*/ 543881 h 549734"/>
              <a:gd name="connsiteX0" fmla="*/ 377163 w 380562"/>
              <a:gd name="connsiteY0" fmla="*/ 543881 h 549734"/>
              <a:gd name="connsiteX1" fmla="*/ 380562 w 380562"/>
              <a:gd name="connsiteY1" fmla="*/ 0 h 549734"/>
              <a:gd name="connsiteX2" fmla="*/ 0 w 380562"/>
              <a:gd name="connsiteY2" fmla="*/ 549734 h 549734"/>
              <a:gd name="connsiteX3" fmla="*/ 377163 w 380562"/>
              <a:gd name="connsiteY3" fmla="*/ 543881 h 549734"/>
              <a:gd name="connsiteX0" fmla="*/ 379197 w 382596"/>
              <a:gd name="connsiteY0" fmla="*/ 560350 h 566203"/>
              <a:gd name="connsiteX1" fmla="*/ 382596 w 382596"/>
              <a:gd name="connsiteY1" fmla="*/ 16469 h 566203"/>
              <a:gd name="connsiteX2" fmla="*/ 241762 w 382596"/>
              <a:gd name="connsiteY2" fmla="*/ 175509 h 566203"/>
              <a:gd name="connsiteX3" fmla="*/ 2034 w 382596"/>
              <a:gd name="connsiteY3" fmla="*/ 566203 h 566203"/>
              <a:gd name="connsiteX4" fmla="*/ 379197 w 382596"/>
              <a:gd name="connsiteY4" fmla="*/ 560350 h 566203"/>
              <a:gd name="connsiteX0" fmla="*/ 379197 w 382596"/>
              <a:gd name="connsiteY0" fmla="*/ 555647 h 561500"/>
              <a:gd name="connsiteX1" fmla="*/ 382596 w 382596"/>
              <a:gd name="connsiteY1" fmla="*/ 11766 h 561500"/>
              <a:gd name="connsiteX2" fmla="*/ 241762 w 382596"/>
              <a:gd name="connsiteY2" fmla="*/ 170806 h 561500"/>
              <a:gd name="connsiteX3" fmla="*/ 2034 w 382596"/>
              <a:gd name="connsiteY3" fmla="*/ 561500 h 561500"/>
              <a:gd name="connsiteX4" fmla="*/ 379197 w 382596"/>
              <a:gd name="connsiteY4" fmla="*/ 555647 h 561500"/>
              <a:gd name="connsiteX0" fmla="*/ 379440 w 382839"/>
              <a:gd name="connsiteY0" fmla="*/ 555134 h 560987"/>
              <a:gd name="connsiteX1" fmla="*/ 382839 w 382839"/>
              <a:gd name="connsiteY1" fmla="*/ 11253 h 560987"/>
              <a:gd name="connsiteX2" fmla="*/ 218568 w 382839"/>
              <a:gd name="connsiteY2" fmla="*/ 181784 h 560987"/>
              <a:gd name="connsiteX3" fmla="*/ 2277 w 382839"/>
              <a:gd name="connsiteY3" fmla="*/ 560987 h 560987"/>
              <a:gd name="connsiteX4" fmla="*/ 379440 w 382839"/>
              <a:gd name="connsiteY4" fmla="*/ 555134 h 560987"/>
              <a:gd name="connsiteX0" fmla="*/ 379262 w 382661"/>
              <a:gd name="connsiteY0" fmla="*/ 555134 h 560987"/>
              <a:gd name="connsiteX1" fmla="*/ 382661 w 382661"/>
              <a:gd name="connsiteY1" fmla="*/ 11253 h 560987"/>
              <a:gd name="connsiteX2" fmla="*/ 218390 w 382661"/>
              <a:gd name="connsiteY2" fmla="*/ 181784 h 560987"/>
              <a:gd name="connsiteX3" fmla="*/ 2099 w 382661"/>
              <a:gd name="connsiteY3" fmla="*/ 560987 h 560987"/>
              <a:gd name="connsiteX4" fmla="*/ 379262 w 382661"/>
              <a:gd name="connsiteY4" fmla="*/ 555134 h 560987"/>
              <a:gd name="connsiteX0" fmla="*/ 391014 w 394413"/>
              <a:gd name="connsiteY0" fmla="*/ 555134 h 560987"/>
              <a:gd name="connsiteX1" fmla="*/ 394413 w 394413"/>
              <a:gd name="connsiteY1" fmla="*/ 11253 h 560987"/>
              <a:gd name="connsiteX2" fmla="*/ 230142 w 394413"/>
              <a:gd name="connsiteY2" fmla="*/ 181784 h 560987"/>
              <a:gd name="connsiteX3" fmla="*/ 106567 w 394413"/>
              <a:gd name="connsiteY3" fmla="*/ 417348 h 560987"/>
              <a:gd name="connsiteX4" fmla="*/ 13851 w 394413"/>
              <a:gd name="connsiteY4" fmla="*/ 560987 h 560987"/>
              <a:gd name="connsiteX5" fmla="*/ 391014 w 394413"/>
              <a:gd name="connsiteY5" fmla="*/ 555134 h 560987"/>
              <a:gd name="connsiteX0" fmla="*/ 403368 w 406767"/>
              <a:gd name="connsiteY0" fmla="*/ 555134 h 560987"/>
              <a:gd name="connsiteX1" fmla="*/ 406767 w 406767"/>
              <a:gd name="connsiteY1" fmla="*/ 11253 h 560987"/>
              <a:gd name="connsiteX2" fmla="*/ 242496 w 406767"/>
              <a:gd name="connsiteY2" fmla="*/ 181784 h 560987"/>
              <a:gd name="connsiteX3" fmla="*/ 118921 w 406767"/>
              <a:gd name="connsiteY3" fmla="*/ 417348 h 560987"/>
              <a:gd name="connsiteX4" fmla="*/ 50742 w 406767"/>
              <a:gd name="connsiteY4" fmla="*/ 523639 h 560987"/>
              <a:gd name="connsiteX5" fmla="*/ 26205 w 406767"/>
              <a:gd name="connsiteY5" fmla="*/ 560987 h 560987"/>
              <a:gd name="connsiteX6" fmla="*/ 403368 w 406767"/>
              <a:gd name="connsiteY6" fmla="*/ 555134 h 560987"/>
              <a:gd name="connsiteX0" fmla="*/ 400001 w 403400"/>
              <a:gd name="connsiteY0" fmla="*/ 555134 h 560987"/>
              <a:gd name="connsiteX1" fmla="*/ 403400 w 403400"/>
              <a:gd name="connsiteY1" fmla="*/ 11253 h 560987"/>
              <a:gd name="connsiteX2" fmla="*/ 239129 w 403400"/>
              <a:gd name="connsiteY2" fmla="*/ 181784 h 560987"/>
              <a:gd name="connsiteX3" fmla="*/ 115554 w 403400"/>
              <a:gd name="connsiteY3" fmla="*/ 417348 h 560987"/>
              <a:gd name="connsiteX4" fmla="*/ 65608 w 403400"/>
              <a:gd name="connsiteY4" fmla="*/ 499055 h 560987"/>
              <a:gd name="connsiteX5" fmla="*/ 22838 w 403400"/>
              <a:gd name="connsiteY5" fmla="*/ 560987 h 560987"/>
              <a:gd name="connsiteX6" fmla="*/ 400001 w 403400"/>
              <a:gd name="connsiteY6" fmla="*/ 555134 h 560987"/>
              <a:gd name="connsiteX0" fmla="*/ 401574 w 404973"/>
              <a:gd name="connsiteY0" fmla="*/ 555134 h 560987"/>
              <a:gd name="connsiteX1" fmla="*/ 404973 w 404973"/>
              <a:gd name="connsiteY1" fmla="*/ 11253 h 560987"/>
              <a:gd name="connsiteX2" fmla="*/ 240702 w 404973"/>
              <a:gd name="connsiteY2" fmla="*/ 181784 h 560987"/>
              <a:gd name="connsiteX3" fmla="*/ 117127 w 404973"/>
              <a:gd name="connsiteY3" fmla="*/ 417348 h 560987"/>
              <a:gd name="connsiteX4" fmla="*/ 67181 w 404973"/>
              <a:gd name="connsiteY4" fmla="*/ 499055 h 560987"/>
              <a:gd name="connsiteX5" fmla="*/ 54320 w 404973"/>
              <a:gd name="connsiteY5" fmla="*/ 518282 h 560987"/>
              <a:gd name="connsiteX6" fmla="*/ 24411 w 404973"/>
              <a:gd name="connsiteY6" fmla="*/ 560987 h 560987"/>
              <a:gd name="connsiteX7" fmla="*/ 401574 w 404973"/>
              <a:gd name="connsiteY7" fmla="*/ 555134 h 560987"/>
              <a:gd name="connsiteX0" fmla="*/ 372924 w 376323"/>
              <a:gd name="connsiteY0" fmla="*/ 555134 h 560987"/>
              <a:gd name="connsiteX1" fmla="*/ 376323 w 376323"/>
              <a:gd name="connsiteY1" fmla="*/ 11253 h 560987"/>
              <a:gd name="connsiteX2" fmla="*/ 212052 w 376323"/>
              <a:gd name="connsiteY2" fmla="*/ 181784 h 560987"/>
              <a:gd name="connsiteX3" fmla="*/ 88477 w 376323"/>
              <a:gd name="connsiteY3" fmla="*/ 417348 h 560987"/>
              <a:gd name="connsiteX4" fmla="*/ 38531 w 376323"/>
              <a:gd name="connsiteY4" fmla="*/ 499055 h 560987"/>
              <a:gd name="connsiteX5" fmla="*/ 25670 w 376323"/>
              <a:gd name="connsiteY5" fmla="*/ 518282 h 560987"/>
              <a:gd name="connsiteX6" fmla="*/ 33530 w 376323"/>
              <a:gd name="connsiteY6" fmla="*/ 560987 h 560987"/>
              <a:gd name="connsiteX7" fmla="*/ 372924 w 376323"/>
              <a:gd name="connsiteY7" fmla="*/ 555134 h 560987"/>
              <a:gd name="connsiteX0" fmla="*/ 374227 w 376323"/>
              <a:gd name="connsiteY0" fmla="*/ 558646 h 560987"/>
              <a:gd name="connsiteX1" fmla="*/ 376323 w 376323"/>
              <a:gd name="connsiteY1" fmla="*/ 11253 h 560987"/>
              <a:gd name="connsiteX2" fmla="*/ 212052 w 376323"/>
              <a:gd name="connsiteY2" fmla="*/ 181784 h 560987"/>
              <a:gd name="connsiteX3" fmla="*/ 88477 w 376323"/>
              <a:gd name="connsiteY3" fmla="*/ 417348 h 560987"/>
              <a:gd name="connsiteX4" fmla="*/ 38531 w 376323"/>
              <a:gd name="connsiteY4" fmla="*/ 499055 h 560987"/>
              <a:gd name="connsiteX5" fmla="*/ 25670 w 376323"/>
              <a:gd name="connsiteY5" fmla="*/ 518282 h 560987"/>
              <a:gd name="connsiteX6" fmla="*/ 33530 w 376323"/>
              <a:gd name="connsiteY6" fmla="*/ 560987 h 560987"/>
              <a:gd name="connsiteX7" fmla="*/ 374227 w 376323"/>
              <a:gd name="connsiteY7" fmla="*/ 558646 h 560987"/>
              <a:gd name="connsiteX0" fmla="*/ 380690 w 382786"/>
              <a:gd name="connsiteY0" fmla="*/ 558646 h 561963"/>
              <a:gd name="connsiteX1" fmla="*/ 382786 w 382786"/>
              <a:gd name="connsiteY1" fmla="*/ 11253 h 561963"/>
              <a:gd name="connsiteX2" fmla="*/ 218515 w 382786"/>
              <a:gd name="connsiteY2" fmla="*/ 181784 h 561963"/>
              <a:gd name="connsiteX3" fmla="*/ 94940 w 382786"/>
              <a:gd name="connsiteY3" fmla="*/ 417348 h 561963"/>
              <a:gd name="connsiteX4" fmla="*/ 44994 w 382786"/>
              <a:gd name="connsiteY4" fmla="*/ 499055 h 561963"/>
              <a:gd name="connsiteX5" fmla="*/ 32133 w 382786"/>
              <a:gd name="connsiteY5" fmla="*/ 518282 h 561963"/>
              <a:gd name="connsiteX6" fmla="*/ 4782 w 382786"/>
              <a:gd name="connsiteY6" fmla="*/ 557792 h 561963"/>
              <a:gd name="connsiteX7" fmla="*/ 39993 w 382786"/>
              <a:gd name="connsiteY7" fmla="*/ 560987 h 561963"/>
              <a:gd name="connsiteX8" fmla="*/ 380690 w 382786"/>
              <a:gd name="connsiteY8" fmla="*/ 558646 h 561963"/>
              <a:gd name="connsiteX0" fmla="*/ 380690 w 384088"/>
              <a:gd name="connsiteY0" fmla="*/ 544396 h 547713"/>
              <a:gd name="connsiteX1" fmla="*/ 384088 w 384088"/>
              <a:gd name="connsiteY1" fmla="*/ 11929 h 547713"/>
              <a:gd name="connsiteX2" fmla="*/ 218515 w 384088"/>
              <a:gd name="connsiteY2" fmla="*/ 167534 h 547713"/>
              <a:gd name="connsiteX3" fmla="*/ 94940 w 384088"/>
              <a:gd name="connsiteY3" fmla="*/ 403098 h 547713"/>
              <a:gd name="connsiteX4" fmla="*/ 44994 w 384088"/>
              <a:gd name="connsiteY4" fmla="*/ 484805 h 547713"/>
              <a:gd name="connsiteX5" fmla="*/ 32133 w 384088"/>
              <a:gd name="connsiteY5" fmla="*/ 504032 h 547713"/>
              <a:gd name="connsiteX6" fmla="*/ 4782 w 384088"/>
              <a:gd name="connsiteY6" fmla="*/ 543542 h 547713"/>
              <a:gd name="connsiteX7" fmla="*/ 39993 w 384088"/>
              <a:gd name="connsiteY7" fmla="*/ 546737 h 547713"/>
              <a:gd name="connsiteX8" fmla="*/ 380690 w 384088"/>
              <a:gd name="connsiteY8" fmla="*/ 544396 h 547713"/>
              <a:gd name="connsiteX0" fmla="*/ 380690 w 384088"/>
              <a:gd name="connsiteY0" fmla="*/ 545997 h 549314"/>
              <a:gd name="connsiteX1" fmla="*/ 384088 w 384088"/>
              <a:gd name="connsiteY1" fmla="*/ 13530 h 549314"/>
              <a:gd name="connsiteX2" fmla="*/ 218515 w 384088"/>
              <a:gd name="connsiteY2" fmla="*/ 169135 h 549314"/>
              <a:gd name="connsiteX3" fmla="*/ 94940 w 384088"/>
              <a:gd name="connsiteY3" fmla="*/ 404699 h 549314"/>
              <a:gd name="connsiteX4" fmla="*/ 44994 w 384088"/>
              <a:gd name="connsiteY4" fmla="*/ 486406 h 549314"/>
              <a:gd name="connsiteX5" fmla="*/ 32133 w 384088"/>
              <a:gd name="connsiteY5" fmla="*/ 505633 h 549314"/>
              <a:gd name="connsiteX6" fmla="*/ 4782 w 384088"/>
              <a:gd name="connsiteY6" fmla="*/ 545143 h 549314"/>
              <a:gd name="connsiteX7" fmla="*/ 39993 w 384088"/>
              <a:gd name="connsiteY7" fmla="*/ 548338 h 549314"/>
              <a:gd name="connsiteX8" fmla="*/ 380690 w 384088"/>
              <a:gd name="connsiteY8" fmla="*/ 545997 h 54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4088" h="549314">
                <a:moveTo>
                  <a:pt x="380690" y="545997"/>
                </a:moveTo>
                <a:cubicBezTo>
                  <a:pt x="378309" y="400139"/>
                  <a:pt x="383177" y="131371"/>
                  <a:pt x="384088" y="13530"/>
                </a:cubicBezTo>
                <a:cubicBezTo>
                  <a:pt x="383205" y="-54442"/>
                  <a:pt x="196717" y="155076"/>
                  <a:pt x="218515" y="169135"/>
                </a:cubicBezTo>
                <a:cubicBezTo>
                  <a:pt x="165925" y="234902"/>
                  <a:pt x="130989" y="341499"/>
                  <a:pt x="94940" y="404699"/>
                </a:cubicBezTo>
                <a:cubicBezTo>
                  <a:pt x="56944" y="462632"/>
                  <a:pt x="60447" y="462466"/>
                  <a:pt x="44994" y="486406"/>
                </a:cubicBezTo>
                <a:cubicBezTo>
                  <a:pt x="26061" y="507618"/>
                  <a:pt x="39261" y="495311"/>
                  <a:pt x="32133" y="505633"/>
                </a:cubicBezTo>
                <a:cubicBezTo>
                  <a:pt x="27385" y="515276"/>
                  <a:pt x="3472" y="538026"/>
                  <a:pt x="4782" y="545143"/>
                </a:cubicBezTo>
                <a:cubicBezTo>
                  <a:pt x="6092" y="552260"/>
                  <a:pt x="-20705" y="548049"/>
                  <a:pt x="39993" y="548338"/>
                </a:cubicBezTo>
                <a:lnTo>
                  <a:pt x="380690" y="545997"/>
                </a:lnTo>
                <a:close/>
              </a:path>
            </a:pathLst>
          </a:custGeom>
          <a:solidFill>
            <a:srgbClr val="FFFF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28347E"/>
              </a:solidFill>
            </a:endParaRPr>
          </a:p>
        </p:txBody>
      </p:sp>
      <p:sp>
        <p:nvSpPr>
          <p:cNvPr id="6" name="Freihandform 56"/>
          <p:cNvSpPr/>
          <p:nvPr/>
        </p:nvSpPr>
        <p:spPr>
          <a:xfrm>
            <a:off x="3158972" y="4908427"/>
            <a:ext cx="2245699" cy="1286844"/>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3631 w 2254407"/>
              <a:gd name="connsiteY0" fmla="*/ 2357454 h 2357454"/>
              <a:gd name="connsiteX1" fmla="*/ 3630 w 2254407"/>
              <a:gd name="connsiteY1" fmla="*/ 1071570 h 2357454"/>
              <a:gd name="connsiteX2" fmla="*/ 1503829 w 2254407"/>
              <a:gd name="connsiteY2" fmla="*/ 1071570 h 2357454"/>
              <a:gd name="connsiteX3" fmla="*/ 1503829 w 2254407"/>
              <a:gd name="connsiteY3" fmla="*/ 0 h 2357454"/>
              <a:gd name="connsiteX4" fmla="*/ 2254407 w 2254407"/>
              <a:gd name="connsiteY4" fmla="*/ 1074421 h 2357454"/>
              <a:gd name="connsiteX5" fmla="*/ 1789853 w 2254407"/>
              <a:gd name="connsiteY5" fmla="*/ 1633278 h 2357454"/>
              <a:gd name="connsiteX6" fmla="*/ 3631 w 2254407"/>
              <a:gd name="connsiteY6" fmla="*/ 2357454 h 2357454"/>
              <a:gd name="connsiteX0" fmla="*/ 3631 w 2254407"/>
              <a:gd name="connsiteY0" fmla="*/ 1435048 h 1435048"/>
              <a:gd name="connsiteX1" fmla="*/ 3630 w 2254407"/>
              <a:gd name="connsiteY1" fmla="*/ 149164 h 1435048"/>
              <a:gd name="connsiteX2" fmla="*/ 1503829 w 2254407"/>
              <a:gd name="connsiteY2" fmla="*/ 149164 h 1435048"/>
              <a:gd name="connsiteX3" fmla="*/ 1492399 w 2254407"/>
              <a:gd name="connsiteY3" fmla="*/ 144394 h 1435048"/>
              <a:gd name="connsiteX4" fmla="*/ 2254407 w 2254407"/>
              <a:gd name="connsiteY4" fmla="*/ 152015 h 1435048"/>
              <a:gd name="connsiteX5" fmla="*/ 1789853 w 2254407"/>
              <a:gd name="connsiteY5" fmla="*/ 710872 h 1435048"/>
              <a:gd name="connsiteX6" fmla="*/ 3631 w 2254407"/>
              <a:gd name="connsiteY6" fmla="*/ 1435048 h 1435048"/>
              <a:gd name="connsiteX0" fmla="*/ 3631 w 2254407"/>
              <a:gd name="connsiteY0" fmla="*/ 1416507 h 1416507"/>
              <a:gd name="connsiteX1" fmla="*/ 3630 w 2254407"/>
              <a:gd name="connsiteY1" fmla="*/ 130623 h 1416507"/>
              <a:gd name="connsiteX2" fmla="*/ 1503829 w 2254407"/>
              <a:gd name="connsiteY2" fmla="*/ 130623 h 1416507"/>
              <a:gd name="connsiteX3" fmla="*/ 1492399 w 2254407"/>
              <a:gd name="connsiteY3" fmla="*/ 125853 h 1416507"/>
              <a:gd name="connsiteX4" fmla="*/ 2254407 w 2254407"/>
              <a:gd name="connsiteY4" fmla="*/ 133474 h 1416507"/>
              <a:gd name="connsiteX5" fmla="*/ 1789853 w 2254407"/>
              <a:gd name="connsiteY5" fmla="*/ 692331 h 1416507"/>
              <a:gd name="connsiteX6" fmla="*/ 3631 w 2254407"/>
              <a:gd name="connsiteY6" fmla="*/ 1416507 h 1416507"/>
              <a:gd name="connsiteX0" fmla="*/ 3631 w 2254407"/>
              <a:gd name="connsiteY0" fmla="*/ 1290654 h 1290654"/>
              <a:gd name="connsiteX1" fmla="*/ 3630 w 2254407"/>
              <a:gd name="connsiteY1" fmla="*/ 4770 h 1290654"/>
              <a:gd name="connsiteX2" fmla="*/ 1503829 w 2254407"/>
              <a:gd name="connsiteY2" fmla="*/ 4770 h 1290654"/>
              <a:gd name="connsiteX3" fmla="*/ 1492399 w 2254407"/>
              <a:gd name="connsiteY3" fmla="*/ 0 h 1290654"/>
              <a:gd name="connsiteX4" fmla="*/ 2254407 w 2254407"/>
              <a:gd name="connsiteY4" fmla="*/ 7621 h 1290654"/>
              <a:gd name="connsiteX5" fmla="*/ 1789853 w 2254407"/>
              <a:gd name="connsiteY5" fmla="*/ 566478 h 1290654"/>
              <a:gd name="connsiteX6" fmla="*/ 3631 w 2254407"/>
              <a:gd name="connsiteY6" fmla="*/ 1290654 h 1290654"/>
              <a:gd name="connsiteX0" fmla="*/ 3631 w 2254407"/>
              <a:gd name="connsiteY0" fmla="*/ 1286844 h 1286844"/>
              <a:gd name="connsiteX1" fmla="*/ 3630 w 2254407"/>
              <a:gd name="connsiteY1" fmla="*/ 960 h 1286844"/>
              <a:gd name="connsiteX2" fmla="*/ 1503829 w 2254407"/>
              <a:gd name="connsiteY2" fmla="*/ 960 h 1286844"/>
              <a:gd name="connsiteX3" fmla="*/ 593239 w 2254407"/>
              <a:gd name="connsiteY3" fmla="*/ 0 h 1286844"/>
              <a:gd name="connsiteX4" fmla="*/ 2254407 w 2254407"/>
              <a:gd name="connsiteY4" fmla="*/ 3811 h 1286844"/>
              <a:gd name="connsiteX5" fmla="*/ 1789853 w 2254407"/>
              <a:gd name="connsiteY5" fmla="*/ 562668 h 1286844"/>
              <a:gd name="connsiteX6" fmla="*/ 3631 w 2254407"/>
              <a:gd name="connsiteY6" fmla="*/ 1286844 h 1286844"/>
              <a:gd name="connsiteX0" fmla="*/ 3631 w 2254407"/>
              <a:gd name="connsiteY0" fmla="*/ 1286844 h 1286844"/>
              <a:gd name="connsiteX1" fmla="*/ 3630 w 2254407"/>
              <a:gd name="connsiteY1" fmla="*/ 960 h 1286844"/>
              <a:gd name="connsiteX2" fmla="*/ 1503829 w 2254407"/>
              <a:gd name="connsiteY2" fmla="*/ 960 h 1286844"/>
              <a:gd name="connsiteX3" fmla="*/ 593239 w 2254407"/>
              <a:gd name="connsiteY3" fmla="*/ 0 h 1286844"/>
              <a:gd name="connsiteX4" fmla="*/ 2254407 w 2254407"/>
              <a:gd name="connsiteY4" fmla="*/ 3811 h 1286844"/>
              <a:gd name="connsiteX5" fmla="*/ 1789853 w 2254407"/>
              <a:gd name="connsiteY5" fmla="*/ 562668 h 1286844"/>
              <a:gd name="connsiteX6" fmla="*/ 3631 w 2254407"/>
              <a:gd name="connsiteY6"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89853 w 2339785"/>
              <a:gd name="connsiteY6" fmla="*/ 562668 h 1286844"/>
              <a:gd name="connsiteX7" fmla="*/ 3631 w 2339785"/>
              <a:gd name="connsiteY7"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89853 w 2339785"/>
              <a:gd name="connsiteY6" fmla="*/ 562668 h 1286844"/>
              <a:gd name="connsiteX7" fmla="*/ 3631 w 2339785"/>
              <a:gd name="connsiteY7"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44133 w 2339785"/>
              <a:gd name="connsiteY6" fmla="*/ 608388 h 1286844"/>
              <a:gd name="connsiteX7" fmla="*/ 3631 w 2339785"/>
              <a:gd name="connsiteY7"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44133 w 2339785"/>
              <a:gd name="connsiteY6" fmla="*/ 608388 h 1286844"/>
              <a:gd name="connsiteX7" fmla="*/ 3631 w 2339785"/>
              <a:gd name="connsiteY7"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44133 w 2339785"/>
              <a:gd name="connsiteY6" fmla="*/ 608388 h 1286844"/>
              <a:gd name="connsiteX7" fmla="*/ 3631 w 2339785"/>
              <a:gd name="connsiteY7" fmla="*/ 1286844 h 1286844"/>
              <a:gd name="connsiteX0" fmla="*/ 3631 w 2329576"/>
              <a:gd name="connsiteY0" fmla="*/ 1286844 h 1286844"/>
              <a:gd name="connsiteX1" fmla="*/ 3630 w 2329576"/>
              <a:gd name="connsiteY1" fmla="*/ 960 h 1286844"/>
              <a:gd name="connsiteX2" fmla="*/ 1503829 w 2329576"/>
              <a:gd name="connsiteY2" fmla="*/ 960 h 1286844"/>
              <a:gd name="connsiteX3" fmla="*/ 593239 w 2329576"/>
              <a:gd name="connsiteY3" fmla="*/ 0 h 1286844"/>
              <a:gd name="connsiteX4" fmla="*/ 2254407 w 2329576"/>
              <a:gd name="connsiteY4" fmla="*/ 3811 h 1286844"/>
              <a:gd name="connsiteX5" fmla="*/ 1936113 w 2329576"/>
              <a:gd name="connsiteY5" fmla="*/ 435291 h 1286844"/>
              <a:gd name="connsiteX6" fmla="*/ 1744133 w 2329576"/>
              <a:gd name="connsiteY6" fmla="*/ 608388 h 1286844"/>
              <a:gd name="connsiteX7" fmla="*/ 3631 w 2329576"/>
              <a:gd name="connsiteY7" fmla="*/ 1286844 h 1286844"/>
              <a:gd name="connsiteX0" fmla="*/ 3631 w 2358603"/>
              <a:gd name="connsiteY0" fmla="*/ 1286844 h 1286844"/>
              <a:gd name="connsiteX1" fmla="*/ 3630 w 2358603"/>
              <a:gd name="connsiteY1" fmla="*/ 960 h 1286844"/>
              <a:gd name="connsiteX2" fmla="*/ 1503829 w 2358603"/>
              <a:gd name="connsiteY2" fmla="*/ 960 h 1286844"/>
              <a:gd name="connsiteX3" fmla="*/ 593239 w 2358603"/>
              <a:gd name="connsiteY3" fmla="*/ 0 h 1286844"/>
              <a:gd name="connsiteX4" fmla="*/ 2254407 w 2358603"/>
              <a:gd name="connsiteY4" fmla="*/ 3811 h 1286844"/>
              <a:gd name="connsiteX5" fmla="*/ 2117360 w 2358603"/>
              <a:gd name="connsiteY5" fmla="*/ 227374 h 1286844"/>
              <a:gd name="connsiteX6" fmla="*/ 1936113 w 2358603"/>
              <a:gd name="connsiteY6" fmla="*/ 435291 h 1286844"/>
              <a:gd name="connsiteX7" fmla="*/ 1744133 w 2358603"/>
              <a:gd name="connsiteY7" fmla="*/ 608388 h 1286844"/>
              <a:gd name="connsiteX8" fmla="*/ 3631 w 2358603"/>
              <a:gd name="connsiteY8" fmla="*/ 1286844 h 1286844"/>
              <a:gd name="connsiteX0" fmla="*/ 3631 w 2358603"/>
              <a:gd name="connsiteY0" fmla="*/ 1286844 h 1286844"/>
              <a:gd name="connsiteX1" fmla="*/ 3630 w 2358603"/>
              <a:gd name="connsiteY1" fmla="*/ 960 h 1286844"/>
              <a:gd name="connsiteX2" fmla="*/ 1503829 w 2358603"/>
              <a:gd name="connsiteY2" fmla="*/ 960 h 1286844"/>
              <a:gd name="connsiteX3" fmla="*/ 593239 w 2358603"/>
              <a:gd name="connsiteY3" fmla="*/ 0 h 1286844"/>
              <a:gd name="connsiteX4" fmla="*/ 2254407 w 2358603"/>
              <a:gd name="connsiteY4" fmla="*/ 3811 h 1286844"/>
              <a:gd name="connsiteX5" fmla="*/ 2117360 w 2358603"/>
              <a:gd name="connsiteY5" fmla="*/ 227374 h 1286844"/>
              <a:gd name="connsiteX6" fmla="*/ 1936113 w 2358603"/>
              <a:gd name="connsiteY6" fmla="*/ 435291 h 1286844"/>
              <a:gd name="connsiteX7" fmla="*/ 1744133 w 2358603"/>
              <a:gd name="connsiteY7" fmla="*/ 608388 h 1286844"/>
              <a:gd name="connsiteX8" fmla="*/ 3631 w 2358603"/>
              <a:gd name="connsiteY8" fmla="*/ 1286844 h 1286844"/>
              <a:gd name="connsiteX0" fmla="*/ 3631 w 2347870"/>
              <a:gd name="connsiteY0" fmla="*/ 1286844 h 1286844"/>
              <a:gd name="connsiteX1" fmla="*/ 3630 w 2347870"/>
              <a:gd name="connsiteY1" fmla="*/ 960 h 1286844"/>
              <a:gd name="connsiteX2" fmla="*/ 1503829 w 2347870"/>
              <a:gd name="connsiteY2" fmla="*/ 960 h 1286844"/>
              <a:gd name="connsiteX3" fmla="*/ 593239 w 2347870"/>
              <a:gd name="connsiteY3" fmla="*/ 0 h 1286844"/>
              <a:gd name="connsiteX4" fmla="*/ 2254407 w 2347870"/>
              <a:gd name="connsiteY4" fmla="*/ 3811 h 1286844"/>
              <a:gd name="connsiteX5" fmla="*/ 2117360 w 2347870"/>
              <a:gd name="connsiteY5" fmla="*/ 227374 h 1286844"/>
              <a:gd name="connsiteX6" fmla="*/ 1936113 w 2347870"/>
              <a:gd name="connsiteY6" fmla="*/ 435291 h 1286844"/>
              <a:gd name="connsiteX7" fmla="*/ 1744133 w 2347870"/>
              <a:gd name="connsiteY7" fmla="*/ 608388 h 1286844"/>
              <a:gd name="connsiteX8" fmla="*/ 3631 w 2347870"/>
              <a:gd name="connsiteY8" fmla="*/ 1286844 h 1286844"/>
              <a:gd name="connsiteX0" fmla="*/ 3631 w 2381329"/>
              <a:gd name="connsiteY0" fmla="*/ 1286844 h 1286844"/>
              <a:gd name="connsiteX1" fmla="*/ 3630 w 2381329"/>
              <a:gd name="connsiteY1" fmla="*/ 960 h 1286844"/>
              <a:gd name="connsiteX2" fmla="*/ 1503829 w 2381329"/>
              <a:gd name="connsiteY2" fmla="*/ 960 h 1286844"/>
              <a:gd name="connsiteX3" fmla="*/ 593239 w 2381329"/>
              <a:gd name="connsiteY3" fmla="*/ 0 h 1286844"/>
              <a:gd name="connsiteX4" fmla="*/ 2254407 w 2381329"/>
              <a:gd name="connsiteY4" fmla="*/ 3811 h 1286844"/>
              <a:gd name="connsiteX5" fmla="*/ 2224766 w 2381329"/>
              <a:gd name="connsiteY5" fmla="*/ 73522 h 1286844"/>
              <a:gd name="connsiteX6" fmla="*/ 2117360 w 2381329"/>
              <a:gd name="connsiteY6" fmla="*/ 227374 h 1286844"/>
              <a:gd name="connsiteX7" fmla="*/ 1936113 w 2381329"/>
              <a:gd name="connsiteY7" fmla="*/ 435291 h 1286844"/>
              <a:gd name="connsiteX8" fmla="*/ 1744133 w 2381329"/>
              <a:gd name="connsiteY8" fmla="*/ 608388 h 1286844"/>
              <a:gd name="connsiteX9" fmla="*/ 3631 w 2381329"/>
              <a:gd name="connsiteY9" fmla="*/ 1286844 h 1286844"/>
              <a:gd name="connsiteX0" fmla="*/ 3631 w 2374809"/>
              <a:gd name="connsiteY0" fmla="*/ 1286844 h 1286844"/>
              <a:gd name="connsiteX1" fmla="*/ 3630 w 2374809"/>
              <a:gd name="connsiteY1" fmla="*/ 960 h 1286844"/>
              <a:gd name="connsiteX2" fmla="*/ 1503829 w 2374809"/>
              <a:gd name="connsiteY2" fmla="*/ 960 h 1286844"/>
              <a:gd name="connsiteX3" fmla="*/ 593239 w 2374809"/>
              <a:gd name="connsiteY3" fmla="*/ 0 h 1286844"/>
              <a:gd name="connsiteX4" fmla="*/ 2245699 w 2374809"/>
              <a:gd name="connsiteY4" fmla="*/ 908 h 1286844"/>
              <a:gd name="connsiteX5" fmla="*/ 2224766 w 2374809"/>
              <a:gd name="connsiteY5" fmla="*/ 73522 h 1286844"/>
              <a:gd name="connsiteX6" fmla="*/ 2117360 w 2374809"/>
              <a:gd name="connsiteY6" fmla="*/ 227374 h 1286844"/>
              <a:gd name="connsiteX7" fmla="*/ 1936113 w 2374809"/>
              <a:gd name="connsiteY7" fmla="*/ 435291 h 1286844"/>
              <a:gd name="connsiteX8" fmla="*/ 1744133 w 2374809"/>
              <a:gd name="connsiteY8" fmla="*/ 608388 h 1286844"/>
              <a:gd name="connsiteX9" fmla="*/ 3631 w 2374809"/>
              <a:gd name="connsiteY9" fmla="*/ 1286844 h 1286844"/>
              <a:gd name="connsiteX0" fmla="*/ 3631 w 2245699"/>
              <a:gd name="connsiteY0" fmla="*/ 1286844 h 1286844"/>
              <a:gd name="connsiteX1" fmla="*/ 3630 w 2245699"/>
              <a:gd name="connsiteY1" fmla="*/ 960 h 1286844"/>
              <a:gd name="connsiteX2" fmla="*/ 1503829 w 2245699"/>
              <a:gd name="connsiteY2" fmla="*/ 960 h 1286844"/>
              <a:gd name="connsiteX3" fmla="*/ 593239 w 2245699"/>
              <a:gd name="connsiteY3" fmla="*/ 0 h 1286844"/>
              <a:gd name="connsiteX4" fmla="*/ 2245699 w 2245699"/>
              <a:gd name="connsiteY4" fmla="*/ 908 h 1286844"/>
              <a:gd name="connsiteX5" fmla="*/ 2224766 w 2245699"/>
              <a:gd name="connsiteY5" fmla="*/ 73522 h 1286844"/>
              <a:gd name="connsiteX6" fmla="*/ 2117360 w 2245699"/>
              <a:gd name="connsiteY6" fmla="*/ 227374 h 1286844"/>
              <a:gd name="connsiteX7" fmla="*/ 1936113 w 2245699"/>
              <a:gd name="connsiteY7" fmla="*/ 435291 h 1286844"/>
              <a:gd name="connsiteX8" fmla="*/ 1744133 w 2245699"/>
              <a:gd name="connsiteY8" fmla="*/ 608388 h 1286844"/>
              <a:gd name="connsiteX9" fmla="*/ 3631 w 2245699"/>
              <a:gd name="connsiteY9" fmla="*/ 1286844 h 128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5699" h="1286844">
                <a:moveTo>
                  <a:pt x="3631" y="1286844"/>
                </a:moveTo>
                <a:cubicBezTo>
                  <a:pt x="-3060" y="864009"/>
                  <a:pt x="1063" y="268832"/>
                  <a:pt x="3630" y="960"/>
                </a:cubicBezTo>
                <a:lnTo>
                  <a:pt x="1503829" y="960"/>
                </a:lnTo>
                <a:cubicBezTo>
                  <a:pt x="1912463" y="11112"/>
                  <a:pt x="317863" y="6576"/>
                  <a:pt x="593239" y="0"/>
                </a:cubicBezTo>
                <a:lnTo>
                  <a:pt x="2245699" y="908"/>
                </a:lnTo>
                <a:cubicBezTo>
                  <a:pt x="2127669" y="218296"/>
                  <a:pt x="2247607" y="36261"/>
                  <a:pt x="2224766" y="73522"/>
                </a:cubicBezTo>
                <a:cubicBezTo>
                  <a:pt x="2201925" y="110783"/>
                  <a:pt x="2184821" y="160306"/>
                  <a:pt x="2117360" y="227374"/>
                </a:cubicBezTo>
                <a:cubicBezTo>
                  <a:pt x="1968516" y="403790"/>
                  <a:pt x="2022992" y="362112"/>
                  <a:pt x="1936113" y="435291"/>
                </a:cubicBezTo>
                <a:cubicBezTo>
                  <a:pt x="1797727" y="574154"/>
                  <a:pt x="2063038" y="304538"/>
                  <a:pt x="1744133" y="608388"/>
                </a:cubicBezTo>
                <a:cubicBezTo>
                  <a:pt x="1205639" y="969578"/>
                  <a:pt x="550769" y="1139714"/>
                  <a:pt x="3631" y="1286844"/>
                </a:cubicBezTo>
                <a:close/>
              </a:path>
            </a:pathLst>
          </a:custGeom>
          <a:solidFill>
            <a:srgbClr val="FF0000">
              <a:alpha val="4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28347E"/>
              </a:solidFill>
            </a:endParaRPr>
          </a:p>
        </p:txBody>
      </p:sp>
      <p:cxnSp>
        <p:nvCxnSpPr>
          <p:cNvPr id="7" name="Gerade Verbindung 20"/>
          <p:cNvCxnSpPr/>
          <p:nvPr/>
        </p:nvCxnSpPr>
        <p:spPr>
          <a:xfrm rot="5400000" flipH="1" flipV="1">
            <a:off x="2519660" y="5552328"/>
            <a:ext cx="128588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21"/>
          <p:cNvCxnSpPr/>
          <p:nvPr/>
        </p:nvCxnSpPr>
        <p:spPr>
          <a:xfrm>
            <a:off x="3162603" y="4909386"/>
            <a:ext cx="30182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23"/>
          <p:cNvCxnSpPr/>
          <p:nvPr/>
        </p:nvCxnSpPr>
        <p:spPr>
          <a:xfrm flipV="1">
            <a:off x="6175355" y="3815358"/>
            <a:ext cx="0" cy="1094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28"/>
          <p:cNvCxnSpPr/>
          <p:nvPr/>
        </p:nvCxnSpPr>
        <p:spPr>
          <a:xfrm rot="5400000" flipH="1" flipV="1">
            <a:off x="5662462" y="3323939"/>
            <a:ext cx="102488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30"/>
          <p:cNvCxnSpPr/>
          <p:nvPr/>
        </p:nvCxnSpPr>
        <p:spPr>
          <a:xfrm>
            <a:off x="6167760" y="2821015"/>
            <a:ext cx="28051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Gerade Verbindung mit Pfeil 5"/>
          <p:cNvCxnSpPr/>
          <p:nvPr/>
        </p:nvCxnSpPr>
        <p:spPr>
          <a:xfrm>
            <a:off x="3091164" y="6266708"/>
            <a:ext cx="7072362"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6" name="Gerade Verbindung mit Pfeil 7"/>
          <p:cNvCxnSpPr/>
          <p:nvPr/>
        </p:nvCxnSpPr>
        <p:spPr>
          <a:xfrm rot="5400000" flipH="1" flipV="1">
            <a:off x="768634" y="3944973"/>
            <a:ext cx="4643470"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17" name="Textfeld 11"/>
          <p:cNvSpPr txBox="1"/>
          <p:nvPr/>
        </p:nvSpPr>
        <p:spPr>
          <a:xfrm>
            <a:off x="5948684" y="6300028"/>
            <a:ext cx="1357322" cy="369332"/>
          </a:xfrm>
          <a:prstGeom prst="rect">
            <a:avLst/>
          </a:prstGeom>
          <a:noFill/>
        </p:spPr>
        <p:txBody>
          <a:bodyPr wrap="none" rtlCol="0">
            <a:noAutofit/>
          </a:bodyPr>
          <a:lstStyle/>
          <a:p>
            <a:pPr algn="ctr"/>
            <a:r>
              <a:rPr lang="ja-JP" altLang="en-US" b="1" dirty="0">
                <a:solidFill>
                  <a:prstClr val="black"/>
                </a:solidFill>
                <a:cs typeface="メイリオ" pitchFamily="50" charset="-128"/>
              </a:rPr>
              <a:t>時間</a:t>
            </a:r>
            <a:endParaRPr lang="de-DE" b="1" dirty="0">
              <a:solidFill>
                <a:prstClr val="black"/>
              </a:solidFill>
              <a:cs typeface="メイリオ" pitchFamily="50" charset="-128"/>
            </a:endParaRPr>
          </a:p>
        </p:txBody>
      </p:sp>
      <p:sp>
        <p:nvSpPr>
          <p:cNvPr id="18" name="Textfeld 12"/>
          <p:cNvSpPr txBox="1"/>
          <p:nvPr/>
        </p:nvSpPr>
        <p:spPr>
          <a:xfrm rot="16200000">
            <a:off x="2092209" y="3693393"/>
            <a:ext cx="1600198" cy="374571"/>
          </a:xfrm>
          <a:prstGeom prst="rect">
            <a:avLst/>
          </a:prstGeom>
          <a:noFill/>
        </p:spPr>
        <p:txBody>
          <a:bodyPr wrap="none" rtlCol="0">
            <a:noAutofit/>
          </a:bodyPr>
          <a:lstStyle/>
          <a:p>
            <a:pPr algn="ctr"/>
            <a:r>
              <a:rPr lang="en-US" altLang="ja-JP" b="1" dirty="0">
                <a:solidFill>
                  <a:prstClr val="black"/>
                </a:solidFill>
                <a:cs typeface="メイリオ" pitchFamily="50" charset="-128"/>
              </a:rPr>
              <a:t>IT </a:t>
            </a:r>
            <a:r>
              <a:rPr lang="ja-JP" altLang="en-US" b="1" dirty="0">
                <a:solidFill>
                  <a:prstClr val="black"/>
                </a:solidFill>
                <a:cs typeface="メイリオ" pitchFamily="50" charset="-128"/>
              </a:rPr>
              <a:t>資産投資量</a:t>
            </a:r>
            <a:endParaRPr lang="de-DE" b="1" dirty="0">
              <a:solidFill>
                <a:prstClr val="black"/>
              </a:solidFill>
              <a:cs typeface="メイリオ" pitchFamily="50" charset="-128"/>
            </a:endParaRPr>
          </a:p>
        </p:txBody>
      </p:sp>
      <p:cxnSp>
        <p:nvCxnSpPr>
          <p:cNvPr id="19" name="Gerade Verbindung mit Pfeil 15"/>
          <p:cNvCxnSpPr/>
          <p:nvPr/>
        </p:nvCxnSpPr>
        <p:spPr>
          <a:xfrm flipV="1">
            <a:off x="3162602" y="2051866"/>
            <a:ext cx="6000792" cy="4143404"/>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20" name="Geschweifte Klammer links 54"/>
          <p:cNvSpPr/>
          <p:nvPr/>
        </p:nvSpPr>
        <p:spPr>
          <a:xfrm>
            <a:off x="2815548" y="4909386"/>
            <a:ext cx="236306" cy="1285884"/>
          </a:xfrm>
          <a:prstGeom prst="leftBrace">
            <a:avLst>
              <a:gd name="adj1" fmla="val 55395"/>
              <a:gd name="adj2" fmla="val 50000"/>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28347E"/>
              </a:solidFill>
            </a:endParaRPr>
          </a:p>
        </p:txBody>
      </p:sp>
      <p:sp>
        <p:nvSpPr>
          <p:cNvPr id="21" name="Freihandform 50"/>
          <p:cNvSpPr/>
          <p:nvPr/>
        </p:nvSpPr>
        <p:spPr>
          <a:xfrm>
            <a:off x="6838185" y="3015553"/>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a:solidFill>
              <a:srgbClr val="FF000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de-DE" baseline="-25000">
              <a:solidFill>
                <a:srgbClr val="28347E"/>
              </a:solidFill>
            </a:endParaRPr>
          </a:p>
        </p:txBody>
      </p:sp>
      <p:sp>
        <p:nvSpPr>
          <p:cNvPr id="22" name="Freihandform 52"/>
          <p:cNvSpPr/>
          <p:nvPr/>
        </p:nvSpPr>
        <p:spPr>
          <a:xfrm>
            <a:off x="7868420" y="2309910"/>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a:solidFill>
              <a:srgbClr val="FF000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de-DE" baseline="-25000">
              <a:solidFill>
                <a:srgbClr val="28347E"/>
              </a:solidFill>
            </a:endParaRPr>
          </a:p>
        </p:txBody>
      </p:sp>
      <p:sp>
        <p:nvSpPr>
          <p:cNvPr id="23" name="Freihandform 47"/>
          <p:cNvSpPr/>
          <p:nvPr/>
        </p:nvSpPr>
        <p:spPr>
          <a:xfrm>
            <a:off x="3154926" y="3887581"/>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a:solidFill>
              <a:srgbClr val="FF000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de-DE" baseline="-25000">
              <a:solidFill>
                <a:srgbClr val="28347E"/>
              </a:solidFill>
            </a:endParaRPr>
          </a:p>
        </p:txBody>
      </p:sp>
      <p:sp>
        <p:nvSpPr>
          <p:cNvPr id="24" name="Freihandform 48"/>
          <p:cNvSpPr/>
          <p:nvPr/>
        </p:nvSpPr>
        <p:spPr>
          <a:xfrm>
            <a:off x="5805182" y="3047884"/>
            <a:ext cx="1040814" cy="839698"/>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a:solidFill>
              <a:srgbClr val="FF0000"/>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de-DE" baseline="-25000">
              <a:solidFill>
                <a:srgbClr val="28347E"/>
              </a:solidFill>
            </a:endParaRPr>
          </a:p>
        </p:txBody>
      </p:sp>
      <p:sp>
        <p:nvSpPr>
          <p:cNvPr id="25" name="Textfeld 60"/>
          <p:cNvSpPr txBox="1"/>
          <p:nvPr/>
        </p:nvSpPr>
        <p:spPr>
          <a:xfrm>
            <a:off x="5004597" y="5705779"/>
            <a:ext cx="1185869" cy="544830"/>
          </a:xfrm>
          <a:prstGeom prst="roundRect">
            <a:avLst/>
          </a:prstGeom>
          <a:noFill/>
          <a:ln w="6350">
            <a:noFill/>
          </a:ln>
        </p:spPr>
        <p:txBody>
          <a:bodyPr wrap="square" lIns="0" rIns="0" rtlCol="0">
            <a:spAutoFit/>
          </a:bodyPr>
          <a:lstStyle/>
          <a:p>
            <a:pPr algn="ctr"/>
            <a:r>
              <a:rPr lang="en-US" altLang="ja-JP" sz="1600" b="1" dirty="0">
                <a:solidFill>
                  <a:prstClr val="black"/>
                </a:solidFill>
                <a:cs typeface="メイリオ" pitchFamily="50" charset="-128"/>
              </a:rPr>
              <a:t>IT </a:t>
            </a:r>
            <a:r>
              <a:rPr lang="ja-JP" altLang="en-US" sz="1600" b="1" dirty="0">
                <a:solidFill>
                  <a:prstClr val="black"/>
                </a:solidFill>
                <a:cs typeface="メイリオ" pitchFamily="50" charset="-128"/>
              </a:rPr>
              <a:t>能力要求</a:t>
            </a:r>
            <a:endParaRPr lang="en-US" altLang="ja-JP" sz="1600" b="1" dirty="0">
              <a:solidFill>
                <a:prstClr val="black"/>
              </a:solidFill>
              <a:cs typeface="メイリオ" pitchFamily="50" charset="-128"/>
            </a:endParaRPr>
          </a:p>
          <a:p>
            <a:pPr algn="ctr"/>
            <a:r>
              <a:rPr lang="en-US" altLang="ja-JP" sz="1000" b="1" dirty="0">
                <a:solidFill>
                  <a:prstClr val="black"/>
                </a:solidFill>
                <a:cs typeface="メイリオ" pitchFamily="50" charset="-128"/>
              </a:rPr>
              <a:t>(</a:t>
            </a:r>
            <a:r>
              <a:rPr lang="ja-JP" altLang="en-US" sz="1000" b="1" dirty="0">
                <a:solidFill>
                  <a:prstClr val="black"/>
                </a:solidFill>
                <a:cs typeface="メイリオ" pitchFamily="50" charset="-128"/>
              </a:rPr>
              <a:t>赤実線</a:t>
            </a:r>
            <a:r>
              <a:rPr lang="en-US" altLang="ja-JP" sz="1000" b="1" dirty="0">
                <a:solidFill>
                  <a:prstClr val="black"/>
                </a:solidFill>
                <a:cs typeface="メイリオ" pitchFamily="50" charset="-128"/>
              </a:rPr>
              <a:t>)</a:t>
            </a:r>
            <a:endParaRPr lang="de-DE" sz="1000" b="1" dirty="0">
              <a:solidFill>
                <a:prstClr val="black"/>
              </a:solidFill>
              <a:cs typeface="メイリオ" pitchFamily="50" charset="-128"/>
            </a:endParaRPr>
          </a:p>
        </p:txBody>
      </p:sp>
      <p:sp>
        <p:nvSpPr>
          <p:cNvPr id="26" name="Textfeld 61"/>
          <p:cNvSpPr txBox="1"/>
          <p:nvPr/>
        </p:nvSpPr>
        <p:spPr>
          <a:xfrm>
            <a:off x="5365557" y="1700707"/>
            <a:ext cx="1304925" cy="592361"/>
          </a:xfrm>
          <a:prstGeom prst="roundRect">
            <a:avLst/>
          </a:prstGeom>
          <a:noFill/>
          <a:ln w="6350">
            <a:noFill/>
          </a:ln>
        </p:spPr>
        <p:txBody>
          <a:bodyPr wrap="square" lIns="0" rIns="0" rtlCol="0">
            <a:spAutoFit/>
          </a:bodyPr>
          <a:lstStyle/>
          <a:p>
            <a:pPr algn="ctr">
              <a:lnSpc>
                <a:spcPts val="1700"/>
              </a:lnSpc>
            </a:pPr>
            <a:r>
              <a:rPr lang="en-US" altLang="ja-JP" sz="1600" b="1" dirty="0">
                <a:solidFill>
                  <a:prstClr val="black"/>
                </a:solidFill>
                <a:cs typeface="メイリオ" pitchFamily="50" charset="-128"/>
              </a:rPr>
              <a:t>IT</a:t>
            </a:r>
            <a:r>
              <a:rPr lang="ja-JP" altLang="en-US" sz="1600" b="1" dirty="0">
                <a:solidFill>
                  <a:prstClr val="black"/>
                </a:solidFill>
                <a:cs typeface="メイリオ" pitchFamily="50" charset="-128"/>
              </a:rPr>
              <a:t>資産投資</a:t>
            </a:r>
            <a:endParaRPr lang="en-US" altLang="ja-JP" sz="1600" b="1" dirty="0">
              <a:solidFill>
                <a:prstClr val="black"/>
              </a:solidFill>
              <a:cs typeface="メイリオ" pitchFamily="50" charset="-128"/>
            </a:endParaRPr>
          </a:p>
          <a:p>
            <a:pPr algn="ctr">
              <a:lnSpc>
                <a:spcPts val="1700"/>
              </a:lnSpc>
            </a:pPr>
            <a:r>
              <a:rPr lang="en-US" altLang="ja-JP" sz="1000" b="1" dirty="0">
                <a:solidFill>
                  <a:prstClr val="black"/>
                </a:solidFill>
                <a:cs typeface="メイリオ" pitchFamily="50" charset="-128"/>
              </a:rPr>
              <a:t>(</a:t>
            </a:r>
            <a:r>
              <a:rPr lang="ja-JP" altLang="en-US" sz="1000" b="1" dirty="0">
                <a:solidFill>
                  <a:prstClr val="black"/>
                </a:solidFill>
                <a:cs typeface="メイリオ" pitchFamily="50" charset="-128"/>
              </a:rPr>
              <a:t>黒実線</a:t>
            </a:r>
            <a:r>
              <a:rPr lang="en-US" altLang="ja-JP" sz="1000" b="1" dirty="0">
                <a:solidFill>
                  <a:prstClr val="black"/>
                </a:solidFill>
                <a:cs typeface="メイリオ" pitchFamily="50" charset="-128"/>
              </a:rPr>
              <a:t>)</a:t>
            </a:r>
            <a:endParaRPr lang="de-DE" sz="1400" b="1" dirty="0">
              <a:solidFill>
                <a:prstClr val="black"/>
              </a:solidFill>
              <a:cs typeface="メイリオ" pitchFamily="50" charset="-128"/>
            </a:endParaRPr>
          </a:p>
        </p:txBody>
      </p:sp>
      <p:sp>
        <p:nvSpPr>
          <p:cNvPr id="28" name="Textfeld 62"/>
          <p:cNvSpPr txBox="1"/>
          <p:nvPr/>
        </p:nvSpPr>
        <p:spPr>
          <a:xfrm>
            <a:off x="3215832" y="3777816"/>
            <a:ext cx="1370746" cy="584557"/>
          </a:xfrm>
          <a:prstGeom prst="roundRect">
            <a:avLst/>
          </a:prstGeom>
          <a:noFill/>
          <a:ln w="6350">
            <a:noFill/>
          </a:ln>
        </p:spPr>
        <p:txBody>
          <a:bodyPr wrap="square" lIns="0" rIns="0" rtlCol="0" anchor="b">
            <a:spAutoFit/>
          </a:bodyPr>
          <a:lstStyle/>
          <a:p>
            <a:pPr algn="ctr">
              <a:lnSpc>
                <a:spcPts val="1700"/>
              </a:lnSpc>
            </a:pPr>
            <a:r>
              <a:rPr lang="ja-JP" altLang="en-US" sz="1600" b="1" dirty="0">
                <a:ln w="1905"/>
                <a:solidFill>
                  <a:srgbClr val="FF0000"/>
                </a:solidFill>
                <a:effectLst>
                  <a:innerShdw blurRad="69850" dist="43180" dir="5400000">
                    <a:srgbClr val="000000">
                      <a:alpha val="65000"/>
                    </a:srgbClr>
                  </a:innerShdw>
                </a:effectLst>
                <a:cs typeface="メイリオ" pitchFamily="50" charset="-128"/>
              </a:rPr>
              <a:t>余剰 </a:t>
            </a:r>
            <a:r>
              <a:rPr lang="en-US" altLang="ja-JP" sz="1600" b="1" dirty="0">
                <a:ln w="1905"/>
                <a:solidFill>
                  <a:srgbClr val="FF0000"/>
                </a:solidFill>
                <a:effectLst>
                  <a:innerShdw blurRad="69850" dist="43180" dir="5400000">
                    <a:srgbClr val="000000">
                      <a:alpha val="65000"/>
                    </a:srgbClr>
                  </a:innerShdw>
                </a:effectLst>
                <a:cs typeface="メイリオ" pitchFamily="50" charset="-128"/>
              </a:rPr>
              <a:t>IT </a:t>
            </a:r>
            <a:r>
              <a:rPr lang="ja-JP" altLang="en-US" sz="1600" b="1" dirty="0">
                <a:ln w="1905"/>
                <a:solidFill>
                  <a:srgbClr val="FF0000"/>
                </a:solidFill>
                <a:effectLst>
                  <a:innerShdw blurRad="69850" dist="43180" dir="5400000">
                    <a:srgbClr val="000000">
                      <a:alpha val="65000"/>
                    </a:srgbClr>
                  </a:innerShdw>
                </a:effectLst>
                <a:cs typeface="メイリオ" pitchFamily="50" charset="-128"/>
              </a:rPr>
              <a:t>資産</a:t>
            </a:r>
            <a:endParaRPr lang="en-US" altLang="ja-JP" sz="1600" b="1" dirty="0">
              <a:ln w="1905"/>
              <a:solidFill>
                <a:srgbClr val="FF0000"/>
              </a:solidFill>
              <a:effectLst>
                <a:innerShdw blurRad="69850" dist="43180" dir="5400000">
                  <a:srgbClr val="000000">
                    <a:alpha val="65000"/>
                  </a:srgbClr>
                </a:innerShdw>
              </a:effectLst>
              <a:cs typeface="メイリオ" pitchFamily="50" charset="-128"/>
            </a:endParaRPr>
          </a:p>
          <a:p>
            <a:pPr algn="ctr">
              <a:lnSpc>
                <a:spcPts val="1700"/>
              </a:lnSpc>
            </a:pPr>
            <a:r>
              <a:rPr lang="ja-JP" altLang="en-US" sz="1600" b="1" dirty="0">
                <a:ln w="1905"/>
                <a:solidFill>
                  <a:srgbClr val="FF0000"/>
                </a:solidFill>
                <a:effectLst>
                  <a:innerShdw blurRad="69850" dist="43180" dir="5400000">
                    <a:srgbClr val="000000">
                      <a:alpha val="65000"/>
                    </a:srgbClr>
                  </a:innerShdw>
                </a:effectLst>
                <a:cs typeface="メイリオ" pitchFamily="50" charset="-128"/>
              </a:rPr>
              <a:t>利益低下</a:t>
            </a:r>
            <a:endParaRPr lang="de-DE" sz="1600" b="1" dirty="0">
              <a:ln w="1905"/>
              <a:solidFill>
                <a:srgbClr val="FF0000"/>
              </a:solidFill>
              <a:effectLst>
                <a:innerShdw blurRad="69850" dist="43180" dir="5400000">
                  <a:srgbClr val="000000">
                    <a:alpha val="65000"/>
                  </a:srgbClr>
                </a:innerShdw>
              </a:effectLst>
              <a:cs typeface="メイリオ" pitchFamily="50" charset="-128"/>
            </a:endParaRPr>
          </a:p>
        </p:txBody>
      </p:sp>
      <p:sp>
        <p:nvSpPr>
          <p:cNvPr id="29" name="Textfeld 65"/>
          <p:cNvSpPr txBox="1"/>
          <p:nvPr/>
        </p:nvSpPr>
        <p:spPr>
          <a:xfrm>
            <a:off x="4048090" y="2467931"/>
            <a:ext cx="1485914" cy="592361"/>
          </a:xfrm>
          <a:prstGeom prst="roundRect">
            <a:avLst/>
          </a:prstGeom>
          <a:noFill/>
          <a:ln w="6350">
            <a:noFill/>
          </a:ln>
        </p:spPr>
        <p:txBody>
          <a:bodyPr wrap="square" lIns="0" rIns="0" rtlCol="0" anchor="b">
            <a:spAutoFit/>
            <a:scene3d>
              <a:camera prst="orthographicFront"/>
              <a:lightRig rig="glow" dir="tl">
                <a:rot lat="0" lon="0" rev="5400000"/>
              </a:lightRig>
            </a:scene3d>
            <a:sp3d contourW="12700">
              <a:bevelT w="25400" h="25400"/>
              <a:contourClr>
                <a:schemeClr val="accent6">
                  <a:shade val="73000"/>
                </a:schemeClr>
              </a:contourClr>
            </a:sp3d>
          </a:bodyPr>
          <a:lstStyle/>
          <a:p>
            <a:pPr algn="ctr">
              <a:lnSpc>
                <a:spcPts val="1700"/>
              </a:lnSpc>
            </a:pPr>
            <a:r>
              <a:rPr lang="en-US" altLang="ja-JP" sz="1600" b="1" dirty="0">
                <a:ln w="11430"/>
                <a:solidFill>
                  <a:srgbClr val="FFFF00"/>
                </a:solidFill>
                <a:effectLst>
                  <a:outerShdw blurRad="80000" dist="40000" dir="5040000" algn="tl">
                    <a:srgbClr val="000000">
                      <a:alpha val="30000"/>
                    </a:srgbClr>
                  </a:outerShdw>
                </a:effectLst>
                <a:cs typeface="メイリオ" pitchFamily="50" charset="-128"/>
              </a:rPr>
              <a:t>IT </a:t>
            </a:r>
            <a:r>
              <a:rPr lang="ja-JP" altLang="en-US" sz="1600" b="1" dirty="0">
                <a:ln w="11430"/>
                <a:solidFill>
                  <a:srgbClr val="FFFF00"/>
                </a:solidFill>
                <a:effectLst>
                  <a:outerShdw blurRad="80000" dist="40000" dir="5040000" algn="tl">
                    <a:srgbClr val="000000">
                      <a:alpha val="30000"/>
                    </a:srgbClr>
                  </a:outerShdw>
                </a:effectLst>
                <a:cs typeface="メイリオ" pitchFamily="50" charset="-128"/>
              </a:rPr>
              <a:t>能力不足</a:t>
            </a:r>
            <a:endParaRPr lang="en-US" altLang="ja-JP" sz="1600" b="1" dirty="0">
              <a:ln w="11430"/>
              <a:solidFill>
                <a:srgbClr val="FFFF00"/>
              </a:solidFill>
              <a:effectLst>
                <a:outerShdw blurRad="80000" dist="40000" dir="5040000" algn="tl">
                  <a:srgbClr val="000000">
                    <a:alpha val="30000"/>
                  </a:srgbClr>
                </a:outerShdw>
              </a:effectLst>
              <a:cs typeface="メイリオ" pitchFamily="50" charset="-128"/>
            </a:endParaRPr>
          </a:p>
          <a:p>
            <a:pPr algn="ctr">
              <a:lnSpc>
                <a:spcPts val="1700"/>
              </a:lnSpc>
            </a:pPr>
            <a:r>
              <a:rPr lang="ja-JP" altLang="en-US" sz="1600" b="1" dirty="0">
                <a:ln w="11430"/>
                <a:solidFill>
                  <a:srgbClr val="FFFF00"/>
                </a:solidFill>
                <a:effectLst>
                  <a:outerShdw blurRad="80000" dist="40000" dir="5040000" algn="tl">
                    <a:srgbClr val="000000">
                      <a:alpha val="30000"/>
                    </a:srgbClr>
                  </a:outerShdw>
                </a:effectLst>
                <a:cs typeface="メイリオ" pitchFamily="50" charset="-128"/>
              </a:rPr>
              <a:t>機会喪失</a:t>
            </a:r>
            <a:endParaRPr lang="en-US" altLang="ja-JP" sz="1600" b="1" dirty="0">
              <a:ln w="11430"/>
              <a:solidFill>
                <a:srgbClr val="FFFF00"/>
              </a:solidFill>
              <a:effectLst>
                <a:outerShdw blurRad="80000" dist="40000" dir="5040000" algn="tl">
                  <a:srgbClr val="000000">
                    <a:alpha val="30000"/>
                  </a:srgbClr>
                </a:outerShdw>
              </a:effectLst>
              <a:cs typeface="メイリオ" pitchFamily="50" charset="-128"/>
            </a:endParaRPr>
          </a:p>
        </p:txBody>
      </p:sp>
      <p:cxnSp>
        <p:nvCxnSpPr>
          <p:cNvPr id="31" name="Gerade Verbindung mit Pfeil 66"/>
          <p:cNvCxnSpPr>
            <a:stCxn id="29" idx="2"/>
          </p:cNvCxnSpPr>
          <p:nvPr/>
        </p:nvCxnSpPr>
        <p:spPr>
          <a:xfrm>
            <a:off x="4791048" y="3060291"/>
            <a:ext cx="1238243" cy="101562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 name="Gerade Verbindung mit Pfeil 64"/>
          <p:cNvCxnSpPr>
            <a:stCxn id="28" idx="2"/>
          </p:cNvCxnSpPr>
          <p:nvPr/>
        </p:nvCxnSpPr>
        <p:spPr>
          <a:xfrm>
            <a:off x="3901206" y="4362373"/>
            <a:ext cx="364771" cy="819383"/>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33" name="TextBox 43"/>
          <p:cNvSpPr txBox="1"/>
          <p:nvPr/>
        </p:nvSpPr>
        <p:spPr>
          <a:xfrm>
            <a:off x="8972872" y="1949694"/>
            <a:ext cx="1371600" cy="317395"/>
          </a:xfrm>
          <a:prstGeom prst="rect">
            <a:avLst/>
          </a:prstGeom>
          <a:noFill/>
        </p:spPr>
        <p:txBody>
          <a:bodyPr wrap="square" rtlCol="0">
            <a:spAutoFit/>
          </a:bodyPr>
          <a:lstStyle/>
          <a:p>
            <a:pPr algn="ctr">
              <a:lnSpc>
                <a:spcPts val="1700"/>
              </a:lnSpc>
            </a:pPr>
            <a:r>
              <a:rPr lang="ja-JP" altLang="en-US" sz="1600" b="1" dirty="0">
                <a:solidFill>
                  <a:prstClr val="black"/>
                </a:solidFill>
                <a:cs typeface="メイリオ" pitchFamily="50" charset="-128"/>
              </a:rPr>
              <a:t>需要予測</a:t>
            </a:r>
            <a:endParaRPr lang="en-US" sz="1600" b="1" dirty="0">
              <a:solidFill>
                <a:prstClr val="black"/>
              </a:solidFill>
              <a:cs typeface="メイリオ" pitchFamily="50" charset="-128"/>
            </a:endParaRPr>
          </a:p>
        </p:txBody>
      </p:sp>
      <p:sp>
        <p:nvSpPr>
          <p:cNvPr id="34" name="TextBox 45"/>
          <p:cNvSpPr txBox="1"/>
          <p:nvPr/>
        </p:nvSpPr>
        <p:spPr>
          <a:xfrm>
            <a:off x="1625433" y="5438976"/>
            <a:ext cx="1259674" cy="31739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lnSpc>
                <a:spcPts val="1700"/>
              </a:lnSpc>
            </a:pPr>
            <a:r>
              <a:rPr lang="ja-JP" alt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cs typeface="メイリオ" pitchFamily="50" charset="-128"/>
              </a:rPr>
              <a:t>初期投資</a:t>
            </a:r>
            <a:endParaRPr 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cs typeface="メイリオ" pitchFamily="50" charset="-128"/>
            </a:endParaRPr>
          </a:p>
        </p:txBody>
      </p:sp>
      <p:cxnSp>
        <p:nvCxnSpPr>
          <p:cNvPr id="40" name="Gerade Verbindung mit Pfeil 66"/>
          <p:cNvCxnSpPr>
            <a:stCxn id="26" idx="2"/>
          </p:cNvCxnSpPr>
          <p:nvPr/>
        </p:nvCxnSpPr>
        <p:spPr>
          <a:xfrm>
            <a:off x="6018019" y="2293067"/>
            <a:ext cx="459260" cy="518430"/>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Gerade Verbindung mit Pfeil 66"/>
          <p:cNvCxnSpPr>
            <a:stCxn id="25" idx="0"/>
            <a:endCxn id="6" idx="6"/>
          </p:cNvCxnSpPr>
          <p:nvPr/>
        </p:nvCxnSpPr>
        <p:spPr>
          <a:xfrm flipH="1" flipV="1">
            <a:off x="5276331" y="5135801"/>
            <a:ext cx="321200" cy="569978"/>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9" name="Freihandform 56"/>
          <p:cNvSpPr/>
          <p:nvPr/>
        </p:nvSpPr>
        <p:spPr>
          <a:xfrm>
            <a:off x="6177330" y="2819540"/>
            <a:ext cx="2426377" cy="2166076"/>
          </a:xfrm>
          <a:custGeom>
            <a:avLst/>
            <a:gdLst>
              <a:gd name="connsiteX0" fmla="*/ 279400 w 2960687"/>
              <a:gd name="connsiteY0" fmla="*/ 2633662 h 2762249"/>
              <a:gd name="connsiteX1" fmla="*/ 317500 w 2960687"/>
              <a:gd name="connsiteY1" fmla="*/ 2547937 h 2762249"/>
              <a:gd name="connsiteX2" fmla="*/ 317500 w 2960687"/>
              <a:gd name="connsiteY2" fmla="*/ 1347787 h 2762249"/>
              <a:gd name="connsiteX3" fmla="*/ 1793875 w 2960687"/>
              <a:gd name="connsiteY3" fmla="*/ 1347787 h 2762249"/>
              <a:gd name="connsiteX4" fmla="*/ 1793875 w 2960687"/>
              <a:gd name="connsiteY4" fmla="*/ 280987 h 2762249"/>
              <a:gd name="connsiteX5" fmla="*/ 2927350 w 2960687"/>
              <a:gd name="connsiteY5" fmla="*/ 280987 h 2762249"/>
              <a:gd name="connsiteX6" fmla="*/ 1993900 w 2960687"/>
              <a:gd name="connsiteY6" fmla="*/ 1966912 h 2762249"/>
              <a:gd name="connsiteX7" fmla="*/ 279400 w 2960687"/>
              <a:gd name="connsiteY7" fmla="*/ 2633662 h 2762249"/>
              <a:gd name="connsiteX0" fmla="*/ 279400 w 2960687"/>
              <a:gd name="connsiteY0" fmla="*/ 2633662 h 2736849"/>
              <a:gd name="connsiteX1" fmla="*/ 317500 w 2960687"/>
              <a:gd name="connsiteY1" fmla="*/ 1347787 h 2736849"/>
              <a:gd name="connsiteX2" fmla="*/ 1793875 w 2960687"/>
              <a:gd name="connsiteY2" fmla="*/ 1347787 h 2736849"/>
              <a:gd name="connsiteX3" fmla="*/ 1793875 w 2960687"/>
              <a:gd name="connsiteY3" fmla="*/ 280987 h 2736849"/>
              <a:gd name="connsiteX4" fmla="*/ 2927350 w 2960687"/>
              <a:gd name="connsiteY4" fmla="*/ 280987 h 2736849"/>
              <a:gd name="connsiteX5" fmla="*/ 1993900 w 2960687"/>
              <a:gd name="connsiteY5" fmla="*/ 1966912 h 2736849"/>
              <a:gd name="connsiteX6" fmla="*/ 279400 w 2960687"/>
              <a:gd name="connsiteY6" fmla="*/ 2633662 h 2736849"/>
              <a:gd name="connsiteX0" fmla="*/ 214313 w 2895600"/>
              <a:gd name="connsiteY0" fmla="*/ 2633662 h 2736849"/>
              <a:gd name="connsiteX1" fmla="*/ 252413 w 2895600"/>
              <a:gd name="connsiteY1" fmla="*/ 1347787 h 2736849"/>
              <a:gd name="connsiteX2" fmla="*/ 1728788 w 2895600"/>
              <a:gd name="connsiteY2" fmla="*/ 1347787 h 2736849"/>
              <a:gd name="connsiteX3" fmla="*/ 1728788 w 2895600"/>
              <a:gd name="connsiteY3" fmla="*/ 280987 h 2736849"/>
              <a:gd name="connsiteX4" fmla="*/ 2862263 w 2895600"/>
              <a:gd name="connsiteY4" fmla="*/ 280987 h 2736849"/>
              <a:gd name="connsiteX5" fmla="*/ 1928813 w 2895600"/>
              <a:gd name="connsiteY5" fmla="*/ 1966912 h 2736849"/>
              <a:gd name="connsiteX6" fmla="*/ 214313 w 2895600"/>
              <a:gd name="connsiteY6" fmla="*/ 2633662 h 2736849"/>
              <a:gd name="connsiteX0" fmla="*/ 252434 w 2933721"/>
              <a:gd name="connsiteY0" fmla="*/ 2633662 h 2736849"/>
              <a:gd name="connsiteX1" fmla="*/ 252413 w 2933721"/>
              <a:gd name="connsiteY1" fmla="*/ 1328745 h 2736849"/>
              <a:gd name="connsiteX2" fmla="*/ 1766909 w 2933721"/>
              <a:gd name="connsiteY2" fmla="*/ 1347787 h 2736849"/>
              <a:gd name="connsiteX3" fmla="*/ 1766909 w 2933721"/>
              <a:gd name="connsiteY3" fmla="*/ 280987 h 2736849"/>
              <a:gd name="connsiteX4" fmla="*/ 2900384 w 2933721"/>
              <a:gd name="connsiteY4" fmla="*/ 280987 h 2736849"/>
              <a:gd name="connsiteX5" fmla="*/ 1966934 w 2933721"/>
              <a:gd name="connsiteY5" fmla="*/ 1966912 h 2736849"/>
              <a:gd name="connsiteX6" fmla="*/ 252434 w 2933721"/>
              <a:gd name="connsiteY6" fmla="*/ 2633662 h 2736849"/>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252417 w 2933724"/>
              <a:gd name="connsiteY0" fmla="*/ 2614629 h 2717816"/>
              <a:gd name="connsiteX1" fmla="*/ 252416 w 2933724"/>
              <a:gd name="connsiteY1" fmla="*/ 1328745 h 2717816"/>
              <a:gd name="connsiteX2" fmla="*/ 1766912 w 2933724"/>
              <a:gd name="connsiteY2" fmla="*/ 1347787 h 2717816"/>
              <a:gd name="connsiteX3" fmla="*/ 1766912 w 2933724"/>
              <a:gd name="connsiteY3" fmla="*/ 280987 h 2717816"/>
              <a:gd name="connsiteX4" fmla="*/ 2900387 w 2933724"/>
              <a:gd name="connsiteY4" fmla="*/ 280987 h 2717816"/>
              <a:gd name="connsiteX5" fmla="*/ 1966937 w 2933724"/>
              <a:gd name="connsiteY5" fmla="*/ 1966912 h 2717816"/>
              <a:gd name="connsiteX6" fmla="*/ 252417 w 2933724"/>
              <a:gd name="connsiteY6" fmla="*/ 2614629 h 2717816"/>
              <a:gd name="connsiteX0" fmla="*/ 6691 w 2687998"/>
              <a:gd name="connsiteY0" fmla="*/ 2614629 h 2717816"/>
              <a:gd name="connsiteX1" fmla="*/ 6690 w 2687998"/>
              <a:gd name="connsiteY1" fmla="*/ 1328745 h 2717816"/>
              <a:gd name="connsiteX2" fmla="*/ 1521186 w 2687998"/>
              <a:gd name="connsiteY2" fmla="*/ 1347787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87998"/>
              <a:gd name="connsiteY0" fmla="*/ 2614629 h 2717816"/>
              <a:gd name="connsiteX1" fmla="*/ 6690 w 2687998"/>
              <a:gd name="connsiteY1" fmla="*/ 1328745 h 2717816"/>
              <a:gd name="connsiteX2" fmla="*/ 1506889 w 2687998"/>
              <a:gd name="connsiteY2" fmla="*/ 1328745 h 2717816"/>
              <a:gd name="connsiteX3" fmla="*/ 1521186 w 2687998"/>
              <a:gd name="connsiteY3" fmla="*/ 280987 h 2717816"/>
              <a:gd name="connsiteX4" fmla="*/ 2654661 w 2687998"/>
              <a:gd name="connsiteY4" fmla="*/ 280987 h 2717816"/>
              <a:gd name="connsiteX5" fmla="*/ 1721211 w 2687998"/>
              <a:gd name="connsiteY5" fmla="*/ 1966912 h 2717816"/>
              <a:gd name="connsiteX6" fmla="*/ 6691 w 2687998"/>
              <a:gd name="connsiteY6" fmla="*/ 2614629 h 2717816"/>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618598 h 2721785"/>
              <a:gd name="connsiteX1" fmla="*/ 6690 w 2690381"/>
              <a:gd name="connsiteY1" fmla="*/ 1332714 h 2721785"/>
              <a:gd name="connsiteX2" fmla="*/ 1506889 w 2690381"/>
              <a:gd name="connsiteY2" fmla="*/ 1332714 h 2721785"/>
              <a:gd name="connsiteX3" fmla="*/ 1506889 w 2690381"/>
              <a:gd name="connsiteY3" fmla="*/ 261144 h 2721785"/>
              <a:gd name="connsiteX4" fmla="*/ 2654661 w 2690381"/>
              <a:gd name="connsiteY4" fmla="*/ 284956 h 2721785"/>
              <a:gd name="connsiteX5" fmla="*/ 1721211 w 2690381"/>
              <a:gd name="connsiteY5" fmla="*/ 1970881 h 2721785"/>
              <a:gd name="connsiteX6" fmla="*/ 6691 w 2690381"/>
              <a:gd name="connsiteY6" fmla="*/ 2618598 h 2721785"/>
              <a:gd name="connsiteX0" fmla="*/ 6691 w 2690381"/>
              <a:gd name="connsiteY0" fmla="*/ 2357454 h 2460641"/>
              <a:gd name="connsiteX1" fmla="*/ 6690 w 2690381"/>
              <a:gd name="connsiteY1" fmla="*/ 1071570 h 2460641"/>
              <a:gd name="connsiteX2" fmla="*/ 1506889 w 2690381"/>
              <a:gd name="connsiteY2" fmla="*/ 1071570 h 2460641"/>
              <a:gd name="connsiteX3" fmla="*/ 1506889 w 2690381"/>
              <a:gd name="connsiteY3" fmla="*/ 0 h 2460641"/>
              <a:gd name="connsiteX4" fmla="*/ 2654661 w 2690381"/>
              <a:gd name="connsiteY4" fmla="*/ 23812 h 2460641"/>
              <a:gd name="connsiteX5" fmla="*/ 1721211 w 2690381"/>
              <a:gd name="connsiteY5" fmla="*/ 1709737 h 2460641"/>
              <a:gd name="connsiteX6" fmla="*/ 6691 w 2690381"/>
              <a:gd name="connsiteY6" fmla="*/ 2357454 h 2460641"/>
              <a:gd name="connsiteX0" fmla="*/ 6691 w 2685617"/>
              <a:gd name="connsiteY0" fmla="*/ 2357454 h 2460641"/>
              <a:gd name="connsiteX1" fmla="*/ 6690 w 2685617"/>
              <a:gd name="connsiteY1" fmla="*/ 1071570 h 2460641"/>
              <a:gd name="connsiteX2" fmla="*/ 1506889 w 2685617"/>
              <a:gd name="connsiteY2" fmla="*/ 1071570 h 2460641"/>
              <a:gd name="connsiteX3" fmla="*/ 1506889 w 2685617"/>
              <a:gd name="connsiteY3" fmla="*/ 0 h 2460641"/>
              <a:gd name="connsiteX4" fmla="*/ 2649897 w 2685617"/>
              <a:gd name="connsiteY4" fmla="*/ 1 h 2460641"/>
              <a:gd name="connsiteX5" fmla="*/ 1721211 w 2685617"/>
              <a:gd name="connsiteY5" fmla="*/ 1709737 h 2460641"/>
              <a:gd name="connsiteX6" fmla="*/ 6691 w 268561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460641"/>
              <a:gd name="connsiteX1" fmla="*/ 6690 w 2649897"/>
              <a:gd name="connsiteY1" fmla="*/ 1071570 h 2460641"/>
              <a:gd name="connsiteX2" fmla="*/ 1506889 w 2649897"/>
              <a:gd name="connsiteY2" fmla="*/ 1071570 h 2460641"/>
              <a:gd name="connsiteX3" fmla="*/ 1506889 w 2649897"/>
              <a:gd name="connsiteY3" fmla="*/ 0 h 2460641"/>
              <a:gd name="connsiteX4" fmla="*/ 2649897 w 2649897"/>
              <a:gd name="connsiteY4" fmla="*/ 1 h 2460641"/>
              <a:gd name="connsiteX5" fmla="*/ 1721211 w 2649897"/>
              <a:gd name="connsiteY5" fmla="*/ 1709737 h 2460641"/>
              <a:gd name="connsiteX6" fmla="*/ 6691 w 2649897"/>
              <a:gd name="connsiteY6" fmla="*/ 2357454 h 2460641"/>
              <a:gd name="connsiteX0" fmla="*/ 6691 w 2649897"/>
              <a:gd name="connsiteY0" fmla="*/ 2357454 h 2373674"/>
              <a:gd name="connsiteX1" fmla="*/ 6690 w 2649897"/>
              <a:gd name="connsiteY1" fmla="*/ 1071570 h 2373674"/>
              <a:gd name="connsiteX2" fmla="*/ 1506889 w 2649897"/>
              <a:gd name="connsiteY2" fmla="*/ 1071570 h 2373674"/>
              <a:gd name="connsiteX3" fmla="*/ 1506889 w 2649897"/>
              <a:gd name="connsiteY3" fmla="*/ 0 h 2373674"/>
              <a:gd name="connsiteX4" fmla="*/ 2649897 w 2649897"/>
              <a:gd name="connsiteY4" fmla="*/ 1 h 2373674"/>
              <a:gd name="connsiteX5" fmla="*/ 1721211 w 2649897"/>
              <a:gd name="connsiteY5" fmla="*/ 1709737 h 2373674"/>
              <a:gd name="connsiteX6" fmla="*/ 6691 w 2649897"/>
              <a:gd name="connsiteY6" fmla="*/ 2357454 h 237367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21211 w 2649897"/>
              <a:gd name="connsiteY5" fmla="*/ 1709737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649765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641 w 2649897"/>
              <a:gd name="connsiteY5" fmla="*/ 1643075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802438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6691 w 2649897"/>
              <a:gd name="connsiteY0" fmla="*/ 2357454 h 2357454"/>
              <a:gd name="connsiteX1" fmla="*/ 6690 w 2649897"/>
              <a:gd name="connsiteY1" fmla="*/ 1071570 h 2357454"/>
              <a:gd name="connsiteX2" fmla="*/ 1506889 w 2649897"/>
              <a:gd name="connsiteY2" fmla="*/ 1071570 h 2357454"/>
              <a:gd name="connsiteX3" fmla="*/ 1506889 w 2649897"/>
              <a:gd name="connsiteY3" fmla="*/ 0 h 2357454"/>
              <a:gd name="connsiteX4" fmla="*/ 2649897 w 2649897"/>
              <a:gd name="connsiteY4" fmla="*/ 1 h 2357454"/>
              <a:gd name="connsiteX5" fmla="*/ 1792913 w 2649897"/>
              <a:gd name="connsiteY5" fmla="*/ 1633278 h 2357454"/>
              <a:gd name="connsiteX6" fmla="*/ 6691 w 2649897"/>
              <a:gd name="connsiteY6" fmla="*/ 2357454 h 2357454"/>
              <a:gd name="connsiteX0" fmla="*/ 3631 w 2254407"/>
              <a:gd name="connsiteY0" fmla="*/ 2357454 h 2357454"/>
              <a:gd name="connsiteX1" fmla="*/ 3630 w 2254407"/>
              <a:gd name="connsiteY1" fmla="*/ 1071570 h 2357454"/>
              <a:gd name="connsiteX2" fmla="*/ 1503829 w 2254407"/>
              <a:gd name="connsiteY2" fmla="*/ 1071570 h 2357454"/>
              <a:gd name="connsiteX3" fmla="*/ 1503829 w 2254407"/>
              <a:gd name="connsiteY3" fmla="*/ 0 h 2357454"/>
              <a:gd name="connsiteX4" fmla="*/ 2254407 w 2254407"/>
              <a:gd name="connsiteY4" fmla="*/ 1074421 h 2357454"/>
              <a:gd name="connsiteX5" fmla="*/ 1789853 w 2254407"/>
              <a:gd name="connsiteY5" fmla="*/ 1633278 h 2357454"/>
              <a:gd name="connsiteX6" fmla="*/ 3631 w 2254407"/>
              <a:gd name="connsiteY6" fmla="*/ 2357454 h 2357454"/>
              <a:gd name="connsiteX0" fmla="*/ 3631 w 2254407"/>
              <a:gd name="connsiteY0" fmla="*/ 1435048 h 1435048"/>
              <a:gd name="connsiteX1" fmla="*/ 3630 w 2254407"/>
              <a:gd name="connsiteY1" fmla="*/ 149164 h 1435048"/>
              <a:gd name="connsiteX2" fmla="*/ 1503829 w 2254407"/>
              <a:gd name="connsiteY2" fmla="*/ 149164 h 1435048"/>
              <a:gd name="connsiteX3" fmla="*/ 1492399 w 2254407"/>
              <a:gd name="connsiteY3" fmla="*/ 144394 h 1435048"/>
              <a:gd name="connsiteX4" fmla="*/ 2254407 w 2254407"/>
              <a:gd name="connsiteY4" fmla="*/ 152015 h 1435048"/>
              <a:gd name="connsiteX5" fmla="*/ 1789853 w 2254407"/>
              <a:gd name="connsiteY5" fmla="*/ 710872 h 1435048"/>
              <a:gd name="connsiteX6" fmla="*/ 3631 w 2254407"/>
              <a:gd name="connsiteY6" fmla="*/ 1435048 h 1435048"/>
              <a:gd name="connsiteX0" fmla="*/ 3631 w 2254407"/>
              <a:gd name="connsiteY0" fmla="*/ 1416507 h 1416507"/>
              <a:gd name="connsiteX1" fmla="*/ 3630 w 2254407"/>
              <a:gd name="connsiteY1" fmla="*/ 130623 h 1416507"/>
              <a:gd name="connsiteX2" fmla="*/ 1503829 w 2254407"/>
              <a:gd name="connsiteY2" fmla="*/ 130623 h 1416507"/>
              <a:gd name="connsiteX3" fmla="*/ 1492399 w 2254407"/>
              <a:gd name="connsiteY3" fmla="*/ 125853 h 1416507"/>
              <a:gd name="connsiteX4" fmla="*/ 2254407 w 2254407"/>
              <a:gd name="connsiteY4" fmla="*/ 133474 h 1416507"/>
              <a:gd name="connsiteX5" fmla="*/ 1789853 w 2254407"/>
              <a:gd name="connsiteY5" fmla="*/ 692331 h 1416507"/>
              <a:gd name="connsiteX6" fmla="*/ 3631 w 2254407"/>
              <a:gd name="connsiteY6" fmla="*/ 1416507 h 1416507"/>
              <a:gd name="connsiteX0" fmla="*/ 3631 w 2254407"/>
              <a:gd name="connsiteY0" fmla="*/ 1290654 h 1290654"/>
              <a:gd name="connsiteX1" fmla="*/ 3630 w 2254407"/>
              <a:gd name="connsiteY1" fmla="*/ 4770 h 1290654"/>
              <a:gd name="connsiteX2" fmla="*/ 1503829 w 2254407"/>
              <a:gd name="connsiteY2" fmla="*/ 4770 h 1290654"/>
              <a:gd name="connsiteX3" fmla="*/ 1492399 w 2254407"/>
              <a:gd name="connsiteY3" fmla="*/ 0 h 1290654"/>
              <a:gd name="connsiteX4" fmla="*/ 2254407 w 2254407"/>
              <a:gd name="connsiteY4" fmla="*/ 7621 h 1290654"/>
              <a:gd name="connsiteX5" fmla="*/ 1789853 w 2254407"/>
              <a:gd name="connsiteY5" fmla="*/ 566478 h 1290654"/>
              <a:gd name="connsiteX6" fmla="*/ 3631 w 2254407"/>
              <a:gd name="connsiteY6" fmla="*/ 1290654 h 1290654"/>
              <a:gd name="connsiteX0" fmla="*/ 3631 w 2254407"/>
              <a:gd name="connsiteY0" fmla="*/ 1286844 h 1286844"/>
              <a:gd name="connsiteX1" fmla="*/ 3630 w 2254407"/>
              <a:gd name="connsiteY1" fmla="*/ 960 h 1286844"/>
              <a:gd name="connsiteX2" fmla="*/ 1503829 w 2254407"/>
              <a:gd name="connsiteY2" fmla="*/ 960 h 1286844"/>
              <a:gd name="connsiteX3" fmla="*/ 593239 w 2254407"/>
              <a:gd name="connsiteY3" fmla="*/ 0 h 1286844"/>
              <a:gd name="connsiteX4" fmla="*/ 2254407 w 2254407"/>
              <a:gd name="connsiteY4" fmla="*/ 3811 h 1286844"/>
              <a:gd name="connsiteX5" fmla="*/ 1789853 w 2254407"/>
              <a:gd name="connsiteY5" fmla="*/ 562668 h 1286844"/>
              <a:gd name="connsiteX6" fmla="*/ 3631 w 2254407"/>
              <a:gd name="connsiteY6" fmla="*/ 1286844 h 1286844"/>
              <a:gd name="connsiteX0" fmla="*/ 3631 w 2254407"/>
              <a:gd name="connsiteY0" fmla="*/ 1286844 h 1286844"/>
              <a:gd name="connsiteX1" fmla="*/ 3630 w 2254407"/>
              <a:gd name="connsiteY1" fmla="*/ 960 h 1286844"/>
              <a:gd name="connsiteX2" fmla="*/ 1503829 w 2254407"/>
              <a:gd name="connsiteY2" fmla="*/ 960 h 1286844"/>
              <a:gd name="connsiteX3" fmla="*/ 593239 w 2254407"/>
              <a:gd name="connsiteY3" fmla="*/ 0 h 1286844"/>
              <a:gd name="connsiteX4" fmla="*/ 2254407 w 2254407"/>
              <a:gd name="connsiteY4" fmla="*/ 3811 h 1286844"/>
              <a:gd name="connsiteX5" fmla="*/ 1789853 w 2254407"/>
              <a:gd name="connsiteY5" fmla="*/ 562668 h 1286844"/>
              <a:gd name="connsiteX6" fmla="*/ 3631 w 2254407"/>
              <a:gd name="connsiteY6"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89853 w 2339785"/>
              <a:gd name="connsiteY6" fmla="*/ 562668 h 1286844"/>
              <a:gd name="connsiteX7" fmla="*/ 3631 w 2339785"/>
              <a:gd name="connsiteY7"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89853 w 2339785"/>
              <a:gd name="connsiteY6" fmla="*/ 562668 h 1286844"/>
              <a:gd name="connsiteX7" fmla="*/ 3631 w 2339785"/>
              <a:gd name="connsiteY7"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44133 w 2339785"/>
              <a:gd name="connsiteY6" fmla="*/ 608388 h 1286844"/>
              <a:gd name="connsiteX7" fmla="*/ 3631 w 2339785"/>
              <a:gd name="connsiteY7"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44133 w 2339785"/>
              <a:gd name="connsiteY6" fmla="*/ 608388 h 1286844"/>
              <a:gd name="connsiteX7" fmla="*/ 3631 w 2339785"/>
              <a:gd name="connsiteY7" fmla="*/ 1286844 h 1286844"/>
              <a:gd name="connsiteX0" fmla="*/ 3631 w 2339785"/>
              <a:gd name="connsiteY0" fmla="*/ 1286844 h 1286844"/>
              <a:gd name="connsiteX1" fmla="*/ 3630 w 2339785"/>
              <a:gd name="connsiteY1" fmla="*/ 960 h 1286844"/>
              <a:gd name="connsiteX2" fmla="*/ 1503829 w 2339785"/>
              <a:gd name="connsiteY2" fmla="*/ 960 h 1286844"/>
              <a:gd name="connsiteX3" fmla="*/ 593239 w 2339785"/>
              <a:gd name="connsiteY3" fmla="*/ 0 h 1286844"/>
              <a:gd name="connsiteX4" fmla="*/ 2254407 w 2339785"/>
              <a:gd name="connsiteY4" fmla="*/ 3811 h 1286844"/>
              <a:gd name="connsiteX5" fmla="*/ 2019933 w 2339785"/>
              <a:gd name="connsiteY5" fmla="*/ 355281 h 1286844"/>
              <a:gd name="connsiteX6" fmla="*/ 1744133 w 2339785"/>
              <a:gd name="connsiteY6" fmla="*/ 608388 h 1286844"/>
              <a:gd name="connsiteX7" fmla="*/ 3631 w 2339785"/>
              <a:gd name="connsiteY7" fmla="*/ 1286844 h 1286844"/>
              <a:gd name="connsiteX0" fmla="*/ 3631 w 2329576"/>
              <a:gd name="connsiteY0" fmla="*/ 1286844 h 1286844"/>
              <a:gd name="connsiteX1" fmla="*/ 3630 w 2329576"/>
              <a:gd name="connsiteY1" fmla="*/ 960 h 1286844"/>
              <a:gd name="connsiteX2" fmla="*/ 1503829 w 2329576"/>
              <a:gd name="connsiteY2" fmla="*/ 960 h 1286844"/>
              <a:gd name="connsiteX3" fmla="*/ 593239 w 2329576"/>
              <a:gd name="connsiteY3" fmla="*/ 0 h 1286844"/>
              <a:gd name="connsiteX4" fmla="*/ 2254407 w 2329576"/>
              <a:gd name="connsiteY4" fmla="*/ 3811 h 1286844"/>
              <a:gd name="connsiteX5" fmla="*/ 1936113 w 2329576"/>
              <a:gd name="connsiteY5" fmla="*/ 435291 h 1286844"/>
              <a:gd name="connsiteX6" fmla="*/ 1744133 w 2329576"/>
              <a:gd name="connsiteY6" fmla="*/ 608388 h 1286844"/>
              <a:gd name="connsiteX7" fmla="*/ 3631 w 2329576"/>
              <a:gd name="connsiteY7" fmla="*/ 1286844 h 1286844"/>
              <a:gd name="connsiteX0" fmla="*/ 3631 w 2358603"/>
              <a:gd name="connsiteY0" fmla="*/ 1286844 h 1286844"/>
              <a:gd name="connsiteX1" fmla="*/ 3630 w 2358603"/>
              <a:gd name="connsiteY1" fmla="*/ 960 h 1286844"/>
              <a:gd name="connsiteX2" fmla="*/ 1503829 w 2358603"/>
              <a:gd name="connsiteY2" fmla="*/ 960 h 1286844"/>
              <a:gd name="connsiteX3" fmla="*/ 593239 w 2358603"/>
              <a:gd name="connsiteY3" fmla="*/ 0 h 1286844"/>
              <a:gd name="connsiteX4" fmla="*/ 2254407 w 2358603"/>
              <a:gd name="connsiteY4" fmla="*/ 3811 h 1286844"/>
              <a:gd name="connsiteX5" fmla="*/ 2117360 w 2358603"/>
              <a:gd name="connsiteY5" fmla="*/ 227374 h 1286844"/>
              <a:gd name="connsiteX6" fmla="*/ 1936113 w 2358603"/>
              <a:gd name="connsiteY6" fmla="*/ 435291 h 1286844"/>
              <a:gd name="connsiteX7" fmla="*/ 1744133 w 2358603"/>
              <a:gd name="connsiteY7" fmla="*/ 608388 h 1286844"/>
              <a:gd name="connsiteX8" fmla="*/ 3631 w 2358603"/>
              <a:gd name="connsiteY8" fmla="*/ 1286844 h 1286844"/>
              <a:gd name="connsiteX0" fmla="*/ 3631 w 2358603"/>
              <a:gd name="connsiteY0" fmla="*/ 1286844 h 1286844"/>
              <a:gd name="connsiteX1" fmla="*/ 3630 w 2358603"/>
              <a:gd name="connsiteY1" fmla="*/ 960 h 1286844"/>
              <a:gd name="connsiteX2" fmla="*/ 1503829 w 2358603"/>
              <a:gd name="connsiteY2" fmla="*/ 960 h 1286844"/>
              <a:gd name="connsiteX3" fmla="*/ 593239 w 2358603"/>
              <a:gd name="connsiteY3" fmla="*/ 0 h 1286844"/>
              <a:gd name="connsiteX4" fmla="*/ 2254407 w 2358603"/>
              <a:gd name="connsiteY4" fmla="*/ 3811 h 1286844"/>
              <a:gd name="connsiteX5" fmla="*/ 2117360 w 2358603"/>
              <a:gd name="connsiteY5" fmla="*/ 227374 h 1286844"/>
              <a:gd name="connsiteX6" fmla="*/ 1936113 w 2358603"/>
              <a:gd name="connsiteY6" fmla="*/ 435291 h 1286844"/>
              <a:gd name="connsiteX7" fmla="*/ 1744133 w 2358603"/>
              <a:gd name="connsiteY7" fmla="*/ 608388 h 1286844"/>
              <a:gd name="connsiteX8" fmla="*/ 3631 w 2358603"/>
              <a:gd name="connsiteY8" fmla="*/ 1286844 h 1286844"/>
              <a:gd name="connsiteX0" fmla="*/ 3631 w 2347870"/>
              <a:gd name="connsiteY0" fmla="*/ 1286844 h 1286844"/>
              <a:gd name="connsiteX1" fmla="*/ 3630 w 2347870"/>
              <a:gd name="connsiteY1" fmla="*/ 960 h 1286844"/>
              <a:gd name="connsiteX2" fmla="*/ 1503829 w 2347870"/>
              <a:gd name="connsiteY2" fmla="*/ 960 h 1286844"/>
              <a:gd name="connsiteX3" fmla="*/ 593239 w 2347870"/>
              <a:gd name="connsiteY3" fmla="*/ 0 h 1286844"/>
              <a:gd name="connsiteX4" fmla="*/ 2254407 w 2347870"/>
              <a:gd name="connsiteY4" fmla="*/ 3811 h 1286844"/>
              <a:gd name="connsiteX5" fmla="*/ 2117360 w 2347870"/>
              <a:gd name="connsiteY5" fmla="*/ 227374 h 1286844"/>
              <a:gd name="connsiteX6" fmla="*/ 1936113 w 2347870"/>
              <a:gd name="connsiteY6" fmla="*/ 435291 h 1286844"/>
              <a:gd name="connsiteX7" fmla="*/ 1744133 w 2347870"/>
              <a:gd name="connsiteY7" fmla="*/ 608388 h 1286844"/>
              <a:gd name="connsiteX8" fmla="*/ 3631 w 2347870"/>
              <a:gd name="connsiteY8" fmla="*/ 1286844 h 1286844"/>
              <a:gd name="connsiteX0" fmla="*/ 3631 w 2381329"/>
              <a:gd name="connsiteY0" fmla="*/ 1286844 h 1286844"/>
              <a:gd name="connsiteX1" fmla="*/ 3630 w 2381329"/>
              <a:gd name="connsiteY1" fmla="*/ 960 h 1286844"/>
              <a:gd name="connsiteX2" fmla="*/ 1503829 w 2381329"/>
              <a:gd name="connsiteY2" fmla="*/ 960 h 1286844"/>
              <a:gd name="connsiteX3" fmla="*/ 593239 w 2381329"/>
              <a:gd name="connsiteY3" fmla="*/ 0 h 1286844"/>
              <a:gd name="connsiteX4" fmla="*/ 2254407 w 2381329"/>
              <a:gd name="connsiteY4" fmla="*/ 3811 h 1286844"/>
              <a:gd name="connsiteX5" fmla="*/ 2224766 w 2381329"/>
              <a:gd name="connsiteY5" fmla="*/ 73522 h 1286844"/>
              <a:gd name="connsiteX6" fmla="*/ 2117360 w 2381329"/>
              <a:gd name="connsiteY6" fmla="*/ 227374 h 1286844"/>
              <a:gd name="connsiteX7" fmla="*/ 1936113 w 2381329"/>
              <a:gd name="connsiteY7" fmla="*/ 435291 h 1286844"/>
              <a:gd name="connsiteX8" fmla="*/ 1744133 w 2381329"/>
              <a:gd name="connsiteY8" fmla="*/ 608388 h 1286844"/>
              <a:gd name="connsiteX9" fmla="*/ 3631 w 2381329"/>
              <a:gd name="connsiteY9" fmla="*/ 1286844 h 1286844"/>
              <a:gd name="connsiteX0" fmla="*/ 3631 w 2374809"/>
              <a:gd name="connsiteY0" fmla="*/ 1286844 h 1286844"/>
              <a:gd name="connsiteX1" fmla="*/ 3630 w 2374809"/>
              <a:gd name="connsiteY1" fmla="*/ 960 h 1286844"/>
              <a:gd name="connsiteX2" fmla="*/ 1503829 w 2374809"/>
              <a:gd name="connsiteY2" fmla="*/ 960 h 1286844"/>
              <a:gd name="connsiteX3" fmla="*/ 593239 w 2374809"/>
              <a:gd name="connsiteY3" fmla="*/ 0 h 1286844"/>
              <a:gd name="connsiteX4" fmla="*/ 2245699 w 2374809"/>
              <a:gd name="connsiteY4" fmla="*/ 908 h 1286844"/>
              <a:gd name="connsiteX5" fmla="*/ 2224766 w 2374809"/>
              <a:gd name="connsiteY5" fmla="*/ 73522 h 1286844"/>
              <a:gd name="connsiteX6" fmla="*/ 2117360 w 2374809"/>
              <a:gd name="connsiteY6" fmla="*/ 227374 h 1286844"/>
              <a:gd name="connsiteX7" fmla="*/ 1936113 w 2374809"/>
              <a:gd name="connsiteY7" fmla="*/ 435291 h 1286844"/>
              <a:gd name="connsiteX8" fmla="*/ 1744133 w 2374809"/>
              <a:gd name="connsiteY8" fmla="*/ 608388 h 1286844"/>
              <a:gd name="connsiteX9" fmla="*/ 3631 w 2374809"/>
              <a:gd name="connsiteY9" fmla="*/ 1286844 h 1286844"/>
              <a:gd name="connsiteX0" fmla="*/ 3631 w 2245699"/>
              <a:gd name="connsiteY0" fmla="*/ 1286844 h 1286844"/>
              <a:gd name="connsiteX1" fmla="*/ 3630 w 2245699"/>
              <a:gd name="connsiteY1" fmla="*/ 960 h 1286844"/>
              <a:gd name="connsiteX2" fmla="*/ 1503829 w 2245699"/>
              <a:gd name="connsiteY2" fmla="*/ 960 h 1286844"/>
              <a:gd name="connsiteX3" fmla="*/ 593239 w 2245699"/>
              <a:gd name="connsiteY3" fmla="*/ 0 h 1286844"/>
              <a:gd name="connsiteX4" fmla="*/ 2245699 w 2245699"/>
              <a:gd name="connsiteY4" fmla="*/ 908 h 1286844"/>
              <a:gd name="connsiteX5" fmla="*/ 2224766 w 2245699"/>
              <a:gd name="connsiteY5" fmla="*/ 73522 h 1286844"/>
              <a:gd name="connsiteX6" fmla="*/ 2117360 w 2245699"/>
              <a:gd name="connsiteY6" fmla="*/ 227374 h 1286844"/>
              <a:gd name="connsiteX7" fmla="*/ 1936113 w 2245699"/>
              <a:gd name="connsiteY7" fmla="*/ 435291 h 1286844"/>
              <a:gd name="connsiteX8" fmla="*/ 1744133 w 2245699"/>
              <a:gd name="connsiteY8" fmla="*/ 608388 h 1286844"/>
              <a:gd name="connsiteX9" fmla="*/ 3631 w 2245699"/>
              <a:gd name="connsiteY9" fmla="*/ 1286844 h 1286844"/>
              <a:gd name="connsiteX0" fmla="*/ 7490 w 2243085"/>
              <a:gd name="connsiteY0" fmla="*/ 442612 h 716241"/>
              <a:gd name="connsiteX1" fmla="*/ 1016 w 2243085"/>
              <a:gd name="connsiteY1" fmla="*/ 960 h 716241"/>
              <a:gd name="connsiteX2" fmla="*/ 1501215 w 2243085"/>
              <a:gd name="connsiteY2" fmla="*/ 960 h 716241"/>
              <a:gd name="connsiteX3" fmla="*/ 590625 w 2243085"/>
              <a:gd name="connsiteY3" fmla="*/ 0 h 716241"/>
              <a:gd name="connsiteX4" fmla="*/ 2243085 w 2243085"/>
              <a:gd name="connsiteY4" fmla="*/ 908 h 716241"/>
              <a:gd name="connsiteX5" fmla="*/ 2222152 w 2243085"/>
              <a:gd name="connsiteY5" fmla="*/ 73522 h 716241"/>
              <a:gd name="connsiteX6" fmla="*/ 2114746 w 2243085"/>
              <a:gd name="connsiteY6" fmla="*/ 227374 h 716241"/>
              <a:gd name="connsiteX7" fmla="*/ 1933499 w 2243085"/>
              <a:gd name="connsiteY7" fmla="*/ 435291 h 716241"/>
              <a:gd name="connsiteX8" fmla="*/ 1741519 w 2243085"/>
              <a:gd name="connsiteY8" fmla="*/ 608388 h 716241"/>
              <a:gd name="connsiteX9" fmla="*/ 7490 w 2243085"/>
              <a:gd name="connsiteY9" fmla="*/ 442612 h 716241"/>
              <a:gd name="connsiteX0" fmla="*/ 7490 w 2243085"/>
              <a:gd name="connsiteY0" fmla="*/ 442612 h 716241"/>
              <a:gd name="connsiteX1" fmla="*/ 1016 w 2243085"/>
              <a:gd name="connsiteY1" fmla="*/ 960 h 716241"/>
              <a:gd name="connsiteX2" fmla="*/ 1501215 w 2243085"/>
              <a:gd name="connsiteY2" fmla="*/ 960 h 716241"/>
              <a:gd name="connsiteX3" fmla="*/ 590625 w 2243085"/>
              <a:gd name="connsiteY3" fmla="*/ 0 h 716241"/>
              <a:gd name="connsiteX4" fmla="*/ 2243085 w 2243085"/>
              <a:gd name="connsiteY4" fmla="*/ 908 h 716241"/>
              <a:gd name="connsiteX5" fmla="*/ 2222152 w 2243085"/>
              <a:gd name="connsiteY5" fmla="*/ 73522 h 716241"/>
              <a:gd name="connsiteX6" fmla="*/ 2114746 w 2243085"/>
              <a:gd name="connsiteY6" fmla="*/ 227374 h 716241"/>
              <a:gd name="connsiteX7" fmla="*/ 1933499 w 2243085"/>
              <a:gd name="connsiteY7" fmla="*/ 435291 h 716241"/>
              <a:gd name="connsiteX8" fmla="*/ 1741519 w 2243085"/>
              <a:gd name="connsiteY8" fmla="*/ 608388 h 716241"/>
              <a:gd name="connsiteX9" fmla="*/ 7490 w 2243085"/>
              <a:gd name="connsiteY9" fmla="*/ 442612 h 716241"/>
              <a:gd name="connsiteX0" fmla="*/ 8171 w 2243766"/>
              <a:gd name="connsiteY0" fmla="*/ 442612 h 716241"/>
              <a:gd name="connsiteX1" fmla="*/ 1697 w 2243766"/>
              <a:gd name="connsiteY1" fmla="*/ 960 h 716241"/>
              <a:gd name="connsiteX2" fmla="*/ 1501896 w 2243766"/>
              <a:gd name="connsiteY2" fmla="*/ 960 h 716241"/>
              <a:gd name="connsiteX3" fmla="*/ 591306 w 2243766"/>
              <a:gd name="connsiteY3" fmla="*/ 0 h 716241"/>
              <a:gd name="connsiteX4" fmla="*/ 2243766 w 2243766"/>
              <a:gd name="connsiteY4" fmla="*/ 908 h 716241"/>
              <a:gd name="connsiteX5" fmla="*/ 2222833 w 2243766"/>
              <a:gd name="connsiteY5" fmla="*/ 73522 h 716241"/>
              <a:gd name="connsiteX6" fmla="*/ 2115427 w 2243766"/>
              <a:gd name="connsiteY6" fmla="*/ 227374 h 716241"/>
              <a:gd name="connsiteX7" fmla="*/ 1934180 w 2243766"/>
              <a:gd name="connsiteY7" fmla="*/ 435291 h 716241"/>
              <a:gd name="connsiteX8" fmla="*/ 1742200 w 2243766"/>
              <a:gd name="connsiteY8" fmla="*/ 608388 h 716241"/>
              <a:gd name="connsiteX9" fmla="*/ 8171 w 2243766"/>
              <a:gd name="connsiteY9" fmla="*/ 442612 h 716241"/>
              <a:gd name="connsiteX0" fmla="*/ 4166 w 2249471"/>
              <a:gd name="connsiteY0" fmla="*/ 302672 h 701709"/>
              <a:gd name="connsiteX1" fmla="*/ 7402 w 2249471"/>
              <a:gd name="connsiteY1" fmla="*/ 960 h 701709"/>
              <a:gd name="connsiteX2" fmla="*/ 1507601 w 2249471"/>
              <a:gd name="connsiteY2" fmla="*/ 960 h 701709"/>
              <a:gd name="connsiteX3" fmla="*/ 597011 w 2249471"/>
              <a:gd name="connsiteY3" fmla="*/ 0 h 701709"/>
              <a:gd name="connsiteX4" fmla="*/ 2249471 w 2249471"/>
              <a:gd name="connsiteY4" fmla="*/ 908 h 701709"/>
              <a:gd name="connsiteX5" fmla="*/ 2228538 w 2249471"/>
              <a:gd name="connsiteY5" fmla="*/ 73522 h 701709"/>
              <a:gd name="connsiteX6" fmla="*/ 2121132 w 2249471"/>
              <a:gd name="connsiteY6" fmla="*/ 227374 h 701709"/>
              <a:gd name="connsiteX7" fmla="*/ 1939885 w 2249471"/>
              <a:gd name="connsiteY7" fmla="*/ 435291 h 701709"/>
              <a:gd name="connsiteX8" fmla="*/ 1747905 w 2249471"/>
              <a:gd name="connsiteY8" fmla="*/ 608388 h 701709"/>
              <a:gd name="connsiteX9" fmla="*/ 4166 w 2249471"/>
              <a:gd name="connsiteY9" fmla="*/ 302672 h 701709"/>
              <a:gd name="connsiteX0" fmla="*/ 0 w 2245305"/>
              <a:gd name="connsiteY0" fmla="*/ 302672 h 701709"/>
              <a:gd name="connsiteX1" fmla="*/ 3236 w 2245305"/>
              <a:gd name="connsiteY1" fmla="*/ 960 h 701709"/>
              <a:gd name="connsiteX2" fmla="*/ 1503435 w 2245305"/>
              <a:gd name="connsiteY2" fmla="*/ 960 h 701709"/>
              <a:gd name="connsiteX3" fmla="*/ 592845 w 2245305"/>
              <a:gd name="connsiteY3" fmla="*/ 0 h 701709"/>
              <a:gd name="connsiteX4" fmla="*/ 2245305 w 2245305"/>
              <a:gd name="connsiteY4" fmla="*/ 908 h 701709"/>
              <a:gd name="connsiteX5" fmla="*/ 2224372 w 2245305"/>
              <a:gd name="connsiteY5" fmla="*/ 73522 h 701709"/>
              <a:gd name="connsiteX6" fmla="*/ 2116966 w 2245305"/>
              <a:gd name="connsiteY6" fmla="*/ 227374 h 701709"/>
              <a:gd name="connsiteX7" fmla="*/ 1935719 w 2245305"/>
              <a:gd name="connsiteY7" fmla="*/ 435291 h 701709"/>
              <a:gd name="connsiteX8" fmla="*/ 1743739 w 2245305"/>
              <a:gd name="connsiteY8" fmla="*/ 608388 h 701709"/>
              <a:gd name="connsiteX9" fmla="*/ 0 w 2245305"/>
              <a:gd name="connsiteY9" fmla="*/ 302672 h 701709"/>
              <a:gd name="connsiteX0" fmla="*/ 0 w 2245305"/>
              <a:gd name="connsiteY0" fmla="*/ 302672 h 708389"/>
              <a:gd name="connsiteX1" fmla="*/ 3236 w 2245305"/>
              <a:gd name="connsiteY1" fmla="*/ 960 h 708389"/>
              <a:gd name="connsiteX2" fmla="*/ 1503435 w 2245305"/>
              <a:gd name="connsiteY2" fmla="*/ 960 h 708389"/>
              <a:gd name="connsiteX3" fmla="*/ 592845 w 2245305"/>
              <a:gd name="connsiteY3" fmla="*/ 0 h 708389"/>
              <a:gd name="connsiteX4" fmla="*/ 2245305 w 2245305"/>
              <a:gd name="connsiteY4" fmla="*/ 908 h 708389"/>
              <a:gd name="connsiteX5" fmla="*/ 2224372 w 2245305"/>
              <a:gd name="connsiteY5" fmla="*/ 73522 h 708389"/>
              <a:gd name="connsiteX6" fmla="*/ 2116966 w 2245305"/>
              <a:gd name="connsiteY6" fmla="*/ 227374 h 708389"/>
              <a:gd name="connsiteX7" fmla="*/ 1935719 w 2245305"/>
              <a:gd name="connsiteY7" fmla="*/ 435291 h 708389"/>
              <a:gd name="connsiteX8" fmla="*/ 1743739 w 2245305"/>
              <a:gd name="connsiteY8" fmla="*/ 608388 h 708389"/>
              <a:gd name="connsiteX9" fmla="*/ 0 w 2245305"/>
              <a:gd name="connsiteY9" fmla="*/ 302672 h 708389"/>
              <a:gd name="connsiteX0" fmla="*/ 0 w 2245305"/>
              <a:gd name="connsiteY0" fmla="*/ 302672 h 608599"/>
              <a:gd name="connsiteX1" fmla="*/ 3236 w 2245305"/>
              <a:gd name="connsiteY1" fmla="*/ 960 h 608599"/>
              <a:gd name="connsiteX2" fmla="*/ 1503435 w 2245305"/>
              <a:gd name="connsiteY2" fmla="*/ 960 h 608599"/>
              <a:gd name="connsiteX3" fmla="*/ 592845 w 2245305"/>
              <a:gd name="connsiteY3" fmla="*/ 0 h 608599"/>
              <a:gd name="connsiteX4" fmla="*/ 2245305 w 2245305"/>
              <a:gd name="connsiteY4" fmla="*/ 908 h 608599"/>
              <a:gd name="connsiteX5" fmla="*/ 2224372 w 2245305"/>
              <a:gd name="connsiteY5" fmla="*/ 73522 h 608599"/>
              <a:gd name="connsiteX6" fmla="*/ 2116966 w 2245305"/>
              <a:gd name="connsiteY6" fmla="*/ 227374 h 608599"/>
              <a:gd name="connsiteX7" fmla="*/ 1935719 w 2245305"/>
              <a:gd name="connsiteY7" fmla="*/ 435291 h 608599"/>
              <a:gd name="connsiteX8" fmla="*/ 1743739 w 2245305"/>
              <a:gd name="connsiteY8" fmla="*/ 608388 h 608599"/>
              <a:gd name="connsiteX9" fmla="*/ 710070 w 2245305"/>
              <a:gd name="connsiteY9" fmla="*/ 227656 h 608599"/>
              <a:gd name="connsiteX10" fmla="*/ 0 w 2245305"/>
              <a:gd name="connsiteY10" fmla="*/ 302672 h 608599"/>
              <a:gd name="connsiteX0" fmla="*/ 0 w 2245305"/>
              <a:gd name="connsiteY0" fmla="*/ 302672 h 608544"/>
              <a:gd name="connsiteX1" fmla="*/ 3236 w 2245305"/>
              <a:gd name="connsiteY1" fmla="*/ 960 h 608544"/>
              <a:gd name="connsiteX2" fmla="*/ 1503435 w 2245305"/>
              <a:gd name="connsiteY2" fmla="*/ 960 h 608544"/>
              <a:gd name="connsiteX3" fmla="*/ 592845 w 2245305"/>
              <a:gd name="connsiteY3" fmla="*/ 0 h 608544"/>
              <a:gd name="connsiteX4" fmla="*/ 2245305 w 2245305"/>
              <a:gd name="connsiteY4" fmla="*/ 908 h 608544"/>
              <a:gd name="connsiteX5" fmla="*/ 2224372 w 2245305"/>
              <a:gd name="connsiteY5" fmla="*/ 73522 h 608544"/>
              <a:gd name="connsiteX6" fmla="*/ 2116966 w 2245305"/>
              <a:gd name="connsiteY6" fmla="*/ 227374 h 608544"/>
              <a:gd name="connsiteX7" fmla="*/ 1935719 w 2245305"/>
              <a:gd name="connsiteY7" fmla="*/ 435291 h 608544"/>
              <a:gd name="connsiteX8" fmla="*/ 1743739 w 2245305"/>
              <a:gd name="connsiteY8" fmla="*/ 608388 h 608544"/>
              <a:gd name="connsiteX9" fmla="*/ 710070 w 2245305"/>
              <a:gd name="connsiteY9" fmla="*/ 227656 h 608544"/>
              <a:gd name="connsiteX10" fmla="*/ 0 w 2245305"/>
              <a:gd name="connsiteY10" fmla="*/ 302672 h 608544"/>
              <a:gd name="connsiteX0" fmla="*/ 0 w 2245305"/>
              <a:gd name="connsiteY0" fmla="*/ 302672 h 608521"/>
              <a:gd name="connsiteX1" fmla="*/ 3236 w 2245305"/>
              <a:gd name="connsiteY1" fmla="*/ 960 h 608521"/>
              <a:gd name="connsiteX2" fmla="*/ 1503435 w 2245305"/>
              <a:gd name="connsiteY2" fmla="*/ 960 h 608521"/>
              <a:gd name="connsiteX3" fmla="*/ 592845 w 2245305"/>
              <a:gd name="connsiteY3" fmla="*/ 0 h 608521"/>
              <a:gd name="connsiteX4" fmla="*/ 2245305 w 2245305"/>
              <a:gd name="connsiteY4" fmla="*/ 908 h 608521"/>
              <a:gd name="connsiteX5" fmla="*/ 2224372 w 2245305"/>
              <a:gd name="connsiteY5" fmla="*/ 73522 h 608521"/>
              <a:gd name="connsiteX6" fmla="*/ 2116966 w 2245305"/>
              <a:gd name="connsiteY6" fmla="*/ 227374 h 608521"/>
              <a:gd name="connsiteX7" fmla="*/ 1935719 w 2245305"/>
              <a:gd name="connsiteY7" fmla="*/ 435291 h 608521"/>
              <a:gd name="connsiteX8" fmla="*/ 1743739 w 2245305"/>
              <a:gd name="connsiteY8" fmla="*/ 608388 h 608521"/>
              <a:gd name="connsiteX9" fmla="*/ 723328 w 2245305"/>
              <a:gd name="connsiteY9" fmla="*/ 144953 h 608521"/>
              <a:gd name="connsiteX10" fmla="*/ 0 w 2245305"/>
              <a:gd name="connsiteY10" fmla="*/ 302672 h 608521"/>
              <a:gd name="connsiteX0" fmla="*/ 0 w 2245305"/>
              <a:gd name="connsiteY0" fmla="*/ 302672 h 608521"/>
              <a:gd name="connsiteX1" fmla="*/ 3236 w 2245305"/>
              <a:gd name="connsiteY1" fmla="*/ 960 h 608521"/>
              <a:gd name="connsiteX2" fmla="*/ 1503435 w 2245305"/>
              <a:gd name="connsiteY2" fmla="*/ 960 h 608521"/>
              <a:gd name="connsiteX3" fmla="*/ 592845 w 2245305"/>
              <a:gd name="connsiteY3" fmla="*/ 0 h 608521"/>
              <a:gd name="connsiteX4" fmla="*/ 2245305 w 2245305"/>
              <a:gd name="connsiteY4" fmla="*/ 908 h 608521"/>
              <a:gd name="connsiteX5" fmla="*/ 2224372 w 2245305"/>
              <a:gd name="connsiteY5" fmla="*/ 73522 h 608521"/>
              <a:gd name="connsiteX6" fmla="*/ 2116966 w 2245305"/>
              <a:gd name="connsiteY6" fmla="*/ 227374 h 608521"/>
              <a:gd name="connsiteX7" fmla="*/ 1935719 w 2245305"/>
              <a:gd name="connsiteY7" fmla="*/ 435291 h 608521"/>
              <a:gd name="connsiteX8" fmla="*/ 1743739 w 2245305"/>
              <a:gd name="connsiteY8" fmla="*/ 608388 h 608521"/>
              <a:gd name="connsiteX9" fmla="*/ 723328 w 2245305"/>
              <a:gd name="connsiteY9" fmla="*/ 144953 h 608521"/>
              <a:gd name="connsiteX10" fmla="*/ 185056 w 2245305"/>
              <a:gd name="connsiteY10" fmla="*/ 238935 h 608521"/>
              <a:gd name="connsiteX11" fmla="*/ 0 w 2245305"/>
              <a:gd name="connsiteY11" fmla="*/ 302672 h 608521"/>
              <a:gd name="connsiteX0" fmla="*/ 0 w 2245305"/>
              <a:gd name="connsiteY0" fmla="*/ 302672 h 608521"/>
              <a:gd name="connsiteX1" fmla="*/ 3236 w 2245305"/>
              <a:gd name="connsiteY1" fmla="*/ 960 h 608521"/>
              <a:gd name="connsiteX2" fmla="*/ 1503435 w 2245305"/>
              <a:gd name="connsiteY2" fmla="*/ 960 h 608521"/>
              <a:gd name="connsiteX3" fmla="*/ 592845 w 2245305"/>
              <a:gd name="connsiteY3" fmla="*/ 0 h 608521"/>
              <a:gd name="connsiteX4" fmla="*/ 2245305 w 2245305"/>
              <a:gd name="connsiteY4" fmla="*/ 908 h 608521"/>
              <a:gd name="connsiteX5" fmla="*/ 2224372 w 2245305"/>
              <a:gd name="connsiteY5" fmla="*/ 73522 h 608521"/>
              <a:gd name="connsiteX6" fmla="*/ 2116966 w 2245305"/>
              <a:gd name="connsiteY6" fmla="*/ 227374 h 608521"/>
              <a:gd name="connsiteX7" fmla="*/ 1935719 w 2245305"/>
              <a:gd name="connsiteY7" fmla="*/ 435291 h 608521"/>
              <a:gd name="connsiteX8" fmla="*/ 1743739 w 2245305"/>
              <a:gd name="connsiteY8" fmla="*/ 608388 h 608521"/>
              <a:gd name="connsiteX9" fmla="*/ 723328 w 2245305"/>
              <a:gd name="connsiteY9" fmla="*/ 144953 h 608521"/>
              <a:gd name="connsiteX10" fmla="*/ 185056 w 2245305"/>
              <a:gd name="connsiteY10" fmla="*/ 238935 h 608521"/>
              <a:gd name="connsiteX11" fmla="*/ 0 w 2245305"/>
              <a:gd name="connsiteY11" fmla="*/ 302672 h 608521"/>
              <a:gd name="connsiteX0" fmla="*/ 0 w 2245305"/>
              <a:gd name="connsiteY0" fmla="*/ 302672 h 608521"/>
              <a:gd name="connsiteX1" fmla="*/ 3236 w 2245305"/>
              <a:gd name="connsiteY1" fmla="*/ 960 h 608521"/>
              <a:gd name="connsiteX2" fmla="*/ 1503435 w 2245305"/>
              <a:gd name="connsiteY2" fmla="*/ 960 h 608521"/>
              <a:gd name="connsiteX3" fmla="*/ 592845 w 2245305"/>
              <a:gd name="connsiteY3" fmla="*/ 0 h 608521"/>
              <a:gd name="connsiteX4" fmla="*/ 2245305 w 2245305"/>
              <a:gd name="connsiteY4" fmla="*/ 908 h 608521"/>
              <a:gd name="connsiteX5" fmla="*/ 2224372 w 2245305"/>
              <a:gd name="connsiteY5" fmla="*/ 73522 h 608521"/>
              <a:gd name="connsiteX6" fmla="*/ 2116966 w 2245305"/>
              <a:gd name="connsiteY6" fmla="*/ 227374 h 608521"/>
              <a:gd name="connsiteX7" fmla="*/ 1935719 w 2245305"/>
              <a:gd name="connsiteY7" fmla="*/ 435291 h 608521"/>
              <a:gd name="connsiteX8" fmla="*/ 1743739 w 2245305"/>
              <a:gd name="connsiteY8" fmla="*/ 608388 h 608521"/>
              <a:gd name="connsiteX9" fmla="*/ 723328 w 2245305"/>
              <a:gd name="connsiteY9" fmla="*/ 144953 h 608521"/>
              <a:gd name="connsiteX10" fmla="*/ 185056 w 2245305"/>
              <a:gd name="connsiteY10" fmla="*/ 238935 h 608521"/>
              <a:gd name="connsiteX11" fmla="*/ 0 w 2245305"/>
              <a:gd name="connsiteY11" fmla="*/ 302672 h 608521"/>
              <a:gd name="connsiteX0" fmla="*/ 0 w 2245305"/>
              <a:gd name="connsiteY0" fmla="*/ 310190 h 608521"/>
              <a:gd name="connsiteX1" fmla="*/ 3236 w 2245305"/>
              <a:gd name="connsiteY1" fmla="*/ 960 h 608521"/>
              <a:gd name="connsiteX2" fmla="*/ 1503435 w 2245305"/>
              <a:gd name="connsiteY2" fmla="*/ 960 h 608521"/>
              <a:gd name="connsiteX3" fmla="*/ 592845 w 2245305"/>
              <a:gd name="connsiteY3" fmla="*/ 0 h 608521"/>
              <a:gd name="connsiteX4" fmla="*/ 2245305 w 2245305"/>
              <a:gd name="connsiteY4" fmla="*/ 908 h 608521"/>
              <a:gd name="connsiteX5" fmla="*/ 2224372 w 2245305"/>
              <a:gd name="connsiteY5" fmla="*/ 73522 h 608521"/>
              <a:gd name="connsiteX6" fmla="*/ 2116966 w 2245305"/>
              <a:gd name="connsiteY6" fmla="*/ 227374 h 608521"/>
              <a:gd name="connsiteX7" fmla="*/ 1935719 w 2245305"/>
              <a:gd name="connsiteY7" fmla="*/ 435291 h 608521"/>
              <a:gd name="connsiteX8" fmla="*/ 1743739 w 2245305"/>
              <a:gd name="connsiteY8" fmla="*/ 608388 h 608521"/>
              <a:gd name="connsiteX9" fmla="*/ 723328 w 2245305"/>
              <a:gd name="connsiteY9" fmla="*/ 144953 h 608521"/>
              <a:gd name="connsiteX10" fmla="*/ 185056 w 2245305"/>
              <a:gd name="connsiteY10" fmla="*/ 238935 h 608521"/>
              <a:gd name="connsiteX11" fmla="*/ 0 w 2245305"/>
              <a:gd name="connsiteY11" fmla="*/ 310190 h 608521"/>
              <a:gd name="connsiteX0" fmla="*/ 0 w 2245305"/>
              <a:gd name="connsiteY0" fmla="*/ 310190 h 608521"/>
              <a:gd name="connsiteX1" fmla="*/ 3236 w 2245305"/>
              <a:gd name="connsiteY1" fmla="*/ 960 h 608521"/>
              <a:gd name="connsiteX2" fmla="*/ 1503435 w 2245305"/>
              <a:gd name="connsiteY2" fmla="*/ 960 h 608521"/>
              <a:gd name="connsiteX3" fmla="*/ 592845 w 2245305"/>
              <a:gd name="connsiteY3" fmla="*/ 0 h 608521"/>
              <a:gd name="connsiteX4" fmla="*/ 2245305 w 2245305"/>
              <a:gd name="connsiteY4" fmla="*/ 908 h 608521"/>
              <a:gd name="connsiteX5" fmla="*/ 2224372 w 2245305"/>
              <a:gd name="connsiteY5" fmla="*/ 73522 h 608521"/>
              <a:gd name="connsiteX6" fmla="*/ 2116966 w 2245305"/>
              <a:gd name="connsiteY6" fmla="*/ 227374 h 608521"/>
              <a:gd name="connsiteX7" fmla="*/ 1935719 w 2245305"/>
              <a:gd name="connsiteY7" fmla="*/ 435291 h 608521"/>
              <a:gd name="connsiteX8" fmla="*/ 1743739 w 2245305"/>
              <a:gd name="connsiteY8" fmla="*/ 608388 h 608521"/>
              <a:gd name="connsiteX9" fmla="*/ 723328 w 2245305"/>
              <a:gd name="connsiteY9" fmla="*/ 144953 h 608521"/>
              <a:gd name="connsiteX10" fmla="*/ 185056 w 2245305"/>
              <a:gd name="connsiteY10" fmla="*/ 238935 h 608521"/>
              <a:gd name="connsiteX11" fmla="*/ 0 w 2245305"/>
              <a:gd name="connsiteY11" fmla="*/ 310190 h 608521"/>
              <a:gd name="connsiteX0" fmla="*/ 0 w 2245305"/>
              <a:gd name="connsiteY0" fmla="*/ 310190 h 608521"/>
              <a:gd name="connsiteX1" fmla="*/ 3236 w 2245305"/>
              <a:gd name="connsiteY1" fmla="*/ 960 h 608521"/>
              <a:gd name="connsiteX2" fmla="*/ 1503435 w 2245305"/>
              <a:gd name="connsiteY2" fmla="*/ 960 h 608521"/>
              <a:gd name="connsiteX3" fmla="*/ 592845 w 2245305"/>
              <a:gd name="connsiteY3" fmla="*/ 0 h 608521"/>
              <a:gd name="connsiteX4" fmla="*/ 2245305 w 2245305"/>
              <a:gd name="connsiteY4" fmla="*/ 908 h 608521"/>
              <a:gd name="connsiteX5" fmla="*/ 2224372 w 2245305"/>
              <a:gd name="connsiteY5" fmla="*/ 73522 h 608521"/>
              <a:gd name="connsiteX6" fmla="*/ 2116966 w 2245305"/>
              <a:gd name="connsiteY6" fmla="*/ 227374 h 608521"/>
              <a:gd name="connsiteX7" fmla="*/ 1935719 w 2245305"/>
              <a:gd name="connsiteY7" fmla="*/ 435291 h 608521"/>
              <a:gd name="connsiteX8" fmla="*/ 1743739 w 2245305"/>
              <a:gd name="connsiteY8" fmla="*/ 608388 h 608521"/>
              <a:gd name="connsiteX9" fmla="*/ 723328 w 2245305"/>
              <a:gd name="connsiteY9" fmla="*/ 144953 h 608521"/>
              <a:gd name="connsiteX10" fmla="*/ 471428 w 2245305"/>
              <a:gd name="connsiteY10" fmla="*/ 163751 h 608521"/>
              <a:gd name="connsiteX11" fmla="*/ 185056 w 2245305"/>
              <a:gd name="connsiteY11" fmla="*/ 238935 h 608521"/>
              <a:gd name="connsiteX12" fmla="*/ 0 w 2245305"/>
              <a:gd name="connsiteY12" fmla="*/ 310190 h 608521"/>
              <a:gd name="connsiteX0" fmla="*/ 0 w 2245305"/>
              <a:gd name="connsiteY0" fmla="*/ 310190 h 608521"/>
              <a:gd name="connsiteX1" fmla="*/ 3236 w 2245305"/>
              <a:gd name="connsiteY1" fmla="*/ 960 h 608521"/>
              <a:gd name="connsiteX2" fmla="*/ 1503435 w 2245305"/>
              <a:gd name="connsiteY2" fmla="*/ 960 h 608521"/>
              <a:gd name="connsiteX3" fmla="*/ 592845 w 2245305"/>
              <a:gd name="connsiteY3" fmla="*/ 0 h 608521"/>
              <a:gd name="connsiteX4" fmla="*/ 2245305 w 2245305"/>
              <a:gd name="connsiteY4" fmla="*/ 908 h 608521"/>
              <a:gd name="connsiteX5" fmla="*/ 2224372 w 2245305"/>
              <a:gd name="connsiteY5" fmla="*/ 73522 h 608521"/>
              <a:gd name="connsiteX6" fmla="*/ 2116966 w 2245305"/>
              <a:gd name="connsiteY6" fmla="*/ 227374 h 608521"/>
              <a:gd name="connsiteX7" fmla="*/ 1935719 w 2245305"/>
              <a:gd name="connsiteY7" fmla="*/ 435291 h 608521"/>
              <a:gd name="connsiteX8" fmla="*/ 1743739 w 2245305"/>
              <a:gd name="connsiteY8" fmla="*/ 608388 h 608521"/>
              <a:gd name="connsiteX9" fmla="*/ 824089 w 2245305"/>
              <a:gd name="connsiteY9" fmla="*/ 146832 h 608521"/>
              <a:gd name="connsiteX10" fmla="*/ 471428 w 2245305"/>
              <a:gd name="connsiteY10" fmla="*/ 163751 h 608521"/>
              <a:gd name="connsiteX11" fmla="*/ 185056 w 2245305"/>
              <a:gd name="connsiteY11" fmla="*/ 238935 h 608521"/>
              <a:gd name="connsiteX12" fmla="*/ 0 w 2245305"/>
              <a:gd name="connsiteY12" fmla="*/ 310190 h 608521"/>
              <a:gd name="connsiteX0" fmla="*/ 0 w 2245305"/>
              <a:gd name="connsiteY0" fmla="*/ 310190 h 608521"/>
              <a:gd name="connsiteX1" fmla="*/ 3236 w 2245305"/>
              <a:gd name="connsiteY1" fmla="*/ 960 h 608521"/>
              <a:gd name="connsiteX2" fmla="*/ 1503435 w 2245305"/>
              <a:gd name="connsiteY2" fmla="*/ 960 h 608521"/>
              <a:gd name="connsiteX3" fmla="*/ 592845 w 2245305"/>
              <a:gd name="connsiteY3" fmla="*/ 0 h 608521"/>
              <a:gd name="connsiteX4" fmla="*/ 2245305 w 2245305"/>
              <a:gd name="connsiteY4" fmla="*/ 908 h 608521"/>
              <a:gd name="connsiteX5" fmla="*/ 2224372 w 2245305"/>
              <a:gd name="connsiteY5" fmla="*/ 73522 h 608521"/>
              <a:gd name="connsiteX6" fmla="*/ 2116966 w 2245305"/>
              <a:gd name="connsiteY6" fmla="*/ 227374 h 608521"/>
              <a:gd name="connsiteX7" fmla="*/ 1935719 w 2245305"/>
              <a:gd name="connsiteY7" fmla="*/ 435291 h 608521"/>
              <a:gd name="connsiteX8" fmla="*/ 1743739 w 2245305"/>
              <a:gd name="connsiteY8" fmla="*/ 608388 h 608521"/>
              <a:gd name="connsiteX9" fmla="*/ 824089 w 2245305"/>
              <a:gd name="connsiteY9" fmla="*/ 146832 h 608521"/>
              <a:gd name="connsiteX10" fmla="*/ 471428 w 2245305"/>
              <a:gd name="connsiteY10" fmla="*/ 163751 h 608521"/>
              <a:gd name="connsiteX11" fmla="*/ 185056 w 2245305"/>
              <a:gd name="connsiteY11" fmla="*/ 238935 h 608521"/>
              <a:gd name="connsiteX12" fmla="*/ 0 w 2245305"/>
              <a:gd name="connsiteY12" fmla="*/ 310190 h 608521"/>
              <a:gd name="connsiteX0" fmla="*/ 0 w 2245305"/>
              <a:gd name="connsiteY0" fmla="*/ 310190 h 608519"/>
              <a:gd name="connsiteX1" fmla="*/ 3236 w 2245305"/>
              <a:gd name="connsiteY1" fmla="*/ 960 h 608519"/>
              <a:gd name="connsiteX2" fmla="*/ 1503435 w 2245305"/>
              <a:gd name="connsiteY2" fmla="*/ 960 h 608519"/>
              <a:gd name="connsiteX3" fmla="*/ 592845 w 2245305"/>
              <a:gd name="connsiteY3" fmla="*/ 0 h 608519"/>
              <a:gd name="connsiteX4" fmla="*/ 2245305 w 2245305"/>
              <a:gd name="connsiteY4" fmla="*/ 908 h 608519"/>
              <a:gd name="connsiteX5" fmla="*/ 2224372 w 2245305"/>
              <a:gd name="connsiteY5" fmla="*/ 73522 h 608519"/>
              <a:gd name="connsiteX6" fmla="*/ 2116966 w 2245305"/>
              <a:gd name="connsiteY6" fmla="*/ 227374 h 608519"/>
              <a:gd name="connsiteX7" fmla="*/ 1935719 w 2245305"/>
              <a:gd name="connsiteY7" fmla="*/ 435291 h 608519"/>
              <a:gd name="connsiteX8" fmla="*/ 1743739 w 2245305"/>
              <a:gd name="connsiteY8" fmla="*/ 608388 h 608519"/>
              <a:gd name="connsiteX9" fmla="*/ 824089 w 2245305"/>
              <a:gd name="connsiteY9" fmla="*/ 146832 h 608519"/>
              <a:gd name="connsiteX10" fmla="*/ 471428 w 2245305"/>
              <a:gd name="connsiteY10" fmla="*/ 163751 h 608519"/>
              <a:gd name="connsiteX11" fmla="*/ 185056 w 2245305"/>
              <a:gd name="connsiteY11" fmla="*/ 238935 h 608519"/>
              <a:gd name="connsiteX12" fmla="*/ 0 w 2245305"/>
              <a:gd name="connsiteY12" fmla="*/ 310190 h 608519"/>
              <a:gd name="connsiteX0" fmla="*/ 0 w 2245305"/>
              <a:gd name="connsiteY0" fmla="*/ 310190 h 608388"/>
              <a:gd name="connsiteX1" fmla="*/ 3236 w 2245305"/>
              <a:gd name="connsiteY1" fmla="*/ 960 h 608388"/>
              <a:gd name="connsiteX2" fmla="*/ 1503435 w 2245305"/>
              <a:gd name="connsiteY2" fmla="*/ 960 h 608388"/>
              <a:gd name="connsiteX3" fmla="*/ 592845 w 2245305"/>
              <a:gd name="connsiteY3" fmla="*/ 0 h 608388"/>
              <a:gd name="connsiteX4" fmla="*/ 2245305 w 2245305"/>
              <a:gd name="connsiteY4" fmla="*/ 908 h 608388"/>
              <a:gd name="connsiteX5" fmla="*/ 2224372 w 2245305"/>
              <a:gd name="connsiteY5" fmla="*/ 73522 h 608388"/>
              <a:gd name="connsiteX6" fmla="*/ 2116966 w 2245305"/>
              <a:gd name="connsiteY6" fmla="*/ 227374 h 608388"/>
              <a:gd name="connsiteX7" fmla="*/ 1935719 w 2245305"/>
              <a:gd name="connsiteY7" fmla="*/ 435291 h 608388"/>
              <a:gd name="connsiteX8" fmla="*/ 1743739 w 2245305"/>
              <a:gd name="connsiteY8" fmla="*/ 608388 h 608388"/>
              <a:gd name="connsiteX9" fmla="*/ 1166142 w 2245305"/>
              <a:gd name="connsiteY9" fmla="*/ 223898 h 608388"/>
              <a:gd name="connsiteX10" fmla="*/ 824089 w 2245305"/>
              <a:gd name="connsiteY10" fmla="*/ 146832 h 608388"/>
              <a:gd name="connsiteX11" fmla="*/ 471428 w 2245305"/>
              <a:gd name="connsiteY11" fmla="*/ 163751 h 608388"/>
              <a:gd name="connsiteX12" fmla="*/ 185056 w 2245305"/>
              <a:gd name="connsiteY12" fmla="*/ 238935 h 608388"/>
              <a:gd name="connsiteX13" fmla="*/ 0 w 2245305"/>
              <a:gd name="connsiteY13" fmla="*/ 310190 h 608388"/>
              <a:gd name="connsiteX0" fmla="*/ 0 w 2245305"/>
              <a:gd name="connsiteY0" fmla="*/ 310190 h 608388"/>
              <a:gd name="connsiteX1" fmla="*/ 3236 w 2245305"/>
              <a:gd name="connsiteY1" fmla="*/ 960 h 608388"/>
              <a:gd name="connsiteX2" fmla="*/ 1503435 w 2245305"/>
              <a:gd name="connsiteY2" fmla="*/ 960 h 608388"/>
              <a:gd name="connsiteX3" fmla="*/ 592845 w 2245305"/>
              <a:gd name="connsiteY3" fmla="*/ 0 h 608388"/>
              <a:gd name="connsiteX4" fmla="*/ 2245305 w 2245305"/>
              <a:gd name="connsiteY4" fmla="*/ 908 h 608388"/>
              <a:gd name="connsiteX5" fmla="*/ 2224372 w 2245305"/>
              <a:gd name="connsiteY5" fmla="*/ 73522 h 608388"/>
              <a:gd name="connsiteX6" fmla="*/ 2116966 w 2245305"/>
              <a:gd name="connsiteY6" fmla="*/ 227374 h 608388"/>
              <a:gd name="connsiteX7" fmla="*/ 1935719 w 2245305"/>
              <a:gd name="connsiteY7" fmla="*/ 435291 h 608388"/>
              <a:gd name="connsiteX8" fmla="*/ 1743739 w 2245305"/>
              <a:gd name="connsiteY8" fmla="*/ 608388 h 608388"/>
              <a:gd name="connsiteX9" fmla="*/ 1166142 w 2245305"/>
              <a:gd name="connsiteY9" fmla="*/ 223898 h 608388"/>
              <a:gd name="connsiteX10" fmla="*/ 824089 w 2245305"/>
              <a:gd name="connsiteY10" fmla="*/ 146832 h 608388"/>
              <a:gd name="connsiteX11" fmla="*/ 471428 w 2245305"/>
              <a:gd name="connsiteY11" fmla="*/ 163751 h 608388"/>
              <a:gd name="connsiteX12" fmla="*/ 185056 w 2245305"/>
              <a:gd name="connsiteY12" fmla="*/ 238935 h 608388"/>
              <a:gd name="connsiteX13" fmla="*/ 0 w 2245305"/>
              <a:gd name="connsiteY13" fmla="*/ 310190 h 608388"/>
              <a:gd name="connsiteX0" fmla="*/ 0 w 2245305"/>
              <a:gd name="connsiteY0" fmla="*/ 310190 h 608388"/>
              <a:gd name="connsiteX1" fmla="*/ 3236 w 2245305"/>
              <a:gd name="connsiteY1" fmla="*/ 960 h 608388"/>
              <a:gd name="connsiteX2" fmla="*/ 1503435 w 2245305"/>
              <a:gd name="connsiteY2" fmla="*/ 960 h 608388"/>
              <a:gd name="connsiteX3" fmla="*/ 592845 w 2245305"/>
              <a:gd name="connsiteY3" fmla="*/ 0 h 608388"/>
              <a:gd name="connsiteX4" fmla="*/ 2245305 w 2245305"/>
              <a:gd name="connsiteY4" fmla="*/ 908 h 608388"/>
              <a:gd name="connsiteX5" fmla="*/ 2224372 w 2245305"/>
              <a:gd name="connsiteY5" fmla="*/ 73522 h 608388"/>
              <a:gd name="connsiteX6" fmla="*/ 2116966 w 2245305"/>
              <a:gd name="connsiteY6" fmla="*/ 227374 h 608388"/>
              <a:gd name="connsiteX7" fmla="*/ 1935719 w 2245305"/>
              <a:gd name="connsiteY7" fmla="*/ 435291 h 608388"/>
              <a:gd name="connsiteX8" fmla="*/ 1743739 w 2245305"/>
              <a:gd name="connsiteY8" fmla="*/ 608388 h 608388"/>
              <a:gd name="connsiteX9" fmla="*/ 1166142 w 2245305"/>
              <a:gd name="connsiteY9" fmla="*/ 223898 h 608388"/>
              <a:gd name="connsiteX10" fmla="*/ 824089 w 2245305"/>
              <a:gd name="connsiteY10" fmla="*/ 146832 h 608388"/>
              <a:gd name="connsiteX11" fmla="*/ 471428 w 2245305"/>
              <a:gd name="connsiteY11" fmla="*/ 163751 h 608388"/>
              <a:gd name="connsiteX12" fmla="*/ 185056 w 2245305"/>
              <a:gd name="connsiteY12" fmla="*/ 238935 h 608388"/>
              <a:gd name="connsiteX13" fmla="*/ 0 w 2245305"/>
              <a:gd name="connsiteY13" fmla="*/ 310190 h 608388"/>
              <a:gd name="connsiteX0" fmla="*/ 0 w 2245305"/>
              <a:gd name="connsiteY0" fmla="*/ 310190 h 942956"/>
              <a:gd name="connsiteX1" fmla="*/ 3236 w 2245305"/>
              <a:gd name="connsiteY1" fmla="*/ 960 h 942956"/>
              <a:gd name="connsiteX2" fmla="*/ 1503435 w 2245305"/>
              <a:gd name="connsiteY2" fmla="*/ 960 h 942956"/>
              <a:gd name="connsiteX3" fmla="*/ 592845 w 2245305"/>
              <a:gd name="connsiteY3" fmla="*/ 0 h 942956"/>
              <a:gd name="connsiteX4" fmla="*/ 2245305 w 2245305"/>
              <a:gd name="connsiteY4" fmla="*/ 908 h 942956"/>
              <a:gd name="connsiteX5" fmla="*/ 2224372 w 2245305"/>
              <a:gd name="connsiteY5" fmla="*/ 73522 h 942956"/>
              <a:gd name="connsiteX6" fmla="*/ 2116966 w 2245305"/>
              <a:gd name="connsiteY6" fmla="*/ 227374 h 942956"/>
              <a:gd name="connsiteX7" fmla="*/ 1935719 w 2245305"/>
              <a:gd name="connsiteY7" fmla="*/ 435291 h 942956"/>
              <a:gd name="connsiteX8" fmla="*/ 1807376 w 2245305"/>
              <a:gd name="connsiteY8" fmla="*/ 942956 h 942956"/>
              <a:gd name="connsiteX9" fmla="*/ 1166142 w 2245305"/>
              <a:gd name="connsiteY9" fmla="*/ 223898 h 942956"/>
              <a:gd name="connsiteX10" fmla="*/ 824089 w 2245305"/>
              <a:gd name="connsiteY10" fmla="*/ 146832 h 942956"/>
              <a:gd name="connsiteX11" fmla="*/ 471428 w 2245305"/>
              <a:gd name="connsiteY11" fmla="*/ 163751 h 942956"/>
              <a:gd name="connsiteX12" fmla="*/ 185056 w 2245305"/>
              <a:gd name="connsiteY12" fmla="*/ 238935 h 942956"/>
              <a:gd name="connsiteX13" fmla="*/ 0 w 2245305"/>
              <a:gd name="connsiteY13" fmla="*/ 310190 h 942956"/>
              <a:gd name="connsiteX0" fmla="*/ 0 w 2245305"/>
              <a:gd name="connsiteY0" fmla="*/ 310190 h 942956"/>
              <a:gd name="connsiteX1" fmla="*/ 3236 w 2245305"/>
              <a:gd name="connsiteY1" fmla="*/ 960 h 942956"/>
              <a:gd name="connsiteX2" fmla="*/ 1503435 w 2245305"/>
              <a:gd name="connsiteY2" fmla="*/ 960 h 942956"/>
              <a:gd name="connsiteX3" fmla="*/ 592845 w 2245305"/>
              <a:gd name="connsiteY3" fmla="*/ 0 h 942956"/>
              <a:gd name="connsiteX4" fmla="*/ 2245305 w 2245305"/>
              <a:gd name="connsiteY4" fmla="*/ 908 h 942956"/>
              <a:gd name="connsiteX5" fmla="*/ 2224372 w 2245305"/>
              <a:gd name="connsiteY5" fmla="*/ 73522 h 942956"/>
              <a:gd name="connsiteX6" fmla="*/ 2116966 w 2245305"/>
              <a:gd name="connsiteY6" fmla="*/ 227374 h 942956"/>
              <a:gd name="connsiteX7" fmla="*/ 1935719 w 2245305"/>
              <a:gd name="connsiteY7" fmla="*/ 435291 h 942956"/>
              <a:gd name="connsiteX8" fmla="*/ 1807376 w 2245305"/>
              <a:gd name="connsiteY8" fmla="*/ 942956 h 942956"/>
              <a:gd name="connsiteX9" fmla="*/ 1166142 w 2245305"/>
              <a:gd name="connsiteY9" fmla="*/ 223898 h 942956"/>
              <a:gd name="connsiteX10" fmla="*/ 824089 w 2245305"/>
              <a:gd name="connsiteY10" fmla="*/ 146832 h 942956"/>
              <a:gd name="connsiteX11" fmla="*/ 471428 w 2245305"/>
              <a:gd name="connsiteY11" fmla="*/ 163751 h 942956"/>
              <a:gd name="connsiteX12" fmla="*/ 185056 w 2245305"/>
              <a:gd name="connsiteY12" fmla="*/ 238935 h 942956"/>
              <a:gd name="connsiteX13" fmla="*/ 0 w 2245305"/>
              <a:gd name="connsiteY13" fmla="*/ 310190 h 942956"/>
              <a:gd name="connsiteX0" fmla="*/ 0 w 2245305"/>
              <a:gd name="connsiteY0" fmla="*/ 310190 h 944283"/>
              <a:gd name="connsiteX1" fmla="*/ 3236 w 2245305"/>
              <a:gd name="connsiteY1" fmla="*/ 960 h 944283"/>
              <a:gd name="connsiteX2" fmla="*/ 1503435 w 2245305"/>
              <a:gd name="connsiteY2" fmla="*/ 960 h 944283"/>
              <a:gd name="connsiteX3" fmla="*/ 592845 w 2245305"/>
              <a:gd name="connsiteY3" fmla="*/ 0 h 944283"/>
              <a:gd name="connsiteX4" fmla="*/ 2245305 w 2245305"/>
              <a:gd name="connsiteY4" fmla="*/ 908 h 944283"/>
              <a:gd name="connsiteX5" fmla="*/ 2224372 w 2245305"/>
              <a:gd name="connsiteY5" fmla="*/ 73522 h 944283"/>
              <a:gd name="connsiteX6" fmla="*/ 2116966 w 2245305"/>
              <a:gd name="connsiteY6" fmla="*/ 227374 h 944283"/>
              <a:gd name="connsiteX7" fmla="*/ 1935719 w 2245305"/>
              <a:gd name="connsiteY7" fmla="*/ 435291 h 944283"/>
              <a:gd name="connsiteX8" fmla="*/ 1807376 w 2245305"/>
              <a:gd name="connsiteY8" fmla="*/ 942956 h 944283"/>
              <a:gd name="connsiteX9" fmla="*/ 1444558 w 2245305"/>
              <a:gd name="connsiteY9" fmla="*/ 607336 h 944283"/>
              <a:gd name="connsiteX10" fmla="*/ 1166142 w 2245305"/>
              <a:gd name="connsiteY10" fmla="*/ 223898 h 944283"/>
              <a:gd name="connsiteX11" fmla="*/ 824089 w 2245305"/>
              <a:gd name="connsiteY11" fmla="*/ 146832 h 944283"/>
              <a:gd name="connsiteX12" fmla="*/ 471428 w 2245305"/>
              <a:gd name="connsiteY12" fmla="*/ 163751 h 944283"/>
              <a:gd name="connsiteX13" fmla="*/ 185056 w 2245305"/>
              <a:gd name="connsiteY13" fmla="*/ 238935 h 944283"/>
              <a:gd name="connsiteX14" fmla="*/ 0 w 2245305"/>
              <a:gd name="connsiteY14" fmla="*/ 310190 h 944283"/>
              <a:gd name="connsiteX0" fmla="*/ 0 w 2245305"/>
              <a:gd name="connsiteY0" fmla="*/ 310190 h 944283"/>
              <a:gd name="connsiteX1" fmla="*/ 3236 w 2245305"/>
              <a:gd name="connsiteY1" fmla="*/ 960 h 944283"/>
              <a:gd name="connsiteX2" fmla="*/ 1503435 w 2245305"/>
              <a:gd name="connsiteY2" fmla="*/ 960 h 944283"/>
              <a:gd name="connsiteX3" fmla="*/ 592845 w 2245305"/>
              <a:gd name="connsiteY3" fmla="*/ 0 h 944283"/>
              <a:gd name="connsiteX4" fmla="*/ 2245305 w 2245305"/>
              <a:gd name="connsiteY4" fmla="*/ 908 h 944283"/>
              <a:gd name="connsiteX5" fmla="*/ 2224372 w 2245305"/>
              <a:gd name="connsiteY5" fmla="*/ 73522 h 944283"/>
              <a:gd name="connsiteX6" fmla="*/ 2116966 w 2245305"/>
              <a:gd name="connsiteY6" fmla="*/ 227374 h 944283"/>
              <a:gd name="connsiteX7" fmla="*/ 1935719 w 2245305"/>
              <a:gd name="connsiteY7" fmla="*/ 435291 h 944283"/>
              <a:gd name="connsiteX8" fmla="*/ 1807376 w 2245305"/>
              <a:gd name="connsiteY8" fmla="*/ 942956 h 944283"/>
              <a:gd name="connsiteX9" fmla="*/ 1444558 w 2245305"/>
              <a:gd name="connsiteY9" fmla="*/ 607336 h 944283"/>
              <a:gd name="connsiteX10" fmla="*/ 1166142 w 2245305"/>
              <a:gd name="connsiteY10" fmla="*/ 223898 h 944283"/>
              <a:gd name="connsiteX11" fmla="*/ 824089 w 2245305"/>
              <a:gd name="connsiteY11" fmla="*/ 146832 h 944283"/>
              <a:gd name="connsiteX12" fmla="*/ 471428 w 2245305"/>
              <a:gd name="connsiteY12" fmla="*/ 163751 h 944283"/>
              <a:gd name="connsiteX13" fmla="*/ 185056 w 2245305"/>
              <a:gd name="connsiteY13" fmla="*/ 238935 h 944283"/>
              <a:gd name="connsiteX14" fmla="*/ 0 w 2245305"/>
              <a:gd name="connsiteY14" fmla="*/ 310190 h 944283"/>
              <a:gd name="connsiteX0" fmla="*/ 0 w 2245305"/>
              <a:gd name="connsiteY0" fmla="*/ 310190 h 944273"/>
              <a:gd name="connsiteX1" fmla="*/ 3236 w 2245305"/>
              <a:gd name="connsiteY1" fmla="*/ 960 h 944273"/>
              <a:gd name="connsiteX2" fmla="*/ 1503435 w 2245305"/>
              <a:gd name="connsiteY2" fmla="*/ 960 h 944273"/>
              <a:gd name="connsiteX3" fmla="*/ 592845 w 2245305"/>
              <a:gd name="connsiteY3" fmla="*/ 0 h 944273"/>
              <a:gd name="connsiteX4" fmla="*/ 2245305 w 2245305"/>
              <a:gd name="connsiteY4" fmla="*/ 908 h 944273"/>
              <a:gd name="connsiteX5" fmla="*/ 2224372 w 2245305"/>
              <a:gd name="connsiteY5" fmla="*/ 73522 h 944273"/>
              <a:gd name="connsiteX6" fmla="*/ 2116966 w 2245305"/>
              <a:gd name="connsiteY6" fmla="*/ 227374 h 944273"/>
              <a:gd name="connsiteX7" fmla="*/ 1935719 w 2245305"/>
              <a:gd name="connsiteY7" fmla="*/ 435291 h 944273"/>
              <a:gd name="connsiteX8" fmla="*/ 1807376 w 2245305"/>
              <a:gd name="connsiteY8" fmla="*/ 942956 h 944273"/>
              <a:gd name="connsiteX9" fmla="*/ 1410087 w 2245305"/>
              <a:gd name="connsiteY9" fmla="*/ 605457 h 944273"/>
              <a:gd name="connsiteX10" fmla="*/ 1166142 w 2245305"/>
              <a:gd name="connsiteY10" fmla="*/ 223898 h 944273"/>
              <a:gd name="connsiteX11" fmla="*/ 824089 w 2245305"/>
              <a:gd name="connsiteY11" fmla="*/ 146832 h 944273"/>
              <a:gd name="connsiteX12" fmla="*/ 471428 w 2245305"/>
              <a:gd name="connsiteY12" fmla="*/ 163751 h 944273"/>
              <a:gd name="connsiteX13" fmla="*/ 185056 w 2245305"/>
              <a:gd name="connsiteY13" fmla="*/ 238935 h 944273"/>
              <a:gd name="connsiteX14" fmla="*/ 0 w 2245305"/>
              <a:gd name="connsiteY14" fmla="*/ 310190 h 944273"/>
              <a:gd name="connsiteX0" fmla="*/ 0 w 2245305"/>
              <a:gd name="connsiteY0" fmla="*/ 310190 h 944273"/>
              <a:gd name="connsiteX1" fmla="*/ 3236 w 2245305"/>
              <a:gd name="connsiteY1" fmla="*/ 960 h 944273"/>
              <a:gd name="connsiteX2" fmla="*/ 1503435 w 2245305"/>
              <a:gd name="connsiteY2" fmla="*/ 960 h 944273"/>
              <a:gd name="connsiteX3" fmla="*/ 592845 w 2245305"/>
              <a:gd name="connsiteY3" fmla="*/ 0 h 944273"/>
              <a:gd name="connsiteX4" fmla="*/ 2245305 w 2245305"/>
              <a:gd name="connsiteY4" fmla="*/ 908 h 944273"/>
              <a:gd name="connsiteX5" fmla="*/ 2224372 w 2245305"/>
              <a:gd name="connsiteY5" fmla="*/ 73522 h 944273"/>
              <a:gd name="connsiteX6" fmla="*/ 2116966 w 2245305"/>
              <a:gd name="connsiteY6" fmla="*/ 227374 h 944273"/>
              <a:gd name="connsiteX7" fmla="*/ 1935719 w 2245305"/>
              <a:gd name="connsiteY7" fmla="*/ 435291 h 944273"/>
              <a:gd name="connsiteX8" fmla="*/ 1807376 w 2245305"/>
              <a:gd name="connsiteY8" fmla="*/ 942956 h 944273"/>
              <a:gd name="connsiteX9" fmla="*/ 1410087 w 2245305"/>
              <a:gd name="connsiteY9" fmla="*/ 605457 h 944273"/>
              <a:gd name="connsiteX10" fmla="*/ 1166142 w 2245305"/>
              <a:gd name="connsiteY10" fmla="*/ 223898 h 944273"/>
              <a:gd name="connsiteX11" fmla="*/ 824089 w 2245305"/>
              <a:gd name="connsiteY11" fmla="*/ 146832 h 944273"/>
              <a:gd name="connsiteX12" fmla="*/ 471428 w 2245305"/>
              <a:gd name="connsiteY12" fmla="*/ 163751 h 944273"/>
              <a:gd name="connsiteX13" fmla="*/ 185056 w 2245305"/>
              <a:gd name="connsiteY13" fmla="*/ 238935 h 944273"/>
              <a:gd name="connsiteX14" fmla="*/ 0 w 2245305"/>
              <a:gd name="connsiteY14" fmla="*/ 310190 h 944273"/>
              <a:gd name="connsiteX0" fmla="*/ 0 w 2245305"/>
              <a:gd name="connsiteY0" fmla="*/ 310190 h 951530"/>
              <a:gd name="connsiteX1" fmla="*/ 3236 w 2245305"/>
              <a:gd name="connsiteY1" fmla="*/ 960 h 951530"/>
              <a:gd name="connsiteX2" fmla="*/ 1503435 w 2245305"/>
              <a:gd name="connsiteY2" fmla="*/ 960 h 951530"/>
              <a:gd name="connsiteX3" fmla="*/ 592845 w 2245305"/>
              <a:gd name="connsiteY3" fmla="*/ 0 h 951530"/>
              <a:gd name="connsiteX4" fmla="*/ 2245305 w 2245305"/>
              <a:gd name="connsiteY4" fmla="*/ 908 h 951530"/>
              <a:gd name="connsiteX5" fmla="*/ 2224372 w 2245305"/>
              <a:gd name="connsiteY5" fmla="*/ 73522 h 951530"/>
              <a:gd name="connsiteX6" fmla="*/ 2116966 w 2245305"/>
              <a:gd name="connsiteY6" fmla="*/ 227374 h 951530"/>
              <a:gd name="connsiteX7" fmla="*/ 1935719 w 2245305"/>
              <a:gd name="connsiteY7" fmla="*/ 435291 h 951530"/>
              <a:gd name="connsiteX8" fmla="*/ 1807376 w 2245305"/>
              <a:gd name="connsiteY8" fmla="*/ 942956 h 951530"/>
              <a:gd name="connsiteX9" fmla="*/ 1410087 w 2245305"/>
              <a:gd name="connsiteY9" fmla="*/ 605457 h 951530"/>
              <a:gd name="connsiteX10" fmla="*/ 1166142 w 2245305"/>
              <a:gd name="connsiteY10" fmla="*/ 223898 h 951530"/>
              <a:gd name="connsiteX11" fmla="*/ 824089 w 2245305"/>
              <a:gd name="connsiteY11" fmla="*/ 146832 h 951530"/>
              <a:gd name="connsiteX12" fmla="*/ 471428 w 2245305"/>
              <a:gd name="connsiteY12" fmla="*/ 163751 h 951530"/>
              <a:gd name="connsiteX13" fmla="*/ 185056 w 2245305"/>
              <a:gd name="connsiteY13" fmla="*/ 238935 h 951530"/>
              <a:gd name="connsiteX14" fmla="*/ 0 w 2245305"/>
              <a:gd name="connsiteY14" fmla="*/ 310190 h 951530"/>
              <a:gd name="connsiteX0" fmla="*/ 0 w 2245305"/>
              <a:gd name="connsiteY0" fmla="*/ 310190 h 1428576"/>
              <a:gd name="connsiteX1" fmla="*/ 3236 w 2245305"/>
              <a:gd name="connsiteY1" fmla="*/ 960 h 1428576"/>
              <a:gd name="connsiteX2" fmla="*/ 1503435 w 2245305"/>
              <a:gd name="connsiteY2" fmla="*/ 960 h 1428576"/>
              <a:gd name="connsiteX3" fmla="*/ 592845 w 2245305"/>
              <a:gd name="connsiteY3" fmla="*/ 0 h 1428576"/>
              <a:gd name="connsiteX4" fmla="*/ 2245305 w 2245305"/>
              <a:gd name="connsiteY4" fmla="*/ 908 h 1428576"/>
              <a:gd name="connsiteX5" fmla="*/ 2224372 w 2245305"/>
              <a:gd name="connsiteY5" fmla="*/ 73522 h 1428576"/>
              <a:gd name="connsiteX6" fmla="*/ 2116966 w 2245305"/>
              <a:gd name="connsiteY6" fmla="*/ 227374 h 1428576"/>
              <a:gd name="connsiteX7" fmla="*/ 1935719 w 2245305"/>
              <a:gd name="connsiteY7" fmla="*/ 435291 h 1428576"/>
              <a:gd name="connsiteX8" fmla="*/ 1751693 w 2245305"/>
              <a:gd name="connsiteY8" fmla="*/ 1427892 h 1428576"/>
              <a:gd name="connsiteX9" fmla="*/ 1410087 w 2245305"/>
              <a:gd name="connsiteY9" fmla="*/ 605457 h 1428576"/>
              <a:gd name="connsiteX10" fmla="*/ 1166142 w 2245305"/>
              <a:gd name="connsiteY10" fmla="*/ 223898 h 1428576"/>
              <a:gd name="connsiteX11" fmla="*/ 824089 w 2245305"/>
              <a:gd name="connsiteY11" fmla="*/ 146832 h 1428576"/>
              <a:gd name="connsiteX12" fmla="*/ 471428 w 2245305"/>
              <a:gd name="connsiteY12" fmla="*/ 163751 h 1428576"/>
              <a:gd name="connsiteX13" fmla="*/ 185056 w 2245305"/>
              <a:gd name="connsiteY13" fmla="*/ 238935 h 1428576"/>
              <a:gd name="connsiteX14" fmla="*/ 0 w 2245305"/>
              <a:gd name="connsiteY14" fmla="*/ 310190 h 1428576"/>
              <a:gd name="connsiteX0" fmla="*/ 0 w 2245305"/>
              <a:gd name="connsiteY0" fmla="*/ 310190 h 1477475"/>
              <a:gd name="connsiteX1" fmla="*/ 3236 w 2245305"/>
              <a:gd name="connsiteY1" fmla="*/ 960 h 1477475"/>
              <a:gd name="connsiteX2" fmla="*/ 1503435 w 2245305"/>
              <a:gd name="connsiteY2" fmla="*/ 960 h 1477475"/>
              <a:gd name="connsiteX3" fmla="*/ 592845 w 2245305"/>
              <a:gd name="connsiteY3" fmla="*/ 0 h 1477475"/>
              <a:gd name="connsiteX4" fmla="*/ 2245305 w 2245305"/>
              <a:gd name="connsiteY4" fmla="*/ 908 h 1477475"/>
              <a:gd name="connsiteX5" fmla="*/ 2224372 w 2245305"/>
              <a:gd name="connsiteY5" fmla="*/ 73522 h 1477475"/>
              <a:gd name="connsiteX6" fmla="*/ 2116966 w 2245305"/>
              <a:gd name="connsiteY6" fmla="*/ 227374 h 1477475"/>
              <a:gd name="connsiteX7" fmla="*/ 1935719 w 2245305"/>
              <a:gd name="connsiteY7" fmla="*/ 435291 h 1477475"/>
              <a:gd name="connsiteX8" fmla="*/ 1751693 w 2245305"/>
              <a:gd name="connsiteY8" fmla="*/ 1427892 h 1477475"/>
              <a:gd name="connsiteX9" fmla="*/ 1577137 w 2245305"/>
              <a:gd name="connsiteY9" fmla="*/ 1265194 h 1477475"/>
              <a:gd name="connsiteX10" fmla="*/ 1410087 w 2245305"/>
              <a:gd name="connsiteY10" fmla="*/ 605457 h 1477475"/>
              <a:gd name="connsiteX11" fmla="*/ 1166142 w 2245305"/>
              <a:gd name="connsiteY11" fmla="*/ 223898 h 1477475"/>
              <a:gd name="connsiteX12" fmla="*/ 824089 w 2245305"/>
              <a:gd name="connsiteY12" fmla="*/ 146832 h 1477475"/>
              <a:gd name="connsiteX13" fmla="*/ 471428 w 2245305"/>
              <a:gd name="connsiteY13" fmla="*/ 163751 h 1477475"/>
              <a:gd name="connsiteX14" fmla="*/ 185056 w 2245305"/>
              <a:gd name="connsiteY14" fmla="*/ 238935 h 1477475"/>
              <a:gd name="connsiteX15" fmla="*/ 0 w 2245305"/>
              <a:gd name="connsiteY15" fmla="*/ 310190 h 1477475"/>
              <a:gd name="connsiteX0" fmla="*/ 0 w 2245305"/>
              <a:gd name="connsiteY0" fmla="*/ 310190 h 1477475"/>
              <a:gd name="connsiteX1" fmla="*/ 3236 w 2245305"/>
              <a:gd name="connsiteY1" fmla="*/ 960 h 1477475"/>
              <a:gd name="connsiteX2" fmla="*/ 1503435 w 2245305"/>
              <a:gd name="connsiteY2" fmla="*/ 960 h 1477475"/>
              <a:gd name="connsiteX3" fmla="*/ 592845 w 2245305"/>
              <a:gd name="connsiteY3" fmla="*/ 0 h 1477475"/>
              <a:gd name="connsiteX4" fmla="*/ 2245305 w 2245305"/>
              <a:gd name="connsiteY4" fmla="*/ 908 h 1477475"/>
              <a:gd name="connsiteX5" fmla="*/ 2224372 w 2245305"/>
              <a:gd name="connsiteY5" fmla="*/ 73522 h 1477475"/>
              <a:gd name="connsiteX6" fmla="*/ 2116966 w 2245305"/>
              <a:gd name="connsiteY6" fmla="*/ 227374 h 1477475"/>
              <a:gd name="connsiteX7" fmla="*/ 1935719 w 2245305"/>
              <a:gd name="connsiteY7" fmla="*/ 435291 h 1477475"/>
              <a:gd name="connsiteX8" fmla="*/ 1751693 w 2245305"/>
              <a:gd name="connsiteY8" fmla="*/ 1427892 h 1477475"/>
              <a:gd name="connsiteX9" fmla="*/ 1577137 w 2245305"/>
              <a:gd name="connsiteY9" fmla="*/ 1265194 h 1477475"/>
              <a:gd name="connsiteX10" fmla="*/ 1410087 w 2245305"/>
              <a:gd name="connsiteY10" fmla="*/ 605457 h 1477475"/>
              <a:gd name="connsiteX11" fmla="*/ 1166142 w 2245305"/>
              <a:gd name="connsiteY11" fmla="*/ 223898 h 1477475"/>
              <a:gd name="connsiteX12" fmla="*/ 824089 w 2245305"/>
              <a:gd name="connsiteY12" fmla="*/ 146832 h 1477475"/>
              <a:gd name="connsiteX13" fmla="*/ 471428 w 2245305"/>
              <a:gd name="connsiteY13" fmla="*/ 163751 h 1477475"/>
              <a:gd name="connsiteX14" fmla="*/ 185056 w 2245305"/>
              <a:gd name="connsiteY14" fmla="*/ 238935 h 1477475"/>
              <a:gd name="connsiteX15" fmla="*/ 0 w 2245305"/>
              <a:gd name="connsiteY15" fmla="*/ 310190 h 1477475"/>
              <a:gd name="connsiteX0" fmla="*/ 0 w 2245305"/>
              <a:gd name="connsiteY0" fmla="*/ 310190 h 1471645"/>
              <a:gd name="connsiteX1" fmla="*/ 3236 w 2245305"/>
              <a:gd name="connsiteY1" fmla="*/ 960 h 1471645"/>
              <a:gd name="connsiteX2" fmla="*/ 1503435 w 2245305"/>
              <a:gd name="connsiteY2" fmla="*/ 960 h 1471645"/>
              <a:gd name="connsiteX3" fmla="*/ 592845 w 2245305"/>
              <a:gd name="connsiteY3" fmla="*/ 0 h 1471645"/>
              <a:gd name="connsiteX4" fmla="*/ 2245305 w 2245305"/>
              <a:gd name="connsiteY4" fmla="*/ 908 h 1471645"/>
              <a:gd name="connsiteX5" fmla="*/ 2224372 w 2245305"/>
              <a:gd name="connsiteY5" fmla="*/ 73522 h 1471645"/>
              <a:gd name="connsiteX6" fmla="*/ 2116966 w 2245305"/>
              <a:gd name="connsiteY6" fmla="*/ 227374 h 1471645"/>
              <a:gd name="connsiteX7" fmla="*/ 1935719 w 2245305"/>
              <a:gd name="connsiteY7" fmla="*/ 435291 h 1471645"/>
              <a:gd name="connsiteX8" fmla="*/ 1751693 w 2245305"/>
              <a:gd name="connsiteY8" fmla="*/ 1427892 h 1471645"/>
              <a:gd name="connsiteX9" fmla="*/ 1577137 w 2245305"/>
              <a:gd name="connsiteY9" fmla="*/ 1265194 h 1471645"/>
              <a:gd name="connsiteX10" fmla="*/ 1410087 w 2245305"/>
              <a:gd name="connsiteY10" fmla="*/ 605457 h 1471645"/>
              <a:gd name="connsiteX11" fmla="*/ 1166142 w 2245305"/>
              <a:gd name="connsiteY11" fmla="*/ 223898 h 1471645"/>
              <a:gd name="connsiteX12" fmla="*/ 824089 w 2245305"/>
              <a:gd name="connsiteY12" fmla="*/ 146832 h 1471645"/>
              <a:gd name="connsiteX13" fmla="*/ 471428 w 2245305"/>
              <a:gd name="connsiteY13" fmla="*/ 163751 h 1471645"/>
              <a:gd name="connsiteX14" fmla="*/ 185056 w 2245305"/>
              <a:gd name="connsiteY14" fmla="*/ 238935 h 1471645"/>
              <a:gd name="connsiteX15" fmla="*/ 0 w 2245305"/>
              <a:gd name="connsiteY15" fmla="*/ 310190 h 1471645"/>
              <a:gd name="connsiteX0" fmla="*/ 0 w 2245305"/>
              <a:gd name="connsiteY0" fmla="*/ 310190 h 1470032"/>
              <a:gd name="connsiteX1" fmla="*/ 3236 w 2245305"/>
              <a:gd name="connsiteY1" fmla="*/ 960 h 1470032"/>
              <a:gd name="connsiteX2" fmla="*/ 1503435 w 2245305"/>
              <a:gd name="connsiteY2" fmla="*/ 960 h 1470032"/>
              <a:gd name="connsiteX3" fmla="*/ 592845 w 2245305"/>
              <a:gd name="connsiteY3" fmla="*/ 0 h 1470032"/>
              <a:gd name="connsiteX4" fmla="*/ 2245305 w 2245305"/>
              <a:gd name="connsiteY4" fmla="*/ 908 h 1470032"/>
              <a:gd name="connsiteX5" fmla="*/ 2224372 w 2245305"/>
              <a:gd name="connsiteY5" fmla="*/ 73522 h 1470032"/>
              <a:gd name="connsiteX6" fmla="*/ 2116966 w 2245305"/>
              <a:gd name="connsiteY6" fmla="*/ 227374 h 1470032"/>
              <a:gd name="connsiteX7" fmla="*/ 1935719 w 2245305"/>
              <a:gd name="connsiteY7" fmla="*/ 435291 h 1470032"/>
              <a:gd name="connsiteX8" fmla="*/ 1772906 w 2245305"/>
              <a:gd name="connsiteY8" fmla="*/ 1426013 h 1470032"/>
              <a:gd name="connsiteX9" fmla="*/ 1577137 w 2245305"/>
              <a:gd name="connsiteY9" fmla="*/ 1265194 h 1470032"/>
              <a:gd name="connsiteX10" fmla="*/ 1410087 w 2245305"/>
              <a:gd name="connsiteY10" fmla="*/ 605457 h 1470032"/>
              <a:gd name="connsiteX11" fmla="*/ 1166142 w 2245305"/>
              <a:gd name="connsiteY11" fmla="*/ 223898 h 1470032"/>
              <a:gd name="connsiteX12" fmla="*/ 824089 w 2245305"/>
              <a:gd name="connsiteY12" fmla="*/ 146832 h 1470032"/>
              <a:gd name="connsiteX13" fmla="*/ 471428 w 2245305"/>
              <a:gd name="connsiteY13" fmla="*/ 163751 h 1470032"/>
              <a:gd name="connsiteX14" fmla="*/ 185056 w 2245305"/>
              <a:gd name="connsiteY14" fmla="*/ 238935 h 1470032"/>
              <a:gd name="connsiteX15" fmla="*/ 0 w 2245305"/>
              <a:gd name="connsiteY15" fmla="*/ 310190 h 1470032"/>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116966 w 2245305"/>
              <a:gd name="connsiteY6" fmla="*/ 227374 h 1428276"/>
              <a:gd name="connsiteX7" fmla="*/ 1935719 w 2245305"/>
              <a:gd name="connsiteY7" fmla="*/ 435291 h 1428276"/>
              <a:gd name="connsiteX8" fmla="*/ 1772906 w 2245305"/>
              <a:gd name="connsiteY8" fmla="*/ 1426013 h 1428276"/>
              <a:gd name="connsiteX9" fmla="*/ 1577137 w 2245305"/>
              <a:gd name="connsiteY9" fmla="*/ 1265194 h 1428276"/>
              <a:gd name="connsiteX10" fmla="*/ 1410087 w 2245305"/>
              <a:gd name="connsiteY10" fmla="*/ 605457 h 1428276"/>
              <a:gd name="connsiteX11" fmla="*/ 1166142 w 2245305"/>
              <a:gd name="connsiteY11" fmla="*/ 223898 h 1428276"/>
              <a:gd name="connsiteX12" fmla="*/ 824089 w 2245305"/>
              <a:gd name="connsiteY12" fmla="*/ 146832 h 1428276"/>
              <a:gd name="connsiteX13" fmla="*/ 471428 w 2245305"/>
              <a:gd name="connsiteY13" fmla="*/ 163751 h 1428276"/>
              <a:gd name="connsiteX14" fmla="*/ 185056 w 2245305"/>
              <a:gd name="connsiteY14" fmla="*/ 238935 h 1428276"/>
              <a:gd name="connsiteX15" fmla="*/ 0 w 2245305"/>
              <a:gd name="connsiteY15"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116966 w 2245305"/>
              <a:gd name="connsiteY6" fmla="*/ 227374 h 1428276"/>
              <a:gd name="connsiteX7" fmla="*/ 1935719 w 2245305"/>
              <a:gd name="connsiteY7" fmla="*/ 435291 h 1428276"/>
              <a:gd name="connsiteX8" fmla="*/ 1772906 w 2245305"/>
              <a:gd name="connsiteY8" fmla="*/ 1426013 h 1428276"/>
              <a:gd name="connsiteX9" fmla="*/ 1577137 w 2245305"/>
              <a:gd name="connsiteY9" fmla="*/ 1265194 h 1428276"/>
              <a:gd name="connsiteX10" fmla="*/ 1410087 w 2245305"/>
              <a:gd name="connsiteY10" fmla="*/ 605457 h 1428276"/>
              <a:gd name="connsiteX11" fmla="*/ 1166142 w 2245305"/>
              <a:gd name="connsiteY11" fmla="*/ 223898 h 1428276"/>
              <a:gd name="connsiteX12" fmla="*/ 824089 w 2245305"/>
              <a:gd name="connsiteY12" fmla="*/ 146832 h 1428276"/>
              <a:gd name="connsiteX13" fmla="*/ 471428 w 2245305"/>
              <a:gd name="connsiteY13" fmla="*/ 163751 h 1428276"/>
              <a:gd name="connsiteX14" fmla="*/ 185056 w 2245305"/>
              <a:gd name="connsiteY14" fmla="*/ 238935 h 1428276"/>
              <a:gd name="connsiteX15" fmla="*/ 0 w 2245305"/>
              <a:gd name="connsiteY15"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116966 w 2245305"/>
              <a:gd name="connsiteY6" fmla="*/ 227374 h 1428276"/>
              <a:gd name="connsiteX7" fmla="*/ 1935719 w 2245305"/>
              <a:gd name="connsiteY7" fmla="*/ 435291 h 1428276"/>
              <a:gd name="connsiteX8" fmla="*/ 1772906 w 2245305"/>
              <a:gd name="connsiteY8" fmla="*/ 1426013 h 1428276"/>
              <a:gd name="connsiteX9" fmla="*/ 1577137 w 2245305"/>
              <a:gd name="connsiteY9" fmla="*/ 1265194 h 1428276"/>
              <a:gd name="connsiteX10" fmla="*/ 1410087 w 2245305"/>
              <a:gd name="connsiteY10" fmla="*/ 605457 h 1428276"/>
              <a:gd name="connsiteX11" fmla="*/ 1166142 w 2245305"/>
              <a:gd name="connsiteY11" fmla="*/ 223898 h 1428276"/>
              <a:gd name="connsiteX12" fmla="*/ 824089 w 2245305"/>
              <a:gd name="connsiteY12" fmla="*/ 146832 h 1428276"/>
              <a:gd name="connsiteX13" fmla="*/ 471428 w 2245305"/>
              <a:gd name="connsiteY13" fmla="*/ 163751 h 1428276"/>
              <a:gd name="connsiteX14" fmla="*/ 185056 w 2245305"/>
              <a:gd name="connsiteY14" fmla="*/ 238935 h 1428276"/>
              <a:gd name="connsiteX15" fmla="*/ 0 w 2245305"/>
              <a:gd name="connsiteY15"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116966 w 2245305"/>
              <a:gd name="connsiteY6" fmla="*/ 227374 h 1428276"/>
              <a:gd name="connsiteX7" fmla="*/ 2182315 w 2245305"/>
              <a:gd name="connsiteY7" fmla="*/ 393939 h 1428276"/>
              <a:gd name="connsiteX8" fmla="*/ 1772906 w 2245305"/>
              <a:gd name="connsiteY8" fmla="*/ 1426013 h 1428276"/>
              <a:gd name="connsiteX9" fmla="*/ 1577137 w 2245305"/>
              <a:gd name="connsiteY9" fmla="*/ 1265194 h 1428276"/>
              <a:gd name="connsiteX10" fmla="*/ 1410087 w 2245305"/>
              <a:gd name="connsiteY10" fmla="*/ 605457 h 1428276"/>
              <a:gd name="connsiteX11" fmla="*/ 1166142 w 2245305"/>
              <a:gd name="connsiteY11" fmla="*/ 223898 h 1428276"/>
              <a:gd name="connsiteX12" fmla="*/ 824089 w 2245305"/>
              <a:gd name="connsiteY12" fmla="*/ 146832 h 1428276"/>
              <a:gd name="connsiteX13" fmla="*/ 471428 w 2245305"/>
              <a:gd name="connsiteY13" fmla="*/ 163751 h 1428276"/>
              <a:gd name="connsiteX14" fmla="*/ 185056 w 2245305"/>
              <a:gd name="connsiteY14" fmla="*/ 238935 h 1428276"/>
              <a:gd name="connsiteX15" fmla="*/ 0 w 2245305"/>
              <a:gd name="connsiteY15"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116966 w 2245305"/>
              <a:gd name="connsiteY6" fmla="*/ 227374 h 1428276"/>
              <a:gd name="connsiteX7" fmla="*/ 2182315 w 2245305"/>
              <a:gd name="connsiteY7" fmla="*/ 393939 h 1428276"/>
              <a:gd name="connsiteX8" fmla="*/ 1772906 w 2245305"/>
              <a:gd name="connsiteY8" fmla="*/ 1426013 h 1428276"/>
              <a:gd name="connsiteX9" fmla="*/ 1577137 w 2245305"/>
              <a:gd name="connsiteY9" fmla="*/ 1265194 h 1428276"/>
              <a:gd name="connsiteX10" fmla="*/ 1410087 w 2245305"/>
              <a:gd name="connsiteY10" fmla="*/ 605457 h 1428276"/>
              <a:gd name="connsiteX11" fmla="*/ 1166142 w 2245305"/>
              <a:gd name="connsiteY11" fmla="*/ 223898 h 1428276"/>
              <a:gd name="connsiteX12" fmla="*/ 824089 w 2245305"/>
              <a:gd name="connsiteY12" fmla="*/ 146832 h 1428276"/>
              <a:gd name="connsiteX13" fmla="*/ 471428 w 2245305"/>
              <a:gd name="connsiteY13" fmla="*/ 163751 h 1428276"/>
              <a:gd name="connsiteX14" fmla="*/ 185056 w 2245305"/>
              <a:gd name="connsiteY14" fmla="*/ 238935 h 1428276"/>
              <a:gd name="connsiteX15" fmla="*/ 0 w 2245305"/>
              <a:gd name="connsiteY15"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116966 w 2245305"/>
              <a:gd name="connsiteY6" fmla="*/ 227374 h 1428276"/>
              <a:gd name="connsiteX7" fmla="*/ 2182315 w 2245305"/>
              <a:gd name="connsiteY7" fmla="*/ 393939 h 1428276"/>
              <a:gd name="connsiteX8" fmla="*/ 1772906 w 2245305"/>
              <a:gd name="connsiteY8" fmla="*/ 1426013 h 1428276"/>
              <a:gd name="connsiteX9" fmla="*/ 1577137 w 2245305"/>
              <a:gd name="connsiteY9" fmla="*/ 1265194 h 1428276"/>
              <a:gd name="connsiteX10" fmla="*/ 1410087 w 2245305"/>
              <a:gd name="connsiteY10" fmla="*/ 605457 h 1428276"/>
              <a:gd name="connsiteX11" fmla="*/ 1166142 w 2245305"/>
              <a:gd name="connsiteY11" fmla="*/ 223898 h 1428276"/>
              <a:gd name="connsiteX12" fmla="*/ 824089 w 2245305"/>
              <a:gd name="connsiteY12" fmla="*/ 146832 h 1428276"/>
              <a:gd name="connsiteX13" fmla="*/ 471428 w 2245305"/>
              <a:gd name="connsiteY13" fmla="*/ 163751 h 1428276"/>
              <a:gd name="connsiteX14" fmla="*/ 185056 w 2245305"/>
              <a:gd name="connsiteY14" fmla="*/ 238935 h 1428276"/>
              <a:gd name="connsiteX15" fmla="*/ 0 w 2245305"/>
              <a:gd name="connsiteY15"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116966 w 2245305"/>
              <a:gd name="connsiteY6" fmla="*/ 227374 h 1428276"/>
              <a:gd name="connsiteX7" fmla="*/ 2182315 w 2245305"/>
              <a:gd name="connsiteY7" fmla="*/ 393939 h 1428276"/>
              <a:gd name="connsiteX8" fmla="*/ 1966920 w 2245305"/>
              <a:gd name="connsiteY8" fmla="*/ 1169337 h 1428276"/>
              <a:gd name="connsiteX9" fmla="*/ 1772906 w 2245305"/>
              <a:gd name="connsiteY9" fmla="*/ 1426013 h 1428276"/>
              <a:gd name="connsiteX10" fmla="*/ 1577137 w 2245305"/>
              <a:gd name="connsiteY10" fmla="*/ 1265194 h 1428276"/>
              <a:gd name="connsiteX11" fmla="*/ 1410087 w 2245305"/>
              <a:gd name="connsiteY11" fmla="*/ 605457 h 1428276"/>
              <a:gd name="connsiteX12" fmla="*/ 1166142 w 2245305"/>
              <a:gd name="connsiteY12" fmla="*/ 223898 h 1428276"/>
              <a:gd name="connsiteX13" fmla="*/ 824089 w 2245305"/>
              <a:gd name="connsiteY13" fmla="*/ 146832 h 1428276"/>
              <a:gd name="connsiteX14" fmla="*/ 471428 w 2245305"/>
              <a:gd name="connsiteY14" fmla="*/ 163751 h 1428276"/>
              <a:gd name="connsiteX15" fmla="*/ 185056 w 2245305"/>
              <a:gd name="connsiteY15" fmla="*/ 238935 h 1428276"/>
              <a:gd name="connsiteX16" fmla="*/ 0 w 2245305"/>
              <a:gd name="connsiteY16"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116966 w 2245305"/>
              <a:gd name="connsiteY6" fmla="*/ 227374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116966 w 2245305"/>
              <a:gd name="connsiteY6" fmla="*/ 227374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217725 w 2245305"/>
              <a:gd name="connsiteY6" fmla="*/ 193542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217725 w 2245305"/>
              <a:gd name="connsiteY6" fmla="*/ 193542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24372 w 2245305"/>
              <a:gd name="connsiteY5" fmla="*/ 73522 h 1428276"/>
              <a:gd name="connsiteX6" fmla="*/ 2217725 w 2245305"/>
              <a:gd name="connsiteY6" fmla="*/ 193542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40282 w 2245305"/>
              <a:gd name="connsiteY5" fmla="*/ 56605 h 1428276"/>
              <a:gd name="connsiteX6" fmla="*/ 2217725 w 2245305"/>
              <a:gd name="connsiteY6" fmla="*/ 193542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40282 w 2245305"/>
              <a:gd name="connsiteY5" fmla="*/ 56605 h 1428276"/>
              <a:gd name="connsiteX6" fmla="*/ 2217725 w 2245305"/>
              <a:gd name="connsiteY6" fmla="*/ 193542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40282 w 2245305"/>
              <a:gd name="connsiteY5" fmla="*/ 56605 h 1428276"/>
              <a:gd name="connsiteX6" fmla="*/ 2217725 w 2245305"/>
              <a:gd name="connsiteY6" fmla="*/ 193542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40282 w 2245305"/>
              <a:gd name="connsiteY5" fmla="*/ 56605 h 1428276"/>
              <a:gd name="connsiteX6" fmla="*/ 2217725 w 2245305"/>
              <a:gd name="connsiteY6" fmla="*/ 193542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245305"/>
              <a:gd name="connsiteY0" fmla="*/ 310190 h 1428276"/>
              <a:gd name="connsiteX1" fmla="*/ 3236 w 2245305"/>
              <a:gd name="connsiteY1" fmla="*/ 960 h 1428276"/>
              <a:gd name="connsiteX2" fmla="*/ 1503435 w 2245305"/>
              <a:gd name="connsiteY2" fmla="*/ 960 h 1428276"/>
              <a:gd name="connsiteX3" fmla="*/ 592845 w 2245305"/>
              <a:gd name="connsiteY3" fmla="*/ 0 h 1428276"/>
              <a:gd name="connsiteX4" fmla="*/ 2245305 w 2245305"/>
              <a:gd name="connsiteY4" fmla="*/ 908 h 1428276"/>
              <a:gd name="connsiteX5" fmla="*/ 2240282 w 2245305"/>
              <a:gd name="connsiteY5" fmla="*/ 56605 h 1428276"/>
              <a:gd name="connsiteX6" fmla="*/ 2217725 w 2245305"/>
              <a:gd name="connsiteY6" fmla="*/ 193542 h 1428276"/>
              <a:gd name="connsiteX7" fmla="*/ 2182315 w 2245305"/>
              <a:gd name="connsiteY7" fmla="*/ 393939 h 1428276"/>
              <a:gd name="connsiteX8" fmla="*/ 2027907 w 2245305"/>
              <a:gd name="connsiteY8" fmla="*/ 985136 h 1428276"/>
              <a:gd name="connsiteX9" fmla="*/ 1966920 w 2245305"/>
              <a:gd name="connsiteY9" fmla="*/ 1169337 h 1428276"/>
              <a:gd name="connsiteX10" fmla="*/ 1772906 w 2245305"/>
              <a:gd name="connsiteY10" fmla="*/ 1426013 h 1428276"/>
              <a:gd name="connsiteX11" fmla="*/ 1577137 w 2245305"/>
              <a:gd name="connsiteY11" fmla="*/ 1265194 h 1428276"/>
              <a:gd name="connsiteX12" fmla="*/ 1410087 w 2245305"/>
              <a:gd name="connsiteY12" fmla="*/ 605457 h 1428276"/>
              <a:gd name="connsiteX13" fmla="*/ 1166142 w 2245305"/>
              <a:gd name="connsiteY13" fmla="*/ 223898 h 1428276"/>
              <a:gd name="connsiteX14" fmla="*/ 824089 w 2245305"/>
              <a:gd name="connsiteY14" fmla="*/ 146832 h 1428276"/>
              <a:gd name="connsiteX15" fmla="*/ 471428 w 2245305"/>
              <a:gd name="connsiteY15" fmla="*/ 163751 h 1428276"/>
              <a:gd name="connsiteX16" fmla="*/ 185056 w 2245305"/>
              <a:gd name="connsiteY16" fmla="*/ 238935 h 1428276"/>
              <a:gd name="connsiteX17" fmla="*/ 0 w 2245305"/>
              <a:gd name="connsiteY17" fmla="*/ 310190 h 1428276"/>
              <a:gd name="connsiteX0" fmla="*/ 0 w 2361871"/>
              <a:gd name="connsiteY0" fmla="*/ 310190 h 1428276"/>
              <a:gd name="connsiteX1" fmla="*/ 3236 w 2361871"/>
              <a:gd name="connsiteY1" fmla="*/ 960 h 1428276"/>
              <a:gd name="connsiteX2" fmla="*/ 1503435 w 2361871"/>
              <a:gd name="connsiteY2" fmla="*/ 960 h 1428276"/>
              <a:gd name="connsiteX3" fmla="*/ 592845 w 2361871"/>
              <a:gd name="connsiteY3" fmla="*/ 0 h 1428276"/>
              <a:gd name="connsiteX4" fmla="*/ 2245305 w 2361871"/>
              <a:gd name="connsiteY4" fmla="*/ 908 h 1428276"/>
              <a:gd name="connsiteX5" fmla="*/ 2234731 w 2361871"/>
              <a:gd name="connsiteY5" fmla="*/ 120521 h 1428276"/>
              <a:gd name="connsiteX6" fmla="*/ 2240282 w 2361871"/>
              <a:gd name="connsiteY6" fmla="*/ 56605 h 1428276"/>
              <a:gd name="connsiteX7" fmla="*/ 2217725 w 2361871"/>
              <a:gd name="connsiteY7" fmla="*/ 193542 h 1428276"/>
              <a:gd name="connsiteX8" fmla="*/ 2182315 w 2361871"/>
              <a:gd name="connsiteY8" fmla="*/ 393939 h 1428276"/>
              <a:gd name="connsiteX9" fmla="*/ 2027907 w 2361871"/>
              <a:gd name="connsiteY9" fmla="*/ 985136 h 1428276"/>
              <a:gd name="connsiteX10" fmla="*/ 1966920 w 2361871"/>
              <a:gd name="connsiteY10" fmla="*/ 1169337 h 1428276"/>
              <a:gd name="connsiteX11" fmla="*/ 1772906 w 2361871"/>
              <a:gd name="connsiteY11" fmla="*/ 1426013 h 1428276"/>
              <a:gd name="connsiteX12" fmla="*/ 1577137 w 2361871"/>
              <a:gd name="connsiteY12" fmla="*/ 1265194 h 1428276"/>
              <a:gd name="connsiteX13" fmla="*/ 1410087 w 2361871"/>
              <a:gd name="connsiteY13" fmla="*/ 605457 h 1428276"/>
              <a:gd name="connsiteX14" fmla="*/ 1166142 w 2361871"/>
              <a:gd name="connsiteY14" fmla="*/ 223898 h 1428276"/>
              <a:gd name="connsiteX15" fmla="*/ 824089 w 2361871"/>
              <a:gd name="connsiteY15" fmla="*/ 146832 h 1428276"/>
              <a:gd name="connsiteX16" fmla="*/ 471428 w 2361871"/>
              <a:gd name="connsiteY16" fmla="*/ 163751 h 1428276"/>
              <a:gd name="connsiteX17" fmla="*/ 185056 w 2361871"/>
              <a:gd name="connsiteY17" fmla="*/ 238935 h 1428276"/>
              <a:gd name="connsiteX18" fmla="*/ 0 w 2361871"/>
              <a:gd name="connsiteY18" fmla="*/ 310190 h 1428276"/>
              <a:gd name="connsiteX0" fmla="*/ 0 w 2371248"/>
              <a:gd name="connsiteY0" fmla="*/ 310190 h 1428276"/>
              <a:gd name="connsiteX1" fmla="*/ 3236 w 2371248"/>
              <a:gd name="connsiteY1" fmla="*/ 960 h 1428276"/>
              <a:gd name="connsiteX2" fmla="*/ 1503435 w 2371248"/>
              <a:gd name="connsiteY2" fmla="*/ 960 h 1428276"/>
              <a:gd name="connsiteX3" fmla="*/ 592845 w 2371248"/>
              <a:gd name="connsiteY3" fmla="*/ 0 h 1428276"/>
              <a:gd name="connsiteX4" fmla="*/ 2245305 w 2371248"/>
              <a:gd name="connsiteY4" fmla="*/ 908 h 1428276"/>
              <a:gd name="connsiteX5" fmla="*/ 2224123 w 2371248"/>
              <a:gd name="connsiteY5" fmla="*/ 176909 h 1428276"/>
              <a:gd name="connsiteX6" fmla="*/ 2234731 w 2371248"/>
              <a:gd name="connsiteY6" fmla="*/ 120521 h 1428276"/>
              <a:gd name="connsiteX7" fmla="*/ 2240282 w 2371248"/>
              <a:gd name="connsiteY7" fmla="*/ 56605 h 1428276"/>
              <a:gd name="connsiteX8" fmla="*/ 2217725 w 2371248"/>
              <a:gd name="connsiteY8" fmla="*/ 193542 h 1428276"/>
              <a:gd name="connsiteX9" fmla="*/ 2182315 w 2371248"/>
              <a:gd name="connsiteY9" fmla="*/ 393939 h 1428276"/>
              <a:gd name="connsiteX10" fmla="*/ 2027907 w 2371248"/>
              <a:gd name="connsiteY10" fmla="*/ 985136 h 1428276"/>
              <a:gd name="connsiteX11" fmla="*/ 1966920 w 2371248"/>
              <a:gd name="connsiteY11" fmla="*/ 1169337 h 1428276"/>
              <a:gd name="connsiteX12" fmla="*/ 1772906 w 2371248"/>
              <a:gd name="connsiteY12" fmla="*/ 1426013 h 1428276"/>
              <a:gd name="connsiteX13" fmla="*/ 1577137 w 2371248"/>
              <a:gd name="connsiteY13" fmla="*/ 1265194 h 1428276"/>
              <a:gd name="connsiteX14" fmla="*/ 1410087 w 2371248"/>
              <a:gd name="connsiteY14" fmla="*/ 605457 h 1428276"/>
              <a:gd name="connsiteX15" fmla="*/ 1166142 w 2371248"/>
              <a:gd name="connsiteY15" fmla="*/ 223898 h 1428276"/>
              <a:gd name="connsiteX16" fmla="*/ 824089 w 2371248"/>
              <a:gd name="connsiteY16" fmla="*/ 146832 h 1428276"/>
              <a:gd name="connsiteX17" fmla="*/ 471428 w 2371248"/>
              <a:gd name="connsiteY17" fmla="*/ 163751 h 1428276"/>
              <a:gd name="connsiteX18" fmla="*/ 185056 w 2371248"/>
              <a:gd name="connsiteY18" fmla="*/ 238935 h 1428276"/>
              <a:gd name="connsiteX19" fmla="*/ 0 w 2371248"/>
              <a:gd name="connsiteY19" fmla="*/ 310190 h 1428276"/>
              <a:gd name="connsiteX0" fmla="*/ 0 w 2376949"/>
              <a:gd name="connsiteY0" fmla="*/ 310190 h 1428276"/>
              <a:gd name="connsiteX1" fmla="*/ 3236 w 2376949"/>
              <a:gd name="connsiteY1" fmla="*/ 960 h 1428276"/>
              <a:gd name="connsiteX2" fmla="*/ 1503435 w 2376949"/>
              <a:gd name="connsiteY2" fmla="*/ 960 h 1428276"/>
              <a:gd name="connsiteX3" fmla="*/ 592845 w 2376949"/>
              <a:gd name="connsiteY3" fmla="*/ 0 h 1428276"/>
              <a:gd name="connsiteX4" fmla="*/ 2245305 w 2376949"/>
              <a:gd name="connsiteY4" fmla="*/ 908 h 1428276"/>
              <a:gd name="connsiteX5" fmla="*/ 2224123 w 2376949"/>
              <a:gd name="connsiteY5" fmla="*/ 176909 h 1428276"/>
              <a:gd name="connsiteX6" fmla="*/ 2234731 w 2376949"/>
              <a:gd name="connsiteY6" fmla="*/ 120521 h 1428276"/>
              <a:gd name="connsiteX7" fmla="*/ 2240282 w 2376949"/>
              <a:gd name="connsiteY7" fmla="*/ 56605 h 1428276"/>
              <a:gd name="connsiteX8" fmla="*/ 2217725 w 2376949"/>
              <a:gd name="connsiteY8" fmla="*/ 193542 h 1428276"/>
              <a:gd name="connsiteX9" fmla="*/ 2182315 w 2376949"/>
              <a:gd name="connsiteY9" fmla="*/ 393939 h 1428276"/>
              <a:gd name="connsiteX10" fmla="*/ 2027907 w 2376949"/>
              <a:gd name="connsiteY10" fmla="*/ 985136 h 1428276"/>
              <a:gd name="connsiteX11" fmla="*/ 1966920 w 2376949"/>
              <a:gd name="connsiteY11" fmla="*/ 1169337 h 1428276"/>
              <a:gd name="connsiteX12" fmla="*/ 1772906 w 2376949"/>
              <a:gd name="connsiteY12" fmla="*/ 1426013 h 1428276"/>
              <a:gd name="connsiteX13" fmla="*/ 1577137 w 2376949"/>
              <a:gd name="connsiteY13" fmla="*/ 1265194 h 1428276"/>
              <a:gd name="connsiteX14" fmla="*/ 1410087 w 2376949"/>
              <a:gd name="connsiteY14" fmla="*/ 605457 h 1428276"/>
              <a:gd name="connsiteX15" fmla="*/ 1166142 w 2376949"/>
              <a:gd name="connsiteY15" fmla="*/ 223898 h 1428276"/>
              <a:gd name="connsiteX16" fmla="*/ 824089 w 2376949"/>
              <a:gd name="connsiteY16" fmla="*/ 146832 h 1428276"/>
              <a:gd name="connsiteX17" fmla="*/ 471428 w 2376949"/>
              <a:gd name="connsiteY17" fmla="*/ 163751 h 1428276"/>
              <a:gd name="connsiteX18" fmla="*/ 185056 w 2376949"/>
              <a:gd name="connsiteY18" fmla="*/ 238935 h 1428276"/>
              <a:gd name="connsiteX19" fmla="*/ 0 w 2376949"/>
              <a:gd name="connsiteY19" fmla="*/ 310190 h 1428276"/>
              <a:gd name="connsiteX0" fmla="*/ 0 w 2386854"/>
              <a:gd name="connsiteY0" fmla="*/ 311161 h 1429247"/>
              <a:gd name="connsiteX1" fmla="*/ 3236 w 2386854"/>
              <a:gd name="connsiteY1" fmla="*/ 1931 h 1429247"/>
              <a:gd name="connsiteX2" fmla="*/ 1503435 w 2386854"/>
              <a:gd name="connsiteY2" fmla="*/ 1931 h 1429247"/>
              <a:gd name="connsiteX3" fmla="*/ 592845 w 2386854"/>
              <a:gd name="connsiteY3" fmla="*/ 971 h 1429247"/>
              <a:gd name="connsiteX4" fmla="*/ 2258563 w 2386854"/>
              <a:gd name="connsiteY4" fmla="*/ 0 h 1429247"/>
              <a:gd name="connsiteX5" fmla="*/ 2224123 w 2386854"/>
              <a:gd name="connsiteY5" fmla="*/ 177880 h 1429247"/>
              <a:gd name="connsiteX6" fmla="*/ 2234731 w 2386854"/>
              <a:gd name="connsiteY6" fmla="*/ 121492 h 1429247"/>
              <a:gd name="connsiteX7" fmla="*/ 2240282 w 2386854"/>
              <a:gd name="connsiteY7" fmla="*/ 57576 h 1429247"/>
              <a:gd name="connsiteX8" fmla="*/ 2217725 w 2386854"/>
              <a:gd name="connsiteY8" fmla="*/ 194513 h 1429247"/>
              <a:gd name="connsiteX9" fmla="*/ 2182315 w 2386854"/>
              <a:gd name="connsiteY9" fmla="*/ 394910 h 1429247"/>
              <a:gd name="connsiteX10" fmla="*/ 2027907 w 2386854"/>
              <a:gd name="connsiteY10" fmla="*/ 986107 h 1429247"/>
              <a:gd name="connsiteX11" fmla="*/ 1966920 w 2386854"/>
              <a:gd name="connsiteY11" fmla="*/ 1170308 h 1429247"/>
              <a:gd name="connsiteX12" fmla="*/ 1772906 w 2386854"/>
              <a:gd name="connsiteY12" fmla="*/ 1426984 h 1429247"/>
              <a:gd name="connsiteX13" fmla="*/ 1577137 w 2386854"/>
              <a:gd name="connsiteY13" fmla="*/ 1266165 h 1429247"/>
              <a:gd name="connsiteX14" fmla="*/ 1410087 w 2386854"/>
              <a:gd name="connsiteY14" fmla="*/ 606428 h 1429247"/>
              <a:gd name="connsiteX15" fmla="*/ 1166142 w 2386854"/>
              <a:gd name="connsiteY15" fmla="*/ 224869 h 1429247"/>
              <a:gd name="connsiteX16" fmla="*/ 824089 w 2386854"/>
              <a:gd name="connsiteY16" fmla="*/ 147803 h 1429247"/>
              <a:gd name="connsiteX17" fmla="*/ 471428 w 2386854"/>
              <a:gd name="connsiteY17" fmla="*/ 164722 h 1429247"/>
              <a:gd name="connsiteX18" fmla="*/ 185056 w 2386854"/>
              <a:gd name="connsiteY18" fmla="*/ 239906 h 1429247"/>
              <a:gd name="connsiteX19" fmla="*/ 0 w 2386854"/>
              <a:gd name="connsiteY19" fmla="*/ 311161 h 1429247"/>
              <a:gd name="connsiteX0" fmla="*/ 0 w 2258563"/>
              <a:gd name="connsiteY0" fmla="*/ 311161 h 1429247"/>
              <a:gd name="connsiteX1" fmla="*/ 3236 w 2258563"/>
              <a:gd name="connsiteY1" fmla="*/ 1931 h 1429247"/>
              <a:gd name="connsiteX2" fmla="*/ 1503435 w 2258563"/>
              <a:gd name="connsiteY2" fmla="*/ 1931 h 1429247"/>
              <a:gd name="connsiteX3" fmla="*/ 592845 w 2258563"/>
              <a:gd name="connsiteY3" fmla="*/ 971 h 1429247"/>
              <a:gd name="connsiteX4" fmla="*/ 2258563 w 2258563"/>
              <a:gd name="connsiteY4" fmla="*/ 0 h 1429247"/>
              <a:gd name="connsiteX5" fmla="*/ 2224123 w 2258563"/>
              <a:gd name="connsiteY5" fmla="*/ 177880 h 1429247"/>
              <a:gd name="connsiteX6" fmla="*/ 2234731 w 2258563"/>
              <a:gd name="connsiteY6" fmla="*/ 121492 h 1429247"/>
              <a:gd name="connsiteX7" fmla="*/ 2240282 w 2258563"/>
              <a:gd name="connsiteY7" fmla="*/ 57576 h 1429247"/>
              <a:gd name="connsiteX8" fmla="*/ 2217725 w 2258563"/>
              <a:gd name="connsiteY8" fmla="*/ 194513 h 1429247"/>
              <a:gd name="connsiteX9" fmla="*/ 2182315 w 2258563"/>
              <a:gd name="connsiteY9" fmla="*/ 394910 h 1429247"/>
              <a:gd name="connsiteX10" fmla="*/ 2027907 w 2258563"/>
              <a:gd name="connsiteY10" fmla="*/ 986107 h 1429247"/>
              <a:gd name="connsiteX11" fmla="*/ 1966920 w 2258563"/>
              <a:gd name="connsiteY11" fmla="*/ 1170308 h 1429247"/>
              <a:gd name="connsiteX12" fmla="*/ 1772906 w 2258563"/>
              <a:gd name="connsiteY12" fmla="*/ 1426984 h 1429247"/>
              <a:gd name="connsiteX13" fmla="*/ 1577137 w 2258563"/>
              <a:gd name="connsiteY13" fmla="*/ 1266165 h 1429247"/>
              <a:gd name="connsiteX14" fmla="*/ 1410087 w 2258563"/>
              <a:gd name="connsiteY14" fmla="*/ 606428 h 1429247"/>
              <a:gd name="connsiteX15" fmla="*/ 1166142 w 2258563"/>
              <a:gd name="connsiteY15" fmla="*/ 224869 h 1429247"/>
              <a:gd name="connsiteX16" fmla="*/ 824089 w 2258563"/>
              <a:gd name="connsiteY16" fmla="*/ 147803 h 1429247"/>
              <a:gd name="connsiteX17" fmla="*/ 471428 w 2258563"/>
              <a:gd name="connsiteY17" fmla="*/ 164722 h 1429247"/>
              <a:gd name="connsiteX18" fmla="*/ 185056 w 2258563"/>
              <a:gd name="connsiteY18" fmla="*/ 239906 h 1429247"/>
              <a:gd name="connsiteX19" fmla="*/ 0 w 2258563"/>
              <a:gd name="connsiteY19" fmla="*/ 311161 h 142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8563" h="1429247">
                <a:moveTo>
                  <a:pt x="0" y="311161"/>
                </a:moveTo>
                <a:cubicBezTo>
                  <a:pt x="679" y="107316"/>
                  <a:pt x="669" y="269803"/>
                  <a:pt x="3236" y="1931"/>
                </a:cubicBezTo>
                <a:lnTo>
                  <a:pt x="1503435" y="1931"/>
                </a:lnTo>
                <a:cubicBezTo>
                  <a:pt x="1912069" y="12083"/>
                  <a:pt x="317469" y="7547"/>
                  <a:pt x="592845" y="971"/>
                </a:cubicBezTo>
                <a:lnTo>
                  <a:pt x="2258563" y="0"/>
                </a:lnTo>
                <a:cubicBezTo>
                  <a:pt x="2200320" y="280411"/>
                  <a:pt x="2252401" y="15096"/>
                  <a:pt x="2224123" y="177880"/>
                </a:cubicBezTo>
                <a:cubicBezTo>
                  <a:pt x="2222361" y="197815"/>
                  <a:pt x="2254576" y="116168"/>
                  <a:pt x="2234731" y="121492"/>
                </a:cubicBezTo>
                <a:cubicBezTo>
                  <a:pt x="2214886" y="126816"/>
                  <a:pt x="2237371" y="41020"/>
                  <a:pt x="2240282" y="57576"/>
                </a:cubicBezTo>
                <a:cubicBezTo>
                  <a:pt x="2238654" y="104235"/>
                  <a:pt x="2237457" y="108649"/>
                  <a:pt x="2217725" y="194513"/>
                </a:cubicBezTo>
                <a:cubicBezTo>
                  <a:pt x="2198809" y="322059"/>
                  <a:pt x="2210859" y="265343"/>
                  <a:pt x="2182315" y="394910"/>
                </a:cubicBezTo>
                <a:cubicBezTo>
                  <a:pt x="2148469" y="545326"/>
                  <a:pt x="2063806" y="856874"/>
                  <a:pt x="2027907" y="986107"/>
                </a:cubicBezTo>
                <a:cubicBezTo>
                  <a:pt x="1992008" y="1115340"/>
                  <a:pt x="2001023" y="1075841"/>
                  <a:pt x="1966920" y="1170308"/>
                </a:cubicBezTo>
                <a:cubicBezTo>
                  <a:pt x="1924862" y="1240341"/>
                  <a:pt x="1847592" y="1416020"/>
                  <a:pt x="1772906" y="1426984"/>
                </a:cubicBezTo>
                <a:cubicBezTo>
                  <a:pt x="1695466" y="1444068"/>
                  <a:pt x="1620813" y="1361887"/>
                  <a:pt x="1577137" y="1266165"/>
                </a:cubicBezTo>
                <a:cubicBezTo>
                  <a:pt x="1546719" y="1106537"/>
                  <a:pt x="1484773" y="773399"/>
                  <a:pt x="1410087" y="606428"/>
                </a:cubicBezTo>
                <a:cubicBezTo>
                  <a:pt x="1332382" y="426438"/>
                  <a:pt x="1267786" y="294101"/>
                  <a:pt x="1166142" y="224869"/>
                </a:cubicBezTo>
                <a:cubicBezTo>
                  <a:pt x="1010216" y="161101"/>
                  <a:pt x="937665" y="161273"/>
                  <a:pt x="824089" y="147803"/>
                </a:cubicBezTo>
                <a:cubicBezTo>
                  <a:pt x="589941" y="154520"/>
                  <a:pt x="561140" y="149058"/>
                  <a:pt x="471428" y="164722"/>
                </a:cubicBezTo>
                <a:cubicBezTo>
                  <a:pt x="381716" y="180386"/>
                  <a:pt x="260092" y="211740"/>
                  <a:pt x="185056" y="239906"/>
                </a:cubicBezTo>
                <a:cubicBezTo>
                  <a:pt x="56546" y="277471"/>
                  <a:pt x="100571" y="265302"/>
                  <a:pt x="0" y="311161"/>
                </a:cubicBezTo>
                <a:close/>
              </a:path>
            </a:pathLst>
          </a:custGeom>
          <a:solidFill>
            <a:srgbClr val="FF0000">
              <a:alpha val="40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28347E"/>
              </a:solidFill>
            </a:endParaRPr>
          </a:p>
        </p:txBody>
      </p:sp>
      <p:sp>
        <p:nvSpPr>
          <p:cNvPr id="50" name="Textfeld 62"/>
          <p:cNvSpPr txBox="1"/>
          <p:nvPr/>
        </p:nvSpPr>
        <p:spPr>
          <a:xfrm>
            <a:off x="8934784" y="4062012"/>
            <a:ext cx="1409689" cy="584557"/>
          </a:xfrm>
          <a:prstGeom prst="roundRect">
            <a:avLst/>
          </a:prstGeom>
          <a:noFill/>
          <a:ln w="6350">
            <a:noFill/>
          </a:ln>
        </p:spPr>
        <p:txBody>
          <a:bodyPr wrap="square" lIns="0" rIns="0" rtlCol="0" anchor="b">
            <a:spAutoFit/>
          </a:bodyPr>
          <a:lstStyle/>
          <a:p>
            <a:pPr algn="ctr">
              <a:lnSpc>
                <a:spcPts val="1700"/>
              </a:lnSpc>
            </a:pPr>
            <a:r>
              <a:rPr lang="ja-JP" altLang="en-US" sz="1600" b="1" dirty="0">
                <a:ln w="1905"/>
                <a:solidFill>
                  <a:srgbClr val="FF0000"/>
                </a:solidFill>
                <a:effectLst>
                  <a:innerShdw blurRad="69850" dist="43180" dir="5400000">
                    <a:srgbClr val="000000">
                      <a:alpha val="65000"/>
                    </a:srgbClr>
                  </a:innerShdw>
                </a:effectLst>
                <a:cs typeface="メイリオ" pitchFamily="50" charset="-128"/>
              </a:rPr>
              <a:t>余剰 </a:t>
            </a:r>
            <a:r>
              <a:rPr lang="en-US" altLang="ja-JP" sz="1600" b="1" dirty="0">
                <a:ln w="1905"/>
                <a:solidFill>
                  <a:srgbClr val="FF0000"/>
                </a:solidFill>
                <a:effectLst>
                  <a:innerShdw blurRad="69850" dist="43180" dir="5400000">
                    <a:srgbClr val="000000">
                      <a:alpha val="65000"/>
                    </a:srgbClr>
                  </a:innerShdw>
                </a:effectLst>
                <a:cs typeface="メイリオ" pitchFamily="50" charset="-128"/>
              </a:rPr>
              <a:t>IT </a:t>
            </a:r>
            <a:r>
              <a:rPr lang="ja-JP" altLang="en-US" sz="1600" b="1" dirty="0">
                <a:ln w="1905"/>
                <a:solidFill>
                  <a:srgbClr val="FF0000"/>
                </a:solidFill>
                <a:effectLst>
                  <a:innerShdw blurRad="69850" dist="43180" dir="5400000">
                    <a:srgbClr val="000000">
                      <a:alpha val="65000"/>
                    </a:srgbClr>
                  </a:innerShdw>
                </a:effectLst>
                <a:cs typeface="メイリオ" pitchFamily="50" charset="-128"/>
              </a:rPr>
              <a:t>資産</a:t>
            </a:r>
            <a:endParaRPr lang="en-US" altLang="ja-JP" sz="1600" b="1" dirty="0">
              <a:ln w="1905"/>
              <a:solidFill>
                <a:srgbClr val="FF0000"/>
              </a:solidFill>
              <a:effectLst>
                <a:innerShdw blurRad="69850" dist="43180" dir="5400000">
                  <a:srgbClr val="000000">
                    <a:alpha val="65000"/>
                  </a:srgbClr>
                </a:innerShdw>
              </a:effectLst>
              <a:cs typeface="メイリオ" pitchFamily="50" charset="-128"/>
            </a:endParaRPr>
          </a:p>
          <a:p>
            <a:pPr algn="ctr">
              <a:lnSpc>
                <a:spcPts val="1700"/>
              </a:lnSpc>
            </a:pPr>
            <a:r>
              <a:rPr lang="ja-JP" altLang="en-US" sz="1600" b="1" dirty="0">
                <a:ln w="1905"/>
                <a:solidFill>
                  <a:srgbClr val="FF0000"/>
                </a:solidFill>
                <a:effectLst>
                  <a:innerShdw blurRad="69850" dist="43180" dir="5400000">
                    <a:srgbClr val="000000">
                      <a:alpha val="65000"/>
                    </a:srgbClr>
                  </a:innerShdw>
                </a:effectLst>
                <a:cs typeface="メイリオ" pitchFamily="50" charset="-128"/>
              </a:rPr>
              <a:t>利益低下</a:t>
            </a:r>
            <a:endParaRPr lang="de-DE" sz="1600" b="1" dirty="0">
              <a:ln w="1905"/>
              <a:solidFill>
                <a:srgbClr val="FF0000"/>
              </a:solidFill>
              <a:effectLst>
                <a:innerShdw blurRad="69850" dist="43180" dir="5400000">
                  <a:srgbClr val="000000">
                    <a:alpha val="65000"/>
                  </a:srgbClr>
                </a:innerShdw>
              </a:effectLst>
              <a:cs typeface="メイリオ" pitchFamily="50" charset="-128"/>
            </a:endParaRPr>
          </a:p>
        </p:txBody>
      </p:sp>
      <p:cxnSp>
        <p:nvCxnSpPr>
          <p:cNvPr id="51" name="Gerade Verbindung mit Pfeil 64"/>
          <p:cNvCxnSpPr>
            <a:stCxn id="50" idx="1"/>
          </p:cNvCxnSpPr>
          <p:nvPr/>
        </p:nvCxnSpPr>
        <p:spPr>
          <a:xfrm flipH="1" flipV="1">
            <a:off x="8267703" y="3686966"/>
            <a:ext cx="667080" cy="667325"/>
          </a:xfrm>
          <a:prstGeom prst="straightConnector1">
            <a:avLst/>
          </a:prstGeom>
          <a:ln w="127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54" name="Geschweifte Klammer links 54"/>
          <p:cNvSpPr/>
          <p:nvPr/>
        </p:nvSpPr>
        <p:spPr>
          <a:xfrm flipH="1">
            <a:off x="6190465" y="2838945"/>
            <a:ext cx="286814" cy="2070441"/>
          </a:xfrm>
          <a:prstGeom prst="leftBrace">
            <a:avLst>
              <a:gd name="adj1" fmla="val 55395"/>
              <a:gd name="adj2" fmla="val 79545"/>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28347E"/>
              </a:solidFill>
            </a:endParaRPr>
          </a:p>
        </p:txBody>
      </p:sp>
      <p:sp>
        <p:nvSpPr>
          <p:cNvPr id="55" name="TextBox 45"/>
          <p:cNvSpPr txBox="1"/>
          <p:nvPr/>
        </p:nvSpPr>
        <p:spPr>
          <a:xfrm>
            <a:off x="6412451" y="4320889"/>
            <a:ext cx="1259674" cy="31739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nSpc>
                <a:spcPts val="1700"/>
              </a:lnSpc>
            </a:pPr>
            <a:r>
              <a:rPr lang="ja-JP" alt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cs typeface="メイリオ" pitchFamily="50" charset="-128"/>
              </a:rPr>
              <a:t>追加投資</a:t>
            </a:r>
            <a:endParaRPr 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cs typeface="メイリオ" pitchFamily="50" charset="-128"/>
            </a:endParaRPr>
          </a:p>
        </p:txBody>
      </p:sp>
    </p:spTree>
    <p:extLst>
      <p:ext uri="{BB962C8B-B14F-4D97-AF65-F5344CB8AC3E}">
        <p14:creationId xmlns:p14="http://schemas.microsoft.com/office/powerpoint/2010/main" val="424330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erade Verbindung mit Pfeil 5"/>
          <p:cNvCxnSpPr/>
          <p:nvPr/>
        </p:nvCxnSpPr>
        <p:spPr>
          <a:xfrm>
            <a:off x="3091164" y="6266708"/>
            <a:ext cx="7072362"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5" name="Gerade Verbindung mit Pfeil 7"/>
          <p:cNvCxnSpPr/>
          <p:nvPr/>
        </p:nvCxnSpPr>
        <p:spPr>
          <a:xfrm rot="5400000" flipH="1" flipV="1">
            <a:off x="782942" y="3944973"/>
            <a:ext cx="4643470" cy="1588"/>
          </a:xfrm>
          <a:prstGeom prst="straightConnector1">
            <a:avLst/>
          </a:prstGeom>
          <a:ln w="12700">
            <a:solidFill>
              <a:schemeClr val="tx1"/>
            </a:solidFill>
            <a:headEnd type="oval" w="med" len="med"/>
            <a:tailEnd type="stealth" w="lg" len="lg"/>
          </a:ln>
        </p:spPr>
        <p:style>
          <a:lnRef idx="1">
            <a:schemeClr val="accent1"/>
          </a:lnRef>
          <a:fillRef idx="0">
            <a:schemeClr val="accent1"/>
          </a:fillRef>
          <a:effectRef idx="0">
            <a:schemeClr val="accent1"/>
          </a:effectRef>
          <a:fontRef idx="minor">
            <a:schemeClr val="tx1"/>
          </a:fontRef>
        </p:style>
      </p:cxnSp>
      <p:sp>
        <p:nvSpPr>
          <p:cNvPr id="6" name="Textfeld 11"/>
          <p:cNvSpPr txBox="1"/>
          <p:nvPr/>
        </p:nvSpPr>
        <p:spPr>
          <a:xfrm>
            <a:off x="5948684" y="6300028"/>
            <a:ext cx="1357322" cy="369332"/>
          </a:xfrm>
          <a:prstGeom prst="rect">
            <a:avLst/>
          </a:prstGeom>
          <a:noFill/>
        </p:spPr>
        <p:txBody>
          <a:bodyPr wrap="none" rtlCol="0">
            <a:noAutofit/>
          </a:bodyPr>
          <a:lstStyle/>
          <a:p>
            <a:pPr algn="ctr"/>
            <a:r>
              <a:rPr lang="ja-JP" altLang="en-US" b="1" dirty="0">
                <a:solidFill>
                  <a:prstClr val="black"/>
                </a:solidFill>
                <a:cs typeface="メイリオ" pitchFamily="50" charset="-128"/>
              </a:rPr>
              <a:t>時間</a:t>
            </a:r>
            <a:endParaRPr lang="de-DE" b="1" dirty="0">
              <a:solidFill>
                <a:prstClr val="black"/>
              </a:solidFill>
              <a:cs typeface="メイリオ" pitchFamily="50" charset="-128"/>
            </a:endParaRPr>
          </a:p>
        </p:txBody>
      </p:sp>
      <p:sp>
        <p:nvSpPr>
          <p:cNvPr id="7" name="Textfeld 12"/>
          <p:cNvSpPr txBox="1"/>
          <p:nvPr/>
        </p:nvSpPr>
        <p:spPr>
          <a:xfrm rot="16200000">
            <a:off x="2118087" y="3693393"/>
            <a:ext cx="1600198" cy="374571"/>
          </a:xfrm>
          <a:prstGeom prst="rect">
            <a:avLst/>
          </a:prstGeom>
          <a:noFill/>
        </p:spPr>
        <p:txBody>
          <a:bodyPr wrap="none" rtlCol="0">
            <a:noAutofit/>
          </a:bodyPr>
          <a:lstStyle/>
          <a:p>
            <a:pPr algn="ctr"/>
            <a:r>
              <a:rPr lang="en-US" altLang="ja-JP" b="1" dirty="0">
                <a:solidFill>
                  <a:prstClr val="black"/>
                </a:solidFill>
                <a:cs typeface="メイリオ" pitchFamily="50" charset="-128"/>
              </a:rPr>
              <a:t>IT </a:t>
            </a:r>
            <a:r>
              <a:rPr lang="ja-JP" altLang="en-US" b="1" dirty="0">
                <a:solidFill>
                  <a:prstClr val="black"/>
                </a:solidFill>
                <a:cs typeface="メイリオ" pitchFamily="50" charset="-128"/>
              </a:rPr>
              <a:t>資産投資量</a:t>
            </a:r>
            <a:endParaRPr lang="de-DE" b="1" dirty="0">
              <a:solidFill>
                <a:prstClr val="black"/>
              </a:solidFill>
              <a:cs typeface="メイリオ" pitchFamily="50" charset="-128"/>
            </a:endParaRPr>
          </a:p>
        </p:txBody>
      </p:sp>
      <p:cxnSp>
        <p:nvCxnSpPr>
          <p:cNvPr id="8" name="Gerade Verbindung mit Pfeil 15"/>
          <p:cNvCxnSpPr/>
          <p:nvPr/>
        </p:nvCxnSpPr>
        <p:spPr>
          <a:xfrm flipV="1">
            <a:off x="3162602" y="2051866"/>
            <a:ext cx="6000792" cy="4143404"/>
          </a:xfrm>
          <a:prstGeom prst="straightConnector1">
            <a:avLst/>
          </a:prstGeom>
          <a:ln w="12700">
            <a:solidFill>
              <a:schemeClr val="tx1"/>
            </a:solidFill>
            <a:prstDash val="dash"/>
            <a:tailEnd type="stealth" w="lg" len="lg"/>
          </a:ln>
        </p:spPr>
        <p:style>
          <a:lnRef idx="1">
            <a:schemeClr val="accent1"/>
          </a:lnRef>
          <a:fillRef idx="0">
            <a:schemeClr val="accent1"/>
          </a:fillRef>
          <a:effectRef idx="0">
            <a:schemeClr val="accent1"/>
          </a:effectRef>
          <a:fontRef idx="minor">
            <a:schemeClr val="tx1"/>
          </a:fontRef>
        </p:style>
      </p:cxnSp>
      <p:sp>
        <p:nvSpPr>
          <p:cNvPr id="9" name="Geschweifte Klammer links 54"/>
          <p:cNvSpPr/>
          <p:nvPr/>
        </p:nvSpPr>
        <p:spPr>
          <a:xfrm>
            <a:off x="2815548" y="6052378"/>
            <a:ext cx="289924" cy="142892"/>
          </a:xfrm>
          <a:prstGeom prst="leftBrace">
            <a:avLst>
              <a:gd name="adj1" fmla="val 55395"/>
              <a:gd name="adj2" fmla="val 50000"/>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28347E"/>
              </a:solidFill>
            </a:endParaRPr>
          </a:p>
        </p:txBody>
      </p:sp>
      <p:sp>
        <p:nvSpPr>
          <p:cNvPr id="10" name="Freihandform 50"/>
          <p:cNvSpPr/>
          <p:nvPr/>
        </p:nvSpPr>
        <p:spPr>
          <a:xfrm>
            <a:off x="6838185" y="3015553"/>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28347E"/>
              </a:solidFill>
            </a:endParaRPr>
          </a:p>
        </p:txBody>
      </p:sp>
      <p:sp>
        <p:nvSpPr>
          <p:cNvPr id="11" name="Freihandform 52"/>
          <p:cNvSpPr/>
          <p:nvPr/>
        </p:nvSpPr>
        <p:spPr>
          <a:xfrm>
            <a:off x="7868420" y="2309910"/>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40097" y="2627749"/>
                  <a:pt x="190807" y="2754108"/>
                  <a:pt x="284214" y="2618453"/>
                </a:cubicBezTo>
                <a:cubicBezTo>
                  <a:pt x="377621" y="2482798"/>
                  <a:pt x="474714" y="2074709"/>
                  <a:pt x="560439" y="1638300"/>
                </a:cubicBezTo>
                <a:cubicBezTo>
                  <a:pt x="646164" y="1201891"/>
                  <a:pt x="722364" y="560387"/>
                  <a:pt x="798564"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28347E"/>
              </a:solidFill>
            </a:endParaRPr>
          </a:p>
        </p:txBody>
      </p:sp>
      <p:sp>
        <p:nvSpPr>
          <p:cNvPr id="12" name="Freihandform 47"/>
          <p:cNvSpPr/>
          <p:nvPr/>
        </p:nvSpPr>
        <p:spPr>
          <a:xfrm>
            <a:off x="3154926" y="3887581"/>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28347E"/>
              </a:solidFill>
            </a:endParaRPr>
          </a:p>
        </p:txBody>
      </p:sp>
      <p:sp>
        <p:nvSpPr>
          <p:cNvPr id="13" name="Freihandform 48"/>
          <p:cNvSpPr/>
          <p:nvPr/>
        </p:nvSpPr>
        <p:spPr>
          <a:xfrm>
            <a:off x="5805182" y="3047884"/>
            <a:ext cx="1040814" cy="839698"/>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Lst>
            <a:ahLst/>
            <a:cxnLst>
              <a:cxn ang="0">
                <a:pos x="connsiteX0" y="connsiteY0"/>
              </a:cxn>
              <a:cxn ang="0">
                <a:pos x="connsiteX1" y="connsiteY1"/>
              </a:cxn>
              <a:cxn ang="0">
                <a:pos x="connsiteX2" y="connsiteY2"/>
              </a:cxn>
            </a:cxnLst>
            <a:rect l="l" t="t" r="r" b="b"/>
            <a:pathLst>
              <a:path w="1052610" h="839698">
                <a:moveTo>
                  <a:pt x="0" y="839698"/>
                </a:moveTo>
                <a:cubicBezTo>
                  <a:pt x="72775" y="588837"/>
                  <a:pt x="191260" y="381095"/>
                  <a:pt x="365870" y="241145"/>
                </a:cubicBezTo>
                <a:cubicBezTo>
                  <a:pt x="534606" y="123932"/>
                  <a:pt x="760190" y="32213"/>
                  <a:pt x="1052610" y="0"/>
                </a:cubicBezTo>
              </a:path>
            </a:pathLst>
          </a:cu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baseline="-25000">
              <a:solidFill>
                <a:srgbClr val="28347E"/>
              </a:solidFill>
            </a:endParaRPr>
          </a:p>
        </p:txBody>
      </p:sp>
      <p:sp>
        <p:nvSpPr>
          <p:cNvPr id="14" name="Textfeld 60"/>
          <p:cNvSpPr txBox="1"/>
          <p:nvPr/>
        </p:nvSpPr>
        <p:spPr>
          <a:xfrm>
            <a:off x="4705673" y="5480891"/>
            <a:ext cx="1185869" cy="374571"/>
          </a:xfrm>
          <a:prstGeom prst="roundRect">
            <a:avLst/>
          </a:prstGeom>
          <a:noFill/>
          <a:ln w="6350">
            <a:noFill/>
          </a:ln>
        </p:spPr>
        <p:txBody>
          <a:bodyPr wrap="square" lIns="0" rIns="0" rtlCol="0">
            <a:spAutoFit/>
          </a:bodyPr>
          <a:lstStyle/>
          <a:p>
            <a:pPr algn="ctr"/>
            <a:r>
              <a:rPr lang="ja-JP" altLang="en-US" sz="1600" b="1" dirty="0">
                <a:solidFill>
                  <a:prstClr val="black"/>
                </a:solidFill>
                <a:cs typeface="メイリオ" pitchFamily="50" charset="-128"/>
              </a:rPr>
              <a:t>市場要求</a:t>
            </a:r>
            <a:endParaRPr lang="de-DE" sz="1600" b="1" dirty="0">
              <a:solidFill>
                <a:prstClr val="black"/>
              </a:solidFill>
              <a:cs typeface="メイリオ" pitchFamily="50" charset="-128"/>
            </a:endParaRPr>
          </a:p>
        </p:txBody>
      </p:sp>
      <p:sp>
        <p:nvSpPr>
          <p:cNvPr id="15" name="Textfeld 61"/>
          <p:cNvSpPr txBox="1"/>
          <p:nvPr/>
        </p:nvSpPr>
        <p:spPr>
          <a:xfrm>
            <a:off x="5877247" y="2348418"/>
            <a:ext cx="1304925" cy="351160"/>
          </a:xfrm>
          <a:prstGeom prst="roundRect">
            <a:avLst/>
          </a:prstGeom>
          <a:noFill/>
          <a:ln w="6350">
            <a:noFill/>
          </a:ln>
        </p:spPr>
        <p:txBody>
          <a:bodyPr wrap="square" lIns="0" rIns="0" rtlCol="0">
            <a:spAutoFit/>
          </a:bodyPr>
          <a:lstStyle/>
          <a:p>
            <a:pPr algn="ctr">
              <a:lnSpc>
                <a:spcPts val="1700"/>
              </a:lnSpc>
            </a:pPr>
            <a:r>
              <a:rPr lang="en-US" altLang="ja-JP" sz="1600" b="1" dirty="0">
                <a:solidFill>
                  <a:prstClr val="black"/>
                </a:solidFill>
                <a:cs typeface="メイリオ" pitchFamily="50" charset="-128"/>
              </a:rPr>
              <a:t>IT </a:t>
            </a:r>
            <a:r>
              <a:rPr lang="ja-JP" altLang="en-US" sz="1600" b="1" dirty="0">
                <a:solidFill>
                  <a:prstClr val="black"/>
                </a:solidFill>
                <a:cs typeface="メイリオ" pitchFamily="50" charset="-128"/>
              </a:rPr>
              <a:t>資産投資</a:t>
            </a:r>
            <a:endParaRPr lang="de-DE" sz="1600" b="1" dirty="0">
              <a:solidFill>
                <a:prstClr val="black"/>
              </a:solidFill>
              <a:cs typeface="メイリオ" pitchFamily="50" charset="-128"/>
            </a:endParaRPr>
          </a:p>
        </p:txBody>
      </p:sp>
      <p:sp>
        <p:nvSpPr>
          <p:cNvPr id="16" name="TextBox 43"/>
          <p:cNvSpPr txBox="1"/>
          <p:nvPr/>
        </p:nvSpPr>
        <p:spPr>
          <a:xfrm>
            <a:off x="8972872" y="1949694"/>
            <a:ext cx="1371600" cy="317395"/>
          </a:xfrm>
          <a:prstGeom prst="rect">
            <a:avLst/>
          </a:prstGeom>
          <a:noFill/>
        </p:spPr>
        <p:txBody>
          <a:bodyPr wrap="square" rtlCol="0">
            <a:spAutoFit/>
          </a:bodyPr>
          <a:lstStyle/>
          <a:p>
            <a:pPr algn="ctr">
              <a:lnSpc>
                <a:spcPts val="1700"/>
              </a:lnSpc>
            </a:pPr>
            <a:r>
              <a:rPr lang="ja-JP" altLang="en-US" sz="1600" b="1" dirty="0">
                <a:solidFill>
                  <a:prstClr val="black"/>
                </a:solidFill>
                <a:cs typeface="メイリオ" pitchFamily="50" charset="-128"/>
              </a:rPr>
              <a:t>需要予測</a:t>
            </a:r>
            <a:endParaRPr lang="en-US" sz="1600" b="1" dirty="0">
              <a:solidFill>
                <a:prstClr val="black"/>
              </a:solidFill>
              <a:cs typeface="メイリオ" pitchFamily="50" charset="-128"/>
            </a:endParaRPr>
          </a:p>
        </p:txBody>
      </p:sp>
      <p:sp>
        <p:nvSpPr>
          <p:cNvPr id="17" name="TextBox 45"/>
          <p:cNvSpPr txBox="1"/>
          <p:nvPr/>
        </p:nvSpPr>
        <p:spPr>
          <a:xfrm>
            <a:off x="1634224" y="5993763"/>
            <a:ext cx="1259674" cy="317395"/>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r">
              <a:lnSpc>
                <a:spcPts val="1700"/>
              </a:lnSpc>
            </a:pPr>
            <a:r>
              <a:rPr lang="ja-JP" alt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cs typeface="メイリオ" pitchFamily="50" charset="-128"/>
              </a:rPr>
              <a:t>初期投資</a:t>
            </a:r>
            <a:endParaRPr lang="en-US" sz="16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cs typeface="メイリオ" pitchFamily="50" charset="-128"/>
            </a:endParaRPr>
          </a:p>
        </p:txBody>
      </p:sp>
      <p:grpSp>
        <p:nvGrpSpPr>
          <p:cNvPr id="18" name="Gruppieren 54"/>
          <p:cNvGrpSpPr/>
          <p:nvPr/>
        </p:nvGrpSpPr>
        <p:grpSpPr>
          <a:xfrm>
            <a:off x="3181672" y="2166179"/>
            <a:ext cx="5514440" cy="3894869"/>
            <a:chOff x="1848386" y="1971675"/>
            <a:chExt cx="5514440" cy="3894869"/>
          </a:xfrm>
        </p:grpSpPr>
        <p:sp>
          <p:nvSpPr>
            <p:cNvPr id="19" name="Freihandform 55"/>
            <p:cNvSpPr/>
            <p:nvPr/>
          </p:nvSpPr>
          <p:spPr>
            <a:xfrm>
              <a:off x="5534026" y="2674936"/>
              <a:ext cx="1032695" cy="1755723"/>
            </a:xfrm>
            <a:custGeom>
              <a:avLst/>
              <a:gdLst>
                <a:gd name="connsiteX0" fmla="*/ 0 w 1133475"/>
                <a:gd name="connsiteY0" fmla="*/ 30162 h 2239962"/>
                <a:gd name="connsiteX1" fmla="*/ 600075 w 1133475"/>
                <a:gd name="connsiteY1" fmla="*/ 153987 h 2239962"/>
                <a:gd name="connsiteX2" fmla="*/ 914400 w 1133475"/>
                <a:gd name="connsiteY2" fmla="*/ 954087 h 2239962"/>
                <a:gd name="connsiteX3" fmla="*/ 1133475 w 1133475"/>
                <a:gd name="connsiteY3" fmla="*/ 2239962 h 2239962"/>
                <a:gd name="connsiteX4" fmla="*/ 1133475 w 1133475"/>
                <a:gd name="connsiteY4" fmla="*/ 2239962 h 2239962"/>
                <a:gd name="connsiteX0" fmla="*/ 0 w 1188730"/>
                <a:gd name="connsiteY0" fmla="*/ 30162 h 2429694"/>
                <a:gd name="connsiteX1" fmla="*/ 600075 w 1188730"/>
                <a:gd name="connsiteY1" fmla="*/ 153987 h 2429694"/>
                <a:gd name="connsiteX2" fmla="*/ 914400 w 1188730"/>
                <a:gd name="connsiteY2" fmla="*/ 954087 h 2429694"/>
                <a:gd name="connsiteX3" fmla="*/ 1133475 w 1188730"/>
                <a:gd name="connsiteY3" fmla="*/ 2239962 h 2429694"/>
                <a:gd name="connsiteX4" fmla="*/ 582869 w 1188730"/>
                <a:gd name="connsiteY4" fmla="*/ 2092478 h 2429694"/>
                <a:gd name="connsiteX0" fmla="*/ 0 w 1087950"/>
                <a:gd name="connsiteY0" fmla="*/ 30162 h 2141639"/>
                <a:gd name="connsiteX1" fmla="*/ 600075 w 1087950"/>
                <a:gd name="connsiteY1" fmla="*/ 153987 h 2141639"/>
                <a:gd name="connsiteX2" fmla="*/ 914400 w 1087950"/>
                <a:gd name="connsiteY2" fmla="*/ 954087 h 2141639"/>
                <a:gd name="connsiteX3" fmla="*/ 1032695 w 1087950"/>
                <a:gd name="connsiteY3" fmla="*/ 1755723 h 2141639"/>
                <a:gd name="connsiteX4" fmla="*/ 582869 w 1087950"/>
                <a:gd name="connsiteY4" fmla="*/ 2092478 h 2141639"/>
                <a:gd name="connsiteX0" fmla="*/ 0 w 1087950"/>
                <a:gd name="connsiteY0" fmla="*/ 30162 h 2092478"/>
                <a:gd name="connsiteX1" fmla="*/ 600075 w 1087950"/>
                <a:gd name="connsiteY1" fmla="*/ 153987 h 2092478"/>
                <a:gd name="connsiteX2" fmla="*/ 914400 w 1087950"/>
                <a:gd name="connsiteY2" fmla="*/ 954087 h 2092478"/>
                <a:gd name="connsiteX3" fmla="*/ 1032695 w 1087950"/>
                <a:gd name="connsiteY3" fmla="*/ 1755723 h 2092478"/>
                <a:gd name="connsiteX4" fmla="*/ 582869 w 1087950"/>
                <a:gd name="connsiteY4" fmla="*/ 2092478 h 2092478"/>
                <a:gd name="connsiteX0" fmla="*/ 0 w 1140030"/>
                <a:gd name="connsiteY0" fmla="*/ 30162 h 2185884"/>
                <a:gd name="connsiteX1" fmla="*/ 600075 w 1140030"/>
                <a:gd name="connsiteY1" fmla="*/ 153987 h 2185884"/>
                <a:gd name="connsiteX2" fmla="*/ 914400 w 1140030"/>
                <a:gd name="connsiteY2" fmla="*/ 954087 h 2185884"/>
                <a:gd name="connsiteX3" fmla="*/ 1032695 w 1140030"/>
                <a:gd name="connsiteY3" fmla="*/ 1755723 h 2185884"/>
                <a:gd name="connsiteX4" fmla="*/ 1072024 w 1140030"/>
                <a:gd name="connsiteY4" fmla="*/ 2185884 h 2185884"/>
                <a:gd name="connsiteX0" fmla="*/ 0 w 1072024"/>
                <a:gd name="connsiteY0" fmla="*/ 30162 h 2185884"/>
                <a:gd name="connsiteX1" fmla="*/ 600075 w 1072024"/>
                <a:gd name="connsiteY1" fmla="*/ 153987 h 2185884"/>
                <a:gd name="connsiteX2" fmla="*/ 914400 w 1072024"/>
                <a:gd name="connsiteY2" fmla="*/ 954087 h 2185884"/>
                <a:gd name="connsiteX3" fmla="*/ 1032695 w 1072024"/>
                <a:gd name="connsiteY3" fmla="*/ 1755723 h 2185884"/>
                <a:gd name="connsiteX4" fmla="*/ 1072024 w 1072024"/>
                <a:gd name="connsiteY4" fmla="*/ 2185884 h 2185884"/>
                <a:gd name="connsiteX0" fmla="*/ 0 w 1054459"/>
                <a:gd name="connsiteY0" fmla="*/ 30162 h 1906945"/>
                <a:gd name="connsiteX1" fmla="*/ 600075 w 1054459"/>
                <a:gd name="connsiteY1" fmla="*/ 153987 h 1906945"/>
                <a:gd name="connsiteX2" fmla="*/ 914400 w 1054459"/>
                <a:gd name="connsiteY2" fmla="*/ 954087 h 1906945"/>
                <a:gd name="connsiteX3" fmla="*/ 1032695 w 1054459"/>
                <a:gd name="connsiteY3" fmla="*/ 1755723 h 1906945"/>
                <a:gd name="connsiteX4" fmla="*/ 1044985 w 1054459"/>
                <a:gd name="connsiteY4" fmla="*/ 1861420 h 1906945"/>
                <a:gd name="connsiteX0" fmla="*/ 0 w 1032695"/>
                <a:gd name="connsiteY0" fmla="*/ 30162 h 1755723"/>
                <a:gd name="connsiteX1" fmla="*/ 600075 w 1032695"/>
                <a:gd name="connsiteY1" fmla="*/ 153987 h 1755723"/>
                <a:gd name="connsiteX2" fmla="*/ 914400 w 1032695"/>
                <a:gd name="connsiteY2" fmla="*/ 954087 h 1755723"/>
                <a:gd name="connsiteX3" fmla="*/ 1032695 w 1032695"/>
                <a:gd name="connsiteY3" fmla="*/ 1755723 h 1755723"/>
              </a:gdLst>
              <a:ahLst/>
              <a:cxnLst>
                <a:cxn ang="0">
                  <a:pos x="connsiteX0" y="connsiteY0"/>
                </a:cxn>
                <a:cxn ang="0">
                  <a:pos x="connsiteX1" y="connsiteY1"/>
                </a:cxn>
                <a:cxn ang="0">
                  <a:pos x="connsiteX2" y="connsiteY2"/>
                </a:cxn>
                <a:cxn ang="0">
                  <a:pos x="connsiteX3" y="connsiteY3"/>
                </a:cxn>
              </a:cxnLst>
              <a:rect l="l" t="t" r="r" b="b"/>
              <a:pathLst>
                <a:path w="1032695" h="1755723">
                  <a:moveTo>
                    <a:pt x="0" y="30162"/>
                  </a:moveTo>
                  <a:cubicBezTo>
                    <a:pt x="223837" y="15081"/>
                    <a:pt x="447675" y="0"/>
                    <a:pt x="600075" y="153987"/>
                  </a:cubicBezTo>
                  <a:cubicBezTo>
                    <a:pt x="752475" y="307975"/>
                    <a:pt x="842297" y="687131"/>
                    <a:pt x="914400" y="954087"/>
                  </a:cubicBezTo>
                  <a:cubicBezTo>
                    <a:pt x="986503" y="1221043"/>
                    <a:pt x="1010931" y="1604501"/>
                    <a:pt x="1032695" y="1755723"/>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endParaRPr>
            </a:p>
          </p:txBody>
        </p:sp>
        <p:sp>
          <p:nvSpPr>
            <p:cNvPr id="20" name="Freihandform 56"/>
            <p:cNvSpPr/>
            <p:nvPr/>
          </p:nvSpPr>
          <p:spPr>
            <a:xfrm>
              <a:off x="6564262" y="1971675"/>
              <a:ext cx="798564" cy="2754108"/>
            </a:xfrm>
            <a:custGeom>
              <a:avLst/>
              <a:gdLst>
                <a:gd name="connsiteX0" fmla="*/ 0 w 695325"/>
                <a:gd name="connsiteY0" fmla="*/ 2924175 h 3319463"/>
                <a:gd name="connsiteX1" fmla="*/ 180975 w 695325"/>
                <a:gd name="connsiteY1" fmla="*/ 3105150 h 3319463"/>
                <a:gd name="connsiteX2" fmla="*/ 457200 w 695325"/>
                <a:gd name="connsiteY2" fmla="*/ 1638300 h 3319463"/>
                <a:gd name="connsiteX3" fmla="*/ 695325 w 695325"/>
                <a:gd name="connsiteY3" fmla="*/ 0 h 331946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3242033"/>
                <a:gd name="connsiteX1" fmla="*/ 279297 w 793647"/>
                <a:gd name="connsiteY1" fmla="*/ 3105150 h 3242033"/>
                <a:gd name="connsiteX2" fmla="*/ 555522 w 793647"/>
                <a:gd name="connsiteY2" fmla="*/ 1638300 h 3242033"/>
                <a:gd name="connsiteX3" fmla="*/ 793647 w 793647"/>
                <a:gd name="connsiteY3" fmla="*/ 0 h 3242033"/>
                <a:gd name="connsiteX0" fmla="*/ 0 w 793647"/>
                <a:gd name="connsiteY0" fmla="*/ 2459601 h 2755336"/>
                <a:gd name="connsiteX1" fmla="*/ 279297 w 793647"/>
                <a:gd name="connsiteY1" fmla="*/ 2618453 h 2755336"/>
                <a:gd name="connsiteX2" fmla="*/ 555522 w 793647"/>
                <a:gd name="connsiteY2" fmla="*/ 1638300 h 2755336"/>
                <a:gd name="connsiteX3" fmla="*/ 793647 w 793647"/>
                <a:gd name="connsiteY3" fmla="*/ 0 h 275533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6105"/>
                <a:gd name="connsiteY0" fmla="*/ 2462059 h 2755746"/>
                <a:gd name="connsiteX1" fmla="*/ 281755 w 796105"/>
                <a:gd name="connsiteY1" fmla="*/ 2618453 h 2755746"/>
                <a:gd name="connsiteX2" fmla="*/ 557980 w 796105"/>
                <a:gd name="connsiteY2" fmla="*/ 1638300 h 2755746"/>
                <a:gd name="connsiteX3" fmla="*/ 796105 w 796105"/>
                <a:gd name="connsiteY3" fmla="*/ 0 h 2755746"/>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 name="connsiteX0" fmla="*/ 0 w 798564"/>
                <a:gd name="connsiteY0" fmla="*/ 2452227 h 2754108"/>
                <a:gd name="connsiteX1" fmla="*/ 284214 w 798564"/>
                <a:gd name="connsiteY1" fmla="*/ 2618453 h 2754108"/>
                <a:gd name="connsiteX2" fmla="*/ 560439 w 798564"/>
                <a:gd name="connsiteY2" fmla="*/ 1638300 h 2754108"/>
                <a:gd name="connsiteX3" fmla="*/ 798564 w 798564"/>
                <a:gd name="connsiteY3" fmla="*/ 0 h 2754108"/>
              </a:gdLst>
              <a:ahLst/>
              <a:cxnLst>
                <a:cxn ang="0">
                  <a:pos x="connsiteX0" y="connsiteY0"/>
                </a:cxn>
                <a:cxn ang="0">
                  <a:pos x="connsiteX1" y="connsiteY1"/>
                </a:cxn>
                <a:cxn ang="0">
                  <a:pos x="connsiteX2" y="connsiteY2"/>
                </a:cxn>
                <a:cxn ang="0">
                  <a:pos x="connsiteX3" y="connsiteY3"/>
                </a:cxn>
              </a:cxnLst>
              <a:rect l="l" t="t" r="r" b="b"/>
              <a:pathLst>
                <a:path w="798564" h="2754108">
                  <a:moveTo>
                    <a:pt x="0" y="2452227"/>
                  </a:moveTo>
                  <a:cubicBezTo>
                    <a:pt x="30573" y="2708712"/>
                    <a:pt x="190807" y="2754108"/>
                    <a:pt x="284214" y="2618453"/>
                  </a:cubicBezTo>
                  <a:cubicBezTo>
                    <a:pt x="377621" y="2482798"/>
                    <a:pt x="474714" y="2074709"/>
                    <a:pt x="560439" y="1638300"/>
                  </a:cubicBezTo>
                  <a:cubicBezTo>
                    <a:pt x="646164" y="1201891"/>
                    <a:pt x="722364" y="560387"/>
                    <a:pt x="798564"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endParaRPr>
            </a:p>
          </p:txBody>
        </p:sp>
        <p:sp>
          <p:nvSpPr>
            <p:cNvPr id="21" name="Freihandform 57"/>
            <p:cNvSpPr/>
            <p:nvPr/>
          </p:nvSpPr>
          <p:spPr>
            <a:xfrm>
              <a:off x="1848386" y="3544584"/>
              <a:ext cx="2650733" cy="2321960"/>
            </a:xfrm>
            <a:custGeom>
              <a:avLst/>
              <a:gdLst>
                <a:gd name="connsiteX0" fmla="*/ 0 w 2650733"/>
                <a:gd name="connsiteY0" fmla="*/ 2321960 h 2321960"/>
                <a:gd name="connsiteX1" fmla="*/ 1849348 w 2650733"/>
                <a:gd name="connsiteY1" fmla="*/ 1541124 h 2321960"/>
                <a:gd name="connsiteX2" fmla="*/ 2650733 w 2650733"/>
                <a:gd name="connsiteY2" fmla="*/ 0 h 2321960"/>
              </a:gdLst>
              <a:ahLst/>
              <a:cxnLst>
                <a:cxn ang="0">
                  <a:pos x="connsiteX0" y="connsiteY0"/>
                </a:cxn>
                <a:cxn ang="0">
                  <a:pos x="connsiteX1" y="connsiteY1"/>
                </a:cxn>
                <a:cxn ang="0">
                  <a:pos x="connsiteX2" y="connsiteY2"/>
                </a:cxn>
              </a:cxnLst>
              <a:rect l="l" t="t" r="r" b="b"/>
              <a:pathLst>
                <a:path w="2650733" h="2321960">
                  <a:moveTo>
                    <a:pt x="0" y="2321960"/>
                  </a:moveTo>
                  <a:cubicBezTo>
                    <a:pt x="703779" y="2125038"/>
                    <a:pt x="1407559" y="1928117"/>
                    <a:pt x="1849348" y="1541124"/>
                  </a:cubicBezTo>
                  <a:cubicBezTo>
                    <a:pt x="2291137" y="1154131"/>
                    <a:pt x="2470935" y="577065"/>
                    <a:pt x="2650733"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endParaRPr>
            </a:p>
          </p:txBody>
        </p:sp>
        <p:sp>
          <p:nvSpPr>
            <p:cNvPr id="22" name="Freihandform 58"/>
            <p:cNvSpPr/>
            <p:nvPr/>
          </p:nvSpPr>
          <p:spPr>
            <a:xfrm>
              <a:off x="4498642" y="2704887"/>
              <a:ext cx="1043195" cy="844461"/>
            </a:xfrm>
            <a:custGeom>
              <a:avLst/>
              <a:gdLst>
                <a:gd name="connsiteX0" fmla="*/ 0 w 1900719"/>
                <a:gd name="connsiteY0" fmla="*/ 934948 h 934948"/>
                <a:gd name="connsiteX1" fmla="*/ 462337 w 1900719"/>
                <a:gd name="connsiteY1" fmla="*/ 277402 h 934948"/>
                <a:gd name="connsiteX2" fmla="*/ 1900719 w 1900719"/>
                <a:gd name="connsiteY2" fmla="*/ 0 h 934948"/>
                <a:gd name="connsiteX0" fmla="*/ 0 w 1373550"/>
                <a:gd name="connsiteY0" fmla="*/ 868273 h 868273"/>
                <a:gd name="connsiteX1" fmla="*/ 462337 w 1373550"/>
                <a:gd name="connsiteY1" fmla="*/ 210727 h 868273"/>
                <a:gd name="connsiteX2" fmla="*/ 1373550 w 1373550"/>
                <a:gd name="connsiteY2" fmla="*/ 0 h 868273"/>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462337 w 1047663"/>
                <a:gd name="connsiteY1" fmla="*/ 182152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47663"/>
                <a:gd name="connsiteY0" fmla="*/ 839698 h 839698"/>
                <a:gd name="connsiteX1" fmla="*/ 360923 w 1047663"/>
                <a:gd name="connsiteY1" fmla="*/ 241145 h 839698"/>
                <a:gd name="connsiteX2" fmla="*/ 1047663 w 1047663"/>
                <a:gd name="connsiteY2" fmla="*/ 0 h 839698"/>
                <a:gd name="connsiteX0" fmla="*/ 0 w 1035295"/>
                <a:gd name="connsiteY0" fmla="*/ 792995 h 792995"/>
                <a:gd name="connsiteX1" fmla="*/ 348555 w 1035295"/>
                <a:gd name="connsiteY1" fmla="*/ 241145 h 792995"/>
                <a:gd name="connsiteX2" fmla="*/ 1035295 w 1035295"/>
                <a:gd name="connsiteY2" fmla="*/ 0 h 792995"/>
                <a:gd name="connsiteX0" fmla="*/ 0 w 1052610"/>
                <a:gd name="connsiteY0" fmla="*/ 839698 h 839698"/>
                <a:gd name="connsiteX1" fmla="*/ 365870 w 1052610"/>
                <a:gd name="connsiteY1" fmla="*/ 241145 h 839698"/>
                <a:gd name="connsiteX2" fmla="*/ 1052610 w 1052610"/>
                <a:gd name="connsiteY2" fmla="*/ 0 h 839698"/>
                <a:gd name="connsiteX0" fmla="*/ 0 w 1055018"/>
                <a:gd name="connsiteY0" fmla="*/ 844461 h 844461"/>
                <a:gd name="connsiteX1" fmla="*/ 368278 w 1055018"/>
                <a:gd name="connsiteY1" fmla="*/ 241145 h 844461"/>
                <a:gd name="connsiteX2" fmla="*/ 1055018 w 1055018"/>
                <a:gd name="connsiteY2" fmla="*/ 0 h 844461"/>
              </a:gdLst>
              <a:ahLst/>
              <a:cxnLst>
                <a:cxn ang="0">
                  <a:pos x="connsiteX0" y="connsiteY0"/>
                </a:cxn>
                <a:cxn ang="0">
                  <a:pos x="connsiteX1" y="connsiteY1"/>
                </a:cxn>
                <a:cxn ang="0">
                  <a:pos x="connsiteX2" y="connsiteY2"/>
                </a:cxn>
              </a:cxnLst>
              <a:rect l="l" t="t" r="r" b="b"/>
              <a:pathLst>
                <a:path w="1055018" h="844461">
                  <a:moveTo>
                    <a:pt x="0" y="844461"/>
                  </a:moveTo>
                  <a:cubicBezTo>
                    <a:pt x="72775" y="593600"/>
                    <a:pt x="193668" y="381095"/>
                    <a:pt x="368278" y="241145"/>
                  </a:cubicBezTo>
                  <a:cubicBezTo>
                    <a:pt x="537014" y="123932"/>
                    <a:pt x="762598" y="32213"/>
                    <a:pt x="1055018" y="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solidFill>
                  <a:srgbClr val="333333"/>
                </a:solidFill>
              </a:endParaRPr>
            </a:p>
          </p:txBody>
        </p:sp>
      </p:grpSp>
      <p:sp>
        <p:nvSpPr>
          <p:cNvPr id="23" name="タイトル 22"/>
          <p:cNvSpPr>
            <a:spLocks noGrp="1"/>
          </p:cNvSpPr>
          <p:nvPr>
            <p:ph type="title"/>
          </p:nvPr>
        </p:nvSpPr>
        <p:spPr/>
        <p:txBody>
          <a:bodyPr>
            <a:normAutofit fontScale="90000"/>
          </a:bodyPr>
          <a:lstStyle/>
          <a:p>
            <a:r>
              <a:rPr kumimoji="1" lang="ja-JP" altLang="en-US" dirty="0"/>
              <a:t>処理能力と投資の関係</a:t>
            </a:r>
            <a:r>
              <a:rPr kumimoji="1" lang="en-US" altLang="ja-JP" dirty="0"/>
              <a:t>:</a:t>
            </a:r>
            <a:br>
              <a:rPr kumimoji="1" lang="en-US" altLang="ja-JP" dirty="0"/>
            </a:br>
            <a:r>
              <a:rPr lang="ja-JP" altLang="en-US" dirty="0"/>
              <a:t>クラウド</a:t>
            </a:r>
            <a:endParaRPr kumimoji="1" lang="ja-JP" altLang="en-US" dirty="0"/>
          </a:p>
        </p:txBody>
      </p:sp>
    </p:spTree>
    <p:extLst>
      <p:ext uri="{BB962C8B-B14F-4D97-AF65-F5344CB8AC3E}">
        <p14:creationId xmlns:p14="http://schemas.microsoft.com/office/powerpoint/2010/main" val="29830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a:t>規模の経済</a:t>
            </a:r>
            <a:endParaRPr kumimoji="1" lang="ja-JP" altLang="en-US" dirty="0"/>
          </a:p>
        </p:txBody>
      </p:sp>
      <p:sp>
        <p:nvSpPr>
          <p:cNvPr id="2" name="コンテンツ プレースホルダー 1"/>
          <p:cNvSpPr>
            <a:spLocks noGrp="1"/>
          </p:cNvSpPr>
          <p:nvPr>
            <p:ph sz="quarter" idx="10"/>
          </p:nvPr>
        </p:nvSpPr>
        <p:spPr/>
        <p:txBody>
          <a:bodyPr>
            <a:normAutofit/>
          </a:bodyPr>
          <a:lstStyle/>
          <a:p>
            <a:r>
              <a:rPr lang="ja-JP" altLang="en-US" dirty="0"/>
              <a:t>規模の経済が働きやすい大規模データセンターでは、</a:t>
            </a:r>
            <a:br>
              <a:rPr lang="en-US" altLang="ja-JP" dirty="0"/>
            </a:br>
            <a:r>
              <a:rPr lang="ja-JP" altLang="en-US" dirty="0"/>
              <a:t>従来タイプに比べ各コスト要素で、</a:t>
            </a:r>
            <a:r>
              <a:rPr lang="en-US" altLang="ja-JP" dirty="0"/>
              <a:t>5</a:t>
            </a:r>
            <a:r>
              <a:rPr lang="ja-JP" altLang="en-US" dirty="0"/>
              <a:t>～</a:t>
            </a:r>
            <a:r>
              <a:rPr lang="en-US" altLang="ja-JP" dirty="0"/>
              <a:t>7</a:t>
            </a:r>
            <a:r>
              <a:rPr lang="ja-JP" altLang="en-US" dirty="0"/>
              <a:t>倍も有利であるという分析も</a:t>
            </a:r>
            <a:endParaRPr kumimoji="1" lang="ja-JP" altLang="en-US" dirty="0"/>
          </a:p>
        </p:txBody>
      </p:sp>
      <p:graphicFrame>
        <p:nvGraphicFramePr>
          <p:cNvPr id="8" name="表 7"/>
          <p:cNvGraphicFramePr>
            <a:graphicFrameLocks noGrp="1"/>
          </p:cNvGraphicFramePr>
          <p:nvPr>
            <p:extLst/>
          </p:nvPr>
        </p:nvGraphicFramePr>
        <p:xfrm>
          <a:off x="1866900" y="2751667"/>
          <a:ext cx="8458200" cy="2926080"/>
        </p:xfrm>
        <a:graphic>
          <a:graphicData uri="http://schemas.openxmlformats.org/drawingml/2006/table">
            <a:tbl>
              <a:tblPr firstRow="1" bandRow="1">
                <a:tableStyleId>{F5AB1C69-6EDB-4FF4-983F-18BD219EF322}</a:tableStyleId>
              </a:tblPr>
              <a:tblGrid>
                <a:gridCol w="2292409">
                  <a:extLst>
                    <a:ext uri="{9D8B030D-6E8A-4147-A177-3AD203B41FA5}">
                      <a16:colId xmlns:a16="http://schemas.microsoft.com/office/drawing/2014/main" val="20000"/>
                    </a:ext>
                  </a:extLst>
                </a:gridCol>
                <a:gridCol w="2608604">
                  <a:extLst>
                    <a:ext uri="{9D8B030D-6E8A-4147-A177-3AD203B41FA5}">
                      <a16:colId xmlns:a16="http://schemas.microsoft.com/office/drawing/2014/main" val="20001"/>
                    </a:ext>
                  </a:extLst>
                </a:gridCol>
                <a:gridCol w="2529555">
                  <a:extLst>
                    <a:ext uri="{9D8B030D-6E8A-4147-A177-3AD203B41FA5}">
                      <a16:colId xmlns:a16="http://schemas.microsoft.com/office/drawing/2014/main" val="20002"/>
                    </a:ext>
                  </a:extLst>
                </a:gridCol>
                <a:gridCol w="1027632">
                  <a:extLst>
                    <a:ext uri="{9D8B030D-6E8A-4147-A177-3AD203B41FA5}">
                      <a16:colId xmlns:a16="http://schemas.microsoft.com/office/drawing/2014/main" val="20003"/>
                    </a:ext>
                  </a:extLst>
                </a:gridCol>
              </a:tblGrid>
              <a:tr h="1098429">
                <a:tc>
                  <a:txBody>
                    <a:bodyPr/>
                    <a:lstStyle/>
                    <a:p>
                      <a:endParaRPr kumimoji="1" lang="ja-JP" altLang="en-US" dirty="0"/>
                    </a:p>
                  </a:txBody>
                  <a:tcPr/>
                </a:tc>
                <a:tc>
                  <a:txBody>
                    <a:bodyPr/>
                    <a:lstStyle/>
                    <a:p>
                      <a:r>
                        <a:rPr kumimoji="1" lang="ja-JP" altLang="en-US" dirty="0"/>
                        <a:t>中規模データセンター</a:t>
                      </a:r>
                      <a:endParaRPr kumimoji="1" lang="en-US" altLang="ja-JP" dirty="0"/>
                    </a:p>
                    <a:p>
                      <a:r>
                        <a:rPr kumimoji="1" lang="ja-JP" altLang="en-US" dirty="0"/>
                        <a:t>（サーバー台数</a:t>
                      </a:r>
                      <a:br>
                        <a:rPr kumimoji="1" lang="en-US" altLang="ja-JP" dirty="0"/>
                      </a:br>
                      <a:r>
                        <a:rPr kumimoji="1" lang="en-US" altLang="ja-JP" dirty="0"/>
                        <a:t>1,000</a:t>
                      </a:r>
                      <a:r>
                        <a:rPr kumimoji="1" lang="ja-JP" altLang="en-US" dirty="0"/>
                        <a:t>台程度）</a:t>
                      </a:r>
                    </a:p>
                  </a:txBody>
                  <a:tcPr/>
                </a:tc>
                <a:tc>
                  <a:txBody>
                    <a:bodyPr/>
                    <a:lstStyle/>
                    <a:p>
                      <a:r>
                        <a:rPr kumimoji="1" lang="ja-JP" altLang="en-US" dirty="0"/>
                        <a:t>大規模データセンター</a:t>
                      </a:r>
                      <a:endParaRPr kumimoji="1" lang="en-US" altLang="ja-JP" dirty="0"/>
                    </a:p>
                    <a:p>
                      <a:r>
                        <a:rPr kumimoji="1" lang="ja-JP" altLang="en-US" dirty="0"/>
                        <a:t>（サーバー台数</a:t>
                      </a:r>
                      <a:br>
                        <a:rPr kumimoji="1" lang="en-US" altLang="ja-JP" dirty="0"/>
                      </a:br>
                      <a:r>
                        <a:rPr kumimoji="1" lang="en-US" altLang="ja-JP" dirty="0"/>
                        <a:t>50,000</a:t>
                      </a:r>
                      <a:r>
                        <a:rPr kumimoji="1" lang="ja-JP" altLang="en-US" dirty="0"/>
                        <a:t>台程度）</a:t>
                      </a:r>
                    </a:p>
                    <a:p>
                      <a:endParaRPr kumimoji="1" lang="ja-JP" altLang="en-US" dirty="0"/>
                    </a:p>
                  </a:txBody>
                  <a:tcPr/>
                </a:tc>
                <a:tc>
                  <a:txBody>
                    <a:bodyPr/>
                    <a:lstStyle/>
                    <a:p>
                      <a:r>
                        <a:rPr kumimoji="1" lang="ja-JP" altLang="en-US" dirty="0"/>
                        <a:t>倍率</a:t>
                      </a:r>
                    </a:p>
                  </a:txBody>
                  <a:tcPr/>
                </a:tc>
                <a:extLst>
                  <a:ext uri="{0D108BD9-81ED-4DB2-BD59-A6C34878D82A}">
                    <a16:rowId xmlns:a16="http://schemas.microsoft.com/office/drawing/2014/main" val="10000"/>
                  </a:ext>
                </a:extLst>
              </a:tr>
              <a:tr h="182880">
                <a:tc>
                  <a:txBody>
                    <a:bodyPr/>
                    <a:lstStyle/>
                    <a:p>
                      <a:r>
                        <a:rPr kumimoji="1" lang="ja-JP" altLang="en-US" dirty="0"/>
                        <a:t>ネットワークコスト</a:t>
                      </a:r>
                    </a:p>
                  </a:txBody>
                  <a:tcPr/>
                </a:tc>
                <a:tc>
                  <a:txBody>
                    <a:bodyPr/>
                    <a:lstStyle/>
                    <a:p>
                      <a:r>
                        <a:rPr kumimoji="1" lang="en-US" altLang="ja-JP" dirty="0"/>
                        <a:t>$95/</a:t>
                      </a:r>
                      <a:r>
                        <a:rPr kumimoji="1" lang="ja-JP" altLang="en-US" dirty="0"/>
                        <a:t>月（</a:t>
                      </a:r>
                      <a:r>
                        <a:rPr kumimoji="1" lang="en-US" altLang="ja-JP" dirty="0"/>
                        <a:t>1MB</a:t>
                      </a:r>
                      <a:r>
                        <a:rPr kumimoji="1" lang="ja-JP" altLang="en-US" dirty="0"/>
                        <a:t>あたり）</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$13/</a:t>
                      </a:r>
                      <a:r>
                        <a:rPr kumimoji="1" lang="ja-JP" altLang="en-US" dirty="0"/>
                        <a:t>月（</a:t>
                      </a:r>
                      <a:r>
                        <a:rPr kumimoji="1" lang="en-US" altLang="ja-JP" dirty="0"/>
                        <a:t>1MB</a:t>
                      </a:r>
                      <a:r>
                        <a:rPr kumimoji="1" lang="ja-JP" altLang="en-US" dirty="0"/>
                        <a:t>あたり）</a:t>
                      </a:r>
                    </a:p>
                  </a:txBody>
                  <a:tcPr/>
                </a:tc>
                <a:tc>
                  <a:txBody>
                    <a:bodyPr/>
                    <a:lstStyle/>
                    <a:p>
                      <a:r>
                        <a:rPr kumimoji="1" lang="en-US" altLang="ja-JP"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7.1</a:t>
                      </a:r>
                      <a:r>
                        <a:rPr kumimoji="1" lang="ja-JP" altLang="en-US"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倍</a:t>
                      </a:r>
                    </a:p>
                  </a:txBody>
                  <a:tcPr/>
                </a:tc>
                <a:extLst>
                  <a:ext uri="{0D108BD9-81ED-4DB2-BD59-A6C34878D82A}">
                    <a16:rowId xmlns:a16="http://schemas.microsoft.com/office/drawing/2014/main" val="10001"/>
                  </a:ext>
                </a:extLst>
              </a:tr>
              <a:tr h="121920">
                <a:tc>
                  <a:txBody>
                    <a:bodyPr/>
                    <a:lstStyle/>
                    <a:p>
                      <a:r>
                        <a:rPr kumimoji="1" lang="ja-JP" altLang="en-US" dirty="0"/>
                        <a:t>ストレージコスト</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$2.2/</a:t>
                      </a:r>
                      <a:r>
                        <a:rPr kumimoji="1" lang="ja-JP" altLang="en-US" dirty="0"/>
                        <a:t>月（</a:t>
                      </a:r>
                      <a:r>
                        <a:rPr kumimoji="1" lang="en-US" altLang="ja-JP" dirty="0"/>
                        <a:t>1GB</a:t>
                      </a:r>
                      <a:r>
                        <a:rPr kumimoji="1" lang="ja-JP" altLang="en-US" dirty="0"/>
                        <a:t>あたり）</a:t>
                      </a:r>
                    </a:p>
                    <a:p>
                      <a:endParaRPr kumimoji="1" lang="ja-JP"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$0.4/</a:t>
                      </a:r>
                      <a:r>
                        <a:rPr kumimoji="1" lang="ja-JP" altLang="en-US" dirty="0"/>
                        <a:t>月（</a:t>
                      </a:r>
                      <a:r>
                        <a:rPr kumimoji="1" lang="en-US" altLang="ja-JP" dirty="0"/>
                        <a:t>1GB</a:t>
                      </a:r>
                      <a:r>
                        <a:rPr kumimoji="1" lang="ja-JP" altLang="en-US" dirty="0"/>
                        <a:t>あたり）</a:t>
                      </a:r>
                    </a:p>
                  </a:txBody>
                  <a:tcPr/>
                </a:tc>
                <a:tc>
                  <a:txBody>
                    <a:bodyPr/>
                    <a:lstStyle/>
                    <a:p>
                      <a:r>
                        <a:rPr kumimoji="1" lang="en-US" altLang="ja-JP"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5.7</a:t>
                      </a:r>
                      <a:r>
                        <a:rPr kumimoji="1" lang="ja-JP" altLang="en-US"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倍</a:t>
                      </a:r>
                      <a:endParaRPr kumimoji="1" lang="ja-JP" altLang="en-US" sz="2400" dirty="0"/>
                    </a:p>
                  </a:txBody>
                  <a:tcPr/>
                </a:tc>
                <a:extLst>
                  <a:ext uri="{0D108BD9-81ED-4DB2-BD59-A6C34878D82A}">
                    <a16:rowId xmlns:a16="http://schemas.microsoft.com/office/drawing/2014/main" val="10002"/>
                  </a:ext>
                </a:extLst>
              </a:tr>
              <a:tr h="624840">
                <a:tc>
                  <a:txBody>
                    <a:bodyPr/>
                    <a:lstStyle/>
                    <a:p>
                      <a:r>
                        <a:rPr kumimoji="1" lang="ja-JP" altLang="en-US" dirty="0"/>
                        <a:t>サービス運用コスト</a:t>
                      </a:r>
                    </a:p>
                  </a:txBody>
                  <a:tcPr/>
                </a:tc>
                <a:tc>
                  <a:txBody>
                    <a:bodyPr/>
                    <a:lstStyle/>
                    <a:p>
                      <a:r>
                        <a:rPr kumimoji="1" lang="ja-JP" altLang="en-US" dirty="0"/>
                        <a:t>管理者ひとりで</a:t>
                      </a:r>
                      <a:br>
                        <a:rPr kumimoji="1" lang="en-US" altLang="ja-JP" dirty="0"/>
                      </a:br>
                      <a:r>
                        <a:rPr kumimoji="1" lang="ja-JP" altLang="en-US" dirty="0"/>
                        <a:t>約</a:t>
                      </a:r>
                      <a:r>
                        <a:rPr kumimoji="1" lang="en-US" altLang="ja-JP" dirty="0"/>
                        <a:t>140</a:t>
                      </a:r>
                      <a:r>
                        <a:rPr kumimoji="1" lang="ja-JP" altLang="en-US" dirty="0"/>
                        <a:t>台</a:t>
                      </a:r>
                    </a:p>
                  </a:txBody>
                  <a:tcPr/>
                </a:tc>
                <a:tc>
                  <a:txBody>
                    <a:bodyPr/>
                    <a:lstStyle/>
                    <a:p>
                      <a:r>
                        <a:rPr kumimoji="1" lang="ja-JP" altLang="en-US" dirty="0"/>
                        <a:t>管理者ひとりで</a:t>
                      </a:r>
                      <a:endParaRPr kumimoji="1" lang="en-US" altLang="ja-JP" dirty="0"/>
                    </a:p>
                    <a:p>
                      <a:r>
                        <a:rPr kumimoji="1" lang="en-US" altLang="ja-JP" dirty="0"/>
                        <a:t>1,000</a:t>
                      </a:r>
                      <a:r>
                        <a:rPr kumimoji="1" lang="ja-JP" altLang="en-US" dirty="0"/>
                        <a:t>台以上</a:t>
                      </a:r>
                    </a:p>
                  </a:txBody>
                  <a:tcPr/>
                </a:tc>
                <a:tc>
                  <a:txBody>
                    <a:bodyPr/>
                    <a:lstStyle/>
                    <a:p>
                      <a:r>
                        <a:rPr kumimoji="1" lang="en-US" altLang="ja-JP"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7.1</a:t>
                      </a:r>
                      <a:r>
                        <a:rPr kumimoji="1" lang="ja-JP" altLang="en-US" sz="2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倍</a:t>
                      </a:r>
                    </a:p>
                  </a:txBody>
                  <a:tcPr/>
                </a:tc>
                <a:extLst>
                  <a:ext uri="{0D108BD9-81ED-4DB2-BD59-A6C34878D82A}">
                    <a16:rowId xmlns:a16="http://schemas.microsoft.com/office/drawing/2014/main" val="10003"/>
                  </a:ext>
                </a:extLst>
              </a:tr>
            </a:tbl>
          </a:graphicData>
        </a:graphic>
      </p:graphicFrame>
      <p:sp>
        <p:nvSpPr>
          <p:cNvPr id="7" name="正方形/長方形 6"/>
          <p:cNvSpPr/>
          <p:nvPr/>
        </p:nvSpPr>
        <p:spPr>
          <a:xfrm>
            <a:off x="4507831" y="5829407"/>
            <a:ext cx="5867400" cy="461665"/>
          </a:xfrm>
          <a:prstGeom prst="rect">
            <a:avLst/>
          </a:prstGeom>
        </p:spPr>
        <p:txBody>
          <a:bodyPr wrap="square">
            <a:spAutoFit/>
          </a:bodyPr>
          <a:lstStyle/>
          <a:p>
            <a:pPr algn="r"/>
            <a:r>
              <a:rPr lang="en-US" altLang="ja-JP" sz="1200" dirty="0"/>
              <a:t>Above the Clouds </a:t>
            </a:r>
            <a:r>
              <a:rPr lang="ja-JP" altLang="en-US" sz="1200" dirty="0"/>
              <a:t>より</a:t>
            </a:r>
            <a:br>
              <a:rPr lang="en-US" altLang="ja-JP" sz="1200" dirty="0"/>
            </a:br>
            <a:r>
              <a:rPr lang="en-US" altLang="ja-JP" sz="1200" dirty="0"/>
              <a:t>http://berkeleyclouds.blogspot.com/2009/02/above-clouds-released.html</a:t>
            </a:r>
            <a:endParaRPr lang="ja-JP" altLang="en-US" sz="1200" dirty="0"/>
          </a:p>
        </p:txBody>
      </p:sp>
    </p:spTree>
    <p:extLst>
      <p:ext uri="{BB962C8B-B14F-4D97-AF65-F5344CB8AC3E}">
        <p14:creationId xmlns:p14="http://schemas.microsoft.com/office/powerpoint/2010/main" val="237353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購入方法</a:t>
            </a:r>
          </a:p>
        </p:txBody>
      </p:sp>
      <p:cxnSp>
        <p:nvCxnSpPr>
          <p:cNvPr id="5" name="直線コネクタ 4"/>
          <p:cNvCxnSpPr/>
          <p:nvPr/>
        </p:nvCxnSpPr>
        <p:spPr>
          <a:xfrm>
            <a:off x="5943600" y="1129142"/>
            <a:ext cx="0" cy="4961721"/>
          </a:xfrm>
          <a:prstGeom prst="line">
            <a:avLst/>
          </a:prstGeom>
          <a:noFill/>
          <a:ln w="57150" cap="flat" cmpd="sng" algn="ctr">
            <a:solidFill>
              <a:srgbClr val="4F81BD">
                <a:shade val="95000"/>
                <a:satMod val="105000"/>
              </a:srgbClr>
            </a:solidFill>
            <a:prstDash val="dash"/>
          </a:ln>
          <a:effectLst/>
        </p:spPr>
      </p:cxnSp>
      <p:grpSp>
        <p:nvGrpSpPr>
          <p:cNvPr id="6" name="グループ化 5"/>
          <p:cNvGrpSpPr/>
          <p:nvPr/>
        </p:nvGrpSpPr>
        <p:grpSpPr>
          <a:xfrm>
            <a:off x="2170356" y="1299251"/>
            <a:ext cx="7568409" cy="4562250"/>
            <a:chOff x="2101191" y="1412776"/>
            <a:chExt cx="7235169" cy="5098216"/>
          </a:xfrm>
        </p:grpSpPr>
        <p:sp>
          <p:nvSpPr>
            <p:cNvPr id="7" name="正方形/長方形 6"/>
            <p:cNvSpPr/>
            <p:nvPr/>
          </p:nvSpPr>
          <p:spPr>
            <a:xfrm>
              <a:off x="2101191" y="1412776"/>
              <a:ext cx="3462528" cy="3072384"/>
            </a:xfrm>
            <a:prstGeom prst="rect">
              <a:avLst/>
            </a:prstGeom>
            <a:solidFill>
              <a:srgbClr val="00B0F0"/>
            </a:solidFill>
            <a:ln w="19050" cap="flat" cmpd="sng" algn="ctr">
              <a:solidFill>
                <a:srgbClr val="00B0F0"/>
              </a:solidFill>
              <a:prstDash val="solid"/>
            </a:ln>
            <a:effectLst/>
          </p:spPr>
          <p:txBody>
            <a:bodyPr rtlCol="0" anchor="t"/>
            <a:lstStyle/>
            <a:p>
              <a:pPr algn="ctr">
                <a:defRPr/>
              </a:pPr>
              <a:r>
                <a:rPr lang="ja-JP" altLang="en-US" b="1" u="sng" kern="0" dirty="0">
                  <a:solidFill>
                    <a:prstClr val="white"/>
                  </a:solidFill>
                  <a:latin typeface="メイリオ"/>
                  <a:ea typeface="メイリオ"/>
                  <a:cs typeface="Meiryo UI" pitchFamily="50" charset="-128"/>
                </a:rPr>
                <a:t>オンライン</a:t>
              </a:r>
              <a:endParaRPr lang="en-US" altLang="ja-JP" b="1" u="sng" kern="0" dirty="0">
                <a:solidFill>
                  <a:prstClr val="white"/>
                </a:solidFill>
                <a:latin typeface="メイリオ"/>
                <a:ea typeface="メイリオ"/>
                <a:cs typeface="Meiryo UI" pitchFamily="50" charset="-128"/>
              </a:endParaRPr>
            </a:p>
            <a:p>
              <a:pPr algn="ctr">
                <a:defRPr/>
              </a:pPr>
              <a:r>
                <a:rPr lang="ja-JP" altLang="en-US" b="1" kern="0" dirty="0">
                  <a:solidFill>
                    <a:prstClr val="white"/>
                  </a:solidFill>
                  <a:latin typeface="メイリオ"/>
                  <a:ea typeface="メイリオ"/>
                  <a:cs typeface="Meiryo UI" pitchFamily="50" charset="-128"/>
                </a:rPr>
                <a:t>（ウェブから）</a:t>
              </a:r>
              <a:endParaRPr lang="en-US" b="1" kern="0" dirty="0">
                <a:solidFill>
                  <a:prstClr val="white"/>
                </a:solidFill>
                <a:latin typeface="メイリオ"/>
                <a:ea typeface="メイリオ"/>
                <a:cs typeface="Meiryo UI" pitchFamily="50" charset="-128"/>
              </a:endParaRPr>
            </a:p>
          </p:txBody>
        </p:sp>
        <p:sp>
          <p:nvSpPr>
            <p:cNvPr id="8" name="正方形/長方形 7"/>
            <p:cNvSpPr/>
            <p:nvPr/>
          </p:nvSpPr>
          <p:spPr>
            <a:xfrm>
              <a:off x="5873832" y="1412776"/>
              <a:ext cx="3462528" cy="3072384"/>
            </a:xfrm>
            <a:prstGeom prst="rect">
              <a:avLst/>
            </a:prstGeom>
            <a:solidFill>
              <a:srgbClr val="00B050"/>
            </a:solidFill>
            <a:ln w="19050" cap="flat" cmpd="sng" algn="ctr">
              <a:solidFill>
                <a:srgbClr val="00B050"/>
              </a:solidFill>
              <a:prstDash val="solid"/>
            </a:ln>
            <a:effectLst/>
          </p:spPr>
          <p:txBody>
            <a:bodyPr rtlCol="0" anchor="t"/>
            <a:lstStyle/>
            <a:p>
              <a:pPr algn="ctr">
                <a:defRPr/>
              </a:pPr>
              <a:r>
                <a:rPr lang="ja-JP" altLang="en-US" b="1" u="sng" kern="0" dirty="0">
                  <a:solidFill>
                    <a:prstClr val="white"/>
                  </a:solidFill>
                  <a:latin typeface="メイリオ"/>
                  <a:ea typeface="メイリオ"/>
                  <a:cs typeface="Meiryo UI" pitchFamily="50" charset="-128"/>
                </a:rPr>
                <a:t>書面</a:t>
              </a:r>
              <a:endParaRPr lang="en-US" altLang="ja-JP" b="1" u="sng" kern="0" dirty="0">
                <a:solidFill>
                  <a:prstClr val="white"/>
                </a:solidFill>
                <a:latin typeface="メイリオ"/>
                <a:ea typeface="メイリオ"/>
                <a:cs typeface="Meiryo UI" pitchFamily="50" charset="-128"/>
              </a:endParaRPr>
            </a:p>
            <a:p>
              <a:pPr algn="ctr">
                <a:defRPr/>
              </a:pPr>
              <a:r>
                <a:rPr lang="ja-JP" altLang="en-US" b="1" kern="0" dirty="0">
                  <a:solidFill>
                    <a:prstClr val="white"/>
                  </a:solidFill>
                  <a:latin typeface="メイリオ"/>
                  <a:ea typeface="メイリオ"/>
                  <a:cs typeface="Meiryo UI" pitchFamily="50" charset="-128"/>
                </a:rPr>
                <a:t>（ボリュームライセンス）</a:t>
              </a:r>
              <a:endParaRPr lang="en-US" b="1" kern="0" dirty="0">
                <a:solidFill>
                  <a:prstClr val="white"/>
                </a:solidFill>
                <a:latin typeface="メイリオ"/>
                <a:ea typeface="メイリオ"/>
                <a:cs typeface="Meiryo UI" pitchFamily="50" charset="-128"/>
              </a:endParaRPr>
            </a:p>
          </p:txBody>
        </p:sp>
        <p:pic>
          <p:nvPicPr>
            <p:cNvPr id="9" name="Picture 3" descr="\\MAGNUM\Projects\Microsoft\Cloud Power FY12\Design\ICONS_PNG\Document.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tretch>
              <a:fillRect/>
            </a:stretch>
          </p:blipFill>
          <p:spPr bwMode="auto">
            <a:xfrm>
              <a:off x="6690696" y="2279103"/>
              <a:ext cx="1828800" cy="1828800"/>
            </a:xfrm>
            <a:prstGeom prst="rect">
              <a:avLst/>
            </a:prstGeom>
            <a:noFill/>
          </p:spPr>
        </p:pic>
        <p:pic>
          <p:nvPicPr>
            <p:cNvPr id="10" name="Picture 4" descr="\\MAGNUM\Projects\Microsoft\Cloud Power FY12\Design\ICONS_PNG\Open_Web_Platform.png"/>
            <p:cNvPicPr>
              <a:picLocks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3040912" y="2279103"/>
              <a:ext cx="1583086" cy="1850544"/>
            </a:xfrm>
            <a:prstGeom prst="rect">
              <a:avLst/>
            </a:prstGeom>
            <a:noFill/>
          </p:spPr>
        </p:pic>
        <p:sp>
          <p:nvSpPr>
            <p:cNvPr id="11" name="正方形/長方形 10"/>
            <p:cNvSpPr/>
            <p:nvPr/>
          </p:nvSpPr>
          <p:spPr>
            <a:xfrm>
              <a:off x="2101192" y="4710792"/>
              <a:ext cx="1711850" cy="792088"/>
            </a:xfrm>
            <a:prstGeom prst="rect">
              <a:avLst/>
            </a:prstGeom>
            <a:solidFill>
              <a:srgbClr val="FF0000"/>
            </a:solidFill>
            <a:ln w="19050" cap="flat" cmpd="sng" algn="ctr">
              <a:solidFill>
                <a:srgbClr val="7030A0"/>
              </a:solidFill>
              <a:prstDash val="solid"/>
            </a:ln>
            <a:effectLst/>
            <a:extLst/>
          </p:spPr>
          <p:txBody>
            <a:bodyPr lIns="54000" tIns="54000" rIns="27000" bIns="54000" rtlCol="0" anchor="ctr"/>
            <a:lstStyle/>
            <a:p>
              <a:pPr algn="ctr">
                <a:defRPr/>
              </a:pPr>
              <a:r>
                <a:rPr lang="ja-JP" altLang="en-US" sz="1400" b="1" kern="0" dirty="0">
                  <a:solidFill>
                    <a:prstClr val="white"/>
                  </a:solidFill>
                  <a:latin typeface="メイリオ"/>
                  <a:ea typeface="メイリオ"/>
                  <a:cs typeface="Meiryo UI" pitchFamily="50" charset="-128"/>
                </a:rPr>
                <a:t>クレジットカード</a:t>
              </a:r>
            </a:p>
          </p:txBody>
        </p:sp>
        <p:sp>
          <p:nvSpPr>
            <p:cNvPr id="12" name="正方形/長方形 11"/>
            <p:cNvSpPr/>
            <p:nvPr/>
          </p:nvSpPr>
          <p:spPr>
            <a:xfrm>
              <a:off x="3898136" y="4710792"/>
              <a:ext cx="5438224" cy="792088"/>
            </a:xfrm>
            <a:prstGeom prst="rect">
              <a:avLst/>
            </a:prstGeom>
            <a:solidFill>
              <a:srgbClr val="FF0000"/>
            </a:solidFill>
            <a:ln w="19050" cap="flat" cmpd="sng" algn="ctr">
              <a:solidFill>
                <a:srgbClr val="7030A0"/>
              </a:solidFill>
              <a:prstDash val="solid"/>
            </a:ln>
            <a:effectLst/>
            <a:extLst/>
          </p:spPr>
          <p:txBody>
            <a:bodyPr lIns="54000" tIns="54000" rIns="27000" bIns="54000" rtlCol="0" anchor="ctr"/>
            <a:lstStyle/>
            <a:p>
              <a:pPr algn="ctr">
                <a:defRPr/>
              </a:pPr>
              <a:r>
                <a:rPr lang="ja-JP" altLang="en-US" sz="1400" b="1" kern="0" dirty="0">
                  <a:solidFill>
                    <a:prstClr val="white"/>
                  </a:solidFill>
                  <a:latin typeface="メイリオ"/>
                  <a:ea typeface="メイリオ"/>
                  <a:cs typeface="Meiryo UI" pitchFamily="50" charset="-128"/>
                </a:rPr>
                <a:t>請求書</a:t>
              </a:r>
            </a:p>
          </p:txBody>
        </p:sp>
        <p:sp>
          <p:nvSpPr>
            <p:cNvPr id="13" name="正方形/長方形 12"/>
            <p:cNvSpPr/>
            <p:nvPr/>
          </p:nvSpPr>
          <p:spPr>
            <a:xfrm>
              <a:off x="2101192" y="5718904"/>
              <a:ext cx="3462528" cy="792088"/>
            </a:xfrm>
            <a:prstGeom prst="rect">
              <a:avLst/>
            </a:prstGeom>
            <a:solidFill>
              <a:srgbClr val="FF9900"/>
            </a:solidFill>
            <a:ln w="19050" cap="flat" cmpd="sng" algn="ctr">
              <a:solidFill>
                <a:srgbClr val="FF9900"/>
              </a:solidFill>
              <a:prstDash val="solid"/>
            </a:ln>
            <a:effectLst/>
            <a:extLst/>
          </p:spPr>
          <p:txBody>
            <a:bodyPr lIns="54000" tIns="54000" rIns="27000" bIns="54000" rtlCol="0" anchor="ctr"/>
            <a:lstStyle/>
            <a:p>
              <a:pPr algn="ctr">
                <a:defRPr/>
              </a:pPr>
              <a:r>
                <a:rPr lang="ja-JP" altLang="en-US" sz="1400" b="1" kern="0" dirty="0">
                  <a:solidFill>
                    <a:prstClr val="white"/>
                  </a:solidFill>
                  <a:latin typeface="メイリオ"/>
                  <a:ea typeface="メイリオ"/>
                  <a:cs typeface="Meiryo UI" pitchFamily="50" charset="-128"/>
                </a:rPr>
                <a:t>直接契約</a:t>
              </a:r>
            </a:p>
          </p:txBody>
        </p:sp>
        <p:sp>
          <p:nvSpPr>
            <p:cNvPr id="14" name="正方形/長方形 13"/>
            <p:cNvSpPr/>
            <p:nvPr/>
          </p:nvSpPr>
          <p:spPr>
            <a:xfrm>
              <a:off x="5873832" y="5718904"/>
              <a:ext cx="3462528" cy="792088"/>
            </a:xfrm>
            <a:prstGeom prst="rect">
              <a:avLst/>
            </a:prstGeom>
            <a:solidFill>
              <a:srgbClr val="FF9900"/>
            </a:solidFill>
            <a:ln w="19050" cap="flat" cmpd="sng" algn="ctr">
              <a:solidFill>
                <a:srgbClr val="FF9900"/>
              </a:solidFill>
              <a:prstDash val="solid"/>
            </a:ln>
            <a:effectLst/>
            <a:extLst/>
          </p:spPr>
          <p:txBody>
            <a:bodyPr lIns="54000" tIns="54000" rIns="27000" bIns="54000" rtlCol="0" anchor="ctr"/>
            <a:lstStyle/>
            <a:p>
              <a:pPr algn="ctr">
                <a:defRPr/>
              </a:pPr>
              <a:r>
                <a:rPr lang="ja-JP" altLang="en-US" sz="1400" b="1" kern="0" dirty="0">
                  <a:solidFill>
                    <a:prstClr val="white"/>
                  </a:solidFill>
                  <a:latin typeface="メイリオ"/>
                  <a:ea typeface="メイリオ"/>
                  <a:cs typeface="Meiryo UI" pitchFamily="50" charset="-128"/>
                </a:rPr>
                <a:t>代理店経由</a:t>
              </a:r>
            </a:p>
          </p:txBody>
        </p:sp>
      </p:grpSp>
    </p:spTree>
    <p:extLst>
      <p:ext uri="{BB962C8B-B14F-4D97-AF65-F5344CB8AC3E}">
        <p14:creationId xmlns:p14="http://schemas.microsoft.com/office/powerpoint/2010/main" val="223118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800" dirty="0"/>
              <a:t>購入オプション比較</a:t>
            </a:r>
          </a:p>
        </p:txBody>
      </p:sp>
      <p:sp>
        <p:nvSpPr>
          <p:cNvPr id="5" name="TextBox 5"/>
          <p:cNvSpPr txBox="1"/>
          <p:nvPr/>
        </p:nvSpPr>
        <p:spPr>
          <a:xfrm>
            <a:off x="4419600" y="1844803"/>
            <a:ext cx="1620000" cy="4754520"/>
          </a:xfrm>
          <a:prstGeom prst="rect">
            <a:avLst/>
          </a:prstGeom>
          <a:solidFill>
            <a:srgbClr val="008272"/>
          </a:solidFill>
          <a:ln>
            <a:noFill/>
          </a:ln>
          <a:extLst/>
        </p:spPr>
        <p:txBody>
          <a:bodyPr wrap="square" lIns="100848" tIns="105877" rIns="100848" bIns="6723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39669" algn="l" defTabSz="685872">
              <a:defRPr/>
            </a:pPr>
            <a:endParaRPr lang="ja-JP" altLang="en-US" sz="2000" kern="0" dirty="0">
              <a:ln>
                <a:noFill/>
              </a:ln>
              <a:latin typeface="メイリオ"/>
              <a:ea typeface="メイリオ"/>
            </a:endParaRPr>
          </a:p>
        </p:txBody>
      </p:sp>
      <p:sp>
        <p:nvSpPr>
          <p:cNvPr id="7" name="TextBox 10"/>
          <p:cNvSpPr txBox="1"/>
          <p:nvPr/>
        </p:nvSpPr>
        <p:spPr>
          <a:xfrm>
            <a:off x="7828745" y="1843392"/>
            <a:ext cx="1620000" cy="4757918"/>
          </a:xfrm>
          <a:prstGeom prst="rect">
            <a:avLst/>
          </a:prstGeom>
          <a:solidFill>
            <a:srgbClr val="C0504D"/>
          </a:solidFill>
          <a:ln>
            <a:noFill/>
          </a:ln>
          <a:extLst/>
        </p:spPr>
        <p:txBody>
          <a:bodyPr wrap="square" lIns="100848" tIns="105877" rIns="100848" bIns="6723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39669" algn="l" defTabSz="685872">
              <a:defRPr/>
            </a:pPr>
            <a:endParaRPr kumimoji="0" lang="ja-JP" altLang="en-US" sz="1400" kern="0" dirty="0">
              <a:ln>
                <a:noFill/>
              </a:ln>
              <a:latin typeface="メイリオ"/>
              <a:ea typeface="メイリオ"/>
            </a:endParaRPr>
          </a:p>
        </p:txBody>
      </p:sp>
      <p:sp>
        <p:nvSpPr>
          <p:cNvPr id="8" name="TextBox 15"/>
          <p:cNvSpPr txBox="1"/>
          <p:nvPr/>
        </p:nvSpPr>
        <p:spPr>
          <a:xfrm>
            <a:off x="4419601" y="990601"/>
            <a:ext cx="1624935" cy="791915"/>
          </a:xfrm>
          <a:prstGeom prst="rect">
            <a:avLst/>
          </a:prstGeom>
          <a:solidFill>
            <a:srgbClr val="00B0F0"/>
          </a:solidFill>
          <a:ln>
            <a:noFill/>
          </a:ln>
        </p:spPr>
        <p:txBody>
          <a:bodyPr wrap="square" lIns="100848" tIns="105877" rIns="100848" bIns="67232" rtlCol="0" anchor="t" anchorCtr="0">
            <a:noAutofit/>
          </a:bodyPr>
          <a:lstStyle>
            <a:defPPr>
              <a:defRPr lang="ja-JP"/>
            </a:defPPr>
            <a:lvl1pPr marL="39669" marR="0" lvl="0" indent="0" defTabSz="685872" fontAlgn="auto">
              <a:lnSpc>
                <a:spcPct val="100000"/>
              </a:lnSpc>
              <a:spcBef>
                <a:spcPts val="0"/>
              </a:spcBef>
              <a:spcAft>
                <a:spcPts val="0"/>
              </a:spcAft>
              <a:buClrTx/>
              <a:buSzTx/>
              <a:buFontTx/>
              <a:buNone/>
              <a:tabLst/>
              <a:defRPr kumimoji="0" sz="1471" b="0" i="0" u="none" strike="noStrike" kern="0" cap="none" spc="0" normalizeH="0" baseline="0">
                <a:ln>
                  <a:noFill/>
                </a:ln>
                <a:solidFill>
                  <a:srgbClr val="FFFFFF"/>
                </a:solidFill>
                <a:effectLst/>
                <a:uLnTx/>
                <a:uFillTx/>
                <a:latin typeface="メイリオ"/>
                <a:ea typeface="メイリオ"/>
                <a:cs typeface="Segoe UI" pitchFamily="34" charset="0"/>
              </a:defRPr>
            </a:lvl1pPr>
          </a:lstStyle>
          <a:p>
            <a:pPr algn="ctr">
              <a:defRPr/>
            </a:pPr>
            <a:r>
              <a:rPr lang="ja-JP" altLang="en-US" sz="1600" dirty="0"/>
              <a:t>オンライン</a:t>
            </a:r>
          </a:p>
        </p:txBody>
      </p:sp>
      <p:sp>
        <p:nvSpPr>
          <p:cNvPr id="9" name="TextBox 18"/>
          <p:cNvSpPr txBox="1"/>
          <p:nvPr/>
        </p:nvSpPr>
        <p:spPr>
          <a:xfrm>
            <a:off x="6115482" y="1843392"/>
            <a:ext cx="1620000" cy="4757919"/>
          </a:xfrm>
          <a:prstGeom prst="rect">
            <a:avLst/>
          </a:prstGeom>
          <a:solidFill>
            <a:srgbClr val="4F81BD"/>
          </a:solidFill>
          <a:ln>
            <a:noFill/>
          </a:ln>
          <a:extLst/>
        </p:spPr>
        <p:txBody>
          <a:bodyPr wrap="square" lIns="100848" tIns="105877" rIns="100848" bIns="67232" rtlCol="0" anchor="t" anchorCtr="0">
            <a:noAutofit/>
          </a:bodyPr>
          <a:lstStyle>
            <a:defPPr>
              <a:defRPr lang="en-US"/>
            </a:defPPr>
            <a:lvl1pPr algn="ctr">
              <a:defRPr sz="2400">
                <a:ln>
                  <a:solidFill>
                    <a:srgbClr val="FFFFFF">
                      <a:alpha val="0"/>
                    </a:srgbClr>
                  </a:solidFill>
                </a:ln>
                <a:solidFill>
                  <a:srgbClr val="FFFFFF"/>
                </a:solidFill>
                <a:latin typeface="+mj-lt"/>
                <a:ea typeface="Segoe UI" pitchFamily="34" charset="0"/>
                <a:cs typeface="Segoe UI" pitchFamily="34" charset="0"/>
              </a:defRPr>
            </a:lvl1pPr>
          </a:lstStyle>
          <a:p>
            <a:pPr marL="39669" algn="l" defTabSz="685872">
              <a:defRPr/>
            </a:pPr>
            <a:endParaRPr kumimoji="0" lang="ja-JP" altLang="en-US" sz="1400" kern="0" dirty="0">
              <a:ln>
                <a:noFill/>
              </a:ln>
              <a:latin typeface="メイリオ"/>
              <a:ea typeface="メイリオ"/>
            </a:endParaRPr>
          </a:p>
        </p:txBody>
      </p:sp>
      <p:sp>
        <p:nvSpPr>
          <p:cNvPr id="10" name="テキスト ボックス 9"/>
          <p:cNvSpPr txBox="1"/>
          <p:nvPr/>
        </p:nvSpPr>
        <p:spPr>
          <a:xfrm>
            <a:off x="4419600" y="2066635"/>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無し</a:t>
            </a:r>
          </a:p>
        </p:txBody>
      </p:sp>
      <p:sp>
        <p:nvSpPr>
          <p:cNvPr id="12" name="テキスト ボックス 11"/>
          <p:cNvSpPr txBox="1"/>
          <p:nvPr/>
        </p:nvSpPr>
        <p:spPr>
          <a:xfrm>
            <a:off x="6115482" y="2065127"/>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無し</a:t>
            </a:r>
          </a:p>
        </p:txBody>
      </p:sp>
      <p:sp>
        <p:nvSpPr>
          <p:cNvPr id="13" name="テキスト ボックス 12"/>
          <p:cNvSpPr txBox="1"/>
          <p:nvPr/>
        </p:nvSpPr>
        <p:spPr>
          <a:xfrm>
            <a:off x="7828745" y="2065127"/>
            <a:ext cx="1620000" cy="307777"/>
          </a:xfrm>
          <a:prstGeom prst="rect">
            <a:avLst/>
          </a:prstGeom>
          <a:noFill/>
        </p:spPr>
        <p:txBody>
          <a:bodyPr wrap="square" rtlCol="0">
            <a:spAutoFit/>
          </a:bodyPr>
          <a:lstStyle/>
          <a:p>
            <a:pPr algn="ctr"/>
            <a:r>
              <a:rPr lang="en-US" altLang="ja-JP" sz="1400" dirty="0">
                <a:solidFill>
                  <a:prstClr val="white"/>
                </a:solidFill>
                <a:latin typeface="メイリオ"/>
                <a:ea typeface="メイリオ"/>
              </a:rPr>
              <a:t>3</a:t>
            </a:r>
            <a:r>
              <a:rPr lang="ja-JP" altLang="en-US" sz="1400" dirty="0">
                <a:solidFill>
                  <a:prstClr val="white"/>
                </a:solidFill>
                <a:latin typeface="メイリオ"/>
                <a:ea typeface="メイリオ"/>
              </a:rPr>
              <a:t>年間</a:t>
            </a:r>
          </a:p>
        </p:txBody>
      </p:sp>
      <p:sp>
        <p:nvSpPr>
          <p:cNvPr id="14" name="正方形/長方形 13"/>
          <p:cNvSpPr/>
          <p:nvPr/>
        </p:nvSpPr>
        <p:spPr>
          <a:xfrm>
            <a:off x="4424535" y="1409838"/>
            <a:ext cx="1620000" cy="338554"/>
          </a:xfrm>
          <a:prstGeom prst="rect">
            <a:avLst/>
          </a:prstGeom>
        </p:spPr>
        <p:txBody>
          <a:bodyPr wrap="square">
            <a:spAutoFit/>
          </a:bodyPr>
          <a:lstStyle/>
          <a:p>
            <a:pPr algn="ctr"/>
            <a:r>
              <a:rPr lang="ja-JP" altLang="en-US" sz="1600" kern="0" dirty="0">
                <a:solidFill>
                  <a:srgbClr val="FFFFFF"/>
                </a:solidFill>
                <a:latin typeface="メイリオ"/>
                <a:ea typeface="メイリオ"/>
                <a:cs typeface="Segoe UI" pitchFamily="34" charset="0"/>
              </a:rPr>
              <a:t>従量課金</a:t>
            </a:r>
            <a:endParaRPr lang="ja-JP" altLang="en-US" sz="1600" dirty="0">
              <a:solidFill>
                <a:prstClr val="black"/>
              </a:solidFill>
              <a:latin typeface="メイリオ"/>
              <a:ea typeface="メイリオ"/>
            </a:endParaRPr>
          </a:p>
        </p:txBody>
      </p:sp>
      <p:sp>
        <p:nvSpPr>
          <p:cNvPr id="16" name="テキスト ボックス 15"/>
          <p:cNvSpPr txBox="1"/>
          <p:nvPr/>
        </p:nvSpPr>
        <p:spPr>
          <a:xfrm>
            <a:off x="4419600" y="2588189"/>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標準価格</a:t>
            </a:r>
          </a:p>
        </p:txBody>
      </p:sp>
      <p:sp>
        <p:nvSpPr>
          <p:cNvPr id="18" name="テキスト ボックス 17"/>
          <p:cNvSpPr txBox="1"/>
          <p:nvPr/>
        </p:nvSpPr>
        <p:spPr>
          <a:xfrm>
            <a:off x="6115482" y="2590176"/>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標準価格</a:t>
            </a:r>
          </a:p>
        </p:txBody>
      </p:sp>
      <p:sp>
        <p:nvSpPr>
          <p:cNvPr id="19" name="テキスト ボックス 18"/>
          <p:cNvSpPr txBox="1"/>
          <p:nvPr/>
        </p:nvSpPr>
        <p:spPr>
          <a:xfrm>
            <a:off x="7828745" y="2590176"/>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割引価格</a:t>
            </a:r>
          </a:p>
        </p:txBody>
      </p:sp>
      <p:sp>
        <p:nvSpPr>
          <p:cNvPr id="20" name="テキスト ボックス 19"/>
          <p:cNvSpPr txBox="1"/>
          <p:nvPr/>
        </p:nvSpPr>
        <p:spPr>
          <a:xfrm>
            <a:off x="4419600" y="3147556"/>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特に</a:t>
            </a:r>
            <a:r>
              <a:rPr lang="ja-JP" altLang="en-US" sz="1400" dirty="0" err="1">
                <a:solidFill>
                  <a:prstClr val="white"/>
                </a:solidFill>
                <a:latin typeface="メイリオ"/>
                <a:ea typeface="メイリオ"/>
              </a:rPr>
              <a:t>無し</a:t>
            </a:r>
            <a:endParaRPr lang="ja-JP" altLang="en-US" sz="1400" dirty="0">
              <a:solidFill>
                <a:prstClr val="white"/>
              </a:solidFill>
              <a:latin typeface="メイリオ"/>
              <a:ea typeface="メイリオ"/>
            </a:endParaRPr>
          </a:p>
        </p:txBody>
      </p:sp>
      <p:sp>
        <p:nvSpPr>
          <p:cNvPr id="22" name="テキスト ボックス 21"/>
          <p:cNvSpPr txBox="1"/>
          <p:nvPr/>
        </p:nvSpPr>
        <p:spPr>
          <a:xfrm>
            <a:off x="6115482" y="3149543"/>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年額</a:t>
            </a:r>
            <a:r>
              <a:rPr lang="en-US" altLang="ja-JP" sz="1400" dirty="0">
                <a:solidFill>
                  <a:prstClr val="white"/>
                </a:solidFill>
                <a:latin typeface="メイリオ"/>
                <a:ea typeface="メイリオ"/>
              </a:rPr>
              <a:t>1</a:t>
            </a:r>
            <a:r>
              <a:rPr lang="ja-JP" altLang="en-US" sz="1400" dirty="0">
                <a:solidFill>
                  <a:prstClr val="white"/>
                </a:solidFill>
                <a:latin typeface="メイリオ"/>
                <a:ea typeface="メイリオ"/>
              </a:rPr>
              <a:t>万円前後～</a:t>
            </a:r>
          </a:p>
        </p:txBody>
      </p:sp>
      <p:sp>
        <p:nvSpPr>
          <p:cNvPr id="23" name="テキスト ボックス 22"/>
          <p:cNvSpPr txBox="1"/>
          <p:nvPr/>
        </p:nvSpPr>
        <p:spPr>
          <a:xfrm>
            <a:off x="7828745" y="3149543"/>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年額</a:t>
            </a:r>
            <a:r>
              <a:rPr lang="en-US" altLang="ja-JP" sz="1400" dirty="0">
                <a:solidFill>
                  <a:prstClr val="white"/>
                </a:solidFill>
                <a:latin typeface="メイリオ"/>
                <a:ea typeface="メイリオ"/>
              </a:rPr>
              <a:t>300</a:t>
            </a:r>
            <a:r>
              <a:rPr lang="ja-JP" altLang="en-US" sz="1400" dirty="0">
                <a:solidFill>
                  <a:prstClr val="white"/>
                </a:solidFill>
                <a:latin typeface="メイリオ"/>
                <a:ea typeface="メイリオ"/>
              </a:rPr>
              <a:t>万円～</a:t>
            </a:r>
          </a:p>
        </p:txBody>
      </p:sp>
      <p:sp>
        <p:nvSpPr>
          <p:cNvPr id="24" name="テキスト ボックス 23"/>
          <p:cNvSpPr txBox="1"/>
          <p:nvPr/>
        </p:nvSpPr>
        <p:spPr>
          <a:xfrm>
            <a:off x="4419653" y="3658982"/>
            <a:ext cx="1620000" cy="523220"/>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クレジットカード</a:t>
            </a:r>
            <a:endParaRPr lang="en-US" altLang="ja-JP" sz="1400" dirty="0">
              <a:solidFill>
                <a:prstClr val="white"/>
              </a:solidFill>
              <a:latin typeface="メイリオ"/>
              <a:ea typeface="メイリオ"/>
            </a:endParaRPr>
          </a:p>
          <a:p>
            <a:pPr algn="ctr"/>
            <a:r>
              <a:rPr lang="ja-JP" altLang="en-US" sz="1400" dirty="0">
                <a:solidFill>
                  <a:prstClr val="white"/>
                </a:solidFill>
                <a:latin typeface="メイリオ"/>
                <a:ea typeface="メイリオ"/>
              </a:rPr>
              <a:t>または請求書</a:t>
            </a:r>
          </a:p>
        </p:txBody>
      </p:sp>
      <p:sp>
        <p:nvSpPr>
          <p:cNvPr id="25" name="テキスト ボックス 24"/>
          <p:cNvSpPr txBox="1"/>
          <p:nvPr/>
        </p:nvSpPr>
        <p:spPr>
          <a:xfrm>
            <a:off x="6115482" y="3653305"/>
            <a:ext cx="1620000" cy="523220"/>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リセラーとの</a:t>
            </a:r>
            <a:endParaRPr lang="en-US" altLang="ja-JP" sz="1400" dirty="0">
              <a:solidFill>
                <a:prstClr val="white"/>
              </a:solidFill>
              <a:latin typeface="メイリオ"/>
              <a:ea typeface="メイリオ"/>
            </a:endParaRPr>
          </a:p>
          <a:p>
            <a:pPr algn="ctr"/>
            <a:r>
              <a:rPr lang="ja-JP" altLang="en-US" sz="1400" dirty="0">
                <a:solidFill>
                  <a:prstClr val="white"/>
                </a:solidFill>
                <a:latin typeface="メイリオ"/>
                <a:ea typeface="メイリオ"/>
              </a:rPr>
              <a:t>取り決め</a:t>
            </a:r>
          </a:p>
        </p:txBody>
      </p:sp>
      <p:sp>
        <p:nvSpPr>
          <p:cNvPr id="26" name="テキスト ボックス 25"/>
          <p:cNvSpPr txBox="1"/>
          <p:nvPr/>
        </p:nvSpPr>
        <p:spPr>
          <a:xfrm>
            <a:off x="7834286" y="3676181"/>
            <a:ext cx="1620000" cy="523220"/>
          </a:xfrm>
          <a:prstGeom prst="rect">
            <a:avLst/>
          </a:prstGeom>
          <a:noFill/>
        </p:spPr>
        <p:txBody>
          <a:bodyPr wrap="square" rtlCol="0">
            <a:spAutoFit/>
          </a:bodyPr>
          <a:lstStyle/>
          <a:p>
            <a:pPr algn="ctr"/>
            <a:r>
              <a:rPr lang="en-US" altLang="ja-JP" sz="1400" dirty="0">
                <a:solidFill>
                  <a:prstClr val="white"/>
                </a:solidFill>
                <a:latin typeface="メイリオ"/>
                <a:ea typeface="メイリオ"/>
              </a:rPr>
              <a:t>LSP</a:t>
            </a:r>
            <a:r>
              <a:rPr lang="ja-JP" altLang="en-US" sz="1400" dirty="0">
                <a:solidFill>
                  <a:prstClr val="white"/>
                </a:solidFill>
                <a:latin typeface="メイリオ"/>
                <a:ea typeface="メイリオ"/>
              </a:rPr>
              <a:t>との</a:t>
            </a:r>
            <a:endParaRPr lang="en-US" altLang="ja-JP" sz="1400" dirty="0">
              <a:solidFill>
                <a:prstClr val="white"/>
              </a:solidFill>
              <a:latin typeface="メイリオ"/>
              <a:ea typeface="メイリオ"/>
            </a:endParaRPr>
          </a:p>
          <a:p>
            <a:pPr algn="ctr"/>
            <a:r>
              <a:rPr lang="ja-JP" altLang="en-US" sz="1400" dirty="0">
                <a:solidFill>
                  <a:prstClr val="white"/>
                </a:solidFill>
                <a:latin typeface="メイリオ"/>
                <a:ea typeface="メイリオ"/>
              </a:rPr>
              <a:t>取り決め</a:t>
            </a:r>
          </a:p>
        </p:txBody>
      </p:sp>
      <p:sp>
        <p:nvSpPr>
          <p:cNvPr id="28" name="正方形/長方形 27"/>
          <p:cNvSpPr/>
          <p:nvPr/>
        </p:nvSpPr>
        <p:spPr>
          <a:xfrm>
            <a:off x="2493517" y="1929540"/>
            <a:ext cx="1832820" cy="504000"/>
          </a:xfrm>
          <a:prstGeom prst="rect">
            <a:avLst/>
          </a:prstGeom>
          <a:solidFill>
            <a:srgbClr val="F79646"/>
          </a:solidFill>
          <a:ln w="25400" cap="flat" cmpd="sng" algn="ctr">
            <a:noFill/>
            <a:prstDash val="solid"/>
          </a:ln>
          <a:effectLst/>
        </p:spPr>
        <p:txBody>
          <a:bodyPr rtlCol="0" anchor="ctr"/>
          <a:lstStyle/>
          <a:p>
            <a:pPr algn="ctr">
              <a:defRPr/>
            </a:pPr>
            <a:r>
              <a:rPr lang="ja-JP" altLang="en-US" sz="1400" kern="0" dirty="0">
                <a:solidFill>
                  <a:prstClr val="white"/>
                </a:solidFill>
                <a:latin typeface="メイリオ"/>
                <a:ea typeface="Meiryo UI" panose="020B0604030504040204" pitchFamily="50" charset="-128"/>
              </a:rPr>
              <a:t>契約期間</a:t>
            </a:r>
          </a:p>
        </p:txBody>
      </p:sp>
      <p:cxnSp>
        <p:nvCxnSpPr>
          <p:cNvPr id="29" name="直線コネクタ 28"/>
          <p:cNvCxnSpPr/>
          <p:nvPr/>
        </p:nvCxnSpPr>
        <p:spPr>
          <a:xfrm flipV="1">
            <a:off x="2493516" y="2438986"/>
            <a:ext cx="6945356" cy="3238"/>
          </a:xfrm>
          <a:prstGeom prst="line">
            <a:avLst/>
          </a:prstGeom>
          <a:noFill/>
          <a:ln w="9525" cap="flat" cmpd="sng" algn="ctr">
            <a:solidFill>
              <a:srgbClr val="F79646">
                <a:shade val="95000"/>
                <a:satMod val="105000"/>
              </a:srgbClr>
            </a:solidFill>
            <a:prstDash val="solid"/>
          </a:ln>
          <a:effectLst/>
        </p:spPr>
      </p:cxnSp>
      <p:sp>
        <p:nvSpPr>
          <p:cNvPr id="31" name="正方形/長方形 30"/>
          <p:cNvSpPr/>
          <p:nvPr/>
        </p:nvSpPr>
        <p:spPr>
          <a:xfrm>
            <a:off x="2493517" y="2514207"/>
            <a:ext cx="1832820" cy="504000"/>
          </a:xfrm>
          <a:prstGeom prst="rect">
            <a:avLst/>
          </a:prstGeom>
          <a:solidFill>
            <a:srgbClr val="F79646"/>
          </a:solidFill>
          <a:ln w="25400" cap="flat" cmpd="sng" algn="ctr">
            <a:noFill/>
            <a:prstDash val="solid"/>
          </a:ln>
          <a:effectLst/>
        </p:spPr>
        <p:txBody>
          <a:bodyPr rtlCol="0" anchor="ctr"/>
          <a:lstStyle/>
          <a:p>
            <a:pPr algn="ctr">
              <a:defRPr/>
            </a:pPr>
            <a:r>
              <a:rPr lang="ja-JP" altLang="en-US" sz="1400" kern="0" dirty="0">
                <a:solidFill>
                  <a:prstClr val="white"/>
                </a:solidFill>
                <a:latin typeface="メイリオ"/>
                <a:ea typeface="Meiryo UI" panose="020B0604030504040204" pitchFamily="50" charset="-128"/>
              </a:rPr>
              <a:t>利用単価</a:t>
            </a:r>
          </a:p>
        </p:txBody>
      </p:sp>
      <p:cxnSp>
        <p:nvCxnSpPr>
          <p:cNvPr id="32" name="直線コネクタ 31"/>
          <p:cNvCxnSpPr/>
          <p:nvPr/>
        </p:nvCxnSpPr>
        <p:spPr>
          <a:xfrm flipV="1">
            <a:off x="2493516" y="2998054"/>
            <a:ext cx="6945356" cy="12076"/>
          </a:xfrm>
          <a:prstGeom prst="line">
            <a:avLst/>
          </a:prstGeom>
          <a:noFill/>
          <a:ln w="9525" cap="flat" cmpd="sng" algn="ctr">
            <a:solidFill>
              <a:srgbClr val="F79646">
                <a:shade val="95000"/>
                <a:satMod val="105000"/>
              </a:srgbClr>
            </a:solidFill>
            <a:prstDash val="solid"/>
          </a:ln>
          <a:effectLst/>
        </p:spPr>
      </p:cxnSp>
      <p:sp>
        <p:nvSpPr>
          <p:cNvPr id="34" name="正方形/長方形 33"/>
          <p:cNvSpPr/>
          <p:nvPr/>
        </p:nvSpPr>
        <p:spPr>
          <a:xfrm>
            <a:off x="2493517" y="3090782"/>
            <a:ext cx="1832820" cy="504000"/>
          </a:xfrm>
          <a:prstGeom prst="rect">
            <a:avLst/>
          </a:prstGeom>
          <a:solidFill>
            <a:srgbClr val="F79646"/>
          </a:solidFill>
          <a:ln w="25400" cap="flat" cmpd="sng" algn="ctr">
            <a:noFill/>
            <a:prstDash val="solid"/>
          </a:ln>
          <a:effectLst/>
        </p:spPr>
        <p:txBody>
          <a:bodyPr rtlCol="0" anchor="ctr"/>
          <a:lstStyle/>
          <a:p>
            <a:pPr algn="ctr">
              <a:defRPr/>
            </a:pPr>
            <a:r>
              <a:rPr lang="ja-JP" altLang="en-US" sz="1400" kern="0" dirty="0">
                <a:solidFill>
                  <a:prstClr val="white"/>
                </a:solidFill>
                <a:latin typeface="メイリオ"/>
                <a:ea typeface="Meiryo UI" panose="020B0604030504040204" pitchFamily="50" charset="-128"/>
              </a:rPr>
              <a:t>最低利用金額</a:t>
            </a:r>
          </a:p>
        </p:txBody>
      </p:sp>
      <p:cxnSp>
        <p:nvCxnSpPr>
          <p:cNvPr id="35" name="直線コネクタ 34"/>
          <p:cNvCxnSpPr/>
          <p:nvPr/>
        </p:nvCxnSpPr>
        <p:spPr>
          <a:xfrm flipV="1">
            <a:off x="2493516" y="3584471"/>
            <a:ext cx="6945356" cy="9937"/>
          </a:xfrm>
          <a:prstGeom prst="line">
            <a:avLst/>
          </a:prstGeom>
          <a:noFill/>
          <a:ln w="9525" cap="flat" cmpd="sng" algn="ctr">
            <a:solidFill>
              <a:srgbClr val="F79646">
                <a:shade val="95000"/>
                <a:satMod val="105000"/>
              </a:srgbClr>
            </a:solidFill>
            <a:prstDash val="solid"/>
          </a:ln>
          <a:effectLst/>
        </p:spPr>
      </p:cxnSp>
      <p:sp>
        <p:nvSpPr>
          <p:cNvPr id="37" name="正方形/長方形 36"/>
          <p:cNvSpPr/>
          <p:nvPr/>
        </p:nvSpPr>
        <p:spPr>
          <a:xfrm>
            <a:off x="2493517" y="3679276"/>
            <a:ext cx="1832820" cy="504000"/>
          </a:xfrm>
          <a:prstGeom prst="rect">
            <a:avLst/>
          </a:prstGeom>
          <a:solidFill>
            <a:srgbClr val="F79646"/>
          </a:solidFill>
          <a:ln w="25400" cap="flat" cmpd="sng" algn="ctr">
            <a:noFill/>
            <a:prstDash val="solid"/>
          </a:ln>
          <a:effectLst/>
        </p:spPr>
        <p:txBody>
          <a:bodyPr rtlCol="0" anchor="ctr"/>
          <a:lstStyle/>
          <a:p>
            <a:pPr algn="ctr">
              <a:defRPr/>
            </a:pPr>
            <a:r>
              <a:rPr lang="ja-JP" altLang="en-US" sz="1400" kern="0" dirty="0">
                <a:solidFill>
                  <a:prstClr val="white"/>
                </a:solidFill>
                <a:latin typeface="メイリオ"/>
                <a:ea typeface="Meiryo UI" panose="020B0604030504040204" pitchFamily="50" charset="-128"/>
              </a:rPr>
              <a:t>支払方法</a:t>
            </a:r>
          </a:p>
        </p:txBody>
      </p:sp>
      <p:cxnSp>
        <p:nvCxnSpPr>
          <p:cNvPr id="38" name="直線コネクタ 37"/>
          <p:cNvCxnSpPr/>
          <p:nvPr/>
        </p:nvCxnSpPr>
        <p:spPr>
          <a:xfrm flipV="1">
            <a:off x="2503390" y="4176526"/>
            <a:ext cx="6935483" cy="6533"/>
          </a:xfrm>
          <a:prstGeom prst="line">
            <a:avLst/>
          </a:prstGeom>
          <a:noFill/>
          <a:ln w="9525" cap="flat" cmpd="sng" algn="ctr">
            <a:solidFill>
              <a:srgbClr val="F79646">
                <a:shade val="95000"/>
                <a:satMod val="105000"/>
              </a:srgbClr>
            </a:solidFill>
            <a:prstDash val="solid"/>
          </a:ln>
          <a:effectLst/>
        </p:spPr>
      </p:cxnSp>
      <p:sp>
        <p:nvSpPr>
          <p:cNvPr id="40" name="テキスト ボックス 39"/>
          <p:cNvSpPr txBox="1"/>
          <p:nvPr/>
        </p:nvSpPr>
        <p:spPr>
          <a:xfrm>
            <a:off x="4419601" y="4387693"/>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後払い</a:t>
            </a:r>
          </a:p>
        </p:txBody>
      </p:sp>
      <p:sp>
        <p:nvSpPr>
          <p:cNvPr id="41" name="テキスト ボックス 40"/>
          <p:cNvSpPr txBox="1"/>
          <p:nvPr/>
        </p:nvSpPr>
        <p:spPr>
          <a:xfrm>
            <a:off x="6115482" y="4383556"/>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プリペイド</a:t>
            </a:r>
          </a:p>
        </p:txBody>
      </p:sp>
      <p:sp>
        <p:nvSpPr>
          <p:cNvPr id="42" name="テキスト ボックス 41"/>
          <p:cNvSpPr txBox="1"/>
          <p:nvPr/>
        </p:nvSpPr>
        <p:spPr>
          <a:xfrm>
            <a:off x="7828744" y="4380290"/>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プリペイド</a:t>
            </a:r>
          </a:p>
        </p:txBody>
      </p:sp>
      <p:sp>
        <p:nvSpPr>
          <p:cNvPr id="44" name="正方形/長方形 43"/>
          <p:cNvSpPr/>
          <p:nvPr/>
        </p:nvSpPr>
        <p:spPr>
          <a:xfrm>
            <a:off x="2493516" y="4263606"/>
            <a:ext cx="1832820" cy="504000"/>
          </a:xfrm>
          <a:prstGeom prst="rect">
            <a:avLst/>
          </a:prstGeom>
          <a:solidFill>
            <a:srgbClr val="F79646"/>
          </a:solidFill>
          <a:ln w="25400" cap="flat" cmpd="sng" algn="ctr">
            <a:noFill/>
            <a:prstDash val="solid"/>
          </a:ln>
          <a:effectLst/>
        </p:spPr>
        <p:txBody>
          <a:bodyPr rtlCol="0" anchor="ctr"/>
          <a:lstStyle/>
          <a:p>
            <a:pPr algn="ctr">
              <a:defRPr/>
            </a:pPr>
            <a:r>
              <a:rPr lang="ja-JP" altLang="en-US" sz="1400" kern="0" dirty="0">
                <a:solidFill>
                  <a:prstClr val="white"/>
                </a:solidFill>
                <a:latin typeface="メイリオ"/>
                <a:ea typeface="Meiryo UI" panose="020B0604030504040204" pitchFamily="50" charset="-128"/>
              </a:rPr>
              <a:t>支払形態</a:t>
            </a:r>
          </a:p>
        </p:txBody>
      </p:sp>
      <p:cxnSp>
        <p:nvCxnSpPr>
          <p:cNvPr id="45" name="直線コネクタ 44"/>
          <p:cNvCxnSpPr/>
          <p:nvPr/>
        </p:nvCxnSpPr>
        <p:spPr>
          <a:xfrm flipV="1">
            <a:off x="2503388" y="4756346"/>
            <a:ext cx="6935484" cy="11043"/>
          </a:xfrm>
          <a:prstGeom prst="line">
            <a:avLst/>
          </a:prstGeom>
          <a:noFill/>
          <a:ln w="9525" cap="flat" cmpd="sng" algn="ctr">
            <a:solidFill>
              <a:srgbClr val="F79646">
                <a:shade val="95000"/>
                <a:satMod val="105000"/>
              </a:srgbClr>
            </a:solidFill>
            <a:prstDash val="solid"/>
          </a:ln>
          <a:effectLst/>
        </p:spPr>
      </p:cxnSp>
      <p:sp>
        <p:nvSpPr>
          <p:cNvPr id="47" name="テキスト ボックス 46"/>
          <p:cNvSpPr txBox="1"/>
          <p:nvPr/>
        </p:nvSpPr>
        <p:spPr>
          <a:xfrm>
            <a:off x="4414547" y="4906531"/>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マイクロソフト</a:t>
            </a:r>
          </a:p>
        </p:txBody>
      </p:sp>
      <p:sp>
        <p:nvSpPr>
          <p:cNvPr id="48" name="テキスト ボックス 47"/>
          <p:cNvSpPr txBox="1"/>
          <p:nvPr/>
        </p:nvSpPr>
        <p:spPr>
          <a:xfrm>
            <a:off x="6104886" y="4888435"/>
            <a:ext cx="1620000" cy="523220"/>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認定ディストリビューター </a:t>
            </a:r>
          </a:p>
        </p:txBody>
      </p:sp>
      <p:sp>
        <p:nvSpPr>
          <p:cNvPr id="49" name="テキスト ボックス 48"/>
          <p:cNvSpPr txBox="1"/>
          <p:nvPr/>
        </p:nvSpPr>
        <p:spPr>
          <a:xfrm>
            <a:off x="7828744" y="4786122"/>
            <a:ext cx="1620000" cy="577081"/>
          </a:xfrm>
          <a:prstGeom prst="rect">
            <a:avLst/>
          </a:prstGeom>
          <a:noFill/>
        </p:spPr>
        <p:txBody>
          <a:bodyPr wrap="square" rtlCol="0">
            <a:spAutoFit/>
          </a:bodyPr>
          <a:lstStyle/>
          <a:p>
            <a:pPr algn="ctr"/>
            <a:r>
              <a:rPr lang="ja-JP" altLang="en-US" sz="1050" dirty="0">
                <a:solidFill>
                  <a:prstClr val="white"/>
                </a:solidFill>
                <a:latin typeface="メイリオ"/>
                <a:ea typeface="メイリオ"/>
              </a:rPr>
              <a:t>ライセンシング ソリューション パートナー</a:t>
            </a:r>
          </a:p>
        </p:txBody>
      </p:sp>
      <p:sp>
        <p:nvSpPr>
          <p:cNvPr id="51" name="正方形/長方形 50"/>
          <p:cNvSpPr/>
          <p:nvPr/>
        </p:nvSpPr>
        <p:spPr>
          <a:xfrm>
            <a:off x="2488462" y="4858482"/>
            <a:ext cx="1832820" cy="504000"/>
          </a:xfrm>
          <a:prstGeom prst="rect">
            <a:avLst/>
          </a:prstGeom>
          <a:solidFill>
            <a:srgbClr val="F79646"/>
          </a:solidFill>
          <a:ln w="25400" cap="flat" cmpd="sng" algn="ctr">
            <a:noFill/>
            <a:prstDash val="solid"/>
          </a:ln>
          <a:effectLst/>
        </p:spPr>
        <p:txBody>
          <a:bodyPr rtlCol="0" anchor="ctr"/>
          <a:lstStyle/>
          <a:p>
            <a:pPr algn="ctr">
              <a:defRPr/>
            </a:pPr>
            <a:r>
              <a:rPr lang="ja-JP" altLang="en-US" sz="1400" kern="0" dirty="0">
                <a:solidFill>
                  <a:prstClr val="white"/>
                </a:solidFill>
                <a:latin typeface="メイリオ"/>
                <a:ea typeface="Meiryo UI" panose="020B0604030504040204" pitchFamily="50" charset="-128"/>
              </a:rPr>
              <a:t>支払先</a:t>
            </a:r>
          </a:p>
        </p:txBody>
      </p:sp>
      <p:cxnSp>
        <p:nvCxnSpPr>
          <p:cNvPr id="52" name="直線コネクタ 51"/>
          <p:cNvCxnSpPr/>
          <p:nvPr/>
        </p:nvCxnSpPr>
        <p:spPr>
          <a:xfrm>
            <a:off x="2498334" y="5362265"/>
            <a:ext cx="6940538" cy="14925"/>
          </a:xfrm>
          <a:prstGeom prst="line">
            <a:avLst/>
          </a:prstGeom>
          <a:noFill/>
          <a:ln w="9525" cap="flat" cmpd="sng" algn="ctr">
            <a:solidFill>
              <a:srgbClr val="F79646">
                <a:shade val="95000"/>
                <a:satMod val="105000"/>
              </a:srgbClr>
            </a:solidFill>
            <a:prstDash val="solid"/>
          </a:ln>
          <a:effectLst/>
        </p:spPr>
      </p:cxnSp>
      <p:sp>
        <p:nvSpPr>
          <p:cNvPr id="55" name="正方形/長方形 54"/>
          <p:cNvSpPr/>
          <p:nvPr/>
        </p:nvSpPr>
        <p:spPr>
          <a:xfrm>
            <a:off x="2483644" y="5436318"/>
            <a:ext cx="1832820" cy="504000"/>
          </a:xfrm>
          <a:prstGeom prst="rect">
            <a:avLst/>
          </a:prstGeom>
          <a:solidFill>
            <a:srgbClr val="F79646"/>
          </a:solidFill>
          <a:ln w="25400" cap="flat" cmpd="sng" algn="ctr">
            <a:noFill/>
            <a:prstDash val="solid"/>
          </a:ln>
          <a:effectLst/>
        </p:spPr>
        <p:txBody>
          <a:bodyPr rtlCol="0" anchor="ctr"/>
          <a:lstStyle/>
          <a:p>
            <a:pPr algn="ctr">
              <a:defRPr/>
            </a:pPr>
            <a:r>
              <a:rPr lang="ja-JP" altLang="en-US" sz="1400" kern="0" dirty="0">
                <a:solidFill>
                  <a:prstClr val="white"/>
                </a:solidFill>
                <a:latin typeface="メイリオ"/>
                <a:ea typeface="Meiryo UI" panose="020B0604030504040204" pitchFamily="50" charset="-128"/>
              </a:rPr>
              <a:t>販売</a:t>
            </a:r>
          </a:p>
        </p:txBody>
      </p:sp>
      <p:cxnSp>
        <p:nvCxnSpPr>
          <p:cNvPr id="56" name="直線コネクタ 55"/>
          <p:cNvCxnSpPr/>
          <p:nvPr/>
        </p:nvCxnSpPr>
        <p:spPr>
          <a:xfrm>
            <a:off x="2493516" y="5940100"/>
            <a:ext cx="6945356" cy="29922"/>
          </a:xfrm>
          <a:prstGeom prst="line">
            <a:avLst/>
          </a:prstGeom>
          <a:noFill/>
          <a:ln w="9525" cap="flat" cmpd="sng" algn="ctr">
            <a:solidFill>
              <a:srgbClr val="F79646">
                <a:shade val="95000"/>
                <a:satMod val="105000"/>
              </a:srgbClr>
            </a:solidFill>
            <a:prstDash val="solid"/>
          </a:ln>
          <a:effectLst/>
        </p:spPr>
      </p:cxnSp>
      <p:sp>
        <p:nvSpPr>
          <p:cNvPr id="57" name="テキスト ボックス 56"/>
          <p:cNvSpPr txBox="1"/>
          <p:nvPr/>
        </p:nvSpPr>
        <p:spPr>
          <a:xfrm>
            <a:off x="4424653" y="5558884"/>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不可</a:t>
            </a:r>
          </a:p>
        </p:txBody>
      </p:sp>
      <p:sp>
        <p:nvSpPr>
          <p:cNvPr id="58" name="テキスト ボックス 57"/>
          <p:cNvSpPr txBox="1"/>
          <p:nvPr/>
        </p:nvSpPr>
        <p:spPr>
          <a:xfrm>
            <a:off x="6120534" y="5554747"/>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可</a:t>
            </a:r>
          </a:p>
        </p:txBody>
      </p:sp>
      <p:sp>
        <p:nvSpPr>
          <p:cNvPr id="59" name="テキスト ボックス 58"/>
          <p:cNvSpPr txBox="1"/>
          <p:nvPr/>
        </p:nvSpPr>
        <p:spPr>
          <a:xfrm>
            <a:off x="7833796" y="5551481"/>
            <a:ext cx="1620000" cy="307777"/>
          </a:xfrm>
          <a:prstGeom prst="rect">
            <a:avLst/>
          </a:prstGeom>
          <a:noFill/>
        </p:spPr>
        <p:txBody>
          <a:bodyPr wrap="square" rtlCol="0">
            <a:spAutoFit/>
          </a:bodyPr>
          <a:lstStyle/>
          <a:p>
            <a:pPr algn="ctr"/>
            <a:r>
              <a:rPr lang="ja-JP" altLang="en-US" sz="1400" dirty="0">
                <a:solidFill>
                  <a:prstClr val="white"/>
                </a:solidFill>
                <a:latin typeface="メイリオ"/>
                <a:ea typeface="メイリオ"/>
              </a:rPr>
              <a:t>不可</a:t>
            </a:r>
          </a:p>
        </p:txBody>
      </p:sp>
      <p:sp>
        <p:nvSpPr>
          <p:cNvPr id="62" name="正方形/長方形 61"/>
          <p:cNvSpPr/>
          <p:nvPr/>
        </p:nvSpPr>
        <p:spPr>
          <a:xfrm>
            <a:off x="2483644" y="6026706"/>
            <a:ext cx="1832820" cy="504000"/>
          </a:xfrm>
          <a:prstGeom prst="rect">
            <a:avLst/>
          </a:prstGeom>
          <a:solidFill>
            <a:srgbClr val="F79646"/>
          </a:solidFill>
          <a:ln w="25400" cap="flat" cmpd="sng" algn="ctr">
            <a:noFill/>
            <a:prstDash val="solid"/>
          </a:ln>
          <a:effectLst/>
        </p:spPr>
        <p:txBody>
          <a:bodyPr rtlCol="0" anchor="ctr"/>
          <a:lstStyle/>
          <a:p>
            <a:pPr algn="ctr">
              <a:defRPr/>
            </a:pPr>
            <a:r>
              <a:rPr lang="ja-JP" altLang="en-US" sz="1400" kern="0" dirty="0">
                <a:solidFill>
                  <a:prstClr val="white"/>
                </a:solidFill>
                <a:latin typeface="メイリオ"/>
                <a:ea typeface="Meiryo UI" panose="020B0604030504040204" pitchFamily="50" charset="-128"/>
              </a:rPr>
              <a:t>サブスクリプション範囲</a:t>
            </a:r>
          </a:p>
        </p:txBody>
      </p:sp>
      <p:cxnSp>
        <p:nvCxnSpPr>
          <p:cNvPr id="63" name="直線コネクタ 62"/>
          <p:cNvCxnSpPr/>
          <p:nvPr/>
        </p:nvCxnSpPr>
        <p:spPr>
          <a:xfrm flipV="1">
            <a:off x="2493516" y="6504966"/>
            <a:ext cx="6955228" cy="25523"/>
          </a:xfrm>
          <a:prstGeom prst="line">
            <a:avLst/>
          </a:prstGeom>
          <a:noFill/>
          <a:ln w="9525" cap="flat" cmpd="sng" algn="ctr">
            <a:solidFill>
              <a:srgbClr val="F79646">
                <a:shade val="95000"/>
                <a:satMod val="105000"/>
              </a:srgbClr>
            </a:solidFill>
            <a:prstDash val="solid"/>
          </a:ln>
          <a:effectLst/>
        </p:spPr>
      </p:cxnSp>
      <p:sp>
        <p:nvSpPr>
          <p:cNvPr id="64" name="テキスト ボックス 63"/>
          <p:cNvSpPr txBox="1"/>
          <p:nvPr/>
        </p:nvSpPr>
        <p:spPr>
          <a:xfrm>
            <a:off x="4424653" y="6149272"/>
            <a:ext cx="1620000" cy="276999"/>
          </a:xfrm>
          <a:prstGeom prst="rect">
            <a:avLst/>
          </a:prstGeom>
          <a:noFill/>
        </p:spPr>
        <p:txBody>
          <a:bodyPr wrap="square" rtlCol="0">
            <a:spAutoFit/>
          </a:bodyPr>
          <a:lstStyle/>
          <a:p>
            <a:pPr algn="ctr"/>
            <a:r>
              <a:rPr lang="ja-JP" altLang="en-US" sz="1200" dirty="0">
                <a:solidFill>
                  <a:prstClr val="white"/>
                </a:solidFill>
                <a:latin typeface="メイリオ"/>
                <a:ea typeface="メイリオ"/>
              </a:rPr>
              <a:t>単一</a:t>
            </a:r>
          </a:p>
        </p:txBody>
      </p:sp>
      <p:sp>
        <p:nvSpPr>
          <p:cNvPr id="65" name="テキスト ボックス 64"/>
          <p:cNvSpPr txBox="1"/>
          <p:nvPr/>
        </p:nvSpPr>
        <p:spPr>
          <a:xfrm>
            <a:off x="6120534" y="6145135"/>
            <a:ext cx="1620000" cy="276999"/>
          </a:xfrm>
          <a:prstGeom prst="rect">
            <a:avLst/>
          </a:prstGeom>
          <a:noFill/>
        </p:spPr>
        <p:txBody>
          <a:bodyPr wrap="square" rtlCol="0">
            <a:spAutoFit/>
          </a:bodyPr>
          <a:lstStyle/>
          <a:p>
            <a:pPr algn="ctr"/>
            <a:r>
              <a:rPr lang="ja-JP" altLang="en-US" sz="1200" dirty="0">
                <a:solidFill>
                  <a:prstClr val="white"/>
                </a:solidFill>
                <a:latin typeface="メイリオ"/>
                <a:ea typeface="メイリオ"/>
              </a:rPr>
              <a:t>単一</a:t>
            </a:r>
          </a:p>
        </p:txBody>
      </p:sp>
      <p:sp>
        <p:nvSpPr>
          <p:cNvPr id="66" name="テキスト ボックス 65"/>
          <p:cNvSpPr txBox="1"/>
          <p:nvPr/>
        </p:nvSpPr>
        <p:spPr>
          <a:xfrm>
            <a:off x="7833796" y="6141869"/>
            <a:ext cx="1620000" cy="276999"/>
          </a:xfrm>
          <a:prstGeom prst="rect">
            <a:avLst/>
          </a:prstGeom>
          <a:noFill/>
        </p:spPr>
        <p:txBody>
          <a:bodyPr wrap="square" rtlCol="0">
            <a:spAutoFit/>
          </a:bodyPr>
          <a:lstStyle/>
          <a:p>
            <a:pPr algn="ctr"/>
            <a:r>
              <a:rPr lang="ja-JP" altLang="en-US" sz="1200" dirty="0">
                <a:solidFill>
                  <a:prstClr val="white"/>
                </a:solidFill>
                <a:latin typeface="メイリオ"/>
                <a:ea typeface="メイリオ"/>
              </a:rPr>
              <a:t>複数</a:t>
            </a:r>
          </a:p>
        </p:txBody>
      </p:sp>
      <p:sp>
        <p:nvSpPr>
          <p:cNvPr id="68" name="TextBox 15"/>
          <p:cNvSpPr txBox="1"/>
          <p:nvPr/>
        </p:nvSpPr>
        <p:spPr>
          <a:xfrm>
            <a:off x="6105610" y="990601"/>
            <a:ext cx="3333263" cy="791915"/>
          </a:xfrm>
          <a:prstGeom prst="rect">
            <a:avLst/>
          </a:prstGeom>
          <a:solidFill>
            <a:srgbClr val="00B050"/>
          </a:solidFill>
          <a:ln>
            <a:noFill/>
          </a:ln>
        </p:spPr>
        <p:txBody>
          <a:bodyPr wrap="square" lIns="100848" tIns="105877" rIns="100848" bIns="67232" rtlCol="0" anchor="t" anchorCtr="0">
            <a:noAutofit/>
          </a:bodyPr>
          <a:lstStyle>
            <a:defPPr>
              <a:defRPr lang="ja-JP"/>
            </a:defPPr>
            <a:lvl1pPr marL="39669" marR="0" lvl="0" indent="0" defTabSz="685872" fontAlgn="auto">
              <a:lnSpc>
                <a:spcPct val="100000"/>
              </a:lnSpc>
              <a:spcBef>
                <a:spcPts val="0"/>
              </a:spcBef>
              <a:spcAft>
                <a:spcPts val="0"/>
              </a:spcAft>
              <a:buClrTx/>
              <a:buSzTx/>
              <a:buFontTx/>
              <a:buNone/>
              <a:tabLst/>
              <a:defRPr kumimoji="0" sz="1471" b="0" i="0" u="none" strike="noStrike" kern="0" cap="none" spc="0" normalizeH="0" baseline="0">
                <a:ln>
                  <a:noFill/>
                </a:ln>
                <a:solidFill>
                  <a:srgbClr val="FFFFFF"/>
                </a:solidFill>
                <a:effectLst/>
                <a:uLnTx/>
                <a:uFillTx/>
                <a:latin typeface="メイリオ"/>
                <a:ea typeface="メイリオ"/>
                <a:cs typeface="Segoe UI" pitchFamily="34" charset="0"/>
              </a:defRPr>
            </a:lvl1pPr>
          </a:lstStyle>
          <a:p>
            <a:pPr algn="ctr">
              <a:defRPr/>
            </a:pPr>
            <a:r>
              <a:rPr lang="ja-JP" altLang="en-US" sz="1600" dirty="0"/>
              <a:t>ボリュームライセンス</a:t>
            </a:r>
          </a:p>
        </p:txBody>
      </p:sp>
      <p:sp>
        <p:nvSpPr>
          <p:cNvPr id="69" name="正方形/長方形 68"/>
          <p:cNvSpPr/>
          <p:nvPr/>
        </p:nvSpPr>
        <p:spPr>
          <a:xfrm>
            <a:off x="6104886" y="1424747"/>
            <a:ext cx="1620000" cy="307777"/>
          </a:xfrm>
          <a:prstGeom prst="rect">
            <a:avLst/>
          </a:prstGeom>
        </p:spPr>
        <p:txBody>
          <a:bodyPr wrap="square">
            <a:spAutoFit/>
          </a:bodyPr>
          <a:lstStyle/>
          <a:p>
            <a:pPr algn="ctr"/>
            <a:r>
              <a:rPr lang="en-US" altLang="ja-JP" sz="1400" kern="0" dirty="0">
                <a:solidFill>
                  <a:srgbClr val="FFFFFF"/>
                </a:solidFill>
                <a:ea typeface="Segoe UI Black" panose="020B0A02040204020203" pitchFamily="34" charset="0"/>
                <a:cs typeface="Segoe UI" panose="020B0502040204020203" pitchFamily="34" charset="0"/>
              </a:rPr>
              <a:t>Open</a:t>
            </a:r>
            <a:r>
              <a:rPr lang="ja-JP" altLang="en-US" sz="1400" kern="0" dirty="0">
                <a:solidFill>
                  <a:srgbClr val="FFFFFF"/>
                </a:solidFill>
                <a:ea typeface="メイリオ"/>
                <a:cs typeface="Segoe UI" panose="020B0502040204020203" pitchFamily="34" charset="0"/>
              </a:rPr>
              <a:t> </a:t>
            </a:r>
            <a:r>
              <a:rPr lang="en-US" altLang="ja-JP" sz="1400" kern="0" dirty="0">
                <a:solidFill>
                  <a:srgbClr val="FFFFFF"/>
                </a:solidFill>
                <a:ea typeface="Segoe UI Black" panose="020B0A02040204020203" pitchFamily="34" charset="0"/>
                <a:cs typeface="Segoe UI" panose="020B0502040204020203" pitchFamily="34" charset="0"/>
              </a:rPr>
              <a:t>License</a:t>
            </a:r>
            <a:endParaRPr lang="ja-JP" altLang="en-US" sz="1400" dirty="0">
              <a:solidFill>
                <a:prstClr val="black"/>
              </a:solidFill>
              <a:ea typeface="メイリオ"/>
              <a:cs typeface="Segoe UI" panose="020B0502040204020203" pitchFamily="34" charset="0"/>
            </a:endParaRPr>
          </a:p>
        </p:txBody>
      </p:sp>
      <p:sp>
        <p:nvSpPr>
          <p:cNvPr id="70" name="正方形/長方形 69"/>
          <p:cNvSpPr/>
          <p:nvPr/>
        </p:nvSpPr>
        <p:spPr>
          <a:xfrm>
            <a:off x="7818872" y="1432326"/>
            <a:ext cx="1620000" cy="338554"/>
          </a:xfrm>
          <a:prstGeom prst="rect">
            <a:avLst/>
          </a:prstGeom>
        </p:spPr>
        <p:txBody>
          <a:bodyPr wrap="square">
            <a:spAutoFit/>
          </a:bodyPr>
          <a:lstStyle/>
          <a:p>
            <a:pPr algn="ctr"/>
            <a:r>
              <a:rPr lang="en-US" altLang="ja-JP" sz="1600" kern="0" dirty="0">
                <a:solidFill>
                  <a:srgbClr val="FFFFFF"/>
                </a:solidFill>
                <a:ea typeface="メイリオ"/>
                <a:cs typeface="Segoe UI" panose="020B0502040204020203" pitchFamily="34" charset="0"/>
              </a:rPr>
              <a:t>EA</a:t>
            </a:r>
            <a:endParaRPr lang="ja-JP" altLang="en-US" sz="1600" dirty="0">
              <a:solidFill>
                <a:prstClr val="black"/>
              </a:solidFill>
              <a:ea typeface="メイリオ"/>
              <a:cs typeface="Segoe UI" panose="020B0502040204020203" pitchFamily="34" charset="0"/>
            </a:endParaRPr>
          </a:p>
        </p:txBody>
      </p:sp>
    </p:spTree>
    <p:extLst>
      <p:ext uri="{BB962C8B-B14F-4D97-AF65-F5344CB8AC3E}">
        <p14:creationId xmlns:p14="http://schemas.microsoft.com/office/powerpoint/2010/main" val="45768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12"/>
          <p:cNvCxnSpPr/>
          <p:nvPr/>
        </p:nvCxnSpPr>
        <p:spPr>
          <a:xfrm>
            <a:off x="290024" y="6621081"/>
            <a:ext cx="7774155" cy="17980"/>
          </a:xfrm>
          <a:prstGeom prst="line">
            <a:avLst/>
          </a:prstGeom>
          <a:ln w="7620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テキスト ボックス 2"/>
          <p:cNvSpPr txBox="1"/>
          <p:nvPr/>
        </p:nvSpPr>
        <p:spPr>
          <a:xfrm>
            <a:off x="8234491" y="902204"/>
            <a:ext cx="4083819" cy="1077218"/>
          </a:xfrm>
          <a:prstGeom prst="rect">
            <a:avLst/>
          </a:prstGeom>
          <a:noFill/>
        </p:spPr>
        <p:txBody>
          <a:bodyPr wrap="square" rtlCol="0">
            <a:spAutoFit/>
          </a:bodyPr>
          <a:lstStyle/>
          <a:p>
            <a:r>
              <a:rPr lang="ja-JP" altLang="en-US" sz="2800" b="1" dirty="0"/>
              <a:t>テクニカルサポートは、</a:t>
            </a:r>
            <a:br>
              <a:rPr lang="en-US" altLang="ja-JP" sz="2800" b="1" dirty="0"/>
            </a:br>
            <a:r>
              <a:rPr kumimoji="1" lang="ja-JP" altLang="en-US" sz="3600" b="1" dirty="0">
                <a:solidFill>
                  <a:srgbClr val="FF0000"/>
                </a:solidFill>
              </a:rPr>
              <a:t>有償サポート契約</a:t>
            </a:r>
            <a:endParaRPr lang="ja-JP" altLang="en-US" sz="2800" b="1" dirty="0"/>
          </a:p>
        </p:txBody>
      </p:sp>
      <p:cxnSp>
        <p:nvCxnSpPr>
          <p:cNvPr id="8" name="Straight Connector 10"/>
          <p:cNvCxnSpPr/>
          <p:nvPr/>
        </p:nvCxnSpPr>
        <p:spPr>
          <a:xfrm flipH="1">
            <a:off x="290024" y="975471"/>
            <a:ext cx="13260" cy="5645610"/>
          </a:xfrm>
          <a:prstGeom prst="line">
            <a:avLst/>
          </a:prstGeom>
          <a:noFill/>
          <a:ln w="76200" cap="flat" cmpd="sng" algn="ctr">
            <a:solidFill>
              <a:sysClr val="window" lastClr="FFFFFF">
                <a:lumMod val="75000"/>
              </a:sysClr>
            </a:solidFill>
            <a:prstDash val="solid"/>
            <a:miter lim="800000"/>
            <a:headEnd type="triangle" w="med" len="med"/>
            <a:tailEnd type="none" w="med" len="med"/>
          </a:ln>
          <a:effectLst/>
        </p:spPr>
      </p:cxnSp>
      <p:sp>
        <p:nvSpPr>
          <p:cNvPr id="9" name="TextBox 24"/>
          <p:cNvSpPr txBox="1"/>
          <p:nvPr/>
        </p:nvSpPr>
        <p:spPr>
          <a:xfrm rot="16200000">
            <a:off x="-2186064" y="3650503"/>
            <a:ext cx="4730187" cy="307777"/>
          </a:xfrm>
          <a:prstGeom prst="rect">
            <a:avLst/>
          </a:prstGeom>
          <a:noFill/>
        </p:spPr>
        <p:txBody>
          <a:bodyPr wrap="square" rtlCol="0">
            <a:spAutoFit/>
          </a:bodyPr>
          <a:lstStyle/>
          <a:p>
            <a:pPr algn="ctr"/>
            <a:r>
              <a:rPr kumimoji="0" lang="ja-JP" altLang="en-US" sz="1400" b="1" dirty="0">
                <a:solidFill>
                  <a:prstClr val="black"/>
                </a:solidFill>
                <a:cs typeface="Segoe UI" panose="020B0502040204020203" pitchFamily="34" charset="0"/>
              </a:rPr>
              <a:t>対応範囲</a:t>
            </a:r>
            <a:endParaRPr kumimoji="0" lang="en-US" sz="1400" b="1" dirty="0">
              <a:solidFill>
                <a:prstClr val="black"/>
              </a:solidFill>
              <a:cs typeface="Segoe UI" panose="020B0502040204020203" pitchFamily="34" charset="0"/>
            </a:endParaRPr>
          </a:p>
        </p:txBody>
      </p:sp>
      <p:sp>
        <p:nvSpPr>
          <p:cNvPr id="10" name="Rectangle 35"/>
          <p:cNvSpPr/>
          <p:nvPr/>
        </p:nvSpPr>
        <p:spPr>
          <a:xfrm>
            <a:off x="800729" y="5808549"/>
            <a:ext cx="7066258" cy="417785"/>
          </a:xfrm>
          <a:prstGeom prst="rect">
            <a:avLst/>
          </a:prstGeom>
          <a:solidFill>
            <a:srgbClr val="009242"/>
          </a:solidFill>
          <a:ln w="12700" cap="flat" cmpd="sng" algn="ctr">
            <a:noFill/>
            <a:prstDash val="solid"/>
            <a:miter lim="800000"/>
          </a:ln>
          <a:effectLst/>
        </p:spPr>
        <p:txBody>
          <a:bodyPr rtlCol="0" anchor="ctr"/>
          <a:lstStyle/>
          <a:p>
            <a:pPr lvl="0" algn="ctr">
              <a:defRPr/>
            </a:pPr>
            <a:r>
              <a:rPr kumimoji="0" lang="ja-JP" altLang="en-US" sz="1600" b="1" kern="0" dirty="0">
                <a:solidFill>
                  <a:prstClr val="white"/>
                </a:solidFill>
                <a:cs typeface="Segoe UI" panose="020B0502040204020203" pitchFamily="34" charset="0"/>
              </a:rPr>
              <a:t>課金サポート</a:t>
            </a:r>
            <a:endParaRPr kumimoji="0" lang="en-US" altLang="ja-JP" sz="1600" b="1" kern="0" dirty="0">
              <a:solidFill>
                <a:prstClr val="white"/>
              </a:solidFill>
              <a:cs typeface="Segoe UI" panose="020B0502040204020203" pitchFamily="34" charset="0"/>
            </a:endParaRPr>
          </a:p>
        </p:txBody>
      </p:sp>
      <p:sp>
        <p:nvSpPr>
          <p:cNvPr id="11" name="Rectangle 36"/>
          <p:cNvSpPr/>
          <p:nvPr/>
        </p:nvSpPr>
        <p:spPr>
          <a:xfrm>
            <a:off x="800729" y="5319518"/>
            <a:ext cx="7051681" cy="484349"/>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spcBef>
                <a:spcPts val="600"/>
              </a:spcBef>
            </a:pPr>
            <a:r>
              <a:rPr kumimoji="0" lang="ja-JP" altLang="en-US" sz="1600" b="1" kern="0" dirty="0">
                <a:solidFill>
                  <a:prstClr val="white"/>
                </a:solidFill>
                <a:cs typeface="Segoe UI" panose="020B0502040204020203" pitchFamily="34" charset="0"/>
              </a:rPr>
              <a:t>テクニカルサポート </a:t>
            </a:r>
            <a:r>
              <a:rPr kumimoji="0" lang="en-US" altLang="ja-JP" sz="1600" b="1" kern="0" dirty="0">
                <a:solidFill>
                  <a:prstClr val="white"/>
                </a:solidFill>
                <a:cs typeface="Segoe UI" panose="020B0502040204020203" pitchFamily="34" charset="0"/>
              </a:rPr>
              <a:t>(Break/Fix) </a:t>
            </a:r>
            <a:endParaRPr kumimoji="0" lang="en-US" sz="1600" b="1" kern="0" dirty="0">
              <a:solidFill>
                <a:prstClr val="white"/>
              </a:solidFill>
              <a:cs typeface="Segoe UI" panose="020B0502040204020203" pitchFamily="34" charset="0"/>
            </a:endParaRPr>
          </a:p>
        </p:txBody>
      </p:sp>
      <p:sp>
        <p:nvSpPr>
          <p:cNvPr id="12" name="TextBox 44"/>
          <p:cNvSpPr txBox="1"/>
          <p:nvPr/>
        </p:nvSpPr>
        <p:spPr>
          <a:xfrm>
            <a:off x="1342428" y="6586981"/>
            <a:ext cx="5669349" cy="307777"/>
          </a:xfrm>
          <a:prstGeom prst="rect">
            <a:avLst/>
          </a:prstGeom>
          <a:noFill/>
        </p:spPr>
        <p:txBody>
          <a:bodyPr wrap="square" rtlCol="0">
            <a:spAutoFit/>
          </a:bodyPr>
          <a:lstStyle/>
          <a:p>
            <a:pPr algn="ctr"/>
            <a:r>
              <a:rPr kumimoji="0" lang="en-US" sz="1400" b="1" dirty="0">
                <a:solidFill>
                  <a:prstClr val="black"/>
                </a:solidFill>
                <a:cs typeface="Segoe UI" panose="020B0502040204020203" pitchFamily="34" charset="0"/>
              </a:rPr>
              <a:t>Microsoft Azure</a:t>
            </a:r>
            <a:r>
              <a:rPr kumimoji="0" lang="ja-JP" altLang="en-US" sz="1400" b="1" dirty="0">
                <a:solidFill>
                  <a:prstClr val="black"/>
                </a:solidFill>
                <a:cs typeface="Segoe UI" panose="020B0502040204020203" pitchFamily="34" charset="0"/>
              </a:rPr>
              <a:t> をビジネスで利用する度合い</a:t>
            </a:r>
            <a:endParaRPr kumimoji="0" lang="en-US" sz="1400" b="1" dirty="0">
              <a:solidFill>
                <a:prstClr val="black"/>
              </a:solidFill>
              <a:cs typeface="Segoe UI" panose="020B0502040204020203" pitchFamily="34" charset="0"/>
            </a:endParaRPr>
          </a:p>
        </p:txBody>
      </p:sp>
      <p:sp>
        <p:nvSpPr>
          <p:cNvPr id="15" name="Rectangle 56"/>
          <p:cNvSpPr/>
          <p:nvPr/>
        </p:nvSpPr>
        <p:spPr>
          <a:xfrm>
            <a:off x="800728" y="6217061"/>
            <a:ext cx="7066259" cy="346912"/>
          </a:xfrm>
          <a:prstGeom prst="rect">
            <a:avLst/>
          </a:prstGeom>
          <a:solidFill>
            <a:srgbClr val="00924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cs typeface="Segoe UI" panose="020B0502040204020203" pitchFamily="34" charset="0"/>
              </a:rPr>
              <a:t>セルフヘルプリソース </a:t>
            </a:r>
            <a:endParaRPr kumimoji="0" lang="en-US" sz="1600" b="1" i="0" u="none" strike="noStrike" kern="0" cap="none" spc="0" normalizeH="0" baseline="0" noProof="0" dirty="0">
              <a:ln>
                <a:noFill/>
              </a:ln>
              <a:solidFill>
                <a:prstClr val="white"/>
              </a:solidFill>
              <a:effectLst/>
              <a:uLnTx/>
              <a:uFillTx/>
              <a:cs typeface="Segoe UI" panose="020B0502040204020203" pitchFamily="34" charset="0"/>
            </a:endParaRPr>
          </a:p>
        </p:txBody>
      </p:sp>
      <p:cxnSp>
        <p:nvCxnSpPr>
          <p:cNvPr id="18" name="Straight Arrow Connector 2"/>
          <p:cNvCxnSpPr/>
          <p:nvPr/>
        </p:nvCxnSpPr>
        <p:spPr>
          <a:xfrm flipV="1">
            <a:off x="595988" y="5752525"/>
            <a:ext cx="0" cy="796865"/>
          </a:xfrm>
          <a:prstGeom prst="straightConnector1">
            <a:avLst/>
          </a:prstGeom>
          <a:noFill/>
          <a:ln w="76200" cap="flat" cmpd="sng" algn="ctr">
            <a:solidFill>
              <a:srgbClr val="00B050"/>
            </a:solidFill>
            <a:prstDash val="solid"/>
            <a:miter lim="800000"/>
            <a:tailEnd type="triangle"/>
          </a:ln>
          <a:effectLst/>
        </p:spPr>
      </p:cxnSp>
      <p:cxnSp>
        <p:nvCxnSpPr>
          <p:cNvPr id="19" name="Straight Arrow Connector 8"/>
          <p:cNvCxnSpPr/>
          <p:nvPr/>
        </p:nvCxnSpPr>
        <p:spPr>
          <a:xfrm flipV="1">
            <a:off x="595988" y="1005489"/>
            <a:ext cx="0" cy="476549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sp>
        <p:nvSpPr>
          <p:cNvPr id="20" name="TextBox 13"/>
          <p:cNvSpPr txBox="1"/>
          <p:nvPr/>
        </p:nvSpPr>
        <p:spPr>
          <a:xfrm rot="21254385">
            <a:off x="382253" y="3308189"/>
            <a:ext cx="748056" cy="369332"/>
          </a:xfrm>
          <a:prstGeom prst="rect">
            <a:avLst/>
          </a:prstGeom>
          <a:solidFill>
            <a:schemeClr val="bg1"/>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b="1" i="0" u="none" strike="noStrike" kern="0" cap="none" spc="0" normalizeH="0" baseline="0" noProof="0" dirty="0">
                <a:ln>
                  <a:noFill/>
                </a:ln>
                <a:solidFill>
                  <a:prstClr val="black"/>
                </a:solidFill>
                <a:effectLst/>
                <a:uLnTx/>
                <a:uFillTx/>
              </a:rPr>
              <a:t>有償</a:t>
            </a:r>
            <a:endParaRPr kumimoji="0" lang="en-US" b="1" i="0" u="none" strike="noStrike" kern="0" cap="none" spc="0" normalizeH="0" baseline="0" noProof="0" dirty="0">
              <a:ln>
                <a:noFill/>
              </a:ln>
              <a:solidFill>
                <a:prstClr val="black"/>
              </a:solidFill>
              <a:effectLst/>
              <a:uLnTx/>
              <a:uFillTx/>
            </a:endParaRPr>
          </a:p>
        </p:txBody>
      </p:sp>
      <p:sp>
        <p:nvSpPr>
          <p:cNvPr id="21" name="TextBox 29"/>
          <p:cNvSpPr txBox="1"/>
          <p:nvPr/>
        </p:nvSpPr>
        <p:spPr>
          <a:xfrm rot="20940010">
            <a:off x="223723" y="6087934"/>
            <a:ext cx="744530" cy="338554"/>
          </a:xfrm>
          <a:prstGeom prst="rect">
            <a:avLst/>
          </a:prstGeom>
          <a:noFill/>
        </p:spPr>
        <p:txBody>
          <a:bodyPr wrap="square" rtlCol="0">
            <a:spAutoFit/>
          </a:bodyPr>
          <a:lstStyle/>
          <a:p>
            <a:pPr algn="ctr"/>
            <a:r>
              <a:rPr kumimoji="0" lang="ja-JP" altLang="en-US" sz="1600" b="1" kern="0" dirty="0">
                <a:solidFill>
                  <a:prstClr val="black"/>
                </a:solidFill>
              </a:rPr>
              <a:t>無償</a:t>
            </a:r>
            <a:endParaRPr kumimoji="0" lang="en-US" sz="1600" b="1" kern="0" dirty="0">
              <a:solidFill>
                <a:prstClr val="black"/>
              </a:solidFill>
            </a:endParaRPr>
          </a:p>
        </p:txBody>
      </p:sp>
      <p:sp>
        <p:nvSpPr>
          <p:cNvPr id="13" name="正方形/長方形 12"/>
          <p:cNvSpPr/>
          <p:nvPr>
            <p:custDataLst>
              <p:tags r:id="rId1"/>
            </p:custDataLst>
          </p:nvPr>
        </p:nvSpPr>
        <p:spPr>
          <a:xfrm>
            <a:off x="803464" y="4653880"/>
            <a:ext cx="1303342" cy="660956"/>
          </a:xfrm>
          <a:prstGeom prst="rect">
            <a:avLst/>
          </a:prstGeom>
          <a:solidFill>
            <a:srgbClr val="9B4F96"/>
          </a:soli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5">
                    <a:shade val="95000"/>
                    <a:satMod val="105000"/>
                  </a:schemeClr>
                </a:solidFill>
                <a:prstDash val="solid"/>
              </a14:hiddenLine>
            </a:ext>
          </a:extLst>
        </p:spPr>
        <p:style>
          <a:lnRef idx="1">
            <a:schemeClr val="accent5"/>
          </a:lnRef>
          <a:fillRef idx="3">
            <a:schemeClr val="accent5"/>
          </a:fillRef>
          <a:effectRef idx="2">
            <a:schemeClr val="accent5"/>
          </a:effectRef>
          <a:fontRef idx="minor">
            <a:schemeClr val="lt1"/>
          </a:fontRef>
        </p:style>
        <p:txBody>
          <a:bodyPr rtlCol="0" anchor="t"/>
          <a:lstStyle/>
          <a:p>
            <a:pPr lvl="0">
              <a:spcBef>
                <a:spcPts val="600"/>
              </a:spcBef>
            </a:pPr>
            <a:r>
              <a:rPr kumimoji="0" lang="en-US" altLang="ja-JP" sz="1100" b="1" kern="0" dirty="0">
                <a:solidFill>
                  <a:srgbClr val="FFFFFF"/>
                </a:solidFill>
                <a:cs typeface="Segoe UI" panose="020B0502040204020203" pitchFamily="34" charset="0"/>
              </a:rPr>
              <a:t>Break/Fix</a:t>
            </a:r>
          </a:p>
          <a:p>
            <a:pPr marL="117475" indent="-117475">
              <a:spcBef>
                <a:spcPts val="600"/>
              </a:spcBef>
              <a:buFont typeface="Arial" panose="020B0604020202020204" pitchFamily="34" charset="0"/>
              <a:buChar char="•"/>
            </a:pPr>
            <a:r>
              <a:rPr kumimoji="0" lang="ja-JP" altLang="en-US" sz="1100" dirty="0">
                <a:solidFill>
                  <a:srgbClr val="FFFFFF"/>
                </a:solidFill>
                <a:cs typeface="Segoe UI" panose="020B0502040204020203" pitchFamily="34" charset="0"/>
              </a:rPr>
              <a:t>最短応答時間</a:t>
            </a:r>
            <a:br>
              <a:rPr kumimoji="0" lang="en-US" altLang="ja-JP" sz="1100" dirty="0">
                <a:solidFill>
                  <a:srgbClr val="FFFFFF"/>
                </a:solidFill>
                <a:cs typeface="Segoe UI" panose="020B0502040204020203" pitchFamily="34" charset="0"/>
              </a:rPr>
            </a:br>
            <a:r>
              <a:rPr kumimoji="0" lang="en-US" altLang="ja-JP" sz="1100" u="sng" dirty="0">
                <a:solidFill>
                  <a:srgbClr val="FFFFFF"/>
                </a:solidFill>
                <a:cs typeface="Segoe UI" panose="020B0502040204020203" pitchFamily="34" charset="0"/>
              </a:rPr>
              <a:t>8</a:t>
            </a:r>
            <a:r>
              <a:rPr kumimoji="0" lang="ja-JP" altLang="en-US" sz="1100" u="sng" dirty="0">
                <a:solidFill>
                  <a:srgbClr val="FFFFFF"/>
                </a:solidFill>
                <a:cs typeface="Segoe UI" panose="020B0502040204020203" pitchFamily="34" charset="0"/>
              </a:rPr>
              <a:t>時間以内</a:t>
            </a:r>
            <a:endParaRPr kumimoji="1" lang="ja-JP" altLang="en-US" sz="1100" u="sng" dirty="0">
              <a:solidFill>
                <a:srgbClr val="FFFFFF"/>
              </a:solidFill>
            </a:endParaRPr>
          </a:p>
        </p:txBody>
      </p:sp>
      <p:sp>
        <p:nvSpPr>
          <p:cNvPr id="14" name="テキスト ボックス 13"/>
          <p:cNvSpPr txBox="1"/>
          <p:nvPr/>
        </p:nvSpPr>
        <p:spPr>
          <a:xfrm>
            <a:off x="895457" y="4267460"/>
            <a:ext cx="1120589" cy="307777"/>
          </a:xfrm>
          <a:prstGeom prst="rect">
            <a:avLst/>
          </a:prstGeom>
          <a:noFill/>
        </p:spPr>
        <p:txBody>
          <a:bodyPr wrap="square" rtlCol="0">
            <a:spAutoFit/>
          </a:bodyPr>
          <a:lstStyle/>
          <a:p>
            <a:r>
              <a:rPr kumimoji="1" lang="en-US" altLang="ja-JP" sz="1400" b="1" dirty="0">
                <a:cs typeface="Segoe UI" panose="020B0502040204020203" pitchFamily="34" charset="0"/>
              </a:rPr>
              <a:t>Developer</a:t>
            </a:r>
            <a:endParaRPr kumimoji="1" lang="ja-JP" altLang="en-US" sz="1400" b="1" dirty="0">
              <a:cs typeface="Segoe UI" panose="020B0502040204020203" pitchFamily="34" charset="0"/>
            </a:endParaRPr>
          </a:p>
        </p:txBody>
      </p:sp>
      <p:sp>
        <p:nvSpPr>
          <p:cNvPr id="31" name="正方形/長方形 30"/>
          <p:cNvSpPr/>
          <p:nvPr>
            <p:custDataLst>
              <p:tags r:id="rId2"/>
            </p:custDataLst>
          </p:nvPr>
        </p:nvSpPr>
        <p:spPr>
          <a:xfrm>
            <a:off x="2202711" y="4394697"/>
            <a:ext cx="1351114" cy="932340"/>
          </a:xfrm>
          <a:prstGeom prst="rect">
            <a:avLst/>
          </a:prstGeom>
          <a:solidFill>
            <a:srgbClr val="9B4F96"/>
          </a:soli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5">
                    <a:shade val="95000"/>
                    <a:satMod val="105000"/>
                  </a:schemeClr>
                </a:solidFill>
                <a:prstDash val="solid"/>
              </a14:hiddenLine>
            </a:ext>
          </a:extLst>
        </p:spPr>
        <p:style>
          <a:lnRef idx="1">
            <a:schemeClr val="accent5"/>
          </a:lnRef>
          <a:fillRef idx="3">
            <a:schemeClr val="accent5"/>
          </a:fillRef>
          <a:effectRef idx="2">
            <a:schemeClr val="accent5"/>
          </a:effectRef>
          <a:fontRef idx="minor">
            <a:schemeClr val="lt1"/>
          </a:fontRef>
        </p:style>
        <p:txBody>
          <a:bodyPr rtlCol="0" anchor="t"/>
          <a:lstStyle/>
          <a:p>
            <a:pPr>
              <a:spcBef>
                <a:spcPts val="600"/>
              </a:spcBef>
            </a:pPr>
            <a:r>
              <a:rPr kumimoji="0" lang="en-US" altLang="ja-JP" sz="1100" b="1" kern="0" dirty="0">
                <a:solidFill>
                  <a:srgbClr val="FFFFFF"/>
                </a:solidFill>
                <a:cs typeface="Segoe UI" panose="020B0502040204020203" pitchFamily="34" charset="0"/>
              </a:rPr>
              <a:t>Break/Fix</a:t>
            </a:r>
          </a:p>
          <a:p>
            <a:pPr>
              <a:spcBef>
                <a:spcPts val="600"/>
              </a:spcBef>
            </a:pPr>
            <a:r>
              <a:rPr kumimoji="0" lang="ja-JP" altLang="en-US" sz="1100" dirty="0">
                <a:solidFill>
                  <a:srgbClr val="FFFFFF"/>
                </a:solidFill>
                <a:cs typeface="Segoe UI" panose="020B0502040204020203" pitchFamily="34" charset="0"/>
              </a:rPr>
              <a:t>最短応答時間</a:t>
            </a:r>
            <a:br>
              <a:rPr kumimoji="0" lang="en-US" altLang="ja-JP" sz="1100" dirty="0">
                <a:solidFill>
                  <a:srgbClr val="FFFFFF"/>
                </a:solidFill>
                <a:cs typeface="Segoe UI" panose="020B0502040204020203" pitchFamily="34" charset="0"/>
              </a:rPr>
            </a:br>
            <a:r>
              <a:rPr kumimoji="0" lang="en-US" altLang="ja-JP" sz="1100" u="sng" dirty="0">
                <a:solidFill>
                  <a:srgbClr val="FFFFFF"/>
                </a:solidFill>
                <a:cs typeface="Segoe UI" panose="020B0502040204020203" pitchFamily="34" charset="0"/>
              </a:rPr>
              <a:t>2</a:t>
            </a:r>
            <a:r>
              <a:rPr kumimoji="0" lang="ja-JP" altLang="en-US" sz="1100" u="sng" dirty="0">
                <a:solidFill>
                  <a:srgbClr val="FFFFFF"/>
                </a:solidFill>
                <a:cs typeface="Segoe UI" panose="020B0502040204020203" pitchFamily="34" charset="0"/>
              </a:rPr>
              <a:t>時間以内</a:t>
            </a:r>
            <a:endParaRPr kumimoji="0" lang="en-US" altLang="ja-JP" sz="1100" u="sng" dirty="0">
              <a:solidFill>
                <a:srgbClr val="FFFFFF"/>
              </a:solidFill>
              <a:cs typeface="Segoe UI" panose="020B0502040204020203" pitchFamily="34" charset="0"/>
            </a:endParaRPr>
          </a:p>
          <a:p>
            <a:pPr>
              <a:spcBef>
                <a:spcPts val="600"/>
              </a:spcBef>
            </a:pPr>
            <a:r>
              <a:rPr kumimoji="0" lang="en-US" altLang="ja-JP" sz="1100" u="sng" dirty="0" err="1">
                <a:solidFill>
                  <a:srgbClr val="FFFFFF"/>
                </a:solidFill>
                <a:cs typeface="Segoe UI" panose="020B0502040204020203" pitchFamily="34" charset="0"/>
              </a:rPr>
              <a:t>Sev.A</a:t>
            </a:r>
            <a:r>
              <a:rPr kumimoji="0" lang="ja-JP" altLang="en-US" sz="1100" u="sng" dirty="0">
                <a:solidFill>
                  <a:srgbClr val="FFFFFF"/>
                </a:solidFill>
                <a:cs typeface="Segoe UI" panose="020B0502040204020203" pitchFamily="34" charset="0"/>
              </a:rPr>
              <a:t> </a:t>
            </a:r>
            <a:r>
              <a:rPr kumimoji="0" lang="en-US" altLang="ja-JP" sz="1100" u="sng" dirty="0">
                <a:solidFill>
                  <a:srgbClr val="FFFFFF"/>
                </a:solidFill>
                <a:cs typeface="Segoe UI" panose="020B0502040204020203" pitchFamily="34" charset="0"/>
              </a:rPr>
              <a:t>24x7</a:t>
            </a:r>
            <a:r>
              <a:rPr kumimoji="0" lang="ja-JP" altLang="en-US" sz="1100" u="sng" dirty="0">
                <a:solidFill>
                  <a:srgbClr val="FFFFFF"/>
                </a:solidFill>
                <a:cs typeface="Segoe UI" panose="020B0502040204020203" pitchFamily="34" charset="0"/>
              </a:rPr>
              <a:t>対応</a:t>
            </a:r>
            <a:endParaRPr kumimoji="1" lang="ja-JP" altLang="en-US" sz="1100" u="sng" dirty="0">
              <a:solidFill>
                <a:srgbClr val="FFFFFF"/>
              </a:solidFill>
            </a:endParaRPr>
          </a:p>
        </p:txBody>
      </p:sp>
      <p:sp>
        <p:nvSpPr>
          <p:cNvPr id="33" name="テキスト ボックス 32"/>
          <p:cNvSpPr txBox="1"/>
          <p:nvPr/>
        </p:nvSpPr>
        <p:spPr>
          <a:xfrm>
            <a:off x="2323198" y="3985417"/>
            <a:ext cx="1120589" cy="307777"/>
          </a:xfrm>
          <a:prstGeom prst="rect">
            <a:avLst/>
          </a:prstGeom>
          <a:noFill/>
        </p:spPr>
        <p:txBody>
          <a:bodyPr wrap="square" rtlCol="0">
            <a:spAutoFit/>
          </a:bodyPr>
          <a:lstStyle/>
          <a:p>
            <a:r>
              <a:rPr kumimoji="1" lang="en-US" altLang="ja-JP" sz="1400" b="1" dirty="0">
                <a:cs typeface="Segoe UI" panose="020B0502040204020203" pitchFamily="34" charset="0"/>
              </a:rPr>
              <a:t>Standard</a:t>
            </a:r>
            <a:endParaRPr kumimoji="1" lang="ja-JP" altLang="en-US" sz="1400" b="1" dirty="0">
              <a:cs typeface="Segoe UI" panose="020B0502040204020203" pitchFamily="34" charset="0"/>
            </a:endParaRPr>
          </a:p>
        </p:txBody>
      </p:sp>
      <p:sp>
        <p:nvSpPr>
          <p:cNvPr id="34" name="正方形/長方形 33"/>
          <p:cNvSpPr/>
          <p:nvPr>
            <p:custDataLst>
              <p:tags r:id="rId3"/>
            </p:custDataLst>
          </p:nvPr>
        </p:nvSpPr>
        <p:spPr>
          <a:xfrm>
            <a:off x="3609898" y="4202177"/>
            <a:ext cx="1371600" cy="1104837"/>
          </a:xfrm>
          <a:prstGeom prst="rect">
            <a:avLst/>
          </a:prstGeom>
          <a:solidFill>
            <a:srgbClr val="9B4F96"/>
          </a:soli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5">
                    <a:shade val="95000"/>
                    <a:satMod val="105000"/>
                  </a:schemeClr>
                </a:solidFill>
                <a:prstDash val="solid"/>
              </a14:hiddenLine>
            </a:ext>
          </a:extLst>
        </p:spPr>
        <p:style>
          <a:lnRef idx="1">
            <a:schemeClr val="accent5"/>
          </a:lnRef>
          <a:fillRef idx="3">
            <a:schemeClr val="accent5"/>
          </a:fillRef>
          <a:effectRef idx="2">
            <a:schemeClr val="accent5"/>
          </a:effectRef>
          <a:fontRef idx="minor">
            <a:schemeClr val="lt1"/>
          </a:fontRef>
        </p:style>
        <p:txBody>
          <a:bodyPr rtlCol="0" anchor="ctr"/>
          <a:lstStyle/>
          <a:p>
            <a:pPr>
              <a:spcBef>
                <a:spcPts val="600"/>
              </a:spcBef>
            </a:pPr>
            <a:r>
              <a:rPr kumimoji="0" lang="en-US" altLang="ja-JP" sz="1100" b="1" kern="0" dirty="0">
                <a:solidFill>
                  <a:srgbClr val="FFFFFF"/>
                </a:solidFill>
                <a:cs typeface="Segoe UI" panose="020B0502040204020203" pitchFamily="34" charset="0"/>
              </a:rPr>
              <a:t>Break/Fix</a:t>
            </a:r>
          </a:p>
          <a:p>
            <a:pPr>
              <a:spcBef>
                <a:spcPts val="600"/>
              </a:spcBef>
            </a:pPr>
            <a:r>
              <a:rPr kumimoji="0" lang="ja-JP" altLang="en-US" sz="1100" dirty="0">
                <a:solidFill>
                  <a:srgbClr val="FFFFFF"/>
                </a:solidFill>
                <a:cs typeface="Segoe UI" panose="020B0502040204020203" pitchFamily="34" charset="0"/>
              </a:rPr>
              <a:t>最短応答時間</a:t>
            </a:r>
            <a:br>
              <a:rPr kumimoji="0" lang="en-US" altLang="ja-JP" sz="1100" dirty="0">
                <a:solidFill>
                  <a:srgbClr val="FFFFFF"/>
                </a:solidFill>
                <a:cs typeface="Segoe UI" panose="020B0502040204020203" pitchFamily="34" charset="0"/>
              </a:rPr>
            </a:br>
            <a:r>
              <a:rPr kumimoji="0" lang="en-US" altLang="ja-JP" sz="1100" u="sng" dirty="0">
                <a:solidFill>
                  <a:srgbClr val="FFFFFF"/>
                </a:solidFill>
                <a:cs typeface="Segoe UI" panose="020B0502040204020203" pitchFamily="34" charset="0"/>
              </a:rPr>
              <a:t>1</a:t>
            </a:r>
            <a:r>
              <a:rPr kumimoji="0" lang="ja-JP" altLang="en-US" sz="1100" u="sng" dirty="0">
                <a:solidFill>
                  <a:srgbClr val="FFFFFF"/>
                </a:solidFill>
                <a:cs typeface="Segoe UI" panose="020B0502040204020203" pitchFamily="34" charset="0"/>
              </a:rPr>
              <a:t>時間以内</a:t>
            </a:r>
            <a:endParaRPr kumimoji="0" lang="en-US" altLang="ja-JP" sz="1100" u="sng" dirty="0">
              <a:solidFill>
                <a:srgbClr val="FFFFFF"/>
              </a:solidFill>
              <a:cs typeface="Segoe UI" panose="020B0502040204020203" pitchFamily="34" charset="0"/>
            </a:endParaRPr>
          </a:p>
          <a:p>
            <a:pPr>
              <a:spcBef>
                <a:spcPts val="600"/>
              </a:spcBef>
            </a:pPr>
            <a:r>
              <a:rPr kumimoji="0" lang="en-US" altLang="ja-JP" sz="1100" u="sng" dirty="0" err="1">
                <a:solidFill>
                  <a:srgbClr val="FFFFFF"/>
                </a:solidFill>
                <a:cs typeface="Segoe UI" panose="020B0502040204020203" pitchFamily="34" charset="0"/>
              </a:rPr>
              <a:t>Sev.A</a:t>
            </a:r>
            <a:r>
              <a:rPr kumimoji="0" lang="ja-JP" altLang="en-US" sz="1100" u="sng" dirty="0">
                <a:solidFill>
                  <a:srgbClr val="FFFFFF"/>
                </a:solidFill>
                <a:cs typeface="Segoe UI" panose="020B0502040204020203" pitchFamily="34" charset="0"/>
              </a:rPr>
              <a:t> </a:t>
            </a:r>
            <a:r>
              <a:rPr kumimoji="0" lang="en-US" altLang="ja-JP" sz="1100" u="sng" dirty="0">
                <a:solidFill>
                  <a:srgbClr val="FFFFFF"/>
                </a:solidFill>
                <a:cs typeface="Segoe UI" panose="020B0502040204020203" pitchFamily="34" charset="0"/>
              </a:rPr>
              <a:t>24x7</a:t>
            </a:r>
            <a:r>
              <a:rPr kumimoji="0" lang="ja-JP" altLang="en-US" sz="1100" u="sng" dirty="0">
                <a:solidFill>
                  <a:srgbClr val="FFFFFF"/>
                </a:solidFill>
                <a:cs typeface="Segoe UI" panose="020B0502040204020203" pitchFamily="34" charset="0"/>
              </a:rPr>
              <a:t>対応</a:t>
            </a:r>
            <a:endParaRPr kumimoji="1" lang="ja-JP" altLang="en-US" sz="1100" u="sng" dirty="0">
              <a:solidFill>
                <a:srgbClr val="FFFFFF"/>
              </a:solidFill>
            </a:endParaRPr>
          </a:p>
        </p:txBody>
      </p:sp>
      <p:sp>
        <p:nvSpPr>
          <p:cNvPr id="35" name="テキスト ボックス 34"/>
          <p:cNvSpPr txBox="1"/>
          <p:nvPr/>
        </p:nvSpPr>
        <p:spPr>
          <a:xfrm>
            <a:off x="3657097" y="2462853"/>
            <a:ext cx="1120589" cy="307777"/>
          </a:xfrm>
          <a:prstGeom prst="rect">
            <a:avLst/>
          </a:prstGeom>
          <a:noFill/>
        </p:spPr>
        <p:txBody>
          <a:bodyPr wrap="square" rtlCol="0">
            <a:spAutoFit/>
          </a:bodyPr>
          <a:lstStyle/>
          <a:p>
            <a:r>
              <a:rPr kumimoji="1" lang="en-US" altLang="ja-JP" sz="1400" b="1" dirty="0">
                <a:cs typeface="Segoe UI" panose="020B0502040204020203" pitchFamily="34" charset="0"/>
              </a:rPr>
              <a:t>Pro Direct</a:t>
            </a:r>
            <a:endParaRPr kumimoji="1" lang="ja-JP" altLang="en-US" sz="1400" b="1" dirty="0">
              <a:cs typeface="Segoe UI" panose="020B0502040204020203" pitchFamily="34" charset="0"/>
            </a:endParaRPr>
          </a:p>
        </p:txBody>
      </p:sp>
      <p:sp>
        <p:nvSpPr>
          <p:cNvPr id="36" name="正方形/長方形 35"/>
          <p:cNvSpPr/>
          <p:nvPr/>
        </p:nvSpPr>
        <p:spPr>
          <a:xfrm>
            <a:off x="3594781" y="3556006"/>
            <a:ext cx="1388852" cy="645621"/>
          </a:xfrm>
          <a:prstGeom prst="rect">
            <a:avLst/>
          </a:prstGeom>
          <a:solidFill>
            <a:schemeClr val="accent4">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t"/>
          <a:lstStyle/>
          <a:p>
            <a:pPr>
              <a:spcBef>
                <a:spcPts val="600"/>
              </a:spcBef>
            </a:pPr>
            <a:r>
              <a:rPr kumimoji="0" lang="en-US" altLang="ja-JP" sz="1000" b="1" dirty="0">
                <a:solidFill>
                  <a:prstClr val="black"/>
                </a:solidFill>
                <a:cs typeface="Segoe UI" panose="020B0502040204020203" pitchFamily="34" charset="0"/>
              </a:rPr>
              <a:t>Service Delivery Management </a:t>
            </a:r>
            <a:br>
              <a:rPr kumimoji="0" lang="en-US" altLang="ja-JP" sz="1000" b="1" dirty="0">
                <a:solidFill>
                  <a:prstClr val="black"/>
                </a:solidFill>
                <a:cs typeface="Segoe UI" panose="020B0502040204020203" pitchFamily="34" charset="0"/>
              </a:rPr>
            </a:br>
            <a:r>
              <a:rPr kumimoji="0" lang="en-US" altLang="ja-JP" sz="1000" b="1" dirty="0">
                <a:solidFill>
                  <a:prstClr val="black"/>
                </a:solidFill>
                <a:cs typeface="Segoe UI" panose="020B0502040204020203" pitchFamily="34" charset="0"/>
              </a:rPr>
              <a:t>(US </a:t>
            </a:r>
            <a:r>
              <a:rPr kumimoji="0" lang="ja-JP" altLang="en-US" sz="1000" b="1" dirty="0">
                <a:solidFill>
                  <a:prstClr val="black"/>
                </a:solidFill>
                <a:cs typeface="Segoe UI" panose="020B0502040204020203" pitchFamily="34" charset="0"/>
              </a:rPr>
              <a:t>アウトソースベンダー</a:t>
            </a:r>
            <a:r>
              <a:rPr kumimoji="0" lang="en-US" altLang="ja-JP" sz="1000" b="1" dirty="0">
                <a:solidFill>
                  <a:prstClr val="black"/>
                </a:solidFill>
                <a:cs typeface="Segoe UI" panose="020B0502040204020203" pitchFamily="34" charset="0"/>
              </a:rPr>
              <a:t>)</a:t>
            </a:r>
          </a:p>
        </p:txBody>
      </p:sp>
      <p:sp>
        <p:nvSpPr>
          <p:cNvPr id="37" name="正方形/長方形 36"/>
          <p:cNvSpPr/>
          <p:nvPr/>
        </p:nvSpPr>
        <p:spPr>
          <a:xfrm>
            <a:off x="3597994" y="2830063"/>
            <a:ext cx="1388852" cy="744066"/>
          </a:xfrm>
          <a:prstGeom prst="rect">
            <a:avLst/>
          </a:prstGeom>
          <a:solidFill>
            <a:schemeClr val="accent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wrap="square" rtlCol="0" anchor="t"/>
          <a:lstStyle/>
          <a:p>
            <a:pPr marL="117475" indent="-117475">
              <a:spcBef>
                <a:spcPts val="600"/>
              </a:spcBef>
            </a:pPr>
            <a:r>
              <a:rPr kumimoji="0" lang="ja-JP" altLang="en-US" sz="1100" b="1" dirty="0">
                <a:solidFill>
                  <a:schemeClr val="bg1"/>
                </a:solidFill>
                <a:cs typeface="Segoe UI" panose="020B0502040204020203" pitchFamily="34" charset="0"/>
              </a:rPr>
              <a:t>アドバイザリサービス </a:t>
            </a:r>
            <a:r>
              <a:rPr kumimoji="0" lang="en-US" altLang="ja-JP" sz="1100" b="1" dirty="0">
                <a:solidFill>
                  <a:schemeClr val="bg1"/>
                </a:solidFill>
                <a:cs typeface="Segoe UI" panose="020B0502040204020203" pitchFamily="34" charset="0"/>
              </a:rPr>
              <a:t>(</a:t>
            </a:r>
            <a:r>
              <a:rPr kumimoji="0" lang="ja-JP" altLang="en-US" sz="1100" b="1" dirty="0">
                <a:solidFill>
                  <a:schemeClr val="bg1"/>
                </a:solidFill>
                <a:cs typeface="Segoe UI" panose="020B0502040204020203" pitchFamily="34" charset="0"/>
              </a:rPr>
              <a:t>限定的</a:t>
            </a:r>
            <a:r>
              <a:rPr kumimoji="0" lang="en-US" altLang="ja-JP" sz="1100" b="1" dirty="0">
                <a:solidFill>
                  <a:schemeClr val="bg1"/>
                </a:solidFill>
                <a:cs typeface="Segoe UI" panose="020B0502040204020203" pitchFamily="34" charset="0"/>
              </a:rPr>
              <a:t>) (US </a:t>
            </a:r>
            <a:r>
              <a:rPr kumimoji="0" lang="ja-JP" altLang="en-US" sz="1100" b="1" dirty="0">
                <a:solidFill>
                  <a:schemeClr val="bg1"/>
                </a:solidFill>
                <a:cs typeface="Segoe UI" panose="020B0502040204020203" pitchFamily="34" charset="0"/>
              </a:rPr>
              <a:t>アウトソースベンダー</a:t>
            </a:r>
            <a:r>
              <a:rPr kumimoji="0" lang="en-US" altLang="ja-JP" sz="1100" b="1" dirty="0">
                <a:solidFill>
                  <a:schemeClr val="bg1"/>
                </a:solidFill>
                <a:cs typeface="Segoe UI" panose="020B0502040204020203" pitchFamily="34" charset="0"/>
              </a:rPr>
              <a:t>)</a:t>
            </a:r>
          </a:p>
        </p:txBody>
      </p:sp>
      <p:sp>
        <p:nvSpPr>
          <p:cNvPr id="38" name="正方形/長方形 37"/>
          <p:cNvSpPr/>
          <p:nvPr>
            <p:custDataLst>
              <p:tags r:id="rId4"/>
            </p:custDataLst>
          </p:nvPr>
        </p:nvSpPr>
        <p:spPr>
          <a:xfrm>
            <a:off x="6490406" y="3794352"/>
            <a:ext cx="1355590" cy="1523391"/>
          </a:xfrm>
          <a:prstGeom prst="rect">
            <a:avLst/>
          </a:prstGeom>
          <a:solidFill>
            <a:srgbClr val="9B4F96"/>
          </a:soli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5">
                    <a:shade val="95000"/>
                    <a:satMod val="105000"/>
                  </a:schemeClr>
                </a:solidFill>
                <a:prstDash val="solid"/>
              </a14:hiddenLine>
            </a:ext>
          </a:extLst>
        </p:spPr>
        <p:style>
          <a:lnRef idx="1">
            <a:schemeClr val="accent5"/>
          </a:lnRef>
          <a:fillRef idx="3">
            <a:schemeClr val="accent5"/>
          </a:fillRef>
          <a:effectRef idx="2">
            <a:schemeClr val="accent5"/>
          </a:effectRef>
          <a:fontRef idx="minor">
            <a:schemeClr val="lt1"/>
          </a:fontRef>
        </p:style>
        <p:txBody>
          <a:bodyPr rtlCol="0" anchor="ctr"/>
          <a:lstStyle/>
          <a:p>
            <a:pPr>
              <a:spcBef>
                <a:spcPts val="600"/>
              </a:spcBef>
            </a:pPr>
            <a:r>
              <a:rPr kumimoji="0" lang="en-US" altLang="ja-JP" sz="1100" b="1" kern="0" dirty="0">
                <a:solidFill>
                  <a:srgbClr val="FFFFFF"/>
                </a:solidFill>
                <a:cs typeface="Segoe UI" panose="020B0502040204020203" pitchFamily="34" charset="0"/>
              </a:rPr>
              <a:t>Break/Fix</a:t>
            </a:r>
          </a:p>
          <a:p>
            <a:pPr>
              <a:spcBef>
                <a:spcPts val="600"/>
              </a:spcBef>
            </a:pPr>
            <a:r>
              <a:rPr kumimoji="0" lang="ja-JP" altLang="en-US" sz="1100" dirty="0">
                <a:solidFill>
                  <a:srgbClr val="FFFFFF"/>
                </a:solidFill>
                <a:cs typeface="Segoe UI" panose="020B0502040204020203" pitchFamily="34" charset="0"/>
              </a:rPr>
              <a:t>最短応答時間</a:t>
            </a:r>
            <a:br>
              <a:rPr kumimoji="0" lang="en-US" altLang="ja-JP" sz="1100" dirty="0">
                <a:solidFill>
                  <a:srgbClr val="FFFFFF"/>
                </a:solidFill>
                <a:cs typeface="Segoe UI" panose="020B0502040204020203" pitchFamily="34" charset="0"/>
              </a:rPr>
            </a:br>
            <a:r>
              <a:rPr kumimoji="0" lang="en-US" altLang="ja-JP" sz="1100" u="sng" dirty="0">
                <a:solidFill>
                  <a:srgbClr val="FFFFFF"/>
                </a:solidFill>
                <a:cs typeface="Segoe UI" panose="020B0502040204020203" pitchFamily="34" charset="0"/>
              </a:rPr>
              <a:t>1</a:t>
            </a:r>
            <a:r>
              <a:rPr kumimoji="0" lang="ja-JP" altLang="en-US" sz="1100" u="sng" dirty="0">
                <a:solidFill>
                  <a:srgbClr val="FFFFFF"/>
                </a:solidFill>
                <a:cs typeface="Segoe UI" panose="020B0502040204020203" pitchFamily="34" charset="0"/>
              </a:rPr>
              <a:t>時間以内</a:t>
            </a:r>
            <a:endParaRPr kumimoji="0" lang="en-US" altLang="ja-JP" sz="1100" u="sng" dirty="0">
              <a:solidFill>
                <a:srgbClr val="FFFFFF"/>
              </a:solidFill>
              <a:cs typeface="Segoe UI" panose="020B0502040204020203" pitchFamily="34" charset="0"/>
            </a:endParaRPr>
          </a:p>
          <a:p>
            <a:pPr>
              <a:spcBef>
                <a:spcPts val="600"/>
              </a:spcBef>
            </a:pPr>
            <a:r>
              <a:rPr kumimoji="0" lang="en-US" altLang="ja-JP" sz="1100" u="sng" dirty="0" err="1">
                <a:solidFill>
                  <a:srgbClr val="FFFFFF"/>
                </a:solidFill>
                <a:cs typeface="Segoe UI" panose="020B0502040204020203" pitchFamily="34" charset="0"/>
              </a:rPr>
              <a:t>Sev.A</a:t>
            </a:r>
            <a:r>
              <a:rPr kumimoji="0" lang="ja-JP" altLang="en-US" sz="1100" u="sng" dirty="0">
                <a:solidFill>
                  <a:srgbClr val="FFFFFF"/>
                </a:solidFill>
                <a:cs typeface="Segoe UI" panose="020B0502040204020203" pitchFamily="34" charset="0"/>
              </a:rPr>
              <a:t> </a:t>
            </a:r>
            <a:r>
              <a:rPr kumimoji="0" lang="en-US" altLang="ja-JP" sz="1100" u="sng" dirty="0">
                <a:solidFill>
                  <a:srgbClr val="FFFFFF"/>
                </a:solidFill>
                <a:cs typeface="Segoe UI" panose="020B0502040204020203" pitchFamily="34" charset="0"/>
              </a:rPr>
              <a:t>24x7</a:t>
            </a:r>
            <a:r>
              <a:rPr kumimoji="0" lang="ja-JP" altLang="en-US" sz="1100" u="sng" dirty="0">
                <a:solidFill>
                  <a:srgbClr val="FFFFFF"/>
                </a:solidFill>
                <a:cs typeface="Segoe UI" panose="020B0502040204020203" pitchFamily="34" charset="0"/>
              </a:rPr>
              <a:t>対応</a:t>
            </a:r>
            <a:endParaRPr kumimoji="0" lang="en-US" altLang="ja-JP" sz="1100" u="sng" dirty="0">
              <a:solidFill>
                <a:srgbClr val="FFFFFF"/>
              </a:solidFill>
              <a:cs typeface="Segoe UI" panose="020B0502040204020203" pitchFamily="34" charset="0"/>
            </a:endParaRPr>
          </a:p>
          <a:p>
            <a:pPr>
              <a:spcBef>
                <a:spcPts val="600"/>
              </a:spcBef>
            </a:pPr>
            <a:r>
              <a:rPr kumimoji="0" lang="en-US" altLang="ja-JP" sz="1100" u="sng" dirty="0">
                <a:solidFill>
                  <a:srgbClr val="FFFFFF"/>
                </a:solidFill>
                <a:cs typeface="Segoe UI" panose="020B0502040204020203" pitchFamily="34" charset="0"/>
              </a:rPr>
              <a:t>PFE </a:t>
            </a:r>
            <a:r>
              <a:rPr kumimoji="0" lang="ja-JP" altLang="en-US" sz="1100" u="sng" dirty="0">
                <a:solidFill>
                  <a:srgbClr val="FFFFFF"/>
                </a:solidFill>
                <a:cs typeface="Segoe UI" panose="020B0502040204020203" pitchFamily="34" charset="0"/>
              </a:rPr>
              <a:t>オンサイト</a:t>
            </a:r>
            <a:br>
              <a:rPr kumimoji="0" lang="en-US" altLang="ja-JP" sz="1100" u="sng" dirty="0">
                <a:solidFill>
                  <a:srgbClr val="FFFFFF"/>
                </a:solidFill>
                <a:cs typeface="Segoe UI" panose="020B0502040204020203" pitchFamily="34" charset="0"/>
              </a:rPr>
            </a:br>
            <a:r>
              <a:rPr kumimoji="0" lang="ja-JP" altLang="en-US" sz="1100" u="sng" dirty="0">
                <a:solidFill>
                  <a:srgbClr val="FFFFFF"/>
                </a:solidFill>
                <a:cs typeface="Segoe UI" panose="020B0502040204020203" pitchFamily="34" charset="0"/>
              </a:rPr>
              <a:t>サポート</a:t>
            </a:r>
            <a:endParaRPr kumimoji="0" lang="en-US" altLang="ja-JP" sz="1100" u="sng" dirty="0">
              <a:solidFill>
                <a:srgbClr val="FFFFFF"/>
              </a:solidFill>
              <a:cs typeface="Segoe UI" panose="020B0502040204020203" pitchFamily="34" charset="0"/>
            </a:endParaRPr>
          </a:p>
          <a:p>
            <a:pPr>
              <a:spcBef>
                <a:spcPts val="600"/>
              </a:spcBef>
            </a:pPr>
            <a:r>
              <a:rPr kumimoji="0" lang="ja-JP" altLang="en-US" sz="1100" u="sng" dirty="0">
                <a:solidFill>
                  <a:srgbClr val="FFFFFF"/>
                </a:solidFill>
                <a:cs typeface="Segoe UI" panose="020B0502040204020203" pitchFamily="34" charset="0"/>
              </a:rPr>
              <a:t>オンプレミスも可</a:t>
            </a:r>
            <a:endParaRPr lang="ja-JP" altLang="en-US" sz="1100" u="sng" dirty="0">
              <a:solidFill>
                <a:srgbClr val="FFFFFF"/>
              </a:solidFill>
            </a:endParaRPr>
          </a:p>
        </p:txBody>
      </p:sp>
      <p:sp>
        <p:nvSpPr>
          <p:cNvPr id="40" name="正方形/長方形 39"/>
          <p:cNvSpPr/>
          <p:nvPr/>
        </p:nvSpPr>
        <p:spPr>
          <a:xfrm>
            <a:off x="6485547" y="2643263"/>
            <a:ext cx="1371600" cy="1144837"/>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kumimoji="0" lang="en-US" altLang="ja-JP" sz="1100" b="1" dirty="0">
                <a:solidFill>
                  <a:prstClr val="black"/>
                </a:solidFill>
                <a:cs typeface="Segoe UI" panose="020B0502040204020203" pitchFamily="34" charset="0"/>
              </a:rPr>
              <a:t>Service Delivery Management (Premier TAM)</a:t>
            </a:r>
          </a:p>
        </p:txBody>
      </p:sp>
      <p:sp>
        <p:nvSpPr>
          <p:cNvPr id="41" name="正方形/長方形 40"/>
          <p:cNvSpPr/>
          <p:nvPr/>
        </p:nvSpPr>
        <p:spPr>
          <a:xfrm>
            <a:off x="6488131" y="1968796"/>
            <a:ext cx="1356442" cy="676603"/>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kumimoji="0" lang="ja-JP" altLang="en-US" sz="1100" b="1" dirty="0">
                <a:solidFill>
                  <a:prstClr val="black"/>
                </a:solidFill>
                <a:cs typeface="Segoe UI" panose="020B0502040204020203" pitchFamily="34" charset="0"/>
              </a:rPr>
              <a:t>アドバイザリ </a:t>
            </a:r>
            <a:br>
              <a:rPr kumimoji="0" lang="en-US" altLang="ja-JP" sz="1100" b="1" dirty="0">
                <a:solidFill>
                  <a:prstClr val="black"/>
                </a:solidFill>
                <a:cs typeface="Segoe UI" panose="020B0502040204020203" pitchFamily="34" charset="0"/>
              </a:rPr>
            </a:br>
            <a:r>
              <a:rPr kumimoji="0" lang="ja-JP" altLang="en-US" sz="1100" b="1" dirty="0">
                <a:solidFill>
                  <a:prstClr val="black"/>
                </a:solidFill>
                <a:cs typeface="Segoe UI" panose="020B0502040204020203" pitchFamily="34" charset="0"/>
              </a:rPr>
              <a:t>サポート</a:t>
            </a:r>
            <a:r>
              <a:rPr kumimoji="0" lang="en-US" altLang="ja-JP" sz="1100" b="1" dirty="0">
                <a:solidFill>
                  <a:prstClr val="black"/>
                </a:solidFill>
                <a:cs typeface="Segoe UI" panose="020B0502040204020203" pitchFamily="34" charset="0"/>
              </a:rPr>
              <a:t>(CSS/Remote) </a:t>
            </a:r>
          </a:p>
        </p:txBody>
      </p:sp>
      <p:sp>
        <p:nvSpPr>
          <p:cNvPr id="42" name="テキスト ボックス 41"/>
          <p:cNvSpPr txBox="1"/>
          <p:nvPr/>
        </p:nvSpPr>
        <p:spPr>
          <a:xfrm>
            <a:off x="6233209" y="847800"/>
            <a:ext cx="1863701" cy="307777"/>
          </a:xfrm>
          <a:prstGeom prst="rect">
            <a:avLst/>
          </a:prstGeom>
          <a:noFill/>
        </p:spPr>
        <p:txBody>
          <a:bodyPr wrap="square" rtlCol="0">
            <a:spAutoFit/>
          </a:bodyPr>
          <a:lstStyle/>
          <a:p>
            <a:r>
              <a:rPr kumimoji="1" lang="en-US" altLang="ja-JP" sz="1400" b="1" dirty="0">
                <a:cs typeface="Segoe UI" panose="020B0502040204020203" pitchFamily="34" charset="0"/>
              </a:rPr>
              <a:t>Premier Standard</a:t>
            </a:r>
            <a:endParaRPr kumimoji="1" lang="ja-JP" altLang="en-US" sz="1400" b="1" dirty="0">
              <a:cs typeface="Segoe UI" panose="020B0502040204020203" pitchFamily="34" charset="0"/>
            </a:endParaRPr>
          </a:p>
        </p:txBody>
      </p:sp>
      <p:sp>
        <p:nvSpPr>
          <p:cNvPr id="16" name="正方形/長方形 15"/>
          <p:cNvSpPr/>
          <p:nvPr/>
        </p:nvSpPr>
        <p:spPr>
          <a:xfrm>
            <a:off x="985223" y="4094615"/>
            <a:ext cx="835485" cy="276999"/>
          </a:xfrm>
          <a:prstGeom prst="rect">
            <a:avLst/>
          </a:prstGeom>
        </p:spPr>
        <p:txBody>
          <a:bodyPr wrap="none">
            <a:spAutoFit/>
          </a:bodyPr>
          <a:lstStyle/>
          <a:p>
            <a:r>
              <a:rPr lang="en-US" altLang="ja-JP" sz="1200" dirty="0">
                <a:solidFill>
                  <a:srgbClr val="505050"/>
                </a:solidFill>
                <a:cs typeface="Segoe UI" panose="020B0502040204020203" pitchFamily="34" charset="0"/>
              </a:rPr>
              <a:t>¥2,958/</a:t>
            </a:r>
            <a:r>
              <a:rPr lang="ja-JP" altLang="en-US" sz="1100" dirty="0">
                <a:solidFill>
                  <a:srgbClr val="505050"/>
                </a:solidFill>
                <a:cs typeface="Segoe UI" panose="020B0502040204020203" pitchFamily="34" charset="0"/>
              </a:rPr>
              <a:t>月</a:t>
            </a:r>
            <a:endParaRPr lang="ja-JP" altLang="en-US" sz="1200" dirty="0">
              <a:cs typeface="Segoe UI" panose="020B0502040204020203" pitchFamily="34" charset="0"/>
            </a:endParaRPr>
          </a:p>
        </p:txBody>
      </p:sp>
      <p:sp>
        <p:nvSpPr>
          <p:cNvPr id="43" name="正方形/長方形 42"/>
          <p:cNvSpPr/>
          <p:nvPr/>
        </p:nvSpPr>
        <p:spPr>
          <a:xfrm>
            <a:off x="2325003" y="3794352"/>
            <a:ext cx="918841" cy="276999"/>
          </a:xfrm>
          <a:prstGeom prst="rect">
            <a:avLst/>
          </a:prstGeom>
        </p:spPr>
        <p:txBody>
          <a:bodyPr wrap="none">
            <a:spAutoFit/>
          </a:bodyPr>
          <a:lstStyle/>
          <a:p>
            <a:r>
              <a:rPr lang="en-US" altLang="ja-JP" sz="1200" dirty="0">
                <a:solidFill>
                  <a:srgbClr val="505050"/>
                </a:solidFill>
                <a:cs typeface="Segoe UI" panose="020B0502040204020203" pitchFamily="34" charset="0"/>
              </a:rPr>
              <a:t>¥30,600/</a:t>
            </a:r>
            <a:r>
              <a:rPr lang="ja-JP" altLang="en-US" sz="1100" dirty="0">
                <a:solidFill>
                  <a:srgbClr val="505050"/>
                </a:solidFill>
                <a:cs typeface="Segoe UI" panose="020B0502040204020203" pitchFamily="34" charset="0"/>
              </a:rPr>
              <a:t>月</a:t>
            </a:r>
            <a:endParaRPr lang="ja-JP" altLang="en-US" sz="1200" dirty="0">
              <a:cs typeface="Segoe UI" panose="020B0502040204020203" pitchFamily="34" charset="0"/>
            </a:endParaRPr>
          </a:p>
        </p:txBody>
      </p:sp>
      <p:sp>
        <p:nvSpPr>
          <p:cNvPr id="44" name="正方形/長方形 43"/>
          <p:cNvSpPr/>
          <p:nvPr/>
        </p:nvSpPr>
        <p:spPr>
          <a:xfrm>
            <a:off x="3659928" y="2287588"/>
            <a:ext cx="1002197" cy="276999"/>
          </a:xfrm>
          <a:prstGeom prst="rect">
            <a:avLst/>
          </a:prstGeom>
        </p:spPr>
        <p:txBody>
          <a:bodyPr wrap="none">
            <a:spAutoFit/>
          </a:bodyPr>
          <a:lstStyle/>
          <a:p>
            <a:r>
              <a:rPr lang="en-US" altLang="ja-JP" sz="1200" dirty="0">
                <a:solidFill>
                  <a:srgbClr val="505050"/>
                </a:solidFill>
                <a:cs typeface="Segoe UI" panose="020B0502040204020203" pitchFamily="34" charset="0"/>
              </a:rPr>
              <a:t>¥102,000/</a:t>
            </a:r>
            <a:r>
              <a:rPr lang="ja-JP" altLang="en-US" sz="1100" dirty="0">
                <a:solidFill>
                  <a:srgbClr val="505050"/>
                </a:solidFill>
                <a:cs typeface="Segoe UI" panose="020B0502040204020203" pitchFamily="34" charset="0"/>
              </a:rPr>
              <a:t>月</a:t>
            </a:r>
            <a:endParaRPr lang="ja-JP" altLang="en-US" sz="1200" dirty="0">
              <a:cs typeface="Segoe UI" panose="020B0502040204020203" pitchFamily="34" charset="0"/>
            </a:endParaRPr>
          </a:p>
        </p:txBody>
      </p:sp>
      <p:sp>
        <p:nvSpPr>
          <p:cNvPr id="4" name="角丸四角形吹き出し 3"/>
          <p:cNvSpPr/>
          <p:nvPr/>
        </p:nvSpPr>
        <p:spPr>
          <a:xfrm>
            <a:off x="9048221" y="5827701"/>
            <a:ext cx="2632257" cy="683568"/>
          </a:xfrm>
          <a:prstGeom prst="wedgeRoundRectCallout">
            <a:avLst>
              <a:gd name="adj1" fmla="val -97256"/>
              <a:gd name="adj2" fmla="val 38569"/>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en-US" altLang="ja-JP" sz="1600" dirty="0">
                <a:hlinkClick r:id="rId8"/>
              </a:rPr>
              <a:t>MSDN</a:t>
            </a:r>
            <a:r>
              <a:rPr kumimoji="1" lang="ja-JP" altLang="en-US" sz="1600" dirty="0">
                <a:hlinkClick r:id="rId8"/>
              </a:rPr>
              <a:t> フォーラム</a:t>
            </a:r>
            <a:r>
              <a:rPr lang="en-US" altLang="ja-JP" sz="1600" dirty="0"/>
              <a:t>, </a:t>
            </a:r>
            <a:r>
              <a:rPr lang="en-US" altLang="ja-JP" sz="1600" dirty="0">
                <a:hlinkClick r:id="rId9"/>
              </a:rPr>
              <a:t>Blog</a:t>
            </a:r>
            <a:endParaRPr kumimoji="1" lang="ja-JP" altLang="en-US" sz="1600" dirty="0"/>
          </a:p>
        </p:txBody>
      </p:sp>
      <p:sp>
        <p:nvSpPr>
          <p:cNvPr id="39" name="角丸四角形吹き出し 38"/>
          <p:cNvSpPr/>
          <p:nvPr/>
        </p:nvSpPr>
        <p:spPr>
          <a:xfrm>
            <a:off x="8332058" y="4575237"/>
            <a:ext cx="3747864" cy="932187"/>
          </a:xfrm>
          <a:prstGeom prst="wedgeRoundRectCallout">
            <a:avLst>
              <a:gd name="adj1" fmla="val -74253"/>
              <a:gd name="adj2" fmla="val 106221"/>
              <a:gd name="adj3" fmla="val 16667"/>
            </a:avLst>
          </a:prstGeom>
        </p:spPr>
        <p:style>
          <a:lnRef idx="1">
            <a:schemeClr val="accent6"/>
          </a:lnRef>
          <a:fillRef idx="2">
            <a:schemeClr val="accent6"/>
          </a:fillRef>
          <a:effectRef idx="1">
            <a:schemeClr val="accent6"/>
          </a:effectRef>
          <a:fontRef idx="minor">
            <a:schemeClr val="dk1"/>
          </a:fontRef>
        </p:style>
        <p:txBody>
          <a:bodyPr rtlCol="0" anchor="ctr"/>
          <a:lstStyle/>
          <a:p>
            <a:pPr lvl="0"/>
            <a:r>
              <a:rPr lang="ja-JP" altLang="en-US" sz="1600" dirty="0"/>
              <a:t>課金およびサブスクリプション管理：</a:t>
            </a:r>
            <a:br>
              <a:rPr lang="en-US" altLang="ja-JP" sz="1600" dirty="0"/>
            </a:br>
            <a:r>
              <a:rPr lang="ja-JP" altLang="en-US" sz="1600" dirty="0"/>
              <a:t>「</a:t>
            </a:r>
            <a:r>
              <a:rPr kumimoji="1" lang="ja-JP" altLang="en-US" sz="1600" dirty="0"/>
              <a:t>請求書について確認したい。」</a:t>
            </a:r>
            <a:endParaRPr kumimoji="1" lang="en-US" altLang="ja-JP" sz="1600" dirty="0"/>
          </a:p>
          <a:p>
            <a:pPr lvl="0"/>
            <a:r>
              <a:rPr kumimoji="1" lang="ja-JP" altLang="en-US" sz="1600" dirty="0"/>
              <a:t>「</a:t>
            </a:r>
            <a:r>
              <a:rPr lang="ja-JP" altLang="en-US" sz="1600" dirty="0"/>
              <a:t>容量を増やしたい。」</a:t>
            </a:r>
            <a:r>
              <a:rPr kumimoji="1" lang="ja-JP" altLang="en-US" sz="1600" dirty="0"/>
              <a:t>・・・など</a:t>
            </a:r>
          </a:p>
        </p:txBody>
      </p:sp>
      <p:sp>
        <p:nvSpPr>
          <p:cNvPr id="5" name="テキスト ボックス 4"/>
          <p:cNvSpPr txBox="1"/>
          <p:nvPr/>
        </p:nvSpPr>
        <p:spPr>
          <a:xfrm>
            <a:off x="7643982" y="-29823"/>
            <a:ext cx="4548018" cy="307777"/>
          </a:xfrm>
          <a:prstGeom prst="rect">
            <a:avLst/>
          </a:prstGeom>
          <a:noFill/>
        </p:spPr>
        <p:txBody>
          <a:bodyPr wrap="square" rtlCol="0">
            <a:spAutoFit/>
          </a:bodyPr>
          <a:lstStyle/>
          <a:p>
            <a:pPr algn="r"/>
            <a:r>
              <a:rPr lang="en-US" altLang="ja-JP" sz="1400" dirty="0">
                <a:cs typeface="Segoe UI" panose="020B0502040204020203" pitchFamily="34" charset="0"/>
                <a:hlinkClick r:id="rId10"/>
              </a:rPr>
              <a:t>http://azure.microsoft.com/ja-jp/support/plans/</a:t>
            </a:r>
            <a:r>
              <a:rPr lang="en-US" altLang="ja-JP" sz="1400" dirty="0">
                <a:cs typeface="Segoe UI" panose="020B0502040204020203" pitchFamily="34" charset="0"/>
              </a:rPr>
              <a:t> </a:t>
            </a:r>
            <a:endParaRPr kumimoji="1" lang="ja-JP" altLang="en-US" sz="1400" dirty="0">
              <a:cs typeface="Segoe UI" panose="020B0502040204020203" pitchFamily="34" charset="0"/>
            </a:endParaRPr>
          </a:p>
        </p:txBody>
      </p:sp>
      <p:sp>
        <p:nvSpPr>
          <p:cNvPr id="47" name="正方形/長方形 46"/>
          <p:cNvSpPr/>
          <p:nvPr/>
        </p:nvSpPr>
        <p:spPr>
          <a:xfrm>
            <a:off x="6485547" y="1087706"/>
            <a:ext cx="1359026" cy="90221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kumimoji="0" lang="ja-JP" altLang="en-US" sz="1200" b="1" dirty="0">
                <a:solidFill>
                  <a:schemeClr val="bg1"/>
                </a:solidFill>
                <a:cs typeface="Segoe UI" panose="020B0502040204020203" pitchFamily="34" charset="0"/>
              </a:rPr>
              <a:t>プロアクティブサービス</a:t>
            </a:r>
          </a:p>
          <a:p>
            <a:pPr>
              <a:spcBef>
                <a:spcPts val="600"/>
              </a:spcBef>
            </a:pPr>
            <a:r>
              <a:rPr kumimoji="0" lang="en-US" altLang="ja-JP" sz="1200" b="1" dirty="0">
                <a:solidFill>
                  <a:schemeClr val="bg1"/>
                </a:solidFill>
                <a:cs typeface="Segoe UI" panose="020B0502040204020203" pitchFamily="34" charset="0"/>
              </a:rPr>
              <a:t>(PFE/</a:t>
            </a:r>
            <a:r>
              <a:rPr kumimoji="0" lang="en-US" altLang="ja-JP" sz="1200" b="1" dirty="0" err="1">
                <a:solidFill>
                  <a:schemeClr val="bg1"/>
                </a:solidFill>
                <a:cs typeface="Segoe UI" panose="020B0502040204020203" pitchFamily="34" charset="0"/>
              </a:rPr>
              <a:t>OpsCon</a:t>
            </a:r>
            <a:r>
              <a:rPr kumimoji="0" lang="en-US" altLang="ja-JP" sz="1200" b="1" dirty="0">
                <a:solidFill>
                  <a:schemeClr val="bg1"/>
                </a:solidFill>
                <a:cs typeface="Segoe UI" panose="020B0502040204020203" pitchFamily="34" charset="0"/>
              </a:rPr>
              <a:t>)</a:t>
            </a:r>
          </a:p>
        </p:txBody>
      </p:sp>
      <p:sp>
        <p:nvSpPr>
          <p:cNvPr id="24" name="正方形/長方形 23"/>
          <p:cNvSpPr/>
          <p:nvPr/>
        </p:nvSpPr>
        <p:spPr>
          <a:xfrm>
            <a:off x="8358956" y="2426087"/>
            <a:ext cx="2501220" cy="830997"/>
          </a:xfrm>
          <a:prstGeom prst="rect">
            <a:avLst/>
          </a:prstGeom>
        </p:spPr>
        <p:txBody>
          <a:bodyPr wrap="square">
            <a:spAutoFit/>
          </a:bodyPr>
          <a:lstStyle/>
          <a:p>
            <a:r>
              <a:rPr lang="ja-JP" altLang="en-US" sz="1200" b="1" dirty="0"/>
              <a:t>有償サポート購入方法：</a:t>
            </a:r>
            <a:endParaRPr lang="en-US" altLang="ja-JP" sz="1200" b="1" dirty="0"/>
          </a:p>
          <a:p>
            <a:pPr marL="171450" indent="-171450">
              <a:buFont typeface="Arial" panose="020B0604020202020204" pitchFamily="34" charset="0"/>
              <a:buChar char="•"/>
            </a:pPr>
            <a:r>
              <a:rPr lang="en-US" altLang="ja-JP" sz="1200" b="1" dirty="0"/>
              <a:t>Direct </a:t>
            </a:r>
            <a:r>
              <a:rPr lang="ja-JP" altLang="en-US" sz="1200" b="1" dirty="0"/>
              <a:t>のお客様は </a:t>
            </a:r>
            <a:r>
              <a:rPr lang="en-US" altLang="ja-JP" sz="1200" b="1" dirty="0">
                <a:hlinkClick r:id="rId10"/>
              </a:rPr>
              <a:t>Web</a:t>
            </a:r>
            <a:r>
              <a:rPr lang="en-US" altLang="ja-JP" sz="1200" b="1" dirty="0"/>
              <a:t> </a:t>
            </a:r>
            <a:endParaRPr lang="ja-JP" altLang="en-US" sz="1200" b="1" dirty="0"/>
          </a:p>
          <a:p>
            <a:pPr marL="171450" indent="-171450">
              <a:buFont typeface="Arial" panose="020B0604020202020204" pitchFamily="34" charset="0"/>
              <a:buChar char="•"/>
            </a:pPr>
            <a:r>
              <a:rPr lang="en-US" altLang="ja-JP" sz="1200" b="1" dirty="0"/>
              <a:t>EA </a:t>
            </a:r>
            <a:r>
              <a:rPr lang="ja-JP" altLang="en-US" sz="1200" b="1" dirty="0"/>
              <a:t>のお客様は </a:t>
            </a:r>
            <a:r>
              <a:rPr lang="en-US" altLang="ja-JP" sz="1200" b="1" dirty="0"/>
              <a:t>LSP </a:t>
            </a:r>
            <a:r>
              <a:rPr lang="ja-JP" altLang="en-US" sz="1200" b="1" dirty="0"/>
              <a:t>経由 </a:t>
            </a:r>
          </a:p>
          <a:p>
            <a:pPr marL="171450" indent="-171450">
              <a:buFont typeface="Arial" panose="020B0604020202020204" pitchFamily="34" charset="0"/>
              <a:buChar char="•"/>
            </a:pPr>
            <a:r>
              <a:rPr lang="en-US" altLang="ja-JP" sz="1200" b="1" dirty="0"/>
              <a:t>Premier </a:t>
            </a:r>
            <a:r>
              <a:rPr lang="ja-JP" altLang="en-US" sz="1200" b="1" dirty="0"/>
              <a:t>サポートは営業経由</a:t>
            </a:r>
          </a:p>
        </p:txBody>
      </p:sp>
      <p:sp>
        <p:nvSpPr>
          <p:cNvPr id="48" name="正方形/長方形 47"/>
          <p:cNvSpPr/>
          <p:nvPr>
            <p:custDataLst>
              <p:tags r:id="rId5"/>
            </p:custDataLst>
          </p:nvPr>
        </p:nvSpPr>
        <p:spPr>
          <a:xfrm>
            <a:off x="5037304" y="3794538"/>
            <a:ext cx="1371986" cy="1518663"/>
          </a:xfrm>
          <a:prstGeom prst="rect">
            <a:avLst/>
          </a:prstGeom>
          <a:solidFill>
            <a:srgbClr val="9B4F96"/>
          </a:solidFill>
          <a:ln w="9525" cap="flat" cmpd="sng" algn="ctr">
            <a:noFill/>
            <a:prstDash val="solid"/>
          </a:ln>
          <a:effectLst>
            <a:outerShdw blurRad="40000" dist="23000" dir="5400000" rotWithShape="0">
              <a:srgbClr val="000000">
                <a:alpha val="35000"/>
              </a:srgbClr>
            </a:outerShdw>
          </a:effectLst>
          <a:extLst>
            <a:ext uri="{91240B29-F687-4F45-9708-019B960494DF}">
              <a14:hiddenLine xmlns:a14="http://schemas.microsoft.com/office/drawing/2010/main" w="9525" cap="flat" cmpd="sng" algn="ctr">
                <a:solidFill>
                  <a:schemeClr val="accent5">
                    <a:shade val="95000"/>
                    <a:satMod val="105000"/>
                  </a:schemeClr>
                </a:solidFill>
                <a:prstDash val="solid"/>
              </a14:hiddenLine>
            </a:ext>
          </a:extLst>
        </p:spPr>
        <p:style>
          <a:lnRef idx="1">
            <a:schemeClr val="accent5"/>
          </a:lnRef>
          <a:fillRef idx="3">
            <a:schemeClr val="accent5"/>
          </a:fillRef>
          <a:effectRef idx="2">
            <a:schemeClr val="accent5"/>
          </a:effectRef>
          <a:fontRef idx="minor">
            <a:schemeClr val="lt1"/>
          </a:fontRef>
        </p:style>
        <p:txBody>
          <a:bodyPr rtlCol="0" anchor="ctr"/>
          <a:lstStyle/>
          <a:p>
            <a:pPr>
              <a:spcBef>
                <a:spcPts val="600"/>
              </a:spcBef>
            </a:pPr>
            <a:r>
              <a:rPr kumimoji="0" lang="en-US" altLang="ja-JP" sz="1100" b="1" kern="0" dirty="0">
                <a:solidFill>
                  <a:srgbClr val="FFFFFF"/>
                </a:solidFill>
                <a:cs typeface="Segoe UI" panose="020B0502040204020203" pitchFamily="34" charset="0"/>
              </a:rPr>
              <a:t>Break/Fix</a:t>
            </a:r>
          </a:p>
          <a:p>
            <a:pPr>
              <a:spcBef>
                <a:spcPts val="600"/>
              </a:spcBef>
            </a:pPr>
            <a:r>
              <a:rPr kumimoji="0" lang="ja-JP" altLang="en-US" sz="1100" dirty="0">
                <a:solidFill>
                  <a:srgbClr val="FFFFFF"/>
                </a:solidFill>
                <a:cs typeface="Segoe UI" panose="020B0502040204020203" pitchFamily="34" charset="0"/>
              </a:rPr>
              <a:t>最短応答時間 　　　 </a:t>
            </a:r>
            <a:r>
              <a:rPr kumimoji="0" lang="en-US" altLang="ja-JP" sz="1100" u="sng" dirty="0">
                <a:solidFill>
                  <a:srgbClr val="FFFFFF"/>
                </a:solidFill>
                <a:cs typeface="Segoe UI" panose="020B0502040204020203" pitchFamily="34" charset="0"/>
              </a:rPr>
              <a:t>1</a:t>
            </a:r>
            <a:r>
              <a:rPr kumimoji="0" lang="ja-JP" altLang="en-US" sz="1100" u="sng" dirty="0">
                <a:solidFill>
                  <a:srgbClr val="FFFFFF"/>
                </a:solidFill>
                <a:cs typeface="Segoe UI" panose="020B0502040204020203" pitchFamily="34" charset="0"/>
              </a:rPr>
              <a:t>時間以内</a:t>
            </a:r>
            <a:endParaRPr kumimoji="0" lang="en-US" altLang="ja-JP" sz="1100" u="sng" dirty="0">
              <a:solidFill>
                <a:srgbClr val="FFFFFF"/>
              </a:solidFill>
              <a:cs typeface="Segoe UI" panose="020B0502040204020203" pitchFamily="34" charset="0"/>
            </a:endParaRPr>
          </a:p>
          <a:p>
            <a:pPr>
              <a:spcBef>
                <a:spcPts val="600"/>
              </a:spcBef>
            </a:pPr>
            <a:r>
              <a:rPr kumimoji="0" lang="en-US" altLang="ja-JP" sz="1100" u="sng" dirty="0" err="1">
                <a:solidFill>
                  <a:srgbClr val="FFFFFF"/>
                </a:solidFill>
                <a:cs typeface="Segoe UI" panose="020B0502040204020203" pitchFamily="34" charset="0"/>
              </a:rPr>
              <a:t>Sev.A</a:t>
            </a:r>
            <a:r>
              <a:rPr kumimoji="0" lang="ja-JP" altLang="en-US" sz="1100" u="sng" dirty="0">
                <a:solidFill>
                  <a:srgbClr val="FFFFFF"/>
                </a:solidFill>
                <a:cs typeface="Segoe UI" panose="020B0502040204020203" pitchFamily="34" charset="0"/>
              </a:rPr>
              <a:t> </a:t>
            </a:r>
            <a:r>
              <a:rPr kumimoji="0" lang="en-US" altLang="ja-JP" sz="1100" u="sng" dirty="0">
                <a:solidFill>
                  <a:srgbClr val="FFFFFF"/>
                </a:solidFill>
                <a:cs typeface="Segoe UI" panose="020B0502040204020203" pitchFamily="34" charset="0"/>
              </a:rPr>
              <a:t>24x7</a:t>
            </a:r>
            <a:r>
              <a:rPr kumimoji="0" lang="ja-JP" altLang="en-US" sz="1100" u="sng" dirty="0">
                <a:solidFill>
                  <a:srgbClr val="FFFFFF"/>
                </a:solidFill>
                <a:cs typeface="Segoe UI" panose="020B0502040204020203" pitchFamily="34" charset="0"/>
              </a:rPr>
              <a:t>対応</a:t>
            </a:r>
            <a:endParaRPr kumimoji="0" lang="en-US" altLang="ja-JP" sz="1100" u="sng" dirty="0">
              <a:solidFill>
                <a:srgbClr val="FFFFFF"/>
              </a:solidFill>
              <a:cs typeface="Segoe UI" panose="020B0502040204020203" pitchFamily="34" charset="0"/>
            </a:endParaRPr>
          </a:p>
          <a:p>
            <a:pPr>
              <a:spcBef>
                <a:spcPts val="600"/>
              </a:spcBef>
            </a:pPr>
            <a:r>
              <a:rPr kumimoji="0" lang="en-US" altLang="ja-JP" sz="1100" u="sng" dirty="0">
                <a:solidFill>
                  <a:srgbClr val="FFFFFF"/>
                </a:solidFill>
                <a:cs typeface="Segoe UI" panose="020B0502040204020203" pitchFamily="34" charset="0"/>
              </a:rPr>
              <a:t>PFE </a:t>
            </a:r>
            <a:r>
              <a:rPr kumimoji="0" lang="ja-JP" altLang="en-US" sz="1100" u="sng" dirty="0">
                <a:solidFill>
                  <a:srgbClr val="FFFFFF"/>
                </a:solidFill>
                <a:cs typeface="Segoe UI" panose="020B0502040204020203" pitchFamily="34" charset="0"/>
              </a:rPr>
              <a:t>オンサイト</a:t>
            </a:r>
            <a:br>
              <a:rPr kumimoji="0" lang="en-US" altLang="ja-JP" sz="1100" u="sng" dirty="0">
                <a:solidFill>
                  <a:srgbClr val="FFFFFF"/>
                </a:solidFill>
                <a:cs typeface="Segoe UI" panose="020B0502040204020203" pitchFamily="34" charset="0"/>
              </a:rPr>
            </a:br>
            <a:r>
              <a:rPr kumimoji="0" lang="ja-JP" altLang="en-US" sz="1100" u="sng" dirty="0">
                <a:solidFill>
                  <a:srgbClr val="FFFFFF"/>
                </a:solidFill>
                <a:cs typeface="Segoe UI" panose="020B0502040204020203" pitchFamily="34" charset="0"/>
              </a:rPr>
              <a:t>サポート</a:t>
            </a:r>
            <a:endParaRPr kumimoji="0" lang="en-US" altLang="ja-JP" sz="1100" u="sng" dirty="0">
              <a:solidFill>
                <a:srgbClr val="FFFFFF"/>
              </a:solidFill>
              <a:cs typeface="Segoe UI" panose="020B0502040204020203" pitchFamily="34" charset="0"/>
            </a:endParaRPr>
          </a:p>
          <a:p>
            <a:pPr>
              <a:spcBef>
                <a:spcPts val="600"/>
              </a:spcBef>
            </a:pPr>
            <a:r>
              <a:rPr kumimoji="0" lang="ja-JP" altLang="en-US" sz="1100" u="sng" dirty="0">
                <a:solidFill>
                  <a:srgbClr val="FFFFFF"/>
                </a:solidFill>
                <a:cs typeface="Segoe UI" panose="020B0502040204020203" pitchFamily="34" charset="0"/>
              </a:rPr>
              <a:t>オンプレミスも可</a:t>
            </a:r>
            <a:endParaRPr lang="ja-JP" altLang="en-US" sz="1100" u="sng" dirty="0">
              <a:solidFill>
                <a:srgbClr val="FFFFFF"/>
              </a:solidFill>
            </a:endParaRPr>
          </a:p>
        </p:txBody>
      </p:sp>
      <p:sp>
        <p:nvSpPr>
          <p:cNvPr id="49" name="正方形/長方形 48"/>
          <p:cNvSpPr/>
          <p:nvPr/>
        </p:nvSpPr>
        <p:spPr>
          <a:xfrm>
            <a:off x="5040630" y="3060925"/>
            <a:ext cx="1371600" cy="732937"/>
          </a:xfrm>
          <a:prstGeom prst="rect">
            <a:avLst/>
          </a:prstGeom>
          <a:solidFill>
            <a:schemeClr val="accent4">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kumimoji="0" lang="en-US" altLang="ja-JP" sz="1000" b="1" dirty="0">
                <a:solidFill>
                  <a:prstClr val="black"/>
                </a:solidFill>
                <a:cs typeface="Segoe UI" panose="020B0502040204020203" pitchFamily="34" charset="0"/>
              </a:rPr>
              <a:t>Service Delivery Management </a:t>
            </a:r>
            <a:r>
              <a:rPr kumimoji="0" lang="en-US" altLang="ja-JP" sz="1000" b="1" dirty="0">
                <a:solidFill>
                  <a:schemeClr val="tx1"/>
                </a:solidFill>
                <a:cs typeface="Segoe UI" panose="020B0502040204020203" pitchFamily="34" charset="0"/>
              </a:rPr>
              <a:t>(Premier Pooled /Remote TAM)</a:t>
            </a:r>
          </a:p>
        </p:txBody>
      </p:sp>
      <p:sp>
        <p:nvSpPr>
          <p:cNvPr id="50" name="正方形/長方形 49"/>
          <p:cNvSpPr/>
          <p:nvPr/>
        </p:nvSpPr>
        <p:spPr>
          <a:xfrm>
            <a:off x="5046427" y="2643263"/>
            <a:ext cx="1368387" cy="414335"/>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kumimoji="0" lang="ja-JP" altLang="en-US" sz="900" b="1" dirty="0">
                <a:solidFill>
                  <a:prstClr val="black"/>
                </a:solidFill>
                <a:cs typeface="Segoe UI" panose="020B0502040204020203" pitchFamily="34" charset="0"/>
              </a:rPr>
              <a:t>アドバイザリ サポート</a:t>
            </a:r>
            <a:r>
              <a:rPr kumimoji="0" lang="en-US" altLang="ja-JP" sz="1100" b="1" dirty="0">
                <a:solidFill>
                  <a:prstClr val="black"/>
                </a:solidFill>
                <a:cs typeface="Segoe UI" panose="020B0502040204020203" pitchFamily="34" charset="0"/>
              </a:rPr>
              <a:t>(CSS/Remote) </a:t>
            </a:r>
          </a:p>
        </p:txBody>
      </p:sp>
      <p:sp>
        <p:nvSpPr>
          <p:cNvPr id="51" name="正方形/長方形 50"/>
          <p:cNvSpPr/>
          <p:nvPr/>
        </p:nvSpPr>
        <p:spPr>
          <a:xfrm>
            <a:off x="5045358" y="2068290"/>
            <a:ext cx="1365449" cy="566928"/>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kumimoji="0" lang="ja-JP" altLang="en-US" sz="1050" b="1" dirty="0">
                <a:solidFill>
                  <a:schemeClr val="bg1"/>
                </a:solidFill>
                <a:cs typeface="Segoe UI" panose="020B0502040204020203" pitchFamily="34" charset="0"/>
              </a:rPr>
              <a:t>プロアクティブサービス</a:t>
            </a:r>
            <a:r>
              <a:rPr kumimoji="0" lang="en-US" altLang="ja-JP" sz="1050" b="1" dirty="0">
                <a:solidFill>
                  <a:schemeClr val="bg1"/>
                </a:solidFill>
                <a:cs typeface="Segoe UI" panose="020B0502040204020203" pitchFamily="34" charset="0"/>
              </a:rPr>
              <a:t>(</a:t>
            </a:r>
            <a:r>
              <a:rPr kumimoji="0" lang="ja-JP" altLang="en-US" sz="1050" b="1" dirty="0">
                <a:solidFill>
                  <a:schemeClr val="bg1"/>
                </a:solidFill>
                <a:cs typeface="Segoe UI" panose="020B0502040204020203" pitchFamily="34" charset="0"/>
              </a:rPr>
              <a:t>限定的</a:t>
            </a:r>
            <a:r>
              <a:rPr kumimoji="0" lang="en-US" altLang="ja-JP" sz="1050" b="1" dirty="0">
                <a:solidFill>
                  <a:schemeClr val="bg1"/>
                </a:solidFill>
                <a:cs typeface="Segoe UI" panose="020B0502040204020203" pitchFamily="34" charset="0"/>
              </a:rPr>
              <a:t>) </a:t>
            </a:r>
            <a:r>
              <a:rPr kumimoji="0" lang="en-US" altLang="ja-JP" sz="1100" b="1" dirty="0">
                <a:solidFill>
                  <a:schemeClr val="bg1"/>
                </a:solidFill>
                <a:cs typeface="Segoe UI" panose="020B0502040204020203" pitchFamily="34" charset="0"/>
              </a:rPr>
              <a:t>(PFE/</a:t>
            </a:r>
            <a:r>
              <a:rPr kumimoji="0" lang="en-US" altLang="ja-JP" sz="1100" b="1" dirty="0" err="1">
                <a:solidFill>
                  <a:schemeClr val="bg1"/>
                </a:solidFill>
                <a:cs typeface="Segoe UI" panose="020B0502040204020203" pitchFamily="34" charset="0"/>
              </a:rPr>
              <a:t>OpsCon</a:t>
            </a:r>
            <a:r>
              <a:rPr kumimoji="0" lang="en-US" altLang="ja-JP" sz="1100" b="1" dirty="0">
                <a:solidFill>
                  <a:schemeClr val="bg1"/>
                </a:solidFill>
                <a:cs typeface="Segoe UI" panose="020B0502040204020203" pitchFamily="34" charset="0"/>
              </a:rPr>
              <a:t>)</a:t>
            </a:r>
          </a:p>
        </p:txBody>
      </p:sp>
      <p:sp>
        <p:nvSpPr>
          <p:cNvPr id="54" name="テキスト ボックス 53"/>
          <p:cNvSpPr txBox="1"/>
          <p:nvPr/>
        </p:nvSpPr>
        <p:spPr>
          <a:xfrm>
            <a:off x="4625090" y="1431740"/>
            <a:ext cx="1863701" cy="307777"/>
          </a:xfrm>
          <a:prstGeom prst="rect">
            <a:avLst/>
          </a:prstGeom>
          <a:noFill/>
        </p:spPr>
        <p:txBody>
          <a:bodyPr wrap="square" rtlCol="0">
            <a:spAutoFit/>
          </a:bodyPr>
          <a:lstStyle/>
          <a:p>
            <a:r>
              <a:rPr kumimoji="1" lang="en-US" altLang="ja-JP" sz="1400" b="1" dirty="0">
                <a:cs typeface="Segoe UI" panose="020B0502040204020203" pitchFamily="34" charset="0"/>
              </a:rPr>
              <a:t>Premier Foundation</a:t>
            </a:r>
            <a:endParaRPr kumimoji="1" lang="ja-JP" altLang="en-US" sz="1400" b="1" dirty="0">
              <a:cs typeface="Segoe UI" panose="020B0502040204020203" pitchFamily="34" charset="0"/>
            </a:endParaRPr>
          </a:p>
        </p:txBody>
      </p:sp>
      <p:sp>
        <p:nvSpPr>
          <p:cNvPr id="6" name="右中かっこ 5"/>
          <p:cNvSpPr/>
          <p:nvPr/>
        </p:nvSpPr>
        <p:spPr>
          <a:xfrm>
            <a:off x="7845996" y="902203"/>
            <a:ext cx="236312" cy="4855173"/>
          </a:xfrm>
          <a:prstGeom prst="rightBrace">
            <a:avLst>
              <a:gd name="adj1" fmla="val 8333"/>
              <a:gd name="adj2" fmla="val 22403"/>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角丸四角形吹き出し 16"/>
          <p:cNvSpPr/>
          <p:nvPr/>
        </p:nvSpPr>
        <p:spPr>
          <a:xfrm>
            <a:off x="8332059" y="3462437"/>
            <a:ext cx="3694706" cy="830757"/>
          </a:xfrm>
          <a:prstGeom prst="wedgeRoundRectCallout">
            <a:avLst>
              <a:gd name="adj1" fmla="val -68083"/>
              <a:gd name="adj2" fmla="val 88578"/>
              <a:gd name="adj3" fmla="val 16667"/>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altLang="ja-JP" sz="1400" dirty="0">
                <a:solidFill>
                  <a:schemeClr val="bg2">
                    <a:lumMod val="25000"/>
                  </a:schemeClr>
                </a:solidFill>
              </a:rPr>
              <a:t>Break/Fix </a:t>
            </a:r>
            <a:r>
              <a:rPr lang="ja-JP" altLang="en-US" sz="1400" dirty="0">
                <a:solidFill>
                  <a:schemeClr val="bg2">
                    <a:lumMod val="25000"/>
                  </a:schemeClr>
                </a:solidFill>
              </a:rPr>
              <a:t>とは、一問一答で、</a:t>
            </a:r>
            <a:r>
              <a:rPr lang="en-US" altLang="ja-JP" sz="1400" dirty="0">
                <a:solidFill>
                  <a:schemeClr val="bg2">
                    <a:lumMod val="25000"/>
                  </a:schemeClr>
                </a:solidFill>
              </a:rPr>
              <a:t>Azure Platform </a:t>
            </a:r>
            <a:r>
              <a:rPr lang="ja-JP" altLang="en-US" sz="1400" dirty="0">
                <a:solidFill>
                  <a:schemeClr val="bg2">
                    <a:lumMod val="25000"/>
                  </a:schemeClr>
                </a:solidFill>
              </a:rPr>
              <a:t>に関して</a:t>
            </a:r>
            <a:r>
              <a:rPr lang="ja-JP" altLang="en-US" sz="1400" b="1" dirty="0"/>
              <a:t>マイクロソフト製品の問題に起因する</a:t>
            </a:r>
            <a:br>
              <a:rPr lang="en-US" altLang="ja-JP" sz="1400" b="1" dirty="0"/>
            </a:br>
            <a:r>
              <a:rPr lang="ja-JP" altLang="en-US" sz="1400" b="1" dirty="0"/>
              <a:t>障害の復旧支援です。</a:t>
            </a:r>
            <a:endParaRPr kumimoji="1" lang="ja-JP" altLang="en-US" sz="1400" dirty="0"/>
          </a:p>
        </p:txBody>
      </p:sp>
      <p:sp>
        <p:nvSpPr>
          <p:cNvPr id="7" name="タイトル 6"/>
          <p:cNvSpPr>
            <a:spLocks noGrp="1"/>
          </p:cNvSpPr>
          <p:nvPr>
            <p:ph type="title"/>
          </p:nvPr>
        </p:nvSpPr>
        <p:spPr>
          <a:xfrm>
            <a:off x="519248" y="228600"/>
            <a:ext cx="11151917" cy="609398"/>
          </a:xfrm>
        </p:spPr>
        <p:txBody>
          <a:bodyPr/>
          <a:lstStyle/>
          <a:p>
            <a:r>
              <a:rPr kumimoji="1" lang="ja-JP" altLang="en-US" sz="4400" dirty="0"/>
              <a:t>お客様と構築したサポート体制が</a:t>
            </a:r>
            <a:r>
              <a:rPr kumimoji="1" lang="en-US" altLang="ja-JP" sz="4400" dirty="0"/>
              <a:t>Azure</a:t>
            </a:r>
            <a:r>
              <a:rPr kumimoji="1" lang="ja-JP" altLang="en-US" sz="4400" dirty="0"/>
              <a:t>にも</a:t>
            </a:r>
          </a:p>
        </p:txBody>
      </p:sp>
    </p:spTree>
    <p:extLst>
      <p:ext uri="{BB962C8B-B14F-4D97-AF65-F5344CB8AC3E}">
        <p14:creationId xmlns:p14="http://schemas.microsoft.com/office/powerpoint/2010/main" val="63265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36"/>
                                        </p:tgtEl>
                                        <p:attrNameLst>
                                          <p:attrName>style.visibility</p:attrName>
                                        </p:attrNameLst>
                                      </p:cBhvr>
                                      <p:to>
                                        <p:strVal val="visible"/>
                                      </p:to>
                                    </p:set>
                                    <p:animEffect transition="in" filter="fade">
                                      <p:cBhvr>
                                        <p:cTn id="84" dur="500"/>
                                        <p:tgtEl>
                                          <p:spTgt spid="3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animEffect transition="in" filter="fade">
                                      <p:cBhvr>
                                        <p:cTn id="92" dur="500"/>
                                        <p:tgtEl>
                                          <p:spTgt spid="54"/>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500"/>
                                        <p:tgtEl>
                                          <p:spTgt spid="4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500"/>
                                        <p:tgtEl>
                                          <p:spTgt spid="4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fade">
                                      <p:cBhvr>
                                        <p:cTn id="114" dur="500"/>
                                        <p:tgtEl>
                                          <p:spTgt spid="5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1"/>
                                        </p:tgtEl>
                                        <p:attrNameLst>
                                          <p:attrName>style.visibility</p:attrName>
                                        </p:attrNameLst>
                                      </p:cBhvr>
                                      <p:to>
                                        <p:strVal val="visible"/>
                                      </p:to>
                                    </p:set>
                                    <p:animEffect transition="in" filter="fade">
                                      <p:cBhvr>
                                        <p:cTn id="117" dur="500"/>
                                        <p:tgtEl>
                                          <p:spTgt spid="41"/>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1"/>
                                        </p:tgtEl>
                                        <p:attrNameLst>
                                          <p:attrName>style.visibility</p:attrName>
                                        </p:attrNameLst>
                                      </p:cBhvr>
                                      <p:to>
                                        <p:strVal val="visible"/>
                                      </p:to>
                                    </p:set>
                                    <p:animEffect transition="in" filter="fade">
                                      <p:cBhvr>
                                        <p:cTn id="122" dur="500"/>
                                        <p:tgtEl>
                                          <p:spTgt spid="5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7"/>
                                        </p:tgtEl>
                                        <p:attrNameLst>
                                          <p:attrName>style.visibility</p:attrName>
                                        </p:attrNameLst>
                                      </p:cBhvr>
                                      <p:to>
                                        <p:strVal val="visible"/>
                                      </p:to>
                                    </p:set>
                                    <p:animEffect transition="in" filter="fade">
                                      <p:cBhvr>
                                        <p:cTn id="1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20" grpId="0" animBg="1"/>
      <p:bldP spid="21" grpId="0"/>
      <p:bldP spid="13" grpId="0" animBg="1"/>
      <p:bldP spid="14" grpId="0"/>
      <p:bldP spid="31" grpId="0" animBg="1"/>
      <p:bldP spid="33" grpId="0"/>
      <p:bldP spid="34" grpId="0" animBg="1"/>
      <p:bldP spid="35" grpId="0"/>
      <p:bldP spid="36" grpId="0" animBg="1"/>
      <p:bldP spid="37" grpId="0" animBg="1"/>
      <p:bldP spid="38" grpId="0" animBg="1"/>
      <p:bldP spid="40" grpId="0" animBg="1"/>
      <p:bldP spid="41" grpId="0" animBg="1"/>
      <p:bldP spid="42" grpId="0"/>
      <p:bldP spid="16" grpId="0"/>
      <p:bldP spid="43" grpId="0"/>
      <p:bldP spid="44" grpId="0"/>
      <p:bldP spid="4" grpId="0" animBg="1"/>
      <p:bldP spid="39" grpId="0" animBg="1"/>
      <p:bldP spid="47" grpId="0" animBg="1"/>
      <p:bldP spid="24" grpId="0"/>
      <p:bldP spid="48" grpId="0" animBg="1"/>
      <p:bldP spid="49" grpId="0" animBg="1"/>
      <p:bldP spid="50" grpId="0" animBg="1"/>
      <p:bldP spid="51" grpId="0" animBg="1"/>
      <p:bldP spid="54" grpId="0"/>
      <p:bldP spid="6" grpId="0" animBg="1"/>
      <p:bldP spid="17"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a:t>共通の管理技術。リソース マネージャ</a:t>
            </a:r>
            <a:endParaRPr lang="ja-JP" altLang="en-US" sz="4313" dirty="0"/>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94" y="1175551"/>
            <a:ext cx="7694580" cy="4395523"/>
          </a:xfrm>
          <a:prstGeom prst="rect">
            <a:avLst/>
          </a:prstGeom>
        </p:spPr>
      </p:pic>
      <p:sp>
        <p:nvSpPr>
          <p:cNvPr id="6" name="テキスト ボックス 5"/>
          <p:cNvSpPr txBox="1"/>
          <p:nvPr/>
        </p:nvSpPr>
        <p:spPr>
          <a:xfrm>
            <a:off x="307417" y="5878322"/>
            <a:ext cx="10730056" cy="669832"/>
          </a:xfrm>
          <a:prstGeom prst="rect">
            <a:avLst/>
          </a:prstGeom>
          <a:solidFill>
            <a:srgbClr val="008000"/>
          </a:solidFill>
          <a:ln>
            <a:noFill/>
          </a:ln>
        </p:spPr>
        <p:txBody>
          <a:bodyPr wrap="square" lIns="179285" tIns="143428" rIns="179285" bIns="143428" rtlCol="0">
            <a:spAutoFit/>
          </a:bodyPr>
          <a:lstStyle/>
          <a:p>
            <a:pPr algn="ctr">
              <a:lnSpc>
                <a:spcPct val="90000"/>
              </a:lnSpc>
              <a:spcAft>
                <a:spcPts val="588"/>
              </a:spcAft>
            </a:pPr>
            <a:r>
              <a:rPr lang="en-US" altLang="ja-JP" sz="2745" dirty="0">
                <a:solidFill>
                  <a:schemeClr val="bg1"/>
                </a:solidFill>
              </a:rPr>
              <a:t>Windows</a:t>
            </a:r>
            <a:r>
              <a:rPr lang="ja-JP" altLang="en-US" sz="2745" dirty="0">
                <a:solidFill>
                  <a:schemeClr val="bg1"/>
                </a:solidFill>
              </a:rPr>
              <a:t> </a:t>
            </a:r>
            <a:r>
              <a:rPr lang="en-US" altLang="ja-JP" sz="2745" dirty="0">
                <a:solidFill>
                  <a:schemeClr val="bg1"/>
                </a:solidFill>
              </a:rPr>
              <a:t>Server</a:t>
            </a:r>
            <a:r>
              <a:rPr lang="ja-JP" altLang="en-US" sz="2745" dirty="0">
                <a:solidFill>
                  <a:schemeClr val="bg1"/>
                </a:solidFill>
              </a:rPr>
              <a:t> </a:t>
            </a:r>
            <a:r>
              <a:rPr lang="en-US" altLang="ja-JP" sz="2745" dirty="0">
                <a:solidFill>
                  <a:schemeClr val="bg1"/>
                </a:solidFill>
              </a:rPr>
              <a:t>2016</a:t>
            </a:r>
            <a:r>
              <a:rPr lang="ja-JP" altLang="en-US" sz="2745" dirty="0">
                <a:solidFill>
                  <a:schemeClr val="bg1"/>
                </a:solidFill>
              </a:rPr>
              <a:t> </a:t>
            </a:r>
            <a:r>
              <a:rPr lang="en-US" altLang="ja-JP" sz="2745" dirty="0">
                <a:solidFill>
                  <a:schemeClr val="bg1"/>
                </a:solidFill>
              </a:rPr>
              <a:t>Hyper-V,</a:t>
            </a:r>
            <a:r>
              <a:rPr lang="ja-JP" altLang="en-US" sz="2745" dirty="0">
                <a:solidFill>
                  <a:schemeClr val="bg1"/>
                </a:solidFill>
              </a:rPr>
              <a:t> </a:t>
            </a:r>
            <a:r>
              <a:rPr lang="en-US" altLang="ja-JP" sz="2745" dirty="0">
                <a:solidFill>
                  <a:schemeClr val="bg1"/>
                </a:solidFill>
              </a:rPr>
              <a:t>SDS</a:t>
            </a:r>
            <a:r>
              <a:rPr lang="ja-JP" altLang="en-US" sz="2745" dirty="0">
                <a:solidFill>
                  <a:schemeClr val="bg1"/>
                </a:solidFill>
              </a:rPr>
              <a:t> </a:t>
            </a:r>
            <a:r>
              <a:rPr lang="en-US" altLang="ja-JP" sz="2745" dirty="0">
                <a:solidFill>
                  <a:schemeClr val="bg1"/>
                </a:solidFill>
              </a:rPr>
              <a:t>(Storage), SDN</a:t>
            </a:r>
            <a:r>
              <a:rPr lang="ja-JP" altLang="en-US" sz="2745" dirty="0">
                <a:solidFill>
                  <a:schemeClr val="bg1"/>
                </a:solidFill>
              </a:rPr>
              <a:t> </a:t>
            </a:r>
            <a:r>
              <a:rPr lang="en-US" altLang="ja-JP" sz="2745" dirty="0">
                <a:solidFill>
                  <a:schemeClr val="bg1"/>
                </a:solidFill>
              </a:rPr>
              <a:t>(Network)</a:t>
            </a:r>
            <a:r>
              <a:rPr lang="ja-JP" altLang="en-US" sz="2745" dirty="0">
                <a:solidFill>
                  <a:schemeClr val="bg1"/>
                </a:solidFill>
              </a:rPr>
              <a:t> </a:t>
            </a:r>
          </a:p>
        </p:txBody>
      </p:sp>
      <p:sp>
        <p:nvSpPr>
          <p:cNvPr id="2" name="テキスト ボックス 1"/>
          <p:cNvSpPr txBox="1"/>
          <p:nvPr/>
        </p:nvSpPr>
        <p:spPr>
          <a:xfrm>
            <a:off x="8213775" y="1173000"/>
            <a:ext cx="3799971" cy="4390118"/>
          </a:xfrm>
          <a:prstGeom prst="rect">
            <a:avLst/>
          </a:prstGeom>
          <a:noFill/>
        </p:spPr>
        <p:txBody>
          <a:bodyPr wrap="square" lIns="179285" tIns="143428" rIns="179285" bIns="143428" rtlCol="0">
            <a:spAutoFit/>
          </a:bodyPr>
          <a:lstStyle/>
          <a:p>
            <a:pPr>
              <a:lnSpc>
                <a:spcPct val="90000"/>
              </a:lnSpc>
              <a:spcAft>
                <a:spcPts val="588"/>
              </a:spcAft>
            </a:pPr>
            <a:r>
              <a:rPr lang="ja-JP" altLang="en-US" sz="3529" u="sng" dirty="0">
                <a:solidFill>
                  <a:schemeClr val="accent1"/>
                </a:solidFill>
              </a:rPr>
              <a:t>一気に共通化</a:t>
            </a:r>
            <a:r>
              <a:rPr lang="en-US" altLang="ja-JP" sz="3529" u="sng" dirty="0">
                <a:solidFill>
                  <a:schemeClr val="accent1"/>
                </a:solidFill>
              </a:rPr>
              <a:t>!</a:t>
            </a:r>
          </a:p>
          <a:p>
            <a:pPr marL="336145" indent="-336145">
              <a:lnSpc>
                <a:spcPct val="90000"/>
              </a:lnSpc>
              <a:spcAft>
                <a:spcPts val="588"/>
              </a:spcAft>
              <a:buFont typeface="Arial" panose="020B0604020202020204" pitchFamily="34" charset="0"/>
              <a:buChar char="•"/>
            </a:pPr>
            <a:r>
              <a:rPr lang="en-US" altLang="ja-JP" sz="2353" dirty="0">
                <a:gradFill>
                  <a:gsLst>
                    <a:gs pos="2917">
                      <a:schemeClr val="tx1"/>
                    </a:gs>
                    <a:gs pos="30000">
                      <a:schemeClr val="tx1"/>
                    </a:gs>
                  </a:gsLst>
                  <a:lin ang="5400000" scaled="0"/>
                </a:gradFill>
              </a:rPr>
              <a:t>UI</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(Experience)</a:t>
            </a:r>
          </a:p>
          <a:p>
            <a:pPr marL="336145" indent="-336145">
              <a:lnSpc>
                <a:spcPct val="90000"/>
              </a:lnSpc>
              <a:spcAft>
                <a:spcPts val="588"/>
              </a:spcAft>
              <a:buFont typeface="Arial" panose="020B0604020202020204" pitchFamily="34" charset="0"/>
              <a:buChar char="•"/>
            </a:pPr>
            <a:r>
              <a:rPr lang="en-US" altLang="ja-JP" sz="2353" dirty="0">
                <a:solidFill>
                  <a:schemeClr val="accent5"/>
                </a:solidFill>
              </a:rPr>
              <a:t>Resource</a:t>
            </a:r>
            <a:r>
              <a:rPr lang="ja-JP" altLang="en-US" sz="2353" dirty="0">
                <a:solidFill>
                  <a:schemeClr val="accent5"/>
                </a:solidFill>
              </a:rPr>
              <a:t> </a:t>
            </a:r>
            <a:r>
              <a:rPr lang="en-US" altLang="ja-JP" sz="2353" dirty="0">
                <a:solidFill>
                  <a:schemeClr val="accent5"/>
                </a:solidFill>
              </a:rPr>
              <a:t>Management</a:t>
            </a:r>
          </a:p>
          <a:p>
            <a:pPr marL="336145" indent="-336145">
              <a:lnSpc>
                <a:spcPct val="90000"/>
              </a:lnSpc>
              <a:spcAft>
                <a:spcPts val="588"/>
              </a:spcAft>
              <a:buFont typeface="Arial" panose="020B0604020202020204" pitchFamily="34" charset="0"/>
              <a:buChar char="•"/>
            </a:pPr>
            <a:endParaRPr lang="en-US" altLang="ja-JP"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altLang="ja-JP" sz="2353" dirty="0">
                <a:gradFill>
                  <a:gsLst>
                    <a:gs pos="2917">
                      <a:schemeClr val="tx1"/>
                    </a:gs>
                    <a:gs pos="30000">
                      <a:schemeClr val="tx1"/>
                    </a:gs>
                  </a:gsLst>
                  <a:lin ang="5400000" scaled="0"/>
                </a:gradFill>
              </a:rPr>
              <a:t>Dev</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Tool</a:t>
            </a:r>
            <a:r>
              <a:rPr lang="ja-JP" altLang="en-US" sz="2353" dirty="0">
                <a:gradFill>
                  <a:gsLst>
                    <a:gs pos="2917">
                      <a:schemeClr val="tx1"/>
                    </a:gs>
                    <a:gs pos="30000">
                      <a:schemeClr val="tx1"/>
                    </a:gs>
                  </a:gsLst>
                  <a:lin ang="5400000" scaled="0"/>
                </a:gradFill>
              </a:rPr>
              <a:t> 連携</a:t>
            </a:r>
            <a:endParaRPr lang="en-US" altLang="ja-JP" sz="2353"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altLang="ja-JP" sz="2353" dirty="0">
                <a:solidFill>
                  <a:schemeClr val="accent5"/>
                </a:solidFill>
              </a:rPr>
              <a:t>API</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&amp;</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Command</a:t>
            </a:r>
          </a:p>
          <a:p>
            <a:pPr marL="336145" indent="-336145">
              <a:lnSpc>
                <a:spcPct val="90000"/>
              </a:lnSpc>
              <a:spcAft>
                <a:spcPts val="588"/>
              </a:spcAft>
              <a:buFont typeface="Arial" panose="020B0604020202020204" pitchFamily="34" charset="0"/>
              <a:buChar char="•"/>
            </a:pPr>
            <a:r>
              <a:rPr lang="en-US" altLang="ja-JP" sz="2353" dirty="0">
                <a:gradFill>
                  <a:gsLst>
                    <a:gs pos="2917">
                      <a:schemeClr val="tx1"/>
                    </a:gs>
                    <a:gs pos="30000">
                      <a:schemeClr val="tx1"/>
                    </a:gs>
                  </a:gsLst>
                  <a:lin ang="5400000" scaled="0"/>
                </a:gradFill>
              </a:rPr>
              <a:t>Resource</a:t>
            </a:r>
            <a:r>
              <a:rPr lang="ja-JP" altLang="en-US" sz="2353" dirty="0">
                <a:gradFill>
                  <a:gsLst>
                    <a:gs pos="2917">
                      <a:schemeClr val="tx1"/>
                    </a:gs>
                    <a:gs pos="30000">
                      <a:schemeClr val="tx1"/>
                    </a:gs>
                  </a:gsLst>
                  <a:lin ang="5400000" scaled="0"/>
                </a:gradFill>
              </a:rPr>
              <a:t> </a:t>
            </a:r>
            <a:r>
              <a:rPr lang="en-US" altLang="ja-JP" sz="2353" dirty="0">
                <a:gradFill>
                  <a:gsLst>
                    <a:gs pos="2917">
                      <a:schemeClr val="tx1"/>
                    </a:gs>
                    <a:gs pos="30000">
                      <a:schemeClr val="tx1"/>
                    </a:gs>
                  </a:gsLst>
                  <a:lin ang="5400000" scaled="0"/>
                </a:gradFill>
              </a:rPr>
              <a:t>Template</a:t>
            </a:r>
          </a:p>
          <a:p>
            <a:pPr marL="336145" indent="-336145">
              <a:lnSpc>
                <a:spcPct val="90000"/>
              </a:lnSpc>
              <a:spcAft>
                <a:spcPts val="588"/>
              </a:spcAft>
              <a:buFont typeface="Arial" panose="020B0604020202020204" pitchFamily="34" charset="0"/>
              <a:buChar char="•"/>
            </a:pPr>
            <a:r>
              <a:rPr lang="en-US" altLang="ja-JP" sz="2353" dirty="0">
                <a:solidFill>
                  <a:schemeClr val="accent5"/>
                </a:solidFill>
              </a:rPr>
              <a:t>Container</a:t>
            </a:r>
            <a:r>
              <a:rPr lang="ja-JP" altLang="en-US" sz="2353" dirty="0">
                <a:gradFill>
                  <a:gsLst>
                    <a:gs pos="2917">
                      <a:schemeClr val="tx1"/>
                    </a:gs>
                    <a:gs pos="30000">
                      <a:schemeClr val="tx1"/>
                    </a:gs>
                  </a:gsLst>
                  <a:lin ang="5400000" scaled="0"/>
                </a:gradFill>
              </a:rPr>
              <a:t> </a:t>
            </a:r>
            <a:r>
              <a:rPr lang="en-US" altLang="ja-JP" sz="2353" dirty="0"/>
              <a:t>(Docker)</a:t>
            </a:r>
          </a:p>
          <a:p>
            <a:pPr marL="336145" indent="-336145">
              <a:lnSpc>
                <a:spcPct val="90000"/>
              </a:lnSpc>
              <a:spcAft>
                <a:spcPts val="588"/>
              </a:spcAft>
              <a:buFont typeface="Arial" panose="020B0604020202020204" pitchFamily="34" charset="0"/>
              <a:buChar char="•"/>
            </a:pPr>
            <a:r>
              <a:rPr lang="en-US" altLang="ja-JP" sz="2353" dirty="0">
                <a:gradFill>
                  <a:gsLst>
                    <a:gs pos="2917">
                      <a:schemeClr val="tx1"/>
                    </a:gs>
                    <a:gs pos="30000">
                      <a:schemeClr val="tx1"/>
                    </a:gs>
                  </a:gsLst>
                  <a:lin ang="5400000" scaled="0"/>
                </a:gradFill>
              </a:rPr>
              <a:t>Monitoring</a:t>
            </a:r>
          </a:p>
          <a:p>
            <a:pPr marL="336145" indent="-336145">
              <a:lnSpc>
                <a:spcPct val="90000"/>
              </a:lnSpc>
              <a:spcAft>
                <a:spcPts val="588"/>
              </a:spcAft>
              <a:buFont typeface="Arial" panose="020B0604020202020204" pitchFamily="34" charset="0"/>
              <a:buChar char="•"/>
            </a:pPr>
            <a:r>
              <a:rPr lang="ja-JP" altLang="en-US" sz="2353" dirty="0">
                <a:gradFill>
                  <a:gsLst>
                    <a:gs pos="2917">
                      <a:schemeClr val="tx1"/>
                    </a:gs>
                    <a:gs pos="30000">
                      <a:schemeClr val="tx1"/>
                    </a:gs>
                  </a:gsLst>
                  <a:lin ang="5400000" scaled="0"/>
                </a:gradFill>
              </a:rPr>
              <a:t>・・・</a:t>
            </a:r>
            <a:endParaRPr lang="en-US" altLang="ja-JP" sz="2353" dirty="0">
              <a:gradFill>
                <a:gsLst>
                  <a:gs pos="2917">
                    <a:schemeClr val="tx1"/>
                  </a:gs>
                  <a:gs pos="30000">
                    <a:schemeClr val="tx1"/>
                  </a:gs>
                </a:gsLst>
                <a:lin ang="5400000" scaled="0"/>
              </a:gradFill>
            </a:endParaRPr>
          </a:p>
        </p:txBody>
      </p:sp>
      <p:cxnSp>
        <p:nvCxnSpPr>
          <p:cNvPr id="9" name="直線コネクタ 8"/>
          <p:cNvCxnSpPr/>
          <p:nvPr/>
        </p:nvCxnSpPr>
        <p:spPr>
          <a:xfrm>
            <a:off x="1750471" y="5571074"/>
            <a:ext cx="0" cy="378368"/>
          </a:xfrm>
          <a:prstGeom prst="line">
            <a:avLst/>
          </a:prstGeom>
          <a:ln w="5715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stCxn id="4" idx="2"/>
          </p:cNvCxnSpPr>
          <p:nvPr/>
        </p:nvCxnSpPr>
        <p:spPr>
          <a:xfrm>
            <a:off x="4366484" y="5571074"/>
            <a:ext cx="0" cy="378368"/>
          </a:xfrm>
          <a:prstGeom prst="line">
            <a:avLst/>
          </a:prstGeom>
          <a:ln w="5715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a:off x="6974314" y="5571074"/>
            <a:ext cx="0" cy="378368"/>
          </a:xfrm>
          <a:prstGeom prst="line">
            <a:avLst/>
          </a:prstGeom>
          <a:ln w="5715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bwMode="auto">
          <a:xfrm>
            <a:off x="691584" y="2511298"/>
            <a:ext cx="7341617" cy="494147"/>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108286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par>
                          <p:cTn id="18" fill="hold">
                            <p:stCondLst>
                              <p:cond delay="1000"/>
                            </p:stCondLst>
                            <p:childTnLst>
                              <p:par>
                                <p:cTn id="19" presetID="21" presetClass="entr" presetSubtype="1"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heel(1)">
                                      <p:cBhvr>
                                        <p:cTn id="21" dur="1000"/>
                                        <p:tgtEl>
                                          <p:spTgt spid="20"/>
                                        </p:tgtEl>
                                      </p:cBhvr>
                                    </p:animEffect>
                                  </p:childTnLst>
                                </p:cTn>
                              </p:par>
                            </p:childTnLst>
                          </p:cTn>
                        </p:par>
                        <p:par>
                          <p:cTn id="22" fill="hold">
                            <p:stCondLst>
                              <p:cond delay="2000"/>
                            </p:stCondLst>
                            <p:childTnLst>
                              <p:par>
                                <p:cTn id="23" presetID="22" presetClass="entr" presetSubtype="1"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solidFill>
                  <a:schemeClr val="tx1"/>
                </a:solidFill>
                <a:latin typeface="+mn-lt"/>
              </a:rPr>
              <a:t>Azure</a:t>
            </a:r>
            <a:r>
              <a:rPr lang="ja-JP" altLang="en-US" dirty="0">
                <a:solidFill>
                  <a:schemeClr val="tx1"/>
                </a:solidFill>
                <a:latin typeface="+mn-lt"/>
              </a:rPr>
              <a:t> 仮想マシンとディスク構成</a:t>
            </a:r>
          </a:p>
        </p:txBody>
      </p:sp>
      <p:sp>
        <p:nvSpPr>
          <p:cNvPr id="6" name="四角形吹き出し 5"/>
          <p:cNvSpPr/>
          <p:nvPr>
            <p:custDataLst>
              <p:tags r:id="rId1"/>
            </p:custDataLst>
          </p:nvPr>
        </p:nvSpPr>
        <p:spPr bwMode="auto">
          <a:xfrm>
            <a:off x="3391520" y="1416922"/>
            <a:ext cx="2031348" cy="571199"/>
          </a:xfrm>
          <a:prstGeom prst="wedgeRectCallout">
            <a:avLst>
              <a:gd name="adj1" fmla="val -71369"/>
              <a:gd name="adj2" fmla="val -1195"/>
            </a:avLst>
          </a:prstGeom>
          <a:solidFill>
            <a:srgbClr val="007233"/>
          </a:solidFill>
          <a:ln w="3175" cap="flat" cmpd="sng" algn="ctr">
            <a:noFill/>
            <a:prstDash val="solid"/>
            <a:headEnd type="none" w="med" len="med"/>
            <a:tailEnd type="none" w="med" len="med"/>
          </a:ln>
          <a:effectLst/>
          <a:extLst>
            <a:ext uri="{91240B29-F687-4F45-9708-019B960494DF}">
              <a14:hiddenLine xmlns:a14="http://schemas.microsoft.com/office/drawing/2010/main" w="3175" cap="flat" cmpd="sng" algn="ctr">
                <a:solidFill>
                  <a:schemeClr val="bg1">
                    <a:lumMod val="95000"/>
                  </a:schemeClr>
                </a:solidFill>
                <a:prstDash val="soli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lnSpc>
                <a:spcPct val="90000"/>
              </a:lnSpc>
              <a:spcBef>
                <a:spcPct val="0"/>
              </a:spcBef>
              <a:spcAft>
                <a:spcPct val="0"/>
              </a:spcAft>
            </a:pPr>
            <a:r>
              <a:rPr kumimoji="1" lang="en-US" altLang="ja-JP" sz="1568" dirty="0">
                <a:solidFill>
                  <a:srgbClr val="FFFFFF"/>
                </a:solidFill>
              </a:rPr>
              <a:t>OS</a:t>
            </a:r>
            <a:r>
              <a:rPr kumimoji="1" lang="ja-JP" altLang="en-US" sz="1568" dirty="0">
                <a:solidFill>
                  <a:srgbClr val="FFFFFF"/>
                </a:solidFill>
              </a:rPr>
              <a:t> 起動用</a:t>
            </a:r>
            <a:endParaRPr kumimoji="1" lang="en-US" altLang="ja-JP" sz="1568" dirty="0">
              <a:solidFill>
                <a:srgbClr val="FFFFFF"/>
              </a:solidFill>
            </a:endParaRPr>
          </a:p>
          <a:p>
            <a:pPr algn="ctr" defTabSz="914102" fontAlgn="base">
              <a:lnSpc>
                <a:spcPct val="90000"/>
              </a:lnSpc>
              <a:spcBef>
                <a:spcPct val="0"/>
              </a:spcBef>
              <a:spcAft>
                <a:spcPct val="0"/>
              </a:spcAft>
            </a:pPr>
            <a:r>
              <a:rPr kumimoji="1" lang="en-US" altLang="ja-JP" sz="1568" dirty="0">
                <a:solidFill>
                  <a:srgbClr val="FFFFFF"/>
                </a:solidFill>
              </a:rPr>
              <a:t>(1023GB</a:t>
            </a:r>
            <a:r>
              <a:rPr kumimoji="1" lang="ja-JP" altLang="en-US" sz="1568" dirty="0">
                <a:solidFill>
                  <a:srgbClr val="FFFFFF"/>
                </a:solidFill>
              </a:rPr>
              <a:t>まで</a:t>
            </a:r>
            <a:r>
              <a:rPr kumimoji="1" lang="en-US" altLang="ja-JP" sz="1568" dirty="0">
                <a:solidFill>
                  <a:srgbClr val="FFFFFF"/>
                </a:solidFill>
              </a:rPr>
              <a:t>)</a:t>
            </a:r>
            <a:endParaRPr kumimoji="1" lang="ja-JP" altLang="en-US" sz="1568" dirty="0">
              <a:solidFill>
                <a:srgbClr val="FFFFFF"/>
              </a:solidFill>
            </a:endParaRPr>
          </a:p>
        </p:txBody>
      </p:sp>
      <p:sp>
        <p:nvSpPr>
          <p:cNvPr id="10" name="テキスト ボックス 9"/>
          <p:cNvSpPr txBox="1"/>
          <p:nvPr/>
        </p:nvSpPr>
        <p:spPr>
          <a:xfrm>
            <a:off x="63706" y="5081434"/>
            <a:ext cx="3239017" cy="1421121"/>
          </a:xfrm>
          <a:prstGeom prst="rect">
            <a:avLst/>
          </a:prstGeom>
          <a:noFill/>
        </p:spPr>
        <p:txBody>
          <a:bodyPr wrap="square" lIns="179285" tIns="143428" rIns="179285" bIns="143428" rtlCol="0">
            <a:spAutoFit/>
          </a:bodyPr>
          <a:lstStyle/>
          <a:p>
            <a:pPr algn="ctr">
              <a:lnSpc>
                <a:spcPct val="90000"/>
              </a:lnSpc>
              <a:spcAft>
                <a:spcPts val="588"/>
              </a:spcAft>
            </a:pPr>
            <a:r>
              <a:rPr kumimoji="1" lang="en-US" altLang="ja-JP" sz="2353" dirty="0"/>
              <a:t>Azure</a:t>
            </a:r>
            <a:r>
              <a:rPr kumimoji="1" lang="ja-JP" altLang="en-US" sz="2353" dirty="0"/>
              <a:t> 仮想マシンの</a:t>
            </a:r>
            <a:endParaRPr kumimoji="1" lang="en-US" altLang="ja-JP" sz="2353" dirty="0"/>
          </a:p>
          <a:p>
            <a:pPr algn="ctr">
              <a:lnSpc>
                <a:spcPct val="90000"/>
              </a:lnSpc>
              <a:spcAft>
                <a:spcPts val="588"/>
              </a:spcAft>
            </a:pPr>
            <a:r>
              <a:rPr kumimoji="1" lang="ja-JP" altLang="en-US" sz="2353" dirty="0"/>
              <a:t>ディスク構成</a:t>
            </a:r>
            <a:endParaRPr kumimoji="1" lang="en-US" altLang="ja-JP" sz="2353" dirty="0"/>
          </a:p>
          <a:p>
            <a:pPr algn="ctr">
              <a:lnSpc>
                <a:spcPct val="90000"/>
              </a:lnSpc>
              <a:spcAft>
                <a:spcPts val="588"/>
              </a:spcAft>
            </a:pPr>
            <a:r>
              <a:rPr kumimoji="1" lang="en-US" altLang="ja-JP" sz="2353" dirty="0"/>
              <a:t>(</a:t>
            </a:r>
            <a:r>
              <a:rPr kumimoji="1" lang="ja-JP" altLang="en-US" sz="2353" dirty="0"/>
              <a:t>利用上のルール</a:t>
            </a:r>
            <a:r>
              <a:rPr kumimoji="1" lang="en-US" altLang="ja-JP" sz="2353" dirty="0"/>
              <a:t>)</a:t>
            </a:r>
            <a:endParaRPr kumimoji="1" lang="ja-JP" altLang="en-US" sz="2353" dirty="0"/>
          </a:p>
        </p:txBody>
      </p:sp>
      <p:grpSp>
        <p:nvGrpSpPr>
          <p:cNvPr id="12" name="グループ化 11"/>
          <p:cNvGrpSpPr/>
          <p:nvPr/>
        </p:nvGrpSpPr>
        <p:grpSpPr>
          <a:xfrm>
            <a:off x="5550355" y="4172885"/>
            <a:ext cx="5437227" cy="953334"/>
            <a:chOff x="5550355" y="4172885"/>
            <a:chExt cx="5437227" cy="953334"/>
          </a:xfrm>
        </p:grpSpPr>
        <p:sp>
          <p:nvSpPr>
            <p:cNvPr id="5" name="テキスト ボックス 4"/>
            <p:cNvSpPr txBox="1"/>
            <p:nvPr/>
          </p:nvSpPr>
          <p:spPr>
            <a:xfrm>
              <a:off x="5550355" y="4215317"/>
              <a:ext cx="3385625" cy="788255"/>
            </a:xfrm>
            <a:prstGeom prst="rect">
              <a:avLst/>
            </a:prstGeom>
            <a:noFill/>
          </p:spPr>
          <p:txBody>
            <a:bodyPr wrap="square" lIns="179285" tIns="143428" rIns="179285" bIns="143428" rtlCol="0">
              <a:spAutoFit/>
            </a:bodyPr>
            <a:lstStyle/>
            <a:p>
              <a:pPr>
                <a:lnSpc>
                  <a:spcPct val="90000"/>
                </a:lnSpc>
                <a:spcAft>
                  <a:spcPts val="588"/>
                </a:spcAft>
              </a:pPr>
              <a:r>
                <a:rPr kumimoji="1" lang="ja-JP" altLang="en-US" dirty="0"/>
                <a:t>必要数のディスクを</a:t>
              </a:r>
              <a:br>
                <a:rPr kumimoji="1" lang="en-US" altLang="ja-JP" dirty="0"/>
              </a:br>
              <a:r>
                <a:rPr kumimoji="1" lang="ja-JP" altLang="en-US" dirty="0"/>
                <a:t>仮想マシンに接続して活用</a:t>
              </a:r>
              <a:endParaRPr kumimoji="1" lang="en-US" altLang="ja-JP" dirty="0"/>
            </a:p>
          </p:txBody>
        </p:sp>
        <p:sp>
          <p:nvSpPr>
            <p:cNvPr id="21" name="四角形吹き出し 20"/>
            <p:cNvSpPr/>
            <p:nvPr>
              <p:custDataLst>
                <p:tags r:id="rId6"/>
              </p:custDataLst>
            </p:nvPr>
          </p:nvSpPr>
          <p:spPr bwMode="auto">
            <a:xfrm>
              <a:off x="8935980" y="4172885"/>
              <a:ext cx="2051602" cy="953334"/>
            </a:xfrm>
            <a:prstGeom prst="wedgeRectCallout">
              <a:avLst>
                <a:gd name="adj1" fmla="val -78460"/>
                <a:gd name="adj2" fmla="val 2224"/>
              </a:avLst>
            </a:prstGeom>
            <a:solidFill>
              <a:srgbClr val="007233"/>
            </a:solidFill>
            <a:ln w="3175" cap="flat" cmpd="sng" algn="ctr">
              <a:noFill/>
              <a:prstDash val="dash"/>
              <a:headEnd type="none" w="med" len="med"/>
              <a:tailEnd type="none" w="med" len="med"/>
            </a:ln>
            <a:effectLst/>
            <a:extLst>
              <a:ext uri="{91240B29-F687-4F45-9708-019B960494DF}">
                <a14:hiddenLine xmlns:a14="http://schemas.microsoft.com/office/drawing/2010/main" w="3175" cap="flat" cmpd="sng" algn="ctr">
                  <a:solidFill>
                    <a:srgbClr val="FFC000"/>
                  </a:solidFill>
                  <a:prstDash val="dash"/>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algn="ctr" defTabSz="914102" fontAlgn="base">
                <a:lnSpc>
                  <a:spcPct val="90000"/>
                </a:lnSpc>
                <a:spcBef>
                  <a:spcPct val="0"/>
                </a:spcBef>
                <a:spcAft>
                  <a:spcPct val="0"/>
                </a:spcAft>
              </a:pPr>
              <a:r>
                <a:rPr kumimoji="1" lang="ja-JP" altLang="en-US" dirty="0">
                  <a:solidFill>
                    <a:srgbClr val="FFFFFF"/>
                  </a:solidFill>
                </a:rPr>
                <a:t>ただし、接続数は</a:t>
              </a:r>
              <a:endParaRPr kumimoji="1" lang="en-US" altLang="ja-JP" dirty="0">
                <a:solidFill>
                  <a:srgbClr val="FFFFFF"/>
                </a:solidFill>
              </a:endParaRPr>
            </a:p>
            <a:p>
              <a:pPr algn="ctr" defTabSz="914102" fontAlgn="base">
                <a:lnSpc>
                  <a:spcPct val="90000"/>
                </a:lnSpc>
                <a:spcBef>
                  <a:spcPct val="0"/>
                </a:spcBef>
                <a:spcAft>
                  <a:spcPct val="0"/>
                </a:spcAft>
              </a:pPr>
              <a:r>
                <a:rPr kumimoji="1" lang="ja-JP" altLang="en-US" dirty="0">
                  <a:solidFill>
                    <a:srgbClr val="FFFFFF"/>
                  </a:solidFill>
                </a:rPr>
                <a:t>仮想マシンの種類</a:t>
              </a:r>
              <a:endParaRPr kumimoji="1" lang="en-US" altLang="ja-JP" dirty="0">
                <a:solidFill>
                  <a:srgbClr val="FFFFFF"/>
                </a:solidFill>
              </a:endParaRPr>
            </a:p>
            <a:p>
              <a:pPr algn="ctr" defTabSz="914102" fontAlgn="base">
                <a:lnSpc>
                  <a:spcPct val="90000"/>
                </a:lnSpc>
                <a:spcBef>
                  <a:spcPct val="0"/>
                </a:spcBef>
                <a:spcAft>
                  <a:spcPct val="0"/>
                </a:spcAft>
              </a:pPr>
              <a:r>
                <a:rPr kumimoji="1" lang="ja-JP" altLang="en-US" dirty="0">
                  <a:solidFill>
                    <a:srgbClr val="FFFFFF"/>
                  </a:solidFill>
                </a:rPr>
                <a:t>によって異なる</a:t>
              </a:r>
            </a:p>
          </p:txBody>
        </p:sp>
      </p:grpSp>
      <p:pic>
        <p:nvPicPr>
          <p:cNvPr id="22" name="図 21"/>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5949352" y="1288294"/>
            <a:ext cx="5973256" cy="2768017"/>
          </a:xfrm>
          <a:prstGeom prst="rect">
            <a:avLst/>
          </a:prstGeom>
          <a:ln>
            <a:solidFill>
              <a:schemeClr val="bg1">
                <a:lumMod val="95000"/>
              </a:schemeClr>
            </a:solidFill>
          </a:ln>
          <a:effectLst>
            <a:outerShdw blurRad="50800" dist="38100" dir="8100000" algn="tr" rotWithShape="0">
              <a:prstClr val="black">
                <a:alpha val="40000"/>
              </a:prstClr>
            </a:outerShdw>
          </a:effectLst>
        </p:spPr>
      </p:pic>
      <p:cxnSp>
        <p:nvCxnSpPr>
          <p:cNvPr id="26" name="直線コネクタ 25"/>
          <p:cNvCxnSpPr/>
          <p:nvPr/>
        </p:nvCxnSpPr>
        <p:spPr>
          <a:xfrm>
            <a:off x="6211293" y="5205722"/>
            <a:ext cx="57113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19627" y="5364729"/>
            <a:ext cx="5108016" cy="809800"/>
          </a:xfrm>
          <a:prstGeom prst="rect">
            <a:avLst/>
          </a:prstGeom>
          <a:noFill/>
        </p:spPr>
        <p:txBody>
          <a:bodyPr wrap="square" lIns="179285" tIns="143428" rIns="179285" bIns="143428" rtlCol="0">
            <a:spAutoFit/>
          </a:bodyPr>
          <a:lstStyle/>
          <a:p>
            <a:pPr>
              <a:lnSpc>
                <a:spcPct val="90000"/>
              </a:lnSpc>
              <a:spcAft>
                <a:spcPts val="588"/>
              </a:spcAft>
            </a:pPr>
            <a:r>
              <a:rPr kumimoji="1" lang="en-US" altLang="ja-JP" sz="1600" dirty="0"/>
              <a:t>※</a:t>
            </a:r>
            <a:r>
              <a:rPr kumimoji="1" lang="ja-JP" altLang="en-US" sz="1600" dirty="0"/>
              <a:t> 既存アプリケーションが </a:t>
            </a:r>
            <a:r>
              <a:rPr kumimoji="1" lang="en-US" altLang="ja-JP" sz="1600" dirty="0"/>
              <a:t>D</a:t>
            </a:r>
            <a:r>
              <a:rPr kumimoji="1" lang="ja-JP" altLang="en-US" sz="1600" dirty="0"/>
              <a:t> ドライブを利用している場合</a:t>
            </a:r>
            <a:endParaRPr kumimoji="1" lang="en-US" altLang="ja-JP" sz="1600" dirty="0"/>
          </a:p>
          <a:p>
            <a:pPr>
              <a:lnSpc>
                <a:spcPct val="90000"/>
              </a:lnSpc>
              <a:spcAft>
                <a:spcPts val="588"/>
              </a:spcAft>
            </a:pPr>
            <a:r>
              <a:rPr kumimoji="1" lang="ja-JP" altLang="en-US" sz="1600" dirty="0"/>
              <a:t>　 他のドライブへ移す必要あり</a:t>
            </a:r>
          </a:p>
        </p:txBody>
      </p:sp>
      <p:sp>
        <p:nvSpPr>
          <p:cNvPr id="4" name="正方形/長方形 3"/>
          <p:cNvSpPr/>
          <p:nvPr/>
        </p:nvSpPr>
        <p:spPr>
          <a:xfrm>
            <a:off x="436605" y="1270927"/>
            <a:ext cx="2552858" cy="969892"/>
          </a:xfrm>
          <a:prstGeom prst="rect">
            <a:avLst/>
          </a:prstGeom>
          <a:solidFill>
            <a:srgbClr val="002060"/>
          </a:solidFill>
          <a:ln w="31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2" fontAlgn="base">
              <a:lnSpc>
                <a:spcPct val="90000"/>
              </a:lnSpc>
              <a:spcBef>
                <a:spcPct val="0"/>
              </a:spcBef>
              <a:spcAft>
                <a:spcPct val="0"/>
              </a:spcAft>
            </a:pPr>
            <a:r>
              <a:rPr kumimoji="1" lang="en-US" altLang="ja-JP" sz="2000" dirty="0">
                <a:solidFill>
                  <a:schemeClr val="bg1"/>
                </a:solidFill>
              </a:rPr>
              <a:t>OS</a:t>
            </a:r>
            <a:r>
              <a:rPr kumimoji="1" lang="ja-JP" altLang="en-US" sz="2000" dirty="0">
                <a:solidFill>
                  <a:schemeClr val="bg1"/>
                </a:solidFill>
              </a:rPr>
              <a:t> </a:t>
            </a:r>
            <a:r>
              <a:rPr kumimoji="1" lang="en-US" altLang="ja-JP" sz="2000" dirty="0">
                <a:solidFill>
                  <a:schemeClr val="bg1"/>
                </a:solidFill>
              </a:rPr>
              <a:t>(C)</a:t>
            </a:r>
            <a:endParaRPr kumimoji="1" lang="ja-JP" altLang="en-US" sz="2000" dirty="0">
              <a:solidFill>
                <a:schemeClr val="bg1"/>
              </a:solidFill>
            </a:endParaRPr>
          </a:p>
        </p:txBody>
      </p:sp>
      <p:grpSp>
        <p:nvGrpSpPr>
          <p:cNvPr id="8" name="グループ化 7"/>
          <p:cNvGrpSpPr/>
          <p:nvPr/>
        </p:nvGrpSpPr>
        <p:grpSpPr>
          <a:xfrm>
            <a:off x="436605" y="2325935"/>
            <a:ext cx="4996592" cy="1068745"/>
            <a:chOff x="436605" y="2870876"/>
            <a:chExt cx="4996592" cy="1068745"/>
          </a:xfrm>
        </p:grpSpPr>
        <p:sp>
          <p:nvSpPr>
            <p:cNvPr id="13" name="四角形吹き出し 12"/>
            <p:cNvSpPr/>
            <p:nvPr>
              <p:custDataLst>
                <p:tags r:id="rId4"/>
              </p:custDataLst>
            </p:nvPr>
          </p:nvSpPr>
          <p:spPr bwMode="auto">
            <a:xfrm>
              <a:off x="3401849" y="2912901"/>
              <a:ext cx="2031348" cy="1026720"/>
            </a:xfrm>
            <a:prstGeom prst="wedgeRectCallout">
              <a:avLst>
                <a:gd name="adj1" fmla="val -71368"/>
                <a:gd name="adj2" fmla="val 15929"/>
              </a:avLst>
            </a:prstGeom>
            <a:solidFill>
              <a:srgbClr val="007233"/>
            </a:solidFill>
            <a:ln w="3175" cap="flat" cmpd="sng" algn="ctr">
              <a:noFill/>
              <a:prstDash val="dash"/>
              <a:headEnd type="none" w="med" len="med"/>
              <a:tailEnd type="none" w="med" len="med"/>
            </a:ln>
            <a:effectLst/>
            <a:extLst>
              <a:ext uri="{91240B29-F687-4F45-9708-019B960494DF}">
                <a14:hiddenLine xmlns:a14="http://schemas.microsoft.com/office/drawing/2010/main" w="3175" cap="flat" cmpd="sng" algn="ctr">
                  <a:solidFill>
                    <a:schemeClr val="bg1">
                      <a:lumMod val="75000"/>
                    </a:schemeClr>
                  </a:solidFill>
                  <a:prstDash val="dash"/>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algn="ctr" defTabSz="914102" fontAlgn="base">
                <a:lnSpc>
                  <a:spcPct val="90000"/>
                </a:lnSpc>
                <a:spcBef>
                  <a:spcPct val="0"/>
                </a:spcBef>
                <a:spcAft>
                  <a:spcPct val="0"/>
                </a:spcAft>
              </a:pPr>
              <a:r>
                <a:rPr kumimoji="1" lang="en-US" altLang="ja-JP" sz="1372" dirty="0">
                  <a:solidFill>
                    <a:srgbClr val="FFFFFF"/>
                  </a:solidFill>
                </a:rPr>
                <a:t>Azure</a:t>
              </a:r>
              <a:r>
                <a:rPr kumimoji="1" lang="ja-JP" altLang="en-US" sz="1372" dirty="0">
                  <a:solidFill>
                    <a:srgbClr val="FFFFFF"/>
                  </a:solidFill>
                </a:rPr>
                <a:t> </a:t>
              </a:r>
              <a:r>
                <a:rPr kumimoji="1" lang="en-US" altLang="ja-JP" sz="1372" dirty="0">
                  <a:solidFill>
                    <a:srgbClr val="FFFFFF"/>
                  </a:solidFill>
                </a:rPr>
                <a:t>Hyper-V</a:t>
              </a:r>
              <a:r>
                <a:rPr kumimoji="1" lang="ja-JP" altLang="en-US" sz="1372" dirty="0">
                  <a:solidFill>
                    <a:srgbClr val="FFFFFF"/>
                  </a:solidFill>
                </a:rPr>
                <a:t> の</a:t>
              </a:r>
              <a:endParaRPr kumimoji="1" lang="en-US" altLang="ja-JP" sz="1372" dirty="0">
                <a:solidFill>
                  <a:srgbClr val="FFFFFF"/>
                </a:solidFill>
              </a:endParaRPr>
            </a:p>
            <a:p>
              <a:pPr algn="ctr" defTabSz="914102" fontAlgn="base">
                <a:lnSpc>
                  <a:spcPct val="90000"/>
                </a:lnSpc>
                <a:spcBef>
                  <a:spcPct val="0"/>
                </a:spcBef>
                <a:spcAft>
                  <a:spcPct val="0"/>
                </a:spcAft>
              </a:pPr>
              <a:r>
                <a:rPr kumimoji="1" lang="ja-JP" altLang="en-US" sz="1372" dirty="0">
                  <a:solidFill>
                    <a:srgbClr val="FFFFFF"/>
                  </a:solidFill>
                </a:rPr>
                <a:t>ローカルストレージ</a:t>
              </a:r>
              <a:endParaRPr kumimoji="1" lang="en-US" altLang="ja-JP" sz="1372" dirty="0">
                <a:solidFill>
                  <a:srgbClr val="FFFFFF"/>
                </a:solidFill>
              </a:endParaRPr>
            </a:p>
            <a:p>
              <a:pPr algn="ctr" defTabSz="914102" fontAlgn="base">
                <a:lnSpc>
                  <a:spcPct val="90000"/>
                </a:lnSpc>
                <a:spcBef>
                  <a:spcPct val="0"/>
                </a:spcBef>
                <a:spcAft>
                  <a:spcPct val="0"/>
                </a:spcAft>
              </a:pPr>
              <a:r>
                <a:rPr kumimoji="1" lang="ja-JP" altLang="en-US" sz="1372" dirty="0">
                  <a:solidFill>
                    <a:srgbClr val="FFFFFF"/>
                  </a:solidFill>
                </a:rPr>
                <a:t>を利用した </a:t>
              </a:r>
              <a:r>
                <a:rPr kumimoji="1" lang="en-US" altLang="ja-JP" sz="1372" dirty="0">
                  <a:solidFill>
                    <a:srgbClr val="FFFFFF"/>
                  </a:solidFill>
                </a:rPr>
                <a:t>Azure</a:t>
              </a:r>
              <a:r>
                <a:rPr kumimoji="1" lang="ja-JP" altLang="en-US" sz="1372" dirty="0">
                  <a:solidFill>
                    <a:srgbClr val="FFFFFF"/>
                  </a:solidFill>
                </a:rPr>
                <a:t> のサービス </a:t>
              </a:r>
              <a:r>
                <a:rPr kumimoji="1" lang="en-US" altLang="ja-JP" sz="1372" dirty="0">
                  <a:solidFill>
                    <a:srgbClr val="FFFFFF"/>
                  </a:solidFill>
                </a:rPr>
                <a:t>(</a:t>
              </a:r>
              <a:r>
                <a:rPr kumimoji="1" lang="ja-JP" altLang="en-US" sz="1372" dirty="0">
                  <a:solidFill>
                    <a:srgbClr val="FFFFFF"/>
                  </a:solidFill>
                </a:rPr>
                <a:t>非永続化</a:t>
              </a:r>
              <a:r>
                <a:rPr kumimoji="1" lang="en-US" altLang="ja-JP" sz="1372" dirty="0">
                  <a:solidFill>
                    <a:srgbClr val="FFFFFF"/>
                  </a:solidFill>
                </a:rPr>
                <a:t>)</a:t>
              </a:r>
            </a:p>
          </p:txBody>
        </p:sp>
        <p:sp>
          <p:nvSpPr>
            <p:cNvPr id="18" name="正方形/長方形 17"/>
            <p:cNvSpPr/>
            <p:nvPr>
              <p:custDataLst>
                <p:tags r:id="rId5"/>
              </p:custDataLst>
            </p:nvPr>
          </p:nvSpPr>
          <p:spPr>
            <a:xfrm>
              <a:off x="436605" y="2870876"/>
              <a:ext cx="2552858" cy="969892"/>
            </a:xfrm>
            <a:prstGeom prst="rect">
              <a:avLst/>
            </a:prstGeom>
            <a:solidFill>
              <a:srgbClr val="68217A"/>
            </a:solidFill>
            <a:ln w="3175" cap="flat" cmpd="sng" algn="ctr">
              <a:noFill/>
              <a:prstDash val="sysDash"/>
            </a:ln>
            <a:effectLst/>
            <a:extLst>
              <a:ext uri="{91240B29-F687-4F45-9708-019B960494DF}">
                <a14:hiddenLine xmlns:a14="http://schemas.microsoft.com/office/drawing/2010/main" w="3175" cap="flat" cmpd="sng" algn="ctr">
                  <a:solidFill>
                    <a:schemeClr val="bg1">
                      <a:lumMod val="95000"/>
                    </a:schemeClr>
                  </a:solidFill>
                  <a:prstDash val="sysDash"/>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2" fontAlgn="base">
                <a:lnSpc>
                  <a:spcPct val="90000"/>
                </a:lnSpc>
                <a:spcBef>
                  <a:spcPct val="0"/>
                </a:spcBef>
                <a:spcAft>
                  <a:spcPct val="0"/>
                </a:spcAft>
              </a:pPr>
              <a:r>
                <a:rPr kumimoji="1" lang="en-US" altLang="ja-JP" sz="2000" dirty="0">
                  <a:solidFill>
                    <a:srgbClr val="FFFFFF"/>
                  </a:solidFill>
                </a:rPr>
                <a:t>Temp</a:t>
              </a:r>
              <a:r>
                <a:rPr kumimoji="1" lang="ja-JP" altLang="en-US" sz="2000" dirty="0">
                  <a:solidFill>
                    <a:srgbClr val="FFFFFF"/>
                  </a:solidFill>
                </a:rPr>
                <a:t> </a:t>
              </a:r>
              <a:r>
                <a:rPr kumimoji="1" lang="en-US" altLang="ja-JP" sz="2000" dirty="0">
                  <a:solidFill>
                    <a:srgbClr val="FFFFFF"/>
                  </a:solidFill>
                </a:rPr>
                <a:t>(D)</a:t>
              </a:r>
              <a:endParaRPr kumimoji="1" lang="ja-JP" altLang="en-US" sz="2000" dirty="0">
                <a:solidFill>
                  <a:srgbClr val="FFFFFF"/>
                </a:solidFill>
              </a:endParaRPr>
            </a:p>
          </p:txBody>
        </p:sp>
      </p:grpSp>
      <p:grpSp>
        <p:nvGrpSpPr>
          <p:cNvPr id="11" name="グループ化 10"/>
          <p:cNvGrpSpPr/>
          <p:nvPr/>
        </p:nvGrpSpPr>
        <p:grpSpPr>
          <a:xfrm>
            <a:off x="436605" y="3370977"/>
            <a:ext cx="4975905" cy="981214"/>
            <a:chOff x="436605" y="3915918"/>
            <a:chExt cx="4975905" cy="981214"/>
          </a:xfrm>
        </p:grpSpPr>
        <p:sp>
          <p:nvSpPr>
            <p:cNvPr id="14" name="四角形吹き出し 13"/>
            <p:cNvSpPr/>
            <p:nvPr>
              <p:custDataLst>
                <p:tags r:id="rId2"/>
              </p:custDataLst>
            </p:nvPr>
          </p:nvSpPr>
          <p:spPr bwMode="auto">
            <a:xfrm>
              <a:off x="3381162" y="4128100"/>
              <a:ext cx="2031348" cy="769032"/>
            </a:xfrm>
            <a:prstGeom prst="wedgeRectCallout">
              <a:avLst>
                <a:gd name="adj1" fmla="val -69714"/>
                <a:gd name="adj2" fmla="val 29858"/>
              </a:avLst>
            </a:prstGeom>
            <a:solidFill>
              <a:srgbClr val="007233"/>
            </a:solidFill>
            <a:ln w="3175" cap="flat" cmpd="sng" algn="ctr">
              <a:noFill/>
              <a:prstDash val="solid"/>
              <a:headEnd type="none" w="med" len="med"/>
              <a:tailEnd type="none" w="med" len="med"/>
            </a:ln>
            <a:effectLst/>
            <a:extLst>
              <a:ext uri="{91240B29-F687-4F45-9708-019B960494DF}">
                <a14:hiddenLine xmlns:a14="http://schemas.microsoft.com/office/drawing/2010/main" w="3175" cap="flat" cmpd="sng" algn="ctr">
                  <a:solidFill>
                    <a:schemeClr val="bg1">
                      <a:lumMod val="95000"/>
                    </a:schemeClr>
                  </a:solidFill>
                  <a:prstDash val="soli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lnSpc>
                  <a:spcPct val="90000"/>
                </a:lnSpc>
                <a:spcBef>
                  <a:spcPct val="0"/>
                </a:spcBef>
                <a:spcAft>
                  <a:spcPct val="0"/>
                </a:spcAft>
              </a:pPr>
              <a:r>
                <a:rPr kumimoji="1" lang="ja-JP" altLang="en-US" sz="1568" dirty="0">
                  <a:solidFill>
                    <a:srgbClr val="FFFFFF"/>
                  </a:solidFill>
                </a:rPr>
                <a:t>利用者固有の</a:t>
              </a:r>
              <a:endParaRPr kumimoji="1" lang="en-US" altLang="ja-JP" sz="1568" dirty="0">
                <a:solidFill>
                  <a:srgbClr val="FFFFFF"/>
                </a:solidFill>
              </a:endParaRPr>
            </a:p>
            <a:p>
              <a:pPr algn="ctr" defTabSz="914102" fontAlgn="base">
                <a:lnSpc>
                  <a:spcPct val="90000"/>
                </a:lnSpc>
                <a:spcBef>
                  <a:spcPct val="0"/>
                </a:spcBef>
                <a:spcAft>
                  <a:spcPct val="0"/>
                </a:spcAft>
              </a:pPr>
              <a:r>
                <a:rPr kumimoji="1" lang="ja-JP" altLang="en-US" sz="1568" dirty="0">
                  <a:solidFill>
                    <a:srgbClr val="FFFFFF"/>
                  </a:solidFill>
                </a:rPr>
                <a:t>データとアプリは</a:t>
              </a:r>
              <a:endParaRPr kumimoji="1" lang="en-US" altLang="ja-JP" sz="1568" dirty="0">
                <a:solidFill>
                  <a:srgbClr val="FFFFFF"/>
                </a:solidFill>
              </a:endParaRPr>
            </a:p>
            <a:p>
              <a:pPr algn="ctr" defTabSz="914102" fontAlgn="base">
                <a:lnSpc>
                  <a:spcPct val="90000"/>
                </a:lnSpc>
                <a:spcBef>
                  <a:spcPct val="0"/>
                </a:spcBef>
                <a:spcAft>
                  <a:spcPct val="0"/>
                </a:spcAft>
              </a:pPr>
              <a:r>
                <a:rPr kumimoji="1" lang="ja-JP" altLang="en-US" sz="1568" dirty="0">
                  <a:solidFill>
                    <a:srgbClr val="FFFFFF"/>
                  </a:solidFill>
                </a:rPr>
                <a:t>こちらへ</a:t>
              </a:r>
            </a:p>
          </p:txBody>
        </p:sp>
        <p:sp>
          <p:nvSpPr>
            <p:cNvPr id="20" name="正方形/長方形 19"/>
            <p:cNvSpPr/>
            <p:nvPr>
              <p:custDataLst>
                <p:tags r:id="rId3"/>
              </p:custDataLst>
            </p:nvPr>
          </p:nvSpPr>
          <p:spPr>
            <a:xfrm>
              <a:off x="436605" y="3915918"/>
              <a:ext cx="2552858" cy="969892"/>
            </a:xfrm>
            <a:prstGeom prst="rect">
              <a:avLst/>
            </a:prstGeom>
            <a:solidFill>
              <a:srgbClr val="00188F"/>
            </a:solidFill>
            <a:ln w="3175" cap="flat" cmpd="sng" algn="ctr">
              <a:noFill/>
              <a:prstDash val="sysDash"/>
            </a:ln>
            <a:effectLst/>
            <a:extLst>
              <a:ext uri="{91240B29-F687-4F45-9708-019B960494DF}">
                <a14:hiddenLine xmlns:a14="http://schemas.microsoft.com/office/drawing/2010/main" w="3175" cap="flat" cmpd="sng" algn="ctr">
                  <a:solidFill>
                    <a:schemeClr val="bg1">
                      <a:lumMod val="95000"/>
                    </a:schemeClr>
                  </a:solidFill>
                  <a:prstDash val="sysDash"/>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02" fontAlgn="base">
                <a:lnSpc>
                  <a:spcPct val="90000"/>
                </a:lnSpc>
                <a:spcBef>
                  <a:spcPct val="0"/>
                </a:spcBef>
                <a:spcAft>
                  <a:spcPct val="0"/>
                </a:spcAft>
              </a:pPr>
              <a:r>
                <a:rPr kumimoji="1" lang="en-US" altLang="ja-JP" sz="2000" dirty="0">
                  <a:solidFill>
                    <a:srgbClr val="FFFFFF"/>
                  </a:solidFill>
                </a:rPr>
                <a:t>App</a:t>
              </a:r>
              <a:r>
                <a:rPr kumimoji="1" lang="ja-JP" altLang="en-US" sz="2000" dirty="0">
                  <a:solidFill>
                    <a:srgbClr val="FFFFFF"/>
                  </a:solidFill>
                </a:rPr>
                <a:t> </a:t>
              </a:r>
              <a:r>
                <a:rPr kumimoji="1" lang="en-US" altLang="ja-JP" sz="2000" dirty="0">
                  <a:solidFill>
                    <a:srgbClr val="FFFFFF"/>
                  </a:solidFill>
                </a:rPr>
                <a:t>&amp;</a:t>
              </a:r>
              <a:r>
                <a:rPr kumimoji="1" lang="ja-JP" altLang="en-US" sz="2000" dirty="0">
                  <a:solidFill>
                    <a:srgbClr val="FFFFFF"/>
                  </a:solidFill>
                </a:rPr>
                <a:t>  </a:t>
              </a:r>
              <a:r>
                <a:rPr kumimoji="1" lang="en-US" altLang="ja-JP" sz="2000" dirty="0">
                  <a:solidFill>
                    <a:srgbClr val="FFFFFF"/>
                  </a:solidFill>
                </a:rPr>
                <a:t>Data</a:t>
              </a:r>
              <a:r>
                <a:rPr kumimoji="1" lang="ja-JP" altLang="en-US" sz="2000" dirty="0">
                  <a:solidFill>
                    <a:srgbClr val="FFFFFF"/>
                  </a:solidFill>
                </a:rPr>
                <a:t>  </a:t>
              </a:r>
              <a:r>
                <a:rPr kumimoji="1" lang="en-US" altLang="ja-JP" sz="2000" dirty="0">
                  <a:solidFill>
                    <a:srgbClr val="FFFFFF"/>
                  </a:solidFill>
                </a:rPr>
                <a:t>(xx)</a:t>
              </a:r>
            </a:p>
          </p:txBody>
        </p:sp>
      </p:grpSp>
      <p:sp>
        <p:nvSpPr>
          <p:cNvPr id="3" name="左矢印 2"/>
          <p:cNvSpPr/>
          <p:nvPr/>
        </p:nvSpPr>
        <p:spPr bwMode="auto">
          <a:xfrm>
            <a:off x="5241578" y="3805487"/>
            <a:ext cx="985141" cy="508555"/>
          </a:xfrm>
          <a:prstGeom prst="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kumimoji="1" lang="ja-JP" alt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831516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1495538"/>
          </a:xfrm>
        </p:spPr>
        <p:txBody>
          <a:bodyPr/>
          <a:lstStyle/>
          <a:p>
            <a:r>
              <a:rPr lang="ja-JP" altLang="en-US" dirty="0"/>
              <a:t>仮想マシンのインスタンスと</a:t>
            </a:r>
            <a:br>
              <a:rPr lang="en-US" altLang="ja-JP" dirty="0"/>
            </a:br>
            <a:r>
              <a:rPr lang="en-US" altLang="ja-JP" dirty="0"/>
              <a:t>Blob</a:t>
            </a:r>
            <a:r>
              <a:rPr lang="ja-JP" altLang="en-US" dirty="0"/>
              <a:t>上の</a:t>
            </a:r>
            <a:r>
              <a:rPr lang="en-US" altLang="ja-JP" dirty="0"/>
              <a:t>VHD</a:t>
            </a:r>
            <a:r>
              <a:rPr lang="ja-JP" altLang="en-US" dirty="0"/>
              <a:t>ファイル</a:t>
            </a:r>
            <a:endParaRPr lang="en-US" dirty="0"/>
          </a:p>
        </p:txBody>
      </p:sp>
      <p:sp>
        <p:nvSpPr>
          <p:cNvPr id="4" name="Rectangle 3"/>
          <p:cNvSpPr/>
          <p:nvPr/>
        </p:nvSpPr>
        <p:spPr bwMode="auto">
          <a:xfrm>
            <a:off x="1652114" y="1783527"/>
            <a:ext cx="8297997" cy="1049131"/>
          </a:xfrm>
          <a:prstGeom prst="rect">
            <a:avLst/>
          </a:prstGeom>
          <a:ln>
            <a:solidFill>
              <a:schemeClr val="accent5"/>
            </a:solidFill>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ja-JP" altLang="en-US" sz="2200" dirty="0">
                <a:solidFill>
                  <a:srgbClr val="000000"/>
                </a:solidFill>
              </a:rPr>
              <a:t>仮想マシン</a:t>
            </a:r>
            <a:endParaRPr lang="en-US" sz="2200" dirty="0">
              <a:solidFill>
                <a:srgbClr val="000000"/>
              </a:solidFill>
            </a:endParaRPr>
          </a:p>
        </p:txBody>
      </p:sp>
      <p:sp>
        <p:nvSpPr>
          <p:cNvPr id="5" name="Rectangle 4"/>
          <p:cNvSpPr/>
          <p:nvPr/>
        </p:nvSpPr>
        <p:spPr bwMode="auto">
          <a:xfrm>
            <a:off x="1632238" y="3091039"/>
            <a:ext cx="2613620" cy="1103087"/>
          </a:xfrm>
          <a:prstGeom prst="rect">
            <a:avLst/>
          </a:prstGeom>
          <a:solidFill>
            <a:schemeClr val="accent6">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solidFill>
                  <a:srgbClr val="000000"/>
                </a:solidFill>
              </a:rPr>
              <a:t>C:\</a:t>
            </a:r>
          </a:p>
          <a:p>
            <a:pPr algn="ctr" defTabSz="913924" fontAlgn="base">
              <a:spcBef>
                <a:spcPct val="0"/>
              </a:spcBef>
              <a:spcAft>
                <a:spcPct val="0"/>
              </a:spcAft>
            </a:pPr>
            <a:r>
              <a:rPr lang="en-US" sz="2200" dirty="0">
                <a:solidFill>
                  <a:srgbClr val="000000"/>
                </a:solidFill>
              </a:rPr>
              <a:t>OS Disk</a:t>
            </a:r>
          </a:p>
        </p:txBody>
      </p:sp>
      <p:sp>
        <p:nvSpPr>
          <p:cNvPr id="7" name="Rectangle 6"/>
          <p:cNvSpPr/>
          <p:nvPr/>
        </p:nvSpPr>
        <p:spPr bwMode="auto">
          <a:xfrm>
            <a:off x="7343115" y="3107602"/>
            <a:ext cx="2613620" cy="1103087"/>
          </a:xfrm>
          <a:prstGeom prst="rect">
            <a:avLst/>
          </a:prstGeom>
          <a:solidFill>
            <a:schemeClr val="accent6">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solidFill>
                  <a:srgbClr val="000000"/>
                </a:solidFill>
              </a:rPr>
              <a:t>E:\, F:\, etc.</a:t>
            </a:r>
          </a:p>
          <a:p>
            <a:pPr algn="ctr" defTabSz="913924" fontAlgn="base">
              <a:spcBef>
                <a:spcPct val="0"/>
              </a:spcBef>
              <a:spcAft>
                <a:spcPct val="0"/>
              </a:spcAft>
            </a:pPr>
            <a:r>
              <a:rPr lang="en-US" sz="2200" dirty="0">
                <a:solidFill>
                  <a:srgbClr val="000000"/>
                </a:solidFill>
              </a:rPr>
              <a:t>Data Disks</a:t>
            </a:r>
          </a:p>
        </p:txBody>
      </p:sp>
      <p:cxnSp>
        <p:nvCxnSpPr>
          <p:cNvPr id="15" name="Straight Arrow Connector 14"/>
          <p:cNvCxnSpPr/>
          <p:nvPr/>
        </p:nvCxnSpPr>
        <p:spPr>
          <a:xfrm>
            <a:off x="8610173" y="4230564"/>
            <a:ext cx="3314" cy="53001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Rectangle 11"/>
          <p:cNvSpPr/>
          <p:nvPr/>
        </p:nvSpPr>
        <p:spPr bwMode="auto">
          <a:xfrm>
            <a:off x="4494302" y="3091039"/>
            <a:ext cx="2613620" cy="110308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2200" dirty="0">
                <a:solidFill>
                  <a:srgbClr val="000000"/>
                </a:solidFill>
              </a:rPr>
              <a:t>D:\</a:t>
            </a:r>
          </a:p>
          <a:p>
            <a:pPr algn="ctr" defTabSz="913924" fontAlgn="base">
              <a:spcBef>
                <a:spcPct val="0"/>
              </a:spcBef>
              <a:spcAft>
                <a:spcPct val="0"/>
              </a:spcAft>
            </a:pPr>
            <a:r>
              <a:rPr lang="en-US" sz="2200" dirty="0">
                <a:solidFill>
                  <a:srgbClr val="000000"/>
                </a:solidFill>
              </a:rPr>
              <a:t>Resource Disk Dynamic VHD</a:t>
            </a:r>
          </a:p>
        </p:txBody>
      </p:sp>
      <p:sp>
        <p:nvSpPr>
          <p:cNvPr id="3" name="Rectangle 2"/>
          <p:cNvSpPr/>
          <p:nvPr/>
        </p:nvSpPr>
        <p:spPr bwMode="auto">
          <a:xfrm>
            <a:off x="1642176" y="4334832"/>
            <a:ext cx="2593744" cy="483793"/>
          </a:xfrm>
          <a:prstGeom prst="rect">
            <a:avLst/>
          </a:prstGeom>
          <a:solidFill>
            <a:schemeClr val="accent6">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2200" dirty="0">
                <a:solidFill>
                  <a:srgbClr val="000000"/>
                </a:solidFill>
                <a:ea typeface="Segoe UI" pitchFamily="34" charset="0"/>
                <a:cs typeface="Segoe UI" pitchFamily="34" charset="0"/>
              </a:rPr>
              <a:t>RAM Cache</a:t>
            </a:r>
          </a:p>
        </p:txBody>
      </p:sp>
      <p:sp>
        <p:nvSpPr>
          <p:cNvPr id="13" name="Rectangle 12"/>
          <p:cNvSpPr/>
          <p:nvPr/>
        </p:nvSpPr>
        <p:spPr bwMode="auto">
          <a:xfrm>
            <a:off x="1642176" y="4971004"/>
            <a:ext cx="2593744" cy="483793"/>
          </a:xfrm>
          <a:prstGeom prst="rect">
            <a:avLst/>
          </a:prstGeom>
          <a:solidFill>
            <a:schemeClr val="accent6">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2200" dirty="0">
                <a:solidFill>
                  <a:srgbClr val="000000"/>
                </a:solidFill>
                <a:ea typeface="Segoe UI" pitchFamily="34" charset="0"/>
                <a:cs typeface="Segoe UI" pitchFamily="34" charset="0"/>
              </a:rPr>
              <a:t>Local Disk Cache</a:t>
            </a:r>
          </a:p>
        </p:txBody>
      </p:sp>
      <p:cxnSp>
        <p:nvCxnSpPr>
          <p:cNvPr id="14" name="Straight Arrow Connector 13"/>
          <p:cNvCxnSpPr/>
          <p:nvPr/>
        </p:nvCxnSpPr>
        <p:spPr>
          <a:xfrm>
            <a:off x="2939048" y="5454797"/>
            <a:ext cx="0" cy="26500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0" name="Oval 9"/>
          <p:cNvSpPr/>
          <p:nvPr/>
        </p:nvSpPr>
        <p:spPr bwMode="auto">
          <a:xfrm>
            <a:off x="7826514" y="4819966"/>
            <a:ext cx="1567320" cy="636171"/>
          </a:xfrm>
          <a:prstGeom prst="ellipse">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2200" dirty="0">
                <a:solidFill>
                  <a:srgbClr val="FFFFFF">
                    <a:alpha val="98824"/>
                  </a:srgbClr>
                </a:solidFill>
                <a:ea typeface="Segoe UI" pitchFamily="34" charset="0"/>
                <a:cs typeface="Segoe UI" pitchFamily="34" charset="0"/>
              </a:rPr>
              <a:t>Blobs</a:t>
            </a:r>
          </a:p>
        </p:txBody>
      </p:sp>
      <p:sp>
        <p:nvSpPr>
          <p:cNvPr id="16" name="Oval 15"/>
          <p:cNvSpPr/>
          <p:nvPr/>
        </p:nvSpPr>
        <p:spPr bwMode="auto">
          <a:xfrm>
            <a:off x="2155388" y="5765865"/>
            <a:ext cx="1567320" cy="636171"/>
          </a:xfrm>
          <a:prstGeom prst="ellipse">
            <a:avLst/>
          </a:prstGeom>
          <a:solidFill>
            <a:schemeClr val="accent3">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r>
              <a:rPr lang="en-US" sz="2200" dirty="0">
                <a:solidFill>
                  <a:srgbClr val="FFFFFF">
                    <a:alpha val="98824"/>
                  </a:srgbClr>
                </a:solidFill>
                <a:ea typeface="Segoe UI" pitchFamily="34" charset="0"/>
                <a:cs typeface="Segoe UI" pitchFamily="34" charset="0"/>
              </a:rPr>
              <a:t>Blob</a:t>
            </a:r>
          </a:p>
        </p:txBody>
      </p:sp>
    </p:spTree>
    <p:extLst>
      <p:ext uri="{BB962C8B-B14F-4D97-AF65-F5344CB8AC3E}">
        <p14:creationId xmlns:p14="http://schemas.microsoft.com/office/powerpoint/2010/main" val="157309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pPr algn="l"/>
            <a:r>
              <a:rPr kumimoji="1" lang="ja-JP" altLang="en-US" dirty="0"/>
              <a:t>はじめてみよう</a:t>
            </a:r>
            <a:br>
              <a:rPr kumimoji="1" lang="en-US" altLang="ja-JP" dirty="0"/>
            </a:br>
            <a:r>
              <a:rPr kumimoji="1" lang="en-US" altLang="ja-JP" dirty="0"/>
              <a:t>Microsoft Azure</a:t>
            </a:r>
            <a:endParaRPr kumimoji="1" lang="ja-JP" altLang="en-US" sz="7200" dirty="0"/>
          </a:p>
        </p:txBody>
      </p:sp>
    </p:spTree>
    <p:extLst>
      <p:ext uri="{BB962C8B-B14F-4D97-AF65-F5344CB8AC3E}">
        <p14:creationId xmlns:p14="http://schemas.microsoft.com/office/powerpoint/2010/main" val="153901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ja-JP" altLang="en-US" dirty="0"/>
              <a:t>ディスク キャッシュの種類</a:t>
            </a:r>
            <a:endParaRPr lang="en-US" dirty="0"/>
          </a:p>
        </p:txBody>
      </p:sp>
      <p:sp>
        <p:nvSpPr>
          <p:cNvPr id="3" name="Content Placeholder 2"/>
          <p:cNvSpPr>
            <a:spLocks noGrp="1"/>
          </p:cNvSpPr>
          <p:nvPr>
            <p:ph sz="quarter" idx="10"/>
          </p:nvPr>
        </p:nvSpPr>
        <p:spPr/>
        <p:txBody>
          <a:bodyPr>
            <a:normAutofit fontScale="92500"/>
          </a:bodyPr>
          <a:lstStyle/>
          <a:p>
            <a:r>
              <a:rPr lang="en-US" dirty="0"/>
              <a:t>OS disk – Read/Write </a:t>
            </a:r>
            <a:r>
              <a:rPr lang="ja-JP" altLang="en-US" dirty="0"/>
              <a:t>もしくは</a:t>
            </a:r>
            <a:r>
              <a:rPr lang="en-US" dirty="0"/>
              <a:t> Read-only Cache</a:t>
            </a:r>
          </a:p>
          <a:p>
            <a:r>
              <a:rPr lang="en-US" dirty="0"/>
              <a:t>Data disks – </a:t>
            </a:r>
            <a:r>
              <a:rPr lang="ja-JP" altLang="en-US" dirty="0"/>
              <a:t>全てがサポートされている</a:t>
            </a:r>
            <a:endParaRPr lang="en-US" dirty="0"/>
          </a:p>
          <a:p>
            <a:r>
              <a:rPr lang="ja-JP" altLang="en-US" dirty="0"/>
              <a:t>データベースのデータファイルは、キャッシュを無効化すること</a:t>
            </a:r>
            <a:endParaRPr lang="en-US" dirty="0"/>
          </a:p>
          <a:p>
            <a:pPr lvl="1"/>
            <a:r>
              <a:rPr lang="en-US" dirty="0"/>
              <a:t>SQL Server</a:t>
            </a:r>
          </a:p>
          <a:p>
            <a:pPr lvl="1"/>
            <a:r>
              <a:rPr lang="en-US" dirty="0"/>
              <a:t>Active Directory Database</a:t>
            </a:r>
          </a:p>
          <a:p>
            <a:r>
              <a:rPr lang="ja-JP" altLang="en-US" dirty="0"/>
              <a:t>殆どのアプリケーションデータは </a:t>
            </a:r>
            <a:r>
              <a:rPr lang="en-US" altLang="ja-JP" dirty="0"/>
              <a:t>Data disk</a:t>
            </a:r>
            <a:r>
              <a:rPr lang="ja-JP" altLang="en-US" dirty="0"/>
              <a:t>に置くこと</a:t>
            </a:r>
            <a:endParaRPr lang="en-US" dirty="0"/>
          </a:p>
          <a:p>
            <a:r>
              <a:rPr lang="en-US" dirty="0"/>
              <a:t>PowerShell </a:t>
            </a:r>
            <a:r>
              <a:rPr lang="ja-JP" altLang="en-US" dirty="0"/>
              <a:t>からでも、キャッシュ設定の変更は可能</a:t>
            </a:r>
            <a:endParaRPr lang="en-US" dirty="0"/>
          </a:p>
          <a:p>
            <a:pPr lvl="1"/>
            <a:r>
              <a:rPr lang="en-US" dirty="0"/>
              <a:t>Set-</a:t>
            </a:r>
            <a:r>
              <a:rPr lang="en-US" dirty="0" err="1"/>
              <a:t>AzureOSDisk</a:t>
            </a:r>
            <a:r>
              <a:rPr lang="en-US" dirty="0"/>
              <a:t> –</a:t>
            </a:r>
            <a:r>
              <a:rPr lang="en-US" dirty="0" err="1"/>
              <a:t>HostCaching</a:t>
            </a:r>
            <a:r>
              <a:rPr lang="en-US" dirty="0"/>
              <a:t> </a:t>
            </a:r>
            <a:r>
              <a:rPr lang="en-US" dirty="0" err="1"/>
              <a:t>ReadOnly|</a:t>
            </a:r>
            <a:r>
              <a:rPr lang="en-US" b="1" dirty="0" err="1"/>
              <a:t>ReadWrite</a:t>
            </a:r>
            <a:r>
              <a:rPr lang="en-US" dirty="0"/>
              <a:t> (requires reboot)</a:t>
            </a:r>
          </a:p>
          <a:p>
            <a:pPr lvl="1"/>
            <a:r>
              <a:rPr lang="en-US" dirty="0"/>
              <a:t>Set-</a:t>
            </a:r>
            <a:r>
              <a:rPr lang="en-US" dirty="0" err="1"/>
              <a:t>AzureDataDisk</a:t>
            </a:r>
            <a:r>
              <a:rPr lang="en-US" dirty="0"/>
              <a:t> –</a:t>
            </a:r>
            <a:r>
              <a:rPr lang="en-US" dirty="0" err="1"/>
              <a:t>HostCaching</a:t>
            </a:r>
            <a:r>
              <a:rPr lang="en-US" dirty="0"/>
              <a:t> </a:t>
            </a:r>
            <a:r>
              <a:rPr lang="en-US" dirty="0" err="1"/>
              <a:t>ReadOnly|ReadWrite|</a:t>
            </a:r>
            <a:r>
              <a:rPr lang="en-US" b="1" dirty="0" err="1"/>
              <a:t>None</a:t>
            </a:r>
            <a:endParaRPr lang="en-US" b="1"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0721" y="228600"/>
            <a:ext cx="4843215" cy="1268461"/>
          </a:xfrm>
          <a:prstGeom prst="rect">
            <a:avLst/>
          </a:prstGeom>
        </p:spPr>
      </p:pic>
    </p:spTree>
    <p:extLst>
      <p:ext uri="{BB962C8B-B14F-4D97-AF65-F5344CB8AC3E}">
        <p14:creationId xmlns:p14="http://schemas.microsoft.com/office/powerpoint/2010/main" val="119739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068959" y="2050534"/>
            <a:ext cx="2139601" cy="2259766"/>
            <a:chOff x="66528" y="1779460"/>
            <a:chExt cx="2182814" cy="2305406"/>
          </a:xfrm>
        </p:grpSpPr>
        <p:sp>
          <p:nvSpPr>
            <p:cNvPr id="31" name="Rectangle 30"/>
            <p:cNvSpPr/>
            <p:nvPr/>
          </p:nvSpPr>
          <p:spPr bwMode="auto">
            <a:xfrm>
              <a:off x="66528"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ja-JP" altLang="en-US" sz="2353" dirty="0">
                  <a:solidFill>
                    <a:schemeClr val="tx1"/>
                  </a:solidFill>
                  <a:cs typeface="Segoe UI" pitchFamily="34" charset="0"/>
                </a:rPr>
                <a:t>新型の </a:t>
              </a:r>
              <a:r>
                <a:rPr lang="en-US" altLang="ja-JP" sz="2353" dirty="0">
                  <a:solidFill>
                    <a:schemeClr val="tx1"/>
                  </a:solidFill>
                  <a:cs typeface="Segoe UI" pitchFamily="34" charset="0"/>
                </a:rPr>
                <a:t>D</a:t>
              </a:r>
              <a:r>
                <a:rPr lang="ja-JP" altLang="en-US" sz="2353" dirty="0">
                  <a:solidFill>
                    <a:schemeClr val="tx1"/>
                  </a:solidFill>
                  <a:cs typeface="Segoe UI" pitchFamily="34" charset="0"/>
                </a:rPr>
                <a:t>シリーズ</a:t>
              </a:r>
              <a:endParaRPr lang="en-US" sz="2353" dirty="0">
                <a:solidFill>
                  <a:schemeClr val="tx1"/>
                </a:solidFill>
                <a:cs typeface="Segoe UI" pitchFamily="34" charset="0"/>
              </a:endParaRPr>
            </a:p>
          </p:txBody>
        </p:sp>
        <p:grpSp>
          <p:nvGrpSpPr>
            <p:cNvPr id="95" name="Group 94"/>
            <p:cNvGrpSpPr/>
            <p:nvPr/>
          </p:nvGrpSpPr>
          <p:grpSpPr>
            <a:xfrm>
              <a:off x="567975" y="1779460"/>
              <a:ext cx="1179920" cy="1538737"/>
              <a:chOff x="406421" y="2432376"/>
              <a:chExt cx="2059118" cy="2685303"/>
            </a:xfrm>
          </p:grpSpPr>
          <p:grpSp>
            <p:nvGrpSpPr>
              <p:cNvPr id="96" name="Group 95"/>
              <p:cNvGrpSpPr/>
              <p:nvPr/>
            </p:nvGrpSpPr>
            <p:grpSpPr>
              <a:xfrm>
                <a:off x="406421" y="2432376"/>
                <a:ext cx="2059118" cy="2685303"/>
                <a:chOff x="6982264" y="1006524"/>
                <a:chExt cx="4480135" cy="5829701"/>
              </a:xfrm>
            </p:grpSpPr>
            <p:pic>
              <p:nvPicPr>
                <p:cNvPr id="98" name="Picture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561" y="1172781"/>
                  <a:ext cx="4182166" cy="3848482"/>
                </a:xfrm>
                <a:prstGeom prst="rect">
                  <a:avLst/>
                </a:prstGeom>
              </p:spPr>
            </p:pic>
            <p:pic>
              <p:nvPicPr>
                <p:cNvPr id="99" name="Picture 98"/>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982264" y="4945062"/>
                  <a:ext cx="4480135" cy="1891163"/>
                </a:xfrm>
                <a:prstGeom prst="rect">
                  <a:avLst/>
                </a:prstGeom>
              </p:spPr>
            </p:pic>
            <p:sp>
              <p:nvSpPr>
                <p:cNvPr id="100"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330" eaLnBrk="0" fontAlgn="base" hangingPunct="0">
                    <a:spcBef>
                      <a:spcPct val="0"/>
                    </a:spcBef>
                    <a:spcAft>
                      <a:spcPct val="0"/>
                    </a:spcAft>
                    <a:defRPr/>
                  </a:pPr>
                  <a:endParaRPr lang="en-US" sz="588"/>
                </a:p>
              </p:txBody>
            </p:sp>
          </p:grpSp>
          <p:sp>
            <p:nvSpPr>
              <p:cNvPr id="97" name="TextBox 96"/>
              <p:cNvSpPr txBox="1"/>
              <p:nvPr/>
            </p:nvSpPr>
            <p:spPr>
              <a:xfrm>
                <a:off x="639096" y="2638279"/>
                <a:ext cx="1632155" cy="1127477"/>
              </a:xfrm>
              <a:prstGeom prst="rect">
                <a:avLst/>
              </a:prstGeom>
              <a:solidFill>
                <a:schemeClr val="accent2"/>
              </a:solidFill>
            </p:spPr>
            <p:txBody>
              <a:bodyPr wrap="square" lIns="0" tIns="125481" rIns="0" bIns="143387" rtlCol="0">
                <a:noAutofit/>
              </a:bodyPr>
              <a:lstStyle/>
              <a:p>
                <a:pPr algn="ctr" defTabSz="913927" eaLnBrk="0" fontAlgn="base" hangingPunct="0">
                  <a:lnSpc>
                    <a:spcPct val="90000"/>
                  </a:lnSpc>
                  <a:spcBef>
                    <a:spcPct val="0"/>
                  </a:spcBef>
                  <a:spcAft>
                    <a:spcPct val="0"/>
                  </a:spcAft>
                  <a:defRPr/>
                </a:pPr>
                <a:r>
                  <a:rPr lang="en-US" sz="3136" b="1" dirty="0">
                    <a:cs typeface="Segoe UI" pitchFamily="34" charset="0"/>
                  </a:rPr>
                  <a:t>DV2</a:t>
                </a:r>
              </a:p>
            </p:txBody>
          </p:sp>
        </p:grpSp>
      </p:grpSp>
      <p:grpSp>
        <p:nvGrpSpPr>
          <p:cNvPr id="4" name="D Group"/>
          <p:cNvGrpSpPr/>
          <p:nvPr/>
        </p:nvGrpSpPr>
        <p:grpSpPr>
          <a:xfrm>
            <a:off x="4047086" y="2050533"/>
            <a:ext cx="2139601" cy="2259767"/>
            <a:chOff x="166180" y="1779460"/>
            <a:chExt cx="2182814" cy="2305407"/>
          </a:xfrm>
        </p:grpSpPr>
        <p:sp>
          <p:nvSpPr>
            <p:cNvPr id="48" name="Rectangle 47"/>
            <p:cNvSpPr/>
            <p:nvPr/>
          </p:nvSpPr>
          <p:spPr bwMode="auto">
            <a:xfrm>
              <a:off x="166180" y="3418117"/>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2353" dirty="0">
                  <a:solidFill>
                    <a:schemeClr val="accent5"/>
                  </a:solidFill>
                  <a:cs typeface="Segoe UI" pitchFamily="34" charset="0"/>
                </a:rPr>
                <a:t>SSD</a:t>
              </a:r>
              <a:r>
                <a:rPr lang="en-US" sz="2353" dirty="0">
                  <a:solidFill>
                    <a:schemeClr val="tx1"/>
                  </a:solidFill>
                  <a:cs typeface="Segoe UI" pitchFamily="34" charset="0"/>
                </a:rPr>
                <a:t> Storage </a:t>
              </a:r>
              <a:br>
                <a:rPr lang="en-US" sz="2353" dirty="0">
                  <a:solidFill>
                    <a:schemeClr val="tx1"/>
                  </a:solidFill>
                  <a:cs typeface="Segoe UI" pitchFamily="34" charset="0"/>
                </a:rPr>
              </a:br>
              <a:r>
                <a:rPr lang="ja-JP" altLang="en-US" sz="2353" dirty="0">
                  <a:solidFill>
                    <a:schemeClr val="tx1"/>
                  </a:solidFill>
                  <a:cs typeface="Segoe UI" pitchFamily="34" charset="0"/>
                </a:rPr>
                <a:t>高速の</a:t>
              </a:r>
              <a:r>
                <a:rPr lang="en-US" sz="2353" dirty="0">
                  <a:solidFill>
                    <a:schemeClr val="tx1"/>
                  </a:solidFill>
                  <a:cs typeface="Segoe UI" pitchFamily="34" charset="0"/>
                </a:rPr>
                <a:t> CPU</a:t>
              </a:r>
            </a:p>
          </p:txBody>
        </p:sp>
        <p:grpSp>
          <p:nvGrpSpPr>
            <p:cNvPr id="66" name="Group 65"/>
            <p:cNvGrpSpPr/>
            <p:nvPr/>
          </p:nvGrpSpPr>
          <p:grpSpPr>
            <a:xfrm>
              <a:off x="667627" y="1779460"/>
              <a:ext cx="1179920" cy="1538737"/>
              <a:chOff x="406421" y="2432376"/>
              <a:chExt cx="2059118" cy="2685303"/>
            </a:xfrm>
          </p:grpSpPr>
          <p:grpSp>
            <p:nvGrpSpPr>
              <p:cNvPr id="67" name="Group 66"/>
              <p:cNvGrpSpPr/>
              <p:nvPr/>
            </p:nvGrpSpPr>
            <p:grpSpPr>
              <a:xfrm>
                <a:off x="406421" y="2432376"/>
                <a:ext cx="2059118" cy="2685303"/>
                <a:chOff x="6982264" y="1006524"/>
                <a:chExt cx="4480135" cy="5829701"/>
              </a:xfrm>
            </p:grpSpPr>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561" y="1172781"/>
                  <a:ext cx="4182166" cy="3848482"/>
                </a:xfrm>
                <a:prstGeom prst="rect">
                  <a:avLst/>
                </a:prstGeom>
              </p:spPr>
            </p:pic>
            <p:pic>
              <p:nvPicPr>
                <p:cNvPr id="70" name="Picture 69"/>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982264" y="4945062"/>
                  <a:ext cx="4480135" cy="1891163"/>
                </a:xfrm>
                <a:prstGeom prst="rect">
                  <a:avLst/>
                </a:prstGeom>
              </p:spPr>
            </p:pic>
            <p:sp>
              <p:nvSpPr>
                <p:cNvPr id="7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330" eaLnBrk="0" fontAlgn="base" hangingPunct="0">
                    <a:spcBef>
                      <a:spcPct val="0"/>
                    </a:spcBef>
                    <a:spcAft>
                      <a:spcPct val="0"/>
                    </a:spcAft>
                    <a:defRPr/>
                  </a:pPr>
                  <a:endParaRPr lang="en-US" sz="588"/>
                </a:p>
              </p:txBody>
            </p:sp>
          </p:grpSp>
          <p:sp>
            <p:nvSpPr>
              <p:cNvPr id="68" name="TextBox 67"/>
              <p:cNvSpPr txBox="1"/>
              <p:nvPr/>
            </p:nvSpPr>
            <p:spPr>
              <a:xfrm>
                <a:off x="639096" y="2638279"/>
                <a:ext cx="1632155" cy="1127477"/>
              </a:xfrm>
              <a:prstGeom prst="rect">
                <a:avLst/>
              </a:prstGeom>
              <a:solidFill>
                <a:schemeClr val="accent4"/>
              </a:solidFill>
            </p:spPr>
            <p:txBody>
              <a:bodyPr wrap="square" lIns="179234" tIns="125481" rIns="179234" bIns="143387" rtlCol="0">
                <a:noAutofit/>
              </a:bodyPr>
              <a:lstStyle/>
              <a:p>
                <a:pPr algn="ctr" defTabSz="913927" eaLnBrk="0" fontAlgn="base" hangingPunct="0">
                  <a:lnSpc>
                    <a:spcPct val="90000"/>
                  </a:lnSpc>
                  <a:spcBef>
                    <a:spcPct val="0"/>
                  </a:spcBef>
                  <a:spcAft>
                    <a:spcPct val="0"/>
                  </a:spcAft>
                  <a:defRPr/>
                </a:pPr>
                <a:r>
                  <a:rPr lang="en-US" sz="3136" b="1" dirty="0">
                    <a:cs typeface="Segoe UI" pitchFamily="34" charset="0"/>
                  </a:rPr>
                  <a:t>D</a:t>
                </a:r>
              </a:p>
            </p:txBody>
          </p:sp>
        </p:grpSp>
      </p:grpSp>
      <p:cxnSp>
        <p:nvCxnSpPr>
          <p:cNvPr id="18" name="Straight Connector 17"/>
          <p:cNvCxnSpPr/>
          <p:nvPr/>
        </p:nvCxnSpPr>
        <p:spPr>
          <a:xfrm>
            <a:off x="1046547" y="1390307"/>
            <a:ext cx="10083349" cy="17242"/>
          </a:xfrm>
          <a:prstGeom prst="line">
            <a:avLst/>
          </a:prstGeom>
          <a:ln w="76200">
            <a:headEnd type="arrow"/>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custDataLst>
              <p:tags r:id="rId1"/>
            </p:custDataLst>
          </p:nvPr>
        </p:nvSpPr>
        <p:spPr bwMode="auto">
          <a:xfrm>
            <a:off x="-23317" y="6040921"/>
            <a:ext cx="12215318" cy="81659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330" eaLnBrk="0" fontAlgn="base" hangingPunct="0">
              <a:lnSpc>
                <a:spcPct val="90000"/>
              </a:lnSpc>
              <a:spcBef>
                <a:spcPts val="1175"/>
              </a:spcBef>
              <a:spcAft>
                <a:spcPct val="0"/>
              </a:spcAft>
              <a:buClr>
                <a:srgbClr val="FFFFFF"/>
              </a:buClr>
              <a:defRPr/>
            </a:pPr>
            <a:r>
              <a:rPr lang="en-US" sz="4313" dirty="0">
                <a:solidFill>
                  <a:srgbClr val="FFFFFF"/>
                </a:solidFill>
              </a:rPr>
              <a:t>Public Cloud </a:t>
            </a:r>
            <a:r>
              <a:rPr lang="ja-JP" altLang="en-US" sz="4313" dirty="0">
                <a:solidFill>
                  <a:srgbClr val="FFFFFF"/>
                </a:solidFill>
              </a:rPr>
              <a:t>で最速・最大容量の仮想マシン</a:t>
            </a:r>
            <a:endParaRPr lang="en-US" sz="4313" dirty="0">
              <a:solidFill>
                <a:srgbClr val="FFFFFF"/>
              </a:solidFill>
            </a:endParaRPr>
          </a:p>
        </p:txBody>
      </p:sp>
      <p:sp>
        <p:nvSpPr>
          <p:cNvPr id="34" name="Rectangle 33"/>
          <p:cNvSpPr/>
          <p:nvPr/>
        </p:nvSpPr>
        <p:spPr bwMode="auto">
          <a:xfrm>
            <a:off x="3272301" y="4487888"/>
            <a:ext cx="3670809" cy="1224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ts val="1175"/>
              </a:spcAft>
              <a:defRPr/>
            </a:pPr>
            <a:r>
              <a:rPr lang="ja-JP" altLang="en-US" sz="2353" dirty="0">
                <a:solidFill>
                  <a:schemeClr val="tx1"/>
                </a:solidFill>
                <a:cs typeface="Segoe UI" pitchFamily="34" charset="0"/>
              </a:rPr>
              <a:t>通常の </a:t>
            </a:r>
            <a:r>
              <a:rPr lang="en-US" sz="2353" dirty="0">
                <a:solidFill>
                  <a:schemeClr val="tx1"/>
                </a:solidFill>
                <a:cs typeface="Segoe UI" pitchFamily="34" charset="0"/>
              </a:rPr>
              <a:t>D</a:t>
            </a:r>
            <a:r>
              <a:rPr lang="ja-JP" altLang="en-US" sz="2353" dirty="0">
                <a:solidFill>
                  <a:schemeClr val="tx1"/>
                </a:solidFill>
                <a:cs typeface="Segoe UI" pitchFamily="34" charset="0"/>
              </a:rPr>
              <a:t>シリーズよりも</a:t>
            </a:r>
            <a:br>
              <a:rPr lang="en-US" altLang="ja-JP" sz="2353" dirty="0">
                <a:solidFill>
                  <a:schemeClr val="tx1"/>
                </a:solidFill>
                <a:cs typeface="Segoe UI" pitchFamily="34" charset="0"/>
              </a:rPr>
            </a:br>
            <a:r>
              <a:rPr lang="ja-JP" altLang="en-US" sz="2353" dirty="0">
                <a:solidFill>
                  <a:schemeClr val="tx1"/>
                </a:solidFill>
                <a:cs typeface="Segoe UI" pitchFamily="34" charset="0"/>
              </a:rPr>
              <a:t> </a:t>
            </a:r>
            <a:r>
              <a:rPr lang="en-US" altLang="ja-JP" sz="2353" dirty="0">
                <a:solidFill>
                  <a:schemeClr val="tx1"/>
                </a:solidFill>
                <a:cs typeface="Segoe UI" pitchFamily="34" charset="0"/>
              </a:rPr>
              <a:t>35%</a:t>
            </a:r>
            <a:r>
              <a:rPr lang="ja-JP" altLang="en-US" sz="2353" dirty="0">
                <a:solidFill>
                  <a:schemeClr val="tx1"/>
                </a:solidFill>
                <a:cs typeface="Segoe UI" pitchFamily="34" charset="0"/>
              </a:rPr>
              <a:t>高速</a:t>
            </a:r>
            <a:endParaRPr lang="en-US" sz="2353" dirty="0">
              <a:solidFill>
                <a:schemeClr val="tx1"/>
              </a:solidFill>
              <a:cs typeface="Segoe UI" pitchFamily="34" charset="0"/>
            </a:endParaRPr>
          </a:p>
          <a:p>
            <a:pPr algn="ctr" defTabSz="913927" eaLnBrk="0" fontAlgn="base" hangingPunct="0">
              <a:lnSpc>
                <a:spcPct val="90000"/>
              </a:lnSpc>
              <a:spcBef>
                <a:spcPct val="0"/>
              </a:spcBef>
              <a:spcAft>
                <a:spcPts val="1175"/>
              </a:spcAft>
              <a:defRPr/>
            </a:pPr>
            <a:r>
              <a:rPr lang="en-US" sz="2353" dirty="0">
                <a:solidFill>
                  <a:schemeClr val="tx1"/>
                </a:solidFill>
                <a:cs typeface="Segoe UI" pitchFamily="34" charset="0"/>
              </a:rPr>
              <a:t>Intel E5-2673 v3 CPUs</a:t>
            </a:r>
          </a:p>
        </p:txBody>
      </p:sp>
      <p:sp>
        <p:nvSpPr>
          <p:cNvPr id="37" name="Rectangle 36"/>
          <p:cNvSpPr/>
          <p:nvPr/>
        </p:nvSpPr>
        <p:spPr bwMode="auto">
          <a:xfrm>
            <a:off x="6980556" y="4392401"/>
            <a:ext cx="4409880" cy="1224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ts val="1175"/>
              </a:spcAft>
              <a:defRPr/>
            </a:pPr>
            <a:r>
              <a:rPr lang="en-US" sz="2353" dirty="0">
                <a:solidFill>
                  <a:schemeClr val="tx1"/>
                </a:solidFill>
                <a:cs typeface="Segoe UI" pitchFamily="34" charset="0"/>
              </a:rPr>
              <a:t>NVIDIA </a:t>
            </a:r>
            <a:r>
              <a:rPr lang="en-US" sz="2353" dirty="0">
                <a:solidFill>
                  <a:schemeClr val="accent5"/>
                </a:solidFill>
                <a:cs typeface="Segoe UI" pitchFamily="34" charset="0"/>
              </a:rPr>
              <a:t>GPU</a:t>
            </a:r>
            <a:endParaRPr lang="en-US" sz="2353" dirty="0">
              <a:solidFill>
                <a:schemeClr val="tx1"/>
              </a:solidFill>
              <a:cs typeface="Segoe UI" pitchFamily="34" charset="0"/>
            </a:endParaRPr>
          </a:p>
          <a:p>
            <a:pPr algn="ctr" defTabSz="913927" eaLnBrk="0" fontAlgn="base" hangingPunct="0">
              <a:lnSpc>
                <a:spcPct val="90000"/>
              </a:lnSpc>
              <a:spcBef>
                <a:spcPct val="0"/>
              </a:spcBef>
              <a:spcAft>
                <a:spcPts val="1175"/>
              </a:spcAft>
              <a:defRPr/>
            </a:pPr>
            <a:r>
              <a:rPr lang="en-US" sz="2353" dirty="0">
                <a:solidFill>
                  <a:schemeClr val="tx1"/>
                </a:solidFill>
                <a:cs typeface="Segoe UI" pitchFamily="34" charset="0"/>
              </a:rPr>
              <a:t>Remote visualization </a:t>
            </a:r>
          </a:p>
          <a:p>
            <a:pPr algn="ctr" defTabSz="913927" eaLnBrk="0" fontAlgn="base" hangingPunct="0">
              <a:lnSpc>
                <a:spcPct val="90000"/>
              </a:lnSpc>
              <a:spcBef>
                <a:spcPct val="0"/>
              </a:spcBef>
              <a:spcAft>
                <a:spcPts val="1175"/>
              </a:spcAft>
              <a:defRPr/>
            </a:pPr>
            <a:r>
              <a:rPr lang="en-US" sz="2353" dirty="0">
                <a:solidFill>
                  <a:schemeClr val="tx1"/>
                </a:solidFill>
                <a:cs typeface="Segoe UI" pitchFamily="34" charset="0"/>
              </a:rPr>
              <a:t>Compute-intensive + RDMA</a:t>
            </a:r>
          </a:p>
        </p:txBody>
      </p:sp>
      <p:grpSp>
        <p:nvGrpSpPr>
          <p:cNvPr id="10" name="A Group"/>
          <p:cNvGrpSpPr/>
          <p:nvPr/>
        </p:nvGrpSpPr>
        <p:grpSpPr>
          <a:xfrm>
            <a:off x="1703789" y="2050534"/>
            <a:ext cx="2768585" cy="2259766"/>
            <a:chOff x="1737315" y="1779460"/>
            <a:chExt cx="2824502" cy="2305406"/>
          </a:xfrm>
        </p:grpSpPr>
        <p:sp>
          <p:nvSpPr>
            <p:cNvPr id="45" name="Rectangle 44"/>
            <p:cNvSpPr/>
            <p:nvPr/>
          </p:nvSpPr>
          <p:spPr bwMode="auto">
            <a:xfrm>
              <a:off x="1737315" y="3418116"/>
              <a:ext cx="2824502"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ja-JP" altLang="en-US" sz="2353" dirty="0">
                  <a:solidFill>
                    <a:schemeClr val="tx1"/>
                  </a:solidFill>
                  <a:cs typeface="Segoe UI" pitchFamily="34" charset="0"/>
                </a:rPr>
                <a:t>コスト</a:t>
              </a:r>
              <a:br>
                <a:rPr lang="en-US" altLang="ja-JP" sz="2353" dirty="0">
                  <a:solidFill>
                    <a:schemeClr val="tx1"/>
                  </a:solidFill>
                  <a:cs typeface="Segoe UI" pitchFamily="34" charset="0"/>
                </a:rPr>
              </a:br>
              <a:r>
                <a:rPr lang="ja-JP" altLang="en-US" sz="2353" dirty="0">
                  <a:solidFill>
                    <a:schemeClr val="tx1"/>
                  </a:solidFill>
                  <a:cs typeface="Segoe UI" pitchFamily="34" charset="0"/>
                </a:rPr>
                <a:t>パフォーマンス</a:t>
              </a:r>
              <a:endParaRPr lang="en-US" sz="2353" dirty="0">
                <a:solidFill>
                  <a:schemeClr val="tx1"/>
                </a:solidFill>
                <a:cs typeface="Segoe UI" pitchFamily="34" charset="0"/>
              </a:endParaRPr>
            </a:p>
          </p:txBody>
        </p:sp>
        <p:grpSp>
          <p:nvGrpSpPr>
            <p:cNvPr id="2" name="Group 1"/>
            <p:cNvGrpSpPr/>
            <p:nvPr/>
          </p:nvGrpSpPr>
          <p:grpSpPr>
            <a:xfrm>
              <a:off x="2536151" y="1779460"/>
              <a:ext cx="1179920" cy="1538737"/>
              <a:chOff x="406421" y="2432376"/>
              <a:chExt cx="2059118" cy="2685303"/>
            </a:xfrm>
          </p:grpSpPr>
          <p:grpSp>
            <p:nvGrpSpPr>
              <p:cNvPr id="57" name="Group 56"/>
              <p:cNvGrpSpPr/>
              <p:nvPr/>
            </p:nvGrpSpPr>
            <p:grpSpPr>
              <a:xfrm>
                <a:off x="406421" y="2432376"/>
                <a:ext cx="2059118" cy="2685303"/>
                <a:chOff x="6982264" y="1006524"/>
                <a:chExt cx="4480135" cy="5829701"/>
              </a:xfrm>
            </p:grpSpPr>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561" y="1172781"/>
                  <a:ext cx="4182166" cy="3848482"/>
                </a:xfrm>
                <a:prstGeom prst="rect">
                  <a:avLst/>
                </a:prstGeom>
              </p:spPr>
            </p:pic>
            <p:pic>
              <p:nvPicPr>
                <p:cNvPr id="62" name="Picture 61"/>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982264" y="4945062"/>
                  <a:ext cx="4480135" cy="1891163"/>
                </a:xfrm>
                <a:prstGeom prst="rect">
                  <a:avLst/>
                </a:prstGeom>
              </p:spPr>
            </p:pic>
            <p:sp>
              <p:nvSpPr>
                <p:cNvPr id="64"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330" eaLnBrk="0" fontAlgn="base" hangingPunct="0">
                    <a:spcBef>
                      <a:spcPct val="0"/>
                    </a:spcBef>
                    <a:spcAft>
                      <a:spcPct val="0"/>
                    </a:spcAft>
                    <a:defRPr/>
                  </a:pPr>
                  <a:endParaRPr lang="en-US" sz="588"/>
                </a:p>
              </p:txBody>
            </p:sp>
          </p:grpSp>
          <p:sp>
            <p:nvSpPr>
              <p:cNvPr id="61" name="TextBox 60"/>
              <p:cNvSpPr txBox="1"/>
              <p:nvPr/>
            </p:nvSpPr>
            <p:spPr>
              <a:xfrm>
                <a:off x="639096" y="2638279"/>
                <a:ext cx="1632155" cy="1127477"/>
              </a:xfrm>
              <a:prstGeom prst="rect">
                <a:avLst/>
              </a:prstGeom>
              <a:solidFill>
                <a:schemeClr val="accent4"/>
              </a:solidFill>
            </p:spPr>
            <p:txBody>
              <a:bodyPr wrap="square" lIns="179234" tIns="125481" rIns="179234" bIns="143387" rtlCol="0">
                <a:noAutofit/>
              </a:bodyPr>
              <a:lstStyle/>
              <a:p>
                <a:pPr algn="ctr" defTabSz="913927" eaLnBrk="0" fontAlgn="base" hangingPunct="0">
                  <a:lnSpc>
                    <a:spcPct val="90000"/>
                  </a:lnSpc>
                  <a:spcBef>
                    <a:spcPct val="0"/>
                  </a:spcBef>
                  <a:spcAft>
                    <a:spcPct val="0"/>
                  </a:spcAft>
                  <a:defRPr/>
                </a:pPr>
                <a:r>
                  <a:rPr lang="en-US" sz="3136" b="1" dirty="0">
                    <a:cs typeface="Segoe UI" pitchFamily="34" charset="0"/>
                  </a:rPr>
                  <a:t>A</a:t>
                </a:r>
              </a:p>
            </p:txBody>
          </p:sp>
        </p:grpSp>
      </p:grpSp>
      <p:grpSp>
        <p:nvGrpSpPr>
          <p:cNvPr id="6" name="Group 5"/>
          <p:cNvGrpSpPr/>
          <p:nvPr/>
        </p:nvGrpSpPr>
        <p:grpSpPr>
          <a:xfrm>
            <a:off x="6058084" y="2050534"/>
            <a:ext cx="2139601" cy="2259766"/>
            <a:chOff x="6179555" y="1779460"/>
            <a:chExt cx="2182814" cy="2305406"/>
          </a:xfrm>
        </p:grpSpPr>
        <p:sp>
          <p:nvSpPr>
            <p:cNvPr id="16" name="Rectangle 15"/>
            <p:cNvSpPr/>
            <p:nvPr/>
          </p:nvSpPr>
          <p:spPr bwMode="auto">
            <a:xfrm>
              <a:off x="6179555"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ja-JP" altLang="en-US" sz="2353" dirty="0">
                  <a:solidFill>
                    <a:schemeClr val="tx1"/>
                  </a:solidFill>
                  <a:cs typeface="Segoe UI" pitchFamily="34" charset="0"/>
                </a:rPr>
                <a:t>最大の</a:t>
              </a:r>
              <a:r>
                <a:rPr lang="en-US" altLang="ja-JP" sz="2353" dirty="0">
                  <a:solidFill>
                    <a:schemeClr val="tx1"/>
                  </a:solidFill>
                  <a:cs typeface="Segoe UI" pitchFamily="34" charset="0"/>
                </a:rPr>
                <a:t>RAM</a:t>
              </a:r>
            </a:p>
            <a:p>
              <a:pPr algn="ctr" defTabSz="913927" eaLnBrk="0" fontAlgn="base" hangingPunct="0">
                <a:lnSpc>
                  <a:spcPct val="90000"/>
                </a:lnSpc>
                <a:spcBef>
                  <a:spcPct val="0"/>
                </a:spcBef>
                <a:spcAft>
                  <a:spcPct val="0"/>
                </a:spcAft>
                <a:defRPr/>
              </a:pPr>
              <a:r>
                <a:rPr lang="ja-JP" altLang="en-US" sz="2353" dirty="0">
                  <a:solidFill>
                    <a:schemeClr val="tx1"/>
                  </a:solidFill>
                  <a:cs typeface="Segoe UI" pitchFamily="34" charset="0"/>
                </a:rPr>
                <a:t>最速の</a:t>
              </a:r>
              <a:r>
                <a:rPr lang="en-US" sz="2353" dirty="0">
                  <a:solidFill>
                    <a:schemeClr val="tx1"/>
                  </a:solidFill>
                  <a:cs typeface="Segoe UI" pitchFamily="34" charset="0"/>
                </a:rPr>
                <a:t> CPU</a:t>
              </a:r>
            </a:p>
          </p:txBody>
        </p:sp>
        <p:grpSp>
          <p:nvGrpSpPr>
            <p:cNvPr id="78" name="Group 77"/>
            <p:cNvGrpSpPr/>
            <p:nvPr/>
          </p:nvGrpSpPr>
          <p:grpSpPr>
            <a:xfrm>
              <a:off x="6679492" y="1779460"/>
              <a:ext cx="1179920" cy="1538737"/>
              <a:chOff x="406421" y="2432376"/>
              <a:chExt cx="2059118" cy="2685303"/>
            </a:xfrm>
          </p:grpSpPr>
          <p:grpSp>
            <p:nvGrpSpPr>
              <p:cNvPr id="79" name="Group 78"/>
              <p:cNvGrpSpPr/>
              <p:nvPr/>
            </p:nvGrpSpPr>
            <p:grpSpPr>
              <a:xfrm>
                <a:off x="406421" y="2432376"/>
                <a:ext cx="2059118" cy="2685303"/>
                <a:chOff x="6982264" y="1006524"/>
                <a:chExt cx="4480135" cy="5829701"/>
              </a:xfrm>
            </p:grpSpPr>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561" y="1172781"/>
                  <a:ext cx="4182166" cy="3848482"/>
                </a:xfrm>
                <a:prstGeom prst="rect">
                  <a:avLst/>
                </a:prstGeom>
              </p:spPr>
            </p:pic>
            <p:pic>
              <p:nvPicPr>
                <p:cNvPr id="82" name="Picture 81"/>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982264" y="4945062"/>
                  <a:ext cx="4480135" cy="1891163"/>
                </a:xfrm>
                <a:prstGeom prst="rect">
                  <a:avLst/>
                </a:prstGeom>
              </p:spPr>
            </p:pic>
            <p:sp>
              <p:nvSpPr>
                <p:cNvPr id="83"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330" eaLnBrk="0" fontAlgn="base" hangingPunct="0">
                    <a:spcBef>
                      <a:spcPct val="0"/>
                    </a:spcBef>
                    <a:spcAft>
                      <a:spcPct val="0"/>
                    </a:spcAft>
                    <a:defRPr/>
                  </a:pPr>
                  <a:endParaRPr lang="en-US" sz="588"/>
                </a:p>
              </p:txBody>
            </p:sp>
          </p:grpSp>
          <p:sp>
            <p:nvSpPr>
              <p:cNvPr id="80" name="TextBox 79"/>
              <p:cNvSpPr txBox="1"/>
              <p:nvPr/>
            </p:nvSpPr>
            <p:spPr>
              <a:xfrm>
                <a:off x="639096" y="2638279"/>
                <a:ext cx="1632155" cy="1127477"/>
              </a:xfrm>
              <a:prstGeom prst="rect">
                <a:avLst/>
              </a:prstGeom>
              <a:solidFill>
                <a:schemeClr val="accent4"/>
              </a:solidFill>
            </p:spPr>
            <p:txBody>
              <a:bodyPr wrap="square" lIns="179234" tIns="125481" rIns="179234" bIns="143387" rtlCol="0">
                <a:noAutofit/>
              </a:bodyPr>
              <a:lstStyle/>
              <a:p>
                <a:pPr algn="ctr" defTabSz="913927" eaLnBrk="0" fontAlgn="base" hangingPunct="0">
                  <a:lnSpc>
                    <a:spcPct val="90000"/>
                  </a:lnSpc>
                  <a:spcBef>
                    <a:spcPct val="0"/>
                  </a:spcBef>
                  <a:spcAft>
                    <a:spcPct val="0"/>
                  </a:spcAft>
                  <a:defRPr/>
                </a:pPr>
                <a:r>
                  <a:rPr lang="en-US" sz="3136" b="1" dirty="0">
                    <a:cs typeface="Segoe UI" pitchFamily="34" charset="0"/>
                  </a:rPr>
                  <a:t>G</a:t>
                </a:r>
              </a:p>
            </p:txBody>
          </p:sp>
        </p:grpSp>
      </p:grpSp>
      <p:grpSp>
        <p:nvGrpSpPr>
          <p:cNvPr id="11" name="N group 1"/>
          <p:cNvGrpSpPr/>
          <p:nvPr/>
        </p:nvGrpSpPr>
        <p:grpSpPr>
          <a:xfrm>
            <a:off x="8088007" y="2050534"/>
            <a:ext cx="2139601" cy="2259766"/>
            <a:chOff x="8250476" y="1779460"/>
            <a:chExt cx="2182814" cy="2305406"/>
          </a:xfrm>
        </p:grpSpPr>
        <p:sp>
          <p:nvSpPr>
            <p:cNvPr id="32" name="Rectangle 31"/>
            <p:cNvSpPr/>
            <p:nvPr/>
          </p:nvSpPr>
          <p:spPr bwMode="auto">
            <a:xfrm>
              <a:off x="8250476" y="3418116"/>
              <a:ext cx="2182814"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en-US" sz="2353" dirty="0">
                  <a:solidFill>
                    <a:schemeClr val="tx1"/>
                  </a:solidFill>
                  <a:cs typeface="Segoe UI" pitchFamily="34" charset="0"/>
                </a:rPr>
                <a:t>GPU </a:t>
              </a:r>
              <a:r>
                <a:rPr lang="ja-JP" altLang="en-US" sz="2353" dirty="0">
                  <a:solidFill>
                    <a:schemeClr val="tx1"/>
                  </a:solidFill>
                  <a:cs typeface="Segoe UI" pitchFamily="34" charset="0"/>
                </a:rPr>
                <a:t>搭載</a:t>
              </a:r>
              <a:endParaRPr lang="en-US" sz="2353" dirty="0">
                <a:solidFill>
                  <a:schemeClr val="tx1"/>
                </a:solidFill>
                <a:cs typeface="Segoe UI" pitchFamily="34" charset="0"/>
              </a:endParaRPr>
            </a:p>
          </p:txBody>
        </p:sp>
        <p:grpSp>
          <p:nvGrpSpPr>
            <p:cNvPr id="101" name="Group 100"/>
            <p:cNvGrpSpPr/>
            <p:nvPr/>
          </p:nvGrpSpPr>
          <p:grpSpPr>
            <a:xfrm>
              <a:off x="8747354" y="1779460"/>
              <a:ext cx="1179920" cy="1538737"/>
              <a:chOff x="406421" y="2432376"/>
              <a:chExt cx="2059118" cy="2685303"/>
            </a:xfrm>
          </p:grpSpPr>
          <p:grpSp>
            <p:nvGrpSpPr>
              <p:cNvPr id="102" name="Group 101"/>
              <p:cNvGrpSpPr/>
              <p:nvPr/>
            </p:nvGrpSpPr>
            <p:grpSpPr>
              <a:xfrm>
                <a:off x="406421" y="2432376"/>
                <a:ext cx="2059118" cy="2685303"/>
                <a:chOff x="6982264" y="1006524"/>
                <a:chExt cx="4480135" cy="5829701"/>
              </a:xfrm>
            </p:grpSpPr>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561" y="1172781"/>
                  <a:ext cx="4182166" cy="3848482"/>
                </a:xfrm>
                <a:prstGeom prst="rect">
                  <a:avLst/>
                </a:prstGeom>
              </p:spPr>
            </p:pic>
            <p:pic>
              <p:nvPicPr>
                <p:cNvPr id="105" name="Picture 104"/>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982264" y="4945062"/>
                  <a:ext cx="4480135" cy="1891163"/>
                </a:xfrm>
                <a:prstGeom prst="rect">
                  <a:avLst/>
                </a:prstGeom>
              </p:spPr>
            </p:pic>
            <p:sp>
              <p:nvSpPr>
                <p:cNvPr id="106"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3330" eaLnBrk="0" fontAlgn="base" hangingPunct="0">
                    <a:spcBef>
                      <a:spcPct val="0"/>
                    </a:spcBef>
                    <a:spcAft>
                      <a:spcPct val="0"/>
                    </a:spcAft>
                    <a:defRPr/>
                  </a:pPr>
                  <a:endParaRPr lang="en-US" sz="588"/>
                </a:p>
              </p:txBody>
            </p:sp>
          </p:grpSp>
          <p:sp>
            <p:nvSpPr>
              <p:cNvPr id="103" name="TextBox 102"/>
              <p:cNvSpPr txBox="1"/>
              <p:nvPr/>
            </p:nvSpPr>
            <p:spPr>
              <a:xfrm>
                <a:off x="639096" y="2638279"/>
                <a:ext cx="1632155" cy="1127477"/>
              </a:xfrm>
              <a:prstGeom prst="rect">
                <a:avLst/>
              </a:prstGeom>
              <a:solidFill>
                <a:schemeClr val="accent2"/>
              </a:solidFill>
            </p:spPr>
            <p:txBody>
              <a:bodyPr wrap="square" lIns="179234" tIns="125481" rIns="179234" bIns="143387" rtlCol="0">
                <a:noAutofit/>
              </a:bodyPr>
              <a:lstStyle/>
              <a:p>
                <a:pPr algn="ctr" defTabSz="913927" eaLnBrk="0" fontAlgn="base" hangingPunct="0">
                  <a:lnSpc>
                    <a:spcPct val="90000"/>
                  </a:lnSpc>
                  <a:spcBef>
                    <a:spcPct val="0"/>
                  </a:spcBef>
                  <a:spcAft>
                    <a:spcPct val="0"/>
                  </a:spcAft>
                  <a:defRPr/>
                </a:pPr>
                <a:r>
                  <a:rPr lang="en-US" sz="3136" b="1" dirty="0">
                    <a:cs typeface="Segoe UI" pitchFamily="34" charset="0"/>
                  </a:rPr>
                  <a:t>N</a:t>
                </a:r>
              </a:p>
            </p:txBody>
          </p:sp>
        </p:grpSp>
      </p:grpSp>
      <p:sp>
        <p:nvSpPr>
          <p:cNvPr id="107" name="Rectangle 106"/>
          <p:cNvSpPr/>
          <p:nvPr/>
        </p:nvSpPr>
        <p:spPr bwMode="auto">
          <a:xfrm>
            <a:off x="519250" y="1613891"/>
            <a:ext cx="2308593" cy="3975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ja-JP" altLang="en-US" sz="2353" dirty="0">
                <a:solidFill>
                  <a:schemeClr val="tx1"/>
                </a:solidFill>
                <a:cs typeface="Segoe UI" pitchFamily="34" charset="0"/>
              </a:rPr>
              <a:t>コスト パフォーマンス</a:t>
            </a:r>
            <a:endParaRPr lang="en-US" sz="2353" dirty="0">
              <a:solidFill>
                <a:schemeClr val="tx1"/>
              </a:solidFill>
              <a:cs typeface="Segoe UI" pitchFamily="34" charset="0"/>
            </a:endParaRPr>
          </a:p>
        </p:txBody>
      </p:sp>
      <p:sp>
        <p:nvSpPr>
          <p:cNvPr id="108" name="Rectangle 107"/>
          <p:cNvSpPr/>
          <p:nvPr/>
        </p:nvSpPr>
        <p:spPr bwMode="auto">
          <a:xfrm>
            <a:off x="9262882" y="1613891"/>
            <a:ext cx="2139601" cy="3975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3927" eaLnBrk="0" fontAlgn="base" hangingPunct="0">
              <a:lnSpc>
                <a:spcPct val="90000"/>
              </a:lnSpc>
              <a:spcBef>
                <a:spcPct val="0"/>
              </a:spcBef>
              <a:spcAft>
                <a:spcPct val="0"/>
              </a:spcAft>
              <a:defRPr/>
            </a:pPr>
            <a:r>
              <a:rPr lang="ja-JP" altLang="en-US" sz="2353" dirty="0">
                <a:solidFill>
                  <a:schemeClr val="tx1"/>
                </a:solidFill>
                <a:cs typeface="Segoe UI" pitchFamily="34" charset="0"/>
              </a:rPr>
              <a:t>スケールアップ</a:t>
            </a:r>
            <a:endParaRPr lang="en-US" sz="2353" dirty="0">
              <a:solidFill>
                <a:schemeClr val="tx1"/>
              </a:solidFill>
              <a:cs typeface="Segoe UI" pitchFamily="34" charset="0"/>
            </a:endParaRPr>
          </a:p>
        </p:txBody>
      </p:sp>
      <p:sp>
        <p:nvSpPr>
          <p:cNvPr id="7" name="タイトル 6"/>
          <p:cNvSpPr>
            <a:spLocks noGrp="1"/>
          </p:cNvSpPr>
          <p:nvPr>
            <p:ph type="title"/>
          </p:nvPr>
        </p:nvSpPr>
        <p:spPr/>
        <p:txBody>
          <a:bodyPr/>
          <a:lstStyle/>
          <a:p>
            <a:r>
              <a:rPr kumimoji="1" lang="ja-JP" altLang="en-US" dirty="0">
                <a:solidFill>
                  <a:schemeClr val="tx1"/>
                </a:solidFill>
              </a:rPr>
              <a:t>スケールアップもここまで来た</a:t>
            </a:r>
          </a:p>
        </p:txBody>
      </p:sp>
    </p:spTree>
    <p:extLst>
      <p:ext uri="{BB962C8B-B14F-4D97-AF65-F5344CB8AC3E}">
        <p14:creationId xmlns:p14="http://schemas.microsoft.com/office/powerpoint/2010/main" val="395541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decel="100000" fill="hold" nodeType="clickEffect">
                                  <p:stCondLst>
                                    <p:cond delay="0"/>
                                  </p:stCondLst>
                                  <p:childTnLst>
                                    <p:animMotion origin="layout" path="M 4.95788E-6 4.11711E-6 L -0.16799 4.11711E-6 " pathEditMode="relative" rAng="0" ptsTypes="AA">
                                      <p:cBhvr>
                                        <p:cTn id="6" dur="750" fill="hold"/>
                                        <p:tgtEl>
                                          <p:spTgt spid="10"/>
                                        </p:tgtEl>
                                        <p:attrNameLst>
                                          <p:attrName>ppt_x</p:attrName>
                                          <p:attrName>ppt_y</p:attrName>
                                        </p:attrNameLst>
                                      </p:cBhvr>
                                      <p:rCtr x="-8399" y="0"/>
                                    </p:animMotion>
                                  </p:childTnLst>
                                </p:cTn>
                              </p:par>
                              <p:par>
                                <p:cTn id="7" presetID="35" presetClass="path" presetSubtype="0" decel="100000" fill="hold" nodeType="withEffect">
                                  <p:stCondLst>
                                    <p:cond delay="0"/>
                                  </p:stCondLst>
                                  <p:childTnLst>
                                    <p:animMotion origin="layout" path="M -1.31223E-6 4.11711E-6 L -0.16633 -6.99047E-7 " pathEditMode="relative" rAng="0" ptsTypes="AA">
                                      <p:cBhvr>
                                        <p:cTn id="8" dur="750" fill="hold"/>
                                        <p:tgtEl>
                                          <p:spTgt spid="4"/>
                                        </p:tgtEl>
                                        <p:attrNameLst>
                                          <p:attrName>ppt_x</p:attrName>
                                          <p:attrName>ppt_y</p:attrName>
                                        </p:attrNameLst>
                                      </p:cBhvr>
                                      <p:rCtr x="-8501" y="45"/>
                                    </p:animMotion>
                                  </p:childTnLst>
                                </p:cTn>
                              </p:par>
                              <p:par>
                                <p:cTn id="9" presetID="10" presetClass="entr" presetSubtype="0" fill="hold" nodeType="with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nodeType="withEffect">
                                  <p:stCondLst>
                                    <p:cond delay="250"/>
                                  </p:stCondLst>
                                  <p:childTnLst>
                                    <p:animMotion origin="layout" path="M 1.60582E-6 4.11711E-6 L 1.60582E-6 0.09124 " pathEditMode="relative" rAng="0" ptsTypes="AA">
                                      <p:cBhvr>
                                        <p:cTn id="13" dur="750" spd="-100000" fill="hold"/>
                                        <p:tgtEl>
                                          <p:spTgt spid="5"/>
                                        </p:tgtEl>
                                        <p:attrNameLst>
                                          <p:attrName>ppt_x</p:attrName>
                                          <p:attrName>ppt_y</p:attrName>
                                        </p:attrNameLst>
                                      </p:cBhvr>
                                      <p:rCtr x="0" y="4562"/>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childTnLst>
                                </p:cTn>
                              </p:par>
                              <p:par>
                                <p:cTn id="22" presetID="10" presetClass="entr" presetSubtype="0" fill="hold" nodeType="withEffect">
                                  <p:stCondLst>
                                    <p:cond delay="25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42" presetClass="path" presetSubtype="0" decel="100000" fill="hold" nodeType="withEffect">
                                  <p:stCondLst>
                                    <p:cond delay="250"/>
                                  </p:stCondLst>
                                  <p:childTnLst>
                                    <p:animMotion origin="layout" path="M 4.98596E-6 4.11711E-6 L 4.98596E-6 0.09124 " pathEditMode="relative" rAng="0" ptsTypes="AA">
                                      <p:cBhvr>
                                        <p:cTn id="26" dur="750" spd="-100000" fill="hold"/>
                                        <p:tgtEl>
                                          <p:spTgt spid="11"/>
                                        </p:tgtEl>
                                        <p:attrNameLst>
                                          <p:attrName>ppt_x</p:attrName>
                                          <p:attrName>ppt_y</p:attrName>
                                        </p:attrNameLst>
                                      </p:cBhvr>
                                      <p:rCtr x="0" y="4562"/>
                                    </p:animMotion>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750"/>
                                        <p:tgtEl>
                                          <p:spTgt spid="22"/>
                                        </p:tgtEl>
                                      </p:cBhvr>
                                    </p:animEffect>
                                    <p:anim calcmode="lin" valueType="num">
                                      <p:cBhvr>
                                        <p:cTn id="35" dur="750" fill="hold"/>
                                        <p:tgtEl>
                                          <p:spTgt spid="22"/>
                                        </p:tgtEl>
                                        <p:attrNameLst>
                                          <p:attrName>ppt_x</p:attrName>
                                        </p:attrNameLst>
                                      </p:cBhvr>
                                      <p:tavLst>
                                        <p:tav tm="0">
                                          <p:val>
                                            <p:strVal val="#ppt_x"/>
                                          </p:val>
                                        </p:tav>
                                        <p:tav tm="100000">
                                          <p:val>
                                            <p:strVal val="#ppt_x"/>
                                          </p:val>
                                        </p:tav>
                                      </p:tavLst>
                                    </p:anim>
                                    <p:anim calcmode="lin" valueType="num">
                                      <p:cBhvr>
                                        <p:cTn id="36" dur="7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汎用インスタンス</a:t>
            </a:r>
            <a:r>
              <a:rPr lang="en-US" altLang="ja-JP" dirty="0"/>
              <a:t>:</a:t>
            </a:r>
            <a:r>
              <a:rPr lang="ja-JP" altLang="en-US" dirty="0"/>
              <a:t> </a:t>
            </a:r>
            <a:r>
              <a:rPr lang="en-US" altLang="ja-JP" dirty="0"/>
              <a:t>A</a:t>
            </a:r>
            <a:r>
              <a:rPr lang="ja-JP" altLang="en-US" dirty="0"/>
              <a:t>シリーズ</a:t>
            </a:r>
            <a:endParaRPr kumimoji="1" lang="ja-JP" altLang="en-US" dirty="0"/>
          </a:p>
        </p:txBody>
      </p:sp>
      <p:graphicFrame>
        <p:nvGraphicFramePr>
          <p:cNvPr id="3" name="Table 3"/>
          <p:cNvGraphicFramePr>
            <a:graphicFrameLocks noGrp="1"/>
          </p:cNvGraphicFramePr>
          <p:nvPr>
            <p:extLst/>
          </p:nvPr>
        </p:nvGraphicFramePr>
        <p:xfrm>
          <a:off x="378272" y="1125399"/>
          <a:ext cx="11489398" cy="5150607"/>
        </p:xfrm>
        <a:graphic>
          <a:graphicData uri="http://schemas.openxmlformats.org/drawingml/2006/table">
            <a:tbl>
              <a:tblPr firstRow="1" bandRow="1">
                <a:tableStyleId>{1E171933-4619-4E11-9A3F-F7608DF75F80}</a:tableStyleId>
              </a:tblPr>
              <a:tblGrid>
                <a:gridCol w="2157853">
                  <a:extLst>
                    <a:ext uri="{9D8B030D-6E8A-4147-A177-3AD203B41FA5}">
                      <a16:colId xmlns:a16="http://schemas.microsoft.com/office/drawing/2014/main" val="3039954190"/>
                    </a:ext>
                  </a:extLst>
                </a:gridCol>
                <a:gridCol w="1482353">
                  <a:extLst>
                    <a:ext uri="{9D8B030D-6E8A-4147-A177-3AD203B41FA5}">
                      <a16:colId xmlns:a16="http://schemas.microsoft.com/office/drawing/2014/main" val="753990548"/>
                    </a:ext>
                  </a:extLst>
                </a:gridCol>
                <a:gridCol w="1933859">
                  <a:extLst>
                    <a:ext uri="{9D8B030D-6E8A-4147-A177-3AD203B41FA5}">
                      <a16:colId xmlns:a16="http://schemas.microsoft.com/office/drawing/2014/main" val="473002120"/>
                    </a:ext>
                  </a:extLst>
                </a:gridCol>
                <a:gridCol w="2047615">
                  <a:extLst>
                    <a:ext uri="{9D8B030D-6E8A-4147-A177-3AD203B41FA5}">
                      <a16:colId xmlns:a16="http://schemas.microsoft.com/office/drawing/2014/main" val="3090326818"/>
                    </a:ext>
                  </a:extLst>
                </a:gridCol>
                <a:gridCol w="1933859">
                  <a:extLst>
                    <a:ext uri="{9D8B030D-6E8A-4147-A177-3AD203B41FA5}">
                      <a16:colId xmlns:a16="http://schemas.microsoft.com/office/drawing/2014/main" val="3883078283"/>
                    </a:ext>
                  </a:extLst>
                </a:gridCol>
                <a:gridCol w="1933859">
                  <a:extLst>
                    <a:ext uri="{9D8B030D-6E8A-4147-A177-3AD203B41FA5}">
                      <a16:colId xmlns:a16="http://schemas.microsoft.com/office/drawing/2014/main" val="1805201725"/>
                    </a:ext>
                  </a:extLst>
                </a:gridCol>
              </a:tblGrid>
              <a:tr h="944730">
                <a:tc>
                  <a:txBody>
                    <a:bodyPr/>
                    <a:lstStyle/>
                    <a:p>
                      <a:pPr algn="ctr"/>
                      <a:r>
                        <a:rPr lang="ja-JP" altLang="en-US" sz="1800" dirty="0">
                          <a:latin typeface="+mn-lt"/>
                          <a:ea typeface="+mn-ea"/>
                        </a:rPr>
                        <a:t>サイズ</a:t>
                      </a:r>
                      <a:endParaRPr lang="en-US" sz="18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800" dirty="0">
                          <a:latin typeface="+mn-lt"/>
                          <a:ea typeface="+mn-ea"/>
                        </a:rPr>
                        <a:t>コア数</a:t>
                      </a:r>
                      <a:endParaRPr lang="en-US" sz="18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800" dirty="0">
                          <a:latin typeface="+mn-lt"/>
                          <a:ea typeface="+mn-ea"/>
                        </a:rPr>
                        <a:t>メモリ容量</a:t>
                      </a:r>
                      <a:br>
                        <a:rPr lang="en-US" altLang="ja-JP" sz="1800" dirty="0">
                          <a:latin typeface="+mn-lt"/>
                          <a:ea typeface="+mn-ea"/>
                        </a:rPr>
                      </a:br>
                      <a:r>
                        <a:rPr lang="en-US" altLang="ja-JP" sz="1800" dirty="0">
                          <a:latin typeface="+mn-lt"/>
                          <a:ea typeface="+mn-ea"/>
                        </a:rPr>
                        <a:t>(GB)</a:t>
                      </a:r>
                      <a:endParaRPr lang="en-US" sz="18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800" dirty="0">
                          <a:latin typeface="+mn-lt"/>
                          <a:ea typeface="+mn-ea"/>
                        </a:rPr>
                        <a:t>ローカル</a:t>
                      </a:r>
                      <a:br>
                        <a:rPr lang="en-US" altLang="ja-JP" sz="1800" dirty="0">
                          <a:latin typeface="+mn-lt"/>
                          <a:ea typeface="+mn-ea"/>
                        </a:rPr>
                      </a:br>
                      <a:r>
                        <a:rPr lang="ja-JP" altLang="en-US" sz="1800" dirty="0">
                          <a:latin typeface="+mn-lt"/>
                          <a:ea typeface="+mn-ea"/>
                        </a:rPr>
                        <a:t>ディスク</a:t>
                      </a:r>
                      <a:endParaRPr lang="en-US" altLang="ja-JP" sz="1800" dirty="0">
                        <a:latin typeface="+mn-lt"/>
                        <a:ea typeface="+mn-ea"/>
                      </a:endParaRPr>
                    </a:p>
                    <a:p>
                      <a:pPr algn="ctr"/>
                      <a:r>
                        <a:rPr lang="ja-JP" altLang="en-US" sz="1800" dirty="0">
                          <a:latin typeface="+mn-lt"/>
                          <a:ea typeface="+mn-ea"/>
                        </a:rPr>
                        <a:t>容量 </a:t>
                      </a:r>
                      <a:r>
                        <a:rPr lang="en-US" altLang="ja-JP" sz="1800" dirty="0">
                          <a:latin typeface="+mn-lt"/>
                          <a:ea typeface="+mn-ea"/>
                        </a:rPr>
                        <a:t>(GB)</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dirty="0">
                          <a:latin typeface="+mn-lt"/>
                          <a:ea typeface="+mn-ea"/>
                        </a:rPr>
                        <a:t>データ</a:t>
                      </a:r>
                      <a:br>
                        <a:rPr lang="en-US" altLang="ja-JP" sz="1800" dirty="0">
                          <a:latin typeface="+mn-lt"/>
                          <a:ea typeface="+mn-ea"/>
                        </a:rPr>
                      </a:br>
                      <a:r>
                        <a:rPr lang="ja-JP" altLang="en-US" sz="1800" dirty="0">
                          <a:latin typeface="+mn-lt"/>
                          <a:ea typeface="+mn-ea"/>
                        </a:rPr>
                        <a:t>ディスク数</a:t>
                      </a:r>
                      <a:endParaRPr lang="en-US" altLang="ja-JP" sz="1800" dirty="0">
                        <a:latin typeface="+mn-lt"/>
                        <a:ea typeface="+mn-ea"/>
                      </a:endParaRPr>
                    </a:p>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b="1" dirty="0">
                          <a:solidFill>
                            <a:schemeClr val="bg1">
                              <a:alpha val="99000"/>
                            </a:schemeClr>
                          </a:solidFill>
                          <a:latin typeface="+mn-lt"/>
                          <a:ea typeface="+mn-ea"/>
                        </a:rPr>
                        <a:t>最大接続数</a:t>
                      </a:r>
                      <a:endParaRPr lang="en-US" sz="18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b="1" dirty="0">
                          <a:solidFill>
                            <a:schemeClr val="bg1">
                              <a:alpha val="99000"/>
                            </a:schemeClr>
                          </a:solidFill>
                          <a:latin typeface="+mn-lt"/>
                          <a:ea typeface="+mn-ea"/>
                        </a:rPr>
                        <a:t>最大 </a:t>
                      </a:r>
                      <a:r>
                        <a:rPr lang="en-US" altLang="ja-JP" sz="1800" b="1" dirty="0">
                          <a:solidFill>
                            <a:schemeClr val="bg1">
                              <a:alpha val="99000"/>
                            </a:schemeClr>
                          </a:solidFill>
                          <a:latin typeface="+mn-lt"/>
                          <a:ea typeface="+mn-ea"/>
                        </a:rPr>
                        <a:t>IOPS</a:t>
                      </a:r>
                      <a:endParaRPr lang="en-US" sz="18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extLst>
                  <a:ext uri="{0D108BD9-81ED-4DB2-BD59-A6C34878D82A}">
                    <a16:rowId xmlns:a16="http://schemas.microsoft.com/office/drawing/2014/main" val="3380049877"/>
                  </a:ext>
                </a:extLst>
              </a:tr>
              <a:tr h="451866">
                <a:tc>
                  <a:txBody>
                    <a:bodyPr/>
                    <a:lstStyle/>
                    <a:p>
                      <a:pPr algn="ctr"/>
                      <a:r>
                        <a:rPr lang="en-US" altLang="ja-JP" sz="2000" baseline="0" dirty="0">
                          <a:solidFill>
                            <a:srgbClr val="002060"/>
                          </a:solidFill>
                          <a:latin typeface="+mn-lt"/>
                          <a:ea typeface="+mn-ea"/>
                        </a:rPr>
                        <a:t>A0</a:t>
                      </a:r>
                      <a:r>
                        <a:rPr lang="ja-JP" altLang="en-US" sz="2000" baseline="0" dirty="0">
                          <a:solidFill>
                            <a:srgbClr val="002060"/>
                          </a:solidFill>
                          <a:latin typeface="+mn-lt"/>
                          <a:ea typeface="+mn-ea"/>
                        </a:rPr>
                        <a:t> </a:t>
                      </a:r>
                      <a:r>
                        <a:rPr lang="en-US" altLang="ja-JP" sz="2000" baseline="0" dirty="0">
                          <a:solidFill>
                            <a:srgbClr val="002060"/>
                          </a:solidFill>
                          <a:latin typeface="+mn-lt"/>
                          <a:ea typeface="+mn-ea"/>
                        </a:rPr>
                        <a:t>(XS)</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ja-JP" altLang="en-US" sz="2000" dirty="0">
                          <a:solidFill>
                            <a:srgbClr val="002060"/>
                          </a:solidFill>
                          <a:latin typeface="+mn-lt"/>
                          <a:ea typeface="+mn-ea"/>
                        </a:rPr>
                        <a:t>共有</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0.768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en-US" sz="2000" dirty="0">
                          <a:solidFill>
                            <a:srgbClr val="002060"/>
                          </a:solidFill>
                          <a:latin typeface="+mn-lt"/>
                          <a:ea typeface="+mn-ea"/>
                        </a:rPr>
                        <a:t>20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  x</a:t>
                      </a:r>
                      <a:r>
                        <a:rPr lang="en-US" sz="2000" baseline="0" dirty="0">
                          <a:solidFill>
                            <a:srgbClr val="002060"/>
                          </a:solidFill>
                          <a:latin typeface="+mn-lt"/>
                          <a:ea typeface="+mn-ea"/>
                        </a:rPr>
                        <a:t> 500</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465014900"/>
                  </a:ext>
                </a:extLst>
              </a:tr>
              <a:tr h="447679">
                <a:tc>
                  <a:txBody>
                    <a:bodyPr/>
                    <a:lstStyle/>
                    <a:p>
                      <a:pPr algn="ctr"/>
                      <a:r>
                        <a:rPr lang="en-US" sz="2000" dirty="0">
                          <a:solidFill>
                            <a:srgbClr val="002060"/>
                          </a:solidFill>
                          <a:latin typeface="+mn-lt"/>
                          <a:ea typeface="+mn-ea"/>
                        </a:rPr>
                        <a:t>A1 (S)</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1.75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70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2000" dirty="0">
                          <a:solidFill>
                            <a:srgbClr val="002060"/>
                          </a:solidFill>
                          <a:latin typeface="+mn-lt"/>
                          <a:ea typeface="+mn-ea"/>
                        </a:rPr>
                        <a:t>2 </a:t>
                      </a:r>
                      <a:r>
                        <a:rPr lang="en-US" altLang="ja-JP" sz="2000" dirty="0">
                          <a:solidFill>
                            <a:srgbClr val="002060"/>
                          </a:solidFill>
                          <a:latin typeface="+mn-lt"/>
                          <a:ea typeface="+mn-ea"/>
                        </a:rPr>
                        <a:t>x</a:t>
                      </a:r>
                      <a:r>
                        <a:rPr lang="en-US" altLang="ja-JP" sz="2000" baseline="0" dirty="0">
                          <a:solidFill>
                            <a:srgbClr val="002060"/>
                          </a:solidFill>
                          <a:latin typeface="+mn-lt"/>
                          <a:ea typeface="+mn-ea"/>
                        </a:rPr>
                        <a:t> 500</a:t>
                      </a:r>
                      <a:endParaRPr lang="en-US" altLang="ja-JP"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98292531"/>
                  </a:ext>
                </a:extLst>
              </a:tr>
              <a:tr h="451866">
                <a:tc>
                  <a:txBody>
                    <a:bodyPr/>
                    <a:lstStyle/>
                    <a:p>
                      <a:pPr algn="ctr"/>
                      <a:r>
                        <a:rPr lang="en-US" sz="2000" dirty="0">
                          <a:solidFill>
                            <a:srgbClr val="002060"/>
                          </a:solidFill>
                          <a:latin typeface="+mn-lt"/>
                          <a:ea typeface="+mn-ea"/>
                        </a:rPr>
                        <a:t>A2 (M)</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3.5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135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4</a:t>
                      </a:r>
                      <a:r>
                        <a:rPr lang="en-US" altLang="ja-JP" sz="2000" dirty="0">
                          <a:solidFill>
                            <a:srgbClr val="002060"/>
                          </a:solidFill>
                          <a:latin typeface="+mn-lt"/>
                          <a:ea typeface="+mn-ea"/>
                        </a:rPr>
                        <a:t> x</a:t>
                      </a:r>
                      <a:r>
                        <a:rPr lang="en-US" altLang="ja-JP" sz="2000" baseline="0" dirty="0">
                          <a:solidFill>
                            <a:srgbClr val="002060"/>
                          </a:solidFill>
                          <a:latin typeface="+mn-lt"/>
                          <a:ea typeface="+mn-ea"/>
                        </a:rPr>
                        <a:t> 500</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136616370"/>
                  </a:ext>
                </a:extLst>
              </a:tr>
              <a:tr h="451866">
                <a:tc>
                  <a:txBody>
                    <a:bodyPr/>
                    <a:lstStyle/>
                    <a:p>
                      <a:pPr algn="ctr"/>
                      <a:r>
                        <a:rPr lang="en-US" sz="2000" dirty="0">
                          <a:solidFill>
                            <a:srgbClr val="002060"/>
                          </a:solidFill>
                          <a:latin typeface="+mn-lt"/>
                          <a:ea typeface="+mn-ea"/>
                        </a:rPr>
                        <a:t>A3 (L)</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7</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285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8</a:t>
                      </a:r>
                      <a:r>
                        <a:rPr lang="en-US" altLang="ja-JP" sz="2000" dirty="0">
                          <a:solidFill>
                            <a:srgbClr val="002060"/>
                          </a:solidFill>
                          <a:latin typeface="+mn-lt"/>
                          <a:ea typeface="+mn-ea"/>
                        </a:rPr>
                        <a:t> x</a:t>
                      </a:r>
                      <a:r>
                        <a:rPr lang="en-US" altLang="ja-JP" sz="2000" baseline="0" dirty="0">
                          <a:solidFill>
                            <a:srgbClr val="002060"/>
                          </a:solidFill>
                          <a:latin typeface="+mn-lt"/>
                          <a:ea typeface="+mn-ea"/>
                        </a:rPr>
                        <a:t> 500</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582149765"/>
                  </a:ext>
                </a:extLst>
              </a:tr>
              <a:tr h="451866">
                <a:tc>
                  <a:txBody>
                    <a:bodyPr/>
                    <a:lstStyle/>
                    <a:p>
                      <a:pPr algn="ctr"/>
                      <a:r>
                        <a:rPr lang="en-US" sz="2000" dirty="0">
                          <a:solidFill>
                            <a:srgbClr val="002060"/>
                          </a:solidFill>
                          <a:latin typeface="+mn-lt"/>
                          <a:ea typeface="+mn-ea"/>
                        </a:rPr>
                        <a:t>A4 (XL)</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605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16</a:t>
                      </a:r>
                      <a:r>
                        <a:rPr lang="en-US" altLang="ja-JP" sz="2000" dirty="0">
                          <a:solidFill>
                            <a:srgbClr val="002060"/>
                          </a:solidFill>
                          <a:latin typeface="+mn-lt"/>
                          <a:ea typeface="+mn-ea"/>
                        </a:rPr>
                        <a:t> x</a:t>
                      </a:r>
                      <a:r>
                        <a:rPr lang="en-US" altLang="ja-JP" sz="2000" baseline="0" dirty="0">
                          <a:solidFill>
                            <a:srgbClr val="002060"/>
                          </a:solidFill>
                          <a:latin typeface="+mn-lt"/>
                          <a:ea typeface="+mn-ea"/>
                        </a:rPr>
                        <a:t> 500</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895835423"/>
                  </a:ext>
                </a:extLst>
              </a:tr>
              <a:tr h="659741">
                <a:tc>
                  <a:txBody>
                    <a:bodyPr/>
                    <a:lstStyle/>
                    <a:p>
                      <a:pPr algn="ctr"/>
                      <a:r>
                        <a:rPr lang="en-US" sz="2000" dirty="0">
                          <a:solidFill>
                            <a:srgbClr val="002060"/>
                          </a:solidFill>
                          <a:latin typeface="+mn-lt"/>
                          <a:ea typeface="+mn-ea"/>
                        </a:rPr>
                        <a:t>A5</a:t>
                      </a:r>
                    </a:p>
                    <a:p>
                      <a:pPr algn="ctr"/>
                      <a:r>
                        <a:rPr lang="en-US" sz="1600" dirty="0">
                          <a:solidFill>
                            <a:srgbClr val="002060"/>
                          </a:solidFill>
                          <a:latin typeface="+mn-lt"/>
                          <a:ea typeface="+mn-ea"/>
                        </a:rPr>
                        <a:t>(</a:t>
                      </a:r>
                      <a:r>
                        <a:rPr lang="ja-JP" altLang="en-US" sz="1600" dirty="0">
                          <a:solidFill>
                            <a:srgbClr val="002060"/>
                          </a:solidFill>
                          <a:latin typeface="+mn-lt"/>
                          <a:ea typeface="+mn-ea"/>
                        </a:rPr>
                        <a:t>メモリ集中型</a:t>
                      </a:r>
                      <a:r>
                        <a:rPr lang="en-US" sz="1600" dirty="0">
                          <a:solidFill>
                            <a:srgbClr val="002060"/>
                          </a:solidFill>
                          <a:latin typeface="+mn-lt"/>
                          <a:ea typeface="+mn-ea"/>
                        </a:rPr>
                        <a:t>)</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FF0000"/>
                          </a:solidFill>
                          <a:latin typeface="+mn-lt"/>
                          <a:ea typeface="+mn-ea"/>
                        </a:rPr>
                        <a:t>14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135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4</a:t>
                      </a:r>
                      <a:r>
                        <a:rPr lang="en-US" sz="2000" baseline="0" dirty="0">
                          <a:solidFill>
                            <a:srgbClr val="002060"/>
                          </a:solidFill>
                          <a:latin typeface="+mn-lt"/>
                          <a:ea typeface="+mn-ea"/>
                        </a:rPr>
                        <a:t> x 500</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125290611"/>
                  </a:ext>
                </a:extLst>
              </a:tr>
              <a:tr h="609497">
                <a:tc>
                  <a:txBody>
                    <a:bodyPr/>
                    <a:lstStyle/>
                    <a:p>
                      <a:pPr marL="0" marR="0" indent="0" algn="ctr" defTabSz="932559" rtl="0" eaLnBrk="1" fontAlgn="auto" latinLnBrk="0" hangingPunct="1">
                        <a:lnSpc>
                          <a:spcPct val="100000"/>
                        </a:lnSpc>
                        <a:spcBef>
                          <a:spcPts val="0"/>
                        </a:spcBef>
                        <a:spcAft>
                          <a:spcPts val="0"/>
                        </a:spcAft>
                        <a:buClrTx/>
                        <a:buSzTx/>
                        <a:buFontTx/>
                        <a:buNone/>
                        <a:tabLst/>
                        <a:defRPr/>
                      </a:pPr>
                      <a:r>
                        <a:rPr lang="en-US" sz="1600" dirty="0">
                          <a:solidFill>
                            <a:srgbClr val="002060"/>
                          </a:solidFill>
                          <a:latin typeface="+mn-lt"/>
                          <a:ea typeface="+mn-ea"/>
                        </a:rPr>
                        <a:t>A6</a:t>
                      </a:r>
                      <a:br>
                        <a:rPr lang="en-US" sz="1600" dirty="0">
                          <a:solidFill>
                            <a:srgbClr val="002060"/>
                          </a:solidFill>
                          <a:latin typeface="+mn-lt"/>
                          <a:ea typeface="+mn-ea"/>
                        </a:rPr>
                      </a:br>
                      <a:r>
                        <a:rPr lang="en-US" altLang="ja-JP" sz="1600" dirty="0">
                          <a:solidFill>
                            <a:srgbClr val="002060"/>
                          </a:solidFill>
                          <a:latin typeface="+mn-lt"/>
                          <a:ea typeface="+mn-ea"/>
                        </a:rPr>
                        <a:t>(</a:t>
                      </a:r>
                      <a:r>
                        <a:rPr lang="ja-JP" altLang="en-US" sz="1600" dirty="0">
                          <a:solidFill>
                            <a:srgbClr val="002060"/>
                          </a:solidFill>
                          <a:latin typeface="+mn-lt"/>
                          <a:ea typeface="+mn-ea"/>
                        </a:rPr>
                        <a:t>メモリ集中型</a:t>
                      </a:r>
                      <a:r>
                        <a:rPr lang="en-US" altLang="ja-JP" sz="1600" dirty="0">
                          <a:solidFill>
                            <a:srgbClr val="002060"/>
                          </a:solidFill>
                          <a:latin typeface="+mn-lt"/>
                          <a:ea typeface="+mn-ea"/>
                        </a:rPr>
                        <a:t>)</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FF0000"/>
                          </a:solidFill>
                          <a:latin typeface="+mn-lt"/>
                          <a:ea typeface="+mn-ea"/>
                        </a:rPr>
                        <a:t>28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285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8</a:t>
                      </a:r>
                      <a:r>
                        <a:rPr lang="en-US" altLang="ja-JP" sz="2000" dirty="0">
                          <a:solidFill>
                            <a:srgbClr val="002060"/>
                          </a:solidFill>
                          <a:latin typeface="+mn-lt"/>
                          <a:ea typeface="+mn-ea"/>
                        </a:rPr>
                        <a:t> x</a:t>
                      </a:r>
                      <a:r>
                        <a:rPr lang="en-US" altLang="ja-JP" sz="2000" baseline="0" dirty="0">
                          <a:solidFill>
                            <a:srgbClr val="002060"/>
                          </a:solidFill>
                          <a:latin typeface="+mn-lt"/>
                          <a:ea typeface="+mn-ea"/>
                        </a:rPr>
                        <a:t> 500</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3177369"/>
                  </a:ext>
                </a:extLst>
              </a:tr>
              <a:tr h="659741">
                <a:tc>
                  <a:txBody>
                    <a:bodyPr/>
                    <a:lstStyle/>
                    <a:p>
                      <a:pPr algn="ctr"/>
                      <a:r>
                        <a:rPr lang="en-US" sz="2000" dirty="0">
                          <a:solidFill>
                            <a:srgbClr val="002060"/>
                          </a:solidFill>
                          <a:latin typeface="+mn-lt"/>
                          <a:ea typeface="+mn-ea"/>
                        </a:rPr>
                        <a:t>A7</a:t>
                      </a:r>
                    </a:p>
                    <a:p>
                      <a:pPr algn="ctr"/>
                      <a:r>
                        <a:rPr lang="en-US" altLang="ja-JP" sz="1600" dirty="0">
                          <a:solidFill>
                            <a:srgbClr val="002060"/>
                          </a:solidFill>
                          <a:latin typeface="+mn-lt"/>
                          <a:ea typeface="+mn-ea"/>
                        </a:rPr>
                        <a:t>(</a:t>
                      </a:r>
                      <a:r>
                        <a:rPr lang="ja-JP" altLang="en-US" sz="1600" dirty="0">
                          <a:solidFill>
                            <a:srgbClr val="002060"/>
                          </a:solidFill>
                          <a:latin typeface="+mn-lt"/>
                          <a:ea typeface="+mn-ea"/>
                        </a:rPr>
                        <a:t>メモリ集中型</a:t>
                      </a:r>
                      <a:r>
                        <a:rPr lang="en-US" altLang="ja-JP" sz="1600" dirty="0">
                          <a:solidFill>
                            <a:srgbClr val="002060"/>
                          </a:solidFill>
                          <a:latin typeface="+mn-lt"/>
                          <a:ea typeface="+mn-ea"/>
                        </a:rPr>
                        <a:t>)</a:t>
                      </a:r>
                      <a:endParaRPr lang="en-US" sz="1600" dirty="0">
                        <a:solidFill>
                          <a:srgbClr val="FF000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FF0000"/>
                          </a:solidFill>
                          <a:latin typeface="+mn-lt"/>
                          <a:ea typeface="+mn-ea"/>
                        </a:rPr>
                        <a:t>56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605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altLang="ja-JP" sz="2000" dirty="0">
                          <a:solidFill>
                            <a:srgbClr val="002060"/>
                          </a:solidFill>
                          <a:latin typeface="+mn-lt"/>
                          <a:ea typeface="+mn-ea"/>
                        </a:rPr>
                        <a:t>16</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16</a:t>
                      </a:r>
                      <a:r>
                        <a:rPr lang="en-US" altLang="ja-JP" sz="2000" dirty="0">
                          <a:solidFill>
                            <a:srgbClr val="002060"/>
                          </a:solidFill>
                          <a:latin typeface="+mn-lt"/>
                          <a:ea typeface="+mn-ea"/>
                        </a:rPr>
                        <a:t> x</a:t>
                      </a:r>
                      <a:r>
                        <a:rPr lang="en-US" altLang="ja-JP" sz="2000" baseline="0" dirty="0">
                          <a:solidFill>
                            <a:srgbClr val="002060"/>
                          </a:solidFill>
                          <a:latin typeface="+mn-lt"/>
                          <a:ea typeface="+mn-ea"/>
                        </a:rPr>
                        <a:t> 500</a:t>
                      </a:r>
                      <a:endParaRPr lang="en-US" sz="20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85069378"/>
                  </a:ext>
                </a:extLst>
              </a:tr>
            </a:tbl>
          </a:graphicData>
        </a:graphic>
      </p:graphicFrame>
      <p:sp>
        <p:nvSpPr>
          <p:cNvPr id="4" name="テキスト ボックス 3"/>
          <p:cNvSpPr txBox="1"/>
          <p:nvPr/>
        </p:nvSpPr>
        <p:spPr>
          <a:xfrm>
            <a:off x="121031" y="6486213"/>
            <a:ext cx="6093848" cy="338554"/>
          </a:xfrm>
          <a:prstGeom prst="rect">
            <a:avLst/>
          </a:prstGeom>
          <a:noFill/>
        </p:spPr>
        <p:txBody>
          <a:bodyPr wrap="none" rtlCol="0">
            <a:spAutoFit/>
          </a:bodyPr>
          <a:lstStyle/>
          <a:p>
            <a:pPr defTabSz="914012"/>
            <a:r>
              <a:rPr lang="en-US" altLang="ja-JP" sz="1600" dirty="0">
                <a:solidFill>
                  <a:srgbClr val="000000"/>
                </a:solidFill>
                <a:hlinkClick r:id="rId3"/>
              </a:rPr>
              <a:t>http://azure.microsoft.com/ja-jp/pricing/details/virtual-machines/</a:t>
            </a:r>
            <a:endParaRPr lang="ja-JP" altLang="en-US" sz="1600" dirty="0">
              <a:solidFill>
                <a:srgbClr val="000000"/>
              </a:solidFill>
            </a:endParaRPr>
          </a:p>
        </p:txBody>
      </p:sp>
    </p:spTree>
    <p:extLst>
      <p:ext uri="{BB962C8B-B14F-4D97-AF65-F5344CB8AC3E}">
        <p14:creationId xmlns:p14="http://schemas.microsoft.com/office/powerpoint/2010/main" val="205699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215" dirty="0"/>
              <a:t>SSD</a:t>
            </a:r>
            <a:r>
              <a:rPr kumimoji="1" lang="ja-JP" altLang="en-US" sz="4215" dirty="0"/>
              <a:t> 搭載インスタンス</a:t>
            </a:r>
            <a:r>
              <a:rPr kumimoji="1" lang="en-US" altLang="ja-JP" sz="4215" dirty="0"/>
              <a:t>:</a:t>
            </a:r>
            <a:r>
              <a:rPr kumimoji="1" lang="ja-JP" altLang="en-US" sz="4215" dirty="0"/>
              <a:t> </a:t>
            </a:r>
            <a:r>
              <a:rPr kumimoji="1" lang="en-US" altLang="ja-JP" sz="4215" dirty="0"/>
              <a:t>D</a:t>
            </a:r>
            <a:r>
              <a:rPr kumimoji="1" lang="ja-JP" altLang="en-US" sz="4215" dirty="0"/>
              <a:t>シリーズ</a:t>
            </a:r>
          </a:p>
        </p:txBody>
      </p:sp>
      <p:graphicFrame>
        <p:nvGraphicFramePr>
          <p:cNvPr id="3" name="Table 3"/>
          <p:cNvGraphicFramePr>
            <a:graphicFrameLocks noGrp="1"/>
          </p:cNvGraphicFramePr>
          <p:nvPr>
            <p:extLst/>
          </p:nvPr>
        </p:nvGraphicFramePr>
        <p:xfrm>
          <a:off x="378273" y="1125399"/>
          <a:ext cx="11489400" cy="4144806"/>
        </p:xfrm>
        <a:graphic>
          <a:graphicData uri="http://schemas.openxmlformats.org/drawingml/2006/table">
            <a:tbl>
              <a:tblPr firstRow="1" bandRow="1">
                <a:tableStyleId>{1E171933-4619-4E11-9A3F-F7608DF75F80}</a:tableStyleId>
              </a:tblPr>
              <a:tblGrid>
                <a:gridCol w="893876">
                  <a:extLst>
                    <a:ext uri="{9D8B030D-6E8A-4147-A177-3AD203B41FA5}">
                      <a16:colId xmlns:a16="http://schemas.microsoft.com/office/drawing/2014/main" val="3039954190"/>
                    </a:ext>
                  </a:extLst>
                </a:gridCol>
                <a:gridCol w="863974">
                  <a:extLst>
                    <a:ext uri="{9D8B030D-6E8A-4147-A177-3AD203B41FA5}">
                      <a16:colId xmlns:a16="http://schemas.microsoft.com/office/drawing/2014/main" val="753990548"/>
                    </a:ext>
                  </a:extLst>
                </a:gridCol>
                <a:gridCol w="1295960">
                  <a:extLst>
                    <a:ext uri="{9D8B030D-6E8A-4147-A177-3AD203B41FA5}">
                      <a16:colId xmlns:a16="http://schemas.microsoft.com/office/drawing/2014/main" val="473002120"/>
                    </a:ext>
                  </a:extLst>
                </a:gridCol>
                <a:gridCol w="1295960">
                  <a:extLst>
                    <a:ext uri="{9D8B030D-6E8A-4147-A177-3AD203B41FA5}">
                      <a16:colId xmlns:a16="http://schemas.microsoft.com/office/drawing/2014/main" val="3090326818"/>
                    </a:ext>
                  </a:extLst>
                </a:gridCol>
                <a:gridCol w="1295962">
                  <a:extLst>
                    <a:ext uri="{9D8B030D-6E8A-4147-A177-3AD203B41FA5}">
                      <a16:colId xmlns:a16="http://schemas.microsoft.com/office/drawing/2014/main" val="4262519368"/>
                    </a:ext>
                  </a:extLst>
                </a:gridCol>
                <a:gridCol w="1460917">
                  <a:extLst>
                    <a:ext uri="{9D8B030D-6E8A-4147-A177-3AD203B41FA5}">
                      <a16:colId xmlns:a16="http://schemas.microsoft.com/office/drawing/2014/main" val="2637009889"/>
                    </a:ext>
                  </a:extLst>
                </a:gridCol>
                <a:gridCol w="1460917">
                  <a:extLst>
                    <a:ext uri="{9D8B030D-6E8A-4147-A177-3AD203B41FA5}">
                      <a16:colId xmlns:a16="http://schemas.microsoft.com/office/drawing/2014/main" val="657600059"/>
                    </a:ext>
                  </a:extLst>
                </a:gridCol>
                <a:gridCol w="1460917">
                  <a:extLst>
                    <a:ext uri="{9D8B030D-6E8A-4147-A177-3AD203B41FA5}">
                      <a16:colId xmlns:a16="http://schemas.microsoft.com/office/drawing/2014/main" val="3883078283"/>
                    </a:ext>
                  </a:extLst>
                </a:gridCol>
                <a:gridCol w="1460917">
                  <a:extLst>
                    <a:ext uri="{9D8B030D-6E8A-4147-A177-3AD203B41FA5}">
                      <a16:colId xmlns:a16="http://schemas.microsoft.com/office/drawing/2014/main" val="1805201725"/>
                    </a:ext>
                  </a:extLst>
                </a:gridCol>
              </a:tblGrid>
              <a:tr h="853303">
                <a:tc>
                  <a:txBody>
                    <a:bodyPr/>
                    <a:lstStyle/>
                    <a:p>
                      <a:pPr algn="ctr"/>
                      <a:r>
                        <a:rPr lang="ja-JP" altLang="en-US" sz="1600" dirty="0"/>
                        <a:t>サイズ</a:t>
                      </a:r>
                      <a:endParaRPr lang="en-US" sz="1600" b="1" dirty="0">
                        <a:solidFill>
                          <a:schemeClr val="bg1">
                            <a:alpha val="99000"/>
                          </a:schemeClr>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600" dirty="0"/>
                        <a:t>コア数</a:t>
                      </a:r>
                      <a:endParaRPr lang="en-US" sz="1600" b="1" dirty="0">
                        <a:solidFill>
                          <a:schemeClr val="bg1">
                            <a:alpha val="99000"/>
                          </a:schemeClr>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600" dirty="0"/>
                        <a:t>メモリ容量</a:t>
                      </a:r>
                      <a:br>
                        <a:rPr lang="en-US" altLang="ja-JP" sz="1600" dirty="0"/>
                      </a:br>
                      <a:r>
                        <a:rPr lang="en-US" altLang="ja-JP" sz="1600" dirty="0"/>
                        <a:t>(GB)</a:t>
                      </a:r>
                      <a:endParaRPr lang="en-US" sz="1600" b="1" dirty="0">
                        <a:solidFill>
                          <a:schemeClr val="bg1">
                            <a:alpha val="99000"/>
                          </a:schemeClr>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600" dirty="0"/>
                        <a:t>ローカル</a:t>
                      </a:r>
                      <a:r>
                        <a:rPr lang="en-US" altLang="ja-JP" sz="1600" dirty="0"/>
                        <a:t>SSD</a:t>
                      </a:r>
                      <a:br>
                        <a:rPr lang="en-US" altLang="ja-JP" sz="1600" dirty="0"/>
                      </a:br>
                      <a:r>
                        <a:rPr lang="ja-JP" altLang="en-US" sz="1600" dirty="0"/>
                        <a:t>容量 </a:t>
                      </a:r>
                      <a:r>
                        <a:rPr lang="en-US" altLang="ja-JP" sz="1600" dirty="0"/>
                        <a:t>(GB)</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600" b="1" dirty="0">
                          <a:solidFill>
                            <a:schemeClr val="bg1">
                              <a:alpha val="99000"/>
                            </a:schemeClr>
                          </a:solidFill>
                        </a:rPr>
                        <a:t>ローカル</a:t>
                      </a:r>
                      <a:r>
                        <a:rPr lang="en-US" altLang="ja-JP" sz="1600" b="1" dirty="0">
                          <a:solidFill>
                            <a:schemeClr val="bg1">
                              <a:alpha val="99000"/>
                            </a:schemeClr>
                          </a:solidFill>
                        </a:rPr>
                        <a:t>SSD</a:t>
                      </a:r>
                      <a:br>
                        <a:rPr lang="en-US" altLang="ja-JP" sz="1600" b="1" dirty="0">
                          <a:solidFill>
                            <a:schemeClr val="bg1">
                              <a:alpha val="99000"/>
                            </a:schemeClr>
                          </a:solidFill>
                        </a:rPr>
                      </a:br>
                      <a:r>
                        <a:rPr lang="ja-JP" altLang="en-US" sz="1600" b="1" dirty="0">
                          <a:solidFill>
                            <a:schemeClr val="bg1">
                              <a:alpha val="99000"/>
                            </a:schemeClr>
                          </a:solidFill>
                        </a:rPr>
                        <a:t>最大 </a:t>
                      </a:r>
                      <a:r>
                        <a:rPr lang="en-US" altLang="ja-JP" sz="1600" b="1" dirty="0">
                          <a:solidFill>
                            <a:schemeClr val="bg1">
                              <a:alpha val="99000"/>
                            </a:schemeClr>
                          </a:solidFill>
                        </a:rPr>
                        <a:t>IOPS</a:t>
                      </a:r>
                      <a:endParaRPr lang="ja-JP" altLang="en-US" sz="1600" b="1" dirty="0">
                        <a:solidFill>
                          <a:schemeClr val="bg1">
                            <a:alpha val="99000"/>
                          </a:schemeClr>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600" b="1" dirty="0">
                          <a:solidFill>
                            <a:schemeClr val="bg1">
                              <a:alpha val="99000"/>
                            </a:schemeClr>
                          </a:solidFill>
                        </a:rPr>
                        <a:t>ローカル</a:t>
                      </a:r>
                      <a:r>
                        <a:rPr lang="en-US" altLang="ja-JP" sz="1600" b="1" dirty="0">
                          <a:solidFill>
                            <a:schemeClr val="bg1">
                              <a:alpha val="99000"/>
                            </a:schemeClr>
                          </a:solidFill>
                        </a:rPr>
                        <a:t>SSD</a:t>
                      </a:r>
                      <a:br>
                        <a:rPr lang="en-US" altLang="ja-JP" sz="1600" b="1" dirty="0">
                          <a:solidFill>
                            <a:schemeClr val="bg1">
                              <a:alpha val="99000"/>
                            </a:schemeClr>
                          </a:solidFill>
                        </a:rPr>
                      </a:br>
                      <a:r>
                        <a:rPr lang="ja-JP" altLang="en-US" sz="1600" b="1" dirty="0">
                          <a:solidFill>
                            <a:schemeClr val="bg1">
                              <a:alpha val="99000"/>
                            </a:schemeClr>
                          </a:solidFill>
                        </a:rPr>
                        <a:t>最大</a:t>
                      </a:r>
                      <a:r>
                        <a:rPr lang="en-US" altLang="ja-JP" sz="1600" b="1" dirty="0">
                          <a:solidFill>
                            <a:schemeClr val="bg1">
                              <a:alpha val="99000"/>
                            </a:schemeClr>
                          </a:solidFill>
                        </a:rPr>
                        <a:t>Read</a:t>
                      </a:r>
                      <a:br>
                        <a:rPr lang="en-US" altLang="ja-JP" sz="1600" b="1" dirty="0">
                          <a:solidFill>
                            <a:schemeClr val="bg1">
                              <a:alpha val="99000"/>
                            </a:schemeClr>
                          </a:solidFill>
                        </a:rPr>
                      </a:br>
                      <a:r>
                        <a:rPr lang="ja-JP" altLang="en-US" sz="1600" b="1" dirty="0">
                          <a:solidFill>
                            <a:schemeClr val="bg1">
                              <a:alpha val="99000"/>
                            </a:schemeClr>
                          </a:solidFill>
                        </a:rPr>
                        <a:t>速度 </a:t>
                      </a:r>
                      <a:r>
                        <a:rPr lang="en-US" altLang="ja-JP" sz="1600" b="1" dirty="0">
                          <a:solidFill>
                            <a:schemeClr val="bg1">
                              <a:alpha val="99000"/>
                            </a:schemeClr>
                          </a:solidFill>
                        </a:rPr>
                        <a:t>(MB/s)</a:t>
                      </a:r>
                      <a:endParaRPr lang="ja-JP" altLang="en-US" sz="1600" b="1" dirty="0">
                        <a:solidFill>
                          <a:schemeClr val="bg1">
                            <a:alpha val="99000"/>
                          </a:schemeClr>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600" b="1" dirty="0">
                          <a:solidFill>
                            <a:schemeClr val="bg1">
                              <a:alpha val="99000"/>
                            </a:schemeClr>
                          </a:solidFill>
                        </a:rPr>
                        <a:t>ローカル</a:t>
                      </a:r>
                      <a:r>
                        <a:rPr lang="en-US" altLang="ja-JP" sz="1600" b="1" dirty="0">
                          <a:solidFill>
                            <a:schemeClr val="bg1">
                              <a:alpha val="99000"/>
                            </a:schemeClr>
                          </a:solidFill>
                        </a:rPr>
                        <a:t>SSD</a:t>
                      </a:r>
                      <a:br>
                        <a:rPr lang="en-US" altLang="ja-JP" sz="1600" b="1" dirty="0">
                          <a:solidFill>
                            <a:schemeClr val="bg1">
                              <a:alpha val="99000"/>
                            </a:schemeClr>
                          </a:solidFill>
                        </a:rPr>
                      </a:br>
                      <a:r>
                        <a:rPr lang="ja-JP" altLang="en-US" sz="1600" b="1" dirty="0">
                          <a:solidFill>
                            <a:schemeClr val="bg1">
                              <a:alpha val="99000"/>
                            </a:schemeClr>
                          </a:solidFill>
                        </a:rPr>
                        <a:t>最大</a:t>
                      </a:r>
                      <a:r>
                        <a:rPr lang="en-US" altLang="ja-JP" sz="1600" b="1" dirty="0">
                          <a:solidFill>
                            <a:schemeClr val="bg1">
                              <a:alpha val="99000"/>
                            </a:schemeClr>
                          </a:solidFill>
                        </a:rPr>
                        <a:t>Write</a:t>
                      </a:r>
                      <a:br>
                        <a:rPr lang="en-US" altLang="ja-JP" sz="1600" b="1" dirty="0">
                          <a:solidFill>
                            <a:schemeClr val="bg1">
                              <a:alpha val="99000"/>
                            </a:schemeClr>
                          </a:solidFill>
                        </a:rPr>
                      </a:br>
                      <a:r>
                        <a:rPr lang="ja-JP" altLang="en-US" sz="1600" b="1" dirty="0">
                          <a:solidFill>
                            <a:schemeClr val="bg1">
                              <a:alpha val="99000"/>
                            </a:schemeClr>
                          </a:solidFill>
                        </a:rPr>
                        <a:t>速度 </a:t>
                      </a:r>
                      <a:r>
                        <a:rPr lang="en-US" altLang="ja-JP" sz="1600" b="1" dirty="0">
                          <a:solidFill>
                            <a:schemeClr val="bg1">
                              <a:alpha val="99000"/>
                            </a:schemeClr>
                          </a:solidFill>
                        </a:rPr>
                        <a:t>(MB/s)</a:t>
                      </a:r>
                      <a:endParaRPr lang="ja-JP" altLang="en-US" sz="1600" b="1" dirty="0">
                        <a:solidFill>
                          <a:schemeClr val="bg1">
                            <a:alpha val="99000"/>
                          </a:schemeClr>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600" b="1" dirty="0">
                          <a:solidFill>
                            <a:schemeClr val="bg1">
                              <a:alpha val="99000"/>
                            </a:schemeClr>
                          </a:solidFill>
                        </a:rPr>
                        <a:t>データ</a:t>
                      </a:r>
                      <a:br>
                        <a:rPr lang="ja-JP" altLang="en-US" sz="1600" b="1" dirty="0">
                          <a:solidFill>
                            <a:schemeClr val="bg1">
                              <a:alpha val="99000"/>
                            </a:schemeClr>
                          </a:solidFill>
                        </a:rPr>
                      </a:br>
                      <a:r>
                        <a:rPr lang="ja-JP" altLang="en-US" sz="1600" b="1" dirty="0">
                          <a:solidFill>
                            <a:schemeClr val="bg1">
                              <a:alpha val="99000"/>
                            </a:schemeClr>
                          </a:solidFill>
                        </a:rPr>
                        <a:t>ディスク</a:t>
                      </a:r>
                    </a:p>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600" b="1" dirty="0">
                          <a:solidFill>
                            <a:schemeClr val="bg1">
                              <a:alpha val="99000"/>
                            </a:schemeClr>
                          </a:solidFill>
                        </a:rPr>
                        <a:t>最大接続数</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600" b="1" dirty="0">
                          <a:solidFill>
                            <a:schemeClr val="bg1">
                              <a:alpha val="99000"/>
                            </a:schemeClr>
                          </a:solidFill>
                        </a:rPr>
                        <a:t>データ</a:t>
                      </a:r>
                      <a:br>
                        <a:rPr lang="en-US" altLang="ja-JP" sz="1600" b="1" dirty="0">
                          <a:solidFill>
                            <a:schemeClr val="bg1">
                              <a:alpha val="99000"/>
                            </a:schemeClr>
                          </a:solidFill>
                        </a:rPr>
                      </a:br>
                      <a:r>
                        <a:rPr lang="ja-JP" altLang="en-US" sz="1600" b="1" dirty="0">
                          <a:solidFill>
                            <a:schemeClr val="bg1">
                              <a:alpha val="99000"/>
                            </a:schemeClr>
                          </a:solidFill>
                        </a:rPr>
                        <a:t>ディスク</a:t>
                      </a:r>
                      <a:br>
                        <a:rPr lang="en-US" altLang="ja-JP" sz="1600" b="1" dirty="0">
                          <a:solidFill>
                            <a:schemeClr val="bg1">
                              <a:alpha val="99000"/>
                            </a:schemeClr>
                          </a:solidFill>
                        </a:rPr>
                      </a:br>
                      <a:r>
                        <a:rPr lang="ja-JP" altLang="en-US" sz="1600" b="1" dirty="0">
                          <a:solidFill>
                            <a:schemeClr val="bg1">
                              <a:alpha val="99000"/>
                            </a:schemeClr>
                          </a:solidFill>
                        </a:rPr>
                        <a:t>最大 </a:t>
                      </a:r>
                      <a:r>
                        <a:rPr lang="en-US" altLang="ja-JP" sz="1600" b="1" dirty="0">
                          <a:solidFill>
                            <a:schemeClr val="bg1">
                              <a:alpha val="99000"/>
                            </a:schemeClr>
                          </a:solidFill>
                        </a:rPr>
                        <a:t>IOPS</a:t>
                      </a:r>
                      <a:endParaRPr lang="en-US" sz="1600" b="1" dirty="0">
                        <a:solidFill>
                          <a:schemeClr val="bg1">
                            <a:alpha val="99000"/>
                          </a:schemeClr>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extLst>
                  <a:ext uri="{0D108BD9-81ED-4DB2-BD59-A6C34878D82A}">
                    <a16:rowId xmlns:a16="http://schemas.microsoft.com/office/drawing/2014/main" val="3380049877"/>
                  </a:ext>
                </a:extLst>
              </a:tr>
              <a:tr h="396168">
                <a:tc>
                  <a:txBody>
                    <a:bodyPr/>
                    <a:lstStyle/>
                    <a:p>
                      <a:pPr algn="ctr"/>
                      <a:r>
                        <a:rPr lang="en-US" sz="1800" dirty="0">
                          <a:solidFill>
                            <a:srgbClr val="002060"/>
                          </a:solidFill>
                        </a:rPr>
                        <a:t>D1</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3.5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50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3,000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800" dirty="0">
                          <a:solidFill>
                            <a:srgbClr val="002060"/>
                          </a:solidFill>
                        </a:rPr>
                        <a:t>2 </a:t>
                      </a:r>
                      <a:r>
                        <a:rPr lang="en-US" altLang="ja-JP" sz="1800" dirty="0">
                          <a:solidFill>
                            <a:srgbClr val="002060"/>
                          </a:solidFill>
                        </a:rPr>
                        <a:t>x</a:t>
                      </a:r>
                      <a:r>
                        <a:rPr lang="en-US" altLang="ja-JP" sz="1800" baseline="0" dirty="0">
                          <a:solidFill>
                            <a:srgbClr val="002060"/>
                          </a:solidFill>
                        </a:rPr>
                        <a:t> 500</a:t>
                      </a:r>
                      <a:endParaRPr lang="en-US" altLang="ja-JP" sz="1800" dirty="0">
                        <a:solidFill>
                          <a:srgbClr val="00206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98292531"/>
                  </a:ext>
                </a:extLst>
              </a:tr>
              <a:tr h="396168">
                <a:tc>
                  <a:txBody>
                    <a:bodyPr/>
                    <a:lstStyle/>
                    <a:p>
                      <a:pPr algn="ctr"/>
                      <a:r>
                        <a:rPr lang="en-US" sz="1800" dirty="0">
                          <a:solidFill>
                            <a:srgbClr val="002060"/>
                          </a:solidFill>
                        </a:rPr>
                        <a:t>D2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7</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6,000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96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a:t>
                      </a:r>
                      <a:r>
                        <a:rPr lang="en-US" altLang="ja-JP" sz="1800" dirty="0">
                          <a:solidFill>
                            <a:srgbClr val="002060"/>
                          </a:solidFill>
                        </a:rPr>
                        <a:t> x</a:t>
                      </a:r>
                      <a:r>
                        <a:rPr lang="en-US" altLang="ja-JP" sz="1800" baseline="0" dirty="0">
                          <a:solidFill>
                            <a:srgbClr val="002060"/>
                          </a:solidFill>
                        </a:rPr>
                        <a:t> 500</a:t>
                      </a:r>
                      <a:endParaRPr lang="en-US" sz="1800" dirty="0">
                        <a:solidFill>
                          <a:srgbClr val="00206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136616370"/>
                  </a:ext>
                </a:extLst>
              </a:tr>
              <a:tr h="396168">
                <a:tc>
                  <a:txBody>
                    <a:bodyPr/>
                    <a:lstStyle/>
                    <a:p>
                      <a:pPr algn="ctr"/>
                      <a:r>
                        <a:rPr lang="en-US" sz="1800" dirty="0">
                          <a:solidFill>
                            <a:srgbClr val="002060"/>
                          </a:solidFill>
                        </a:rPr>
                        <a:t>D3</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250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12,000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192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96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8</a:t>
                      </a:r>
                      <a:r>
                        <a:rPr lang="en-US" altLang="ja-JP" sz="1800" dirty="0">
                          <a:solidFill>
                            <a:srgbClr val="002060"/>
                          </a:solidFill>
                        </a:rPr>
                        <a:t> x</a:t>
                      </a:r>
                      <a:r>
                        <a:rPr lang="en-US" altLang="ja-JP" sz="1800" baseline="0" dirty="0">
                          <a:solidFill>
                            <a:srgbClr val="002060"/>
                          </a:solidFill>
                        </a:rPr>
                        <a:t> 500</a:t>
                      </a:r>
                      <a:endParaRPr lang="en-US" sz="1800" dirty="0">
                        <a:solidFill>
                          <a:srgbClr val="00206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582149765"/>
                  </a:ext>
                </a:extLst>
              </a:tr>
              <a:tr h="396168">
                <a:tc>
                  <a:txBody>
                    <a:bodyPr/>
                    <a:lstStyle/>
                    <a:p>
                      <a:pPr algn="ctr"/>
                      <a:r>
                        <a:rPr lang="en-US" sz="1800" dirty="0">
                          <a:solidFill>
                            <a:srgbClr val="002060"/>
                          </a:solidFill>
                        </a:rPr>
                        <a:t>D4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500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24,000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384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192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16</a:t>
                      </a:r>
                      <a:r>
                        <a:rPr lang="en-US" altLang="ja-JP" sz="1800" dirty="0">
                          <a:solidFill>
                            <a:srgbClr val="002060"/>
                          </a:solidFill>
                        </a:rPr>
                        <a:t> x</a:t>
                      </a:r>
                      <a:r>
                        <a:rPr lang="en-US" altLang="ja-JP" sz="1800" baseline="0" dirty="0">
                          <a:solidFill>
                            <a:srgbClr val="002060"/>
                          </a:solidFill>
                        </a:rPr>
                        <a:t> 500</a:t>
                      </a:r>
                      <a:endParaRPr lang="en-US" sz="1800" dirty="0">
                        <a:solidFill>
                          <a:srgbClr val="00206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895835423"/>
                  </a:ext>
                </a:extLst>
              </a:tr>
              <a:tr h="426644">
                <a:tc>
                  <a:txBody>
                    <a:bodyPr/>
                    <a:lstStyle/>
                    <a:p>
                      <a:pPr algn="ctr"/>
                      <a:r>
                        <a:rPr lang="en-US" sz="1800" dirty="0">
                          <a:solidFill>
                            <a:srgbClr val="002060"/>
                          </a:solidFill>
                        </a:rPr>
                        <a:t>D11</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6,000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96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a:t>
                      </a:r>
                      <a:r>
                        <a:rPr lang="en-US" sz="1800" baseline="0" dirty="0">
                          <a:solidFill>
                            <a:srgbClr val="002060"/>
                          </a:solidFill>
                        </a:rPr>
                        <a:t> x 500</a:t>
                      </a:r>
                      <a:endParaRPr lang="en-US" sz="1800" dirty="0">
                        <a:solidFill>
                          <a:srgbClr val="00206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125290611"/>
                  </a:ext>
                </a:extLst>
              </a:tr>
              <a:tr h="426644">
                <a:tc>
                  <a:txBody>
                    <a:bodyPr/>
                    <a:lstStyle/>
                    <a:p>
                      <a:pPr marL="0" marR="0" indent="0" algn="ctr" defTabSz="932559" rtl="0" eaLnBrk="1" fontAlgn="auto" latinLnBrk="0" hangingPunct="1">
                        <a:lnSpc>
                          <a:spcPct val="100000"/>
                        </a:lnSpc>
                        <a:spcBef>
                          <a:spcPts val="0"/>
                        </a:spcBef>
                        <a:spcAft>
                          <a:spcPts val="0"/>
                        </a:spcAft>
                        <a:buClrTx/>
                        <a:buSzTx/>
                        <a:buFontTx/>
                        <a:buNone/>
                        <a:tabLst/>
                        <a:defRPr/>
                      </a:pPr>
                      <a:r>
                        <a:rPr lang="en-US" sz="1800" dirty="0">
                          <a:solidFill>
                            <a:srgbClr val="002060"/>
                          </a:solidFill>
                        </a:rPr>
                        <a:t>D12</a:t>
                      </a:r>
                      <a:endParaRPr lang="en-US" altLang="ja-JP" sz="1800" dirty="0">
                        <a:solidFill>
                          <a:srgbClr val="00206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12,000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192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96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8</a:t>
                      </a:r>
                      <a:r>
                        <a:rPr lang="en-US" altLang="ja-JP" sz="1800" dirty="0">
                          <a:solidFill>
                            <a:srgbClr val="002060"/>
                          </a:solidFill>
                        </a:rPr>
                        <a:t> x</a:t>
                      </a:r>
                      <a:r>
                        <a:rPr lang="en-US" altLang="ja-JP" sz="1800" baseline="0" dirty="0">
                          <a:solidFill>
                            <a:srgbClr val="002060"/>
                          </a:solidFill>
                        </a:rPr>
                        <a:t> 500</a:t>
                      </a:r>
                      <a:endParaRPr lang="en-US" sz="1800" dirty="0">
                        <a:solidFill>
                          <a:srgbClr val="00206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3177369"/>
                  </a:ext>
                </a:extLst>
              </a:tr>
              <a:tr h="426644">
                <a:tc>
                  <a:txBody>
                    <a:bodyPr/>
                    <a:lstStyle/>
                    <a:p>
                      <a:pPr algn="ctr"/>
                      <a:r>
                        <a:rPr lang="en-US" sz="1800" dirty="0">
                          <a:solidFill>
                            <a:srgbClr val="002060"/>
                          </a:solidFill>
                        </a:rPr>
                        <a:t>D13</a:t>
                      </a:r>
                      <a:endParaRPr lang="en-US" sz="1800" dirty="0">
                        <a:solidFill>
                          <a:srgbClr val="FF000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56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24,000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384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192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16</a:t>
                      </a:r>
                      <a:r>
                        <a:rPr lang="en-US" altLang="ja-JP" sz="1800" dirty="0">
                          <a:solidFill>
                            <a:srgbClr val="002060"/>
                          </a:solidFill>
                        </a:rPr>
                        <a:t> x</a:t>
                      </a:r>
                      <a:r>
                        <a:rPr lang="en-US" altLang="ja-JP" sz="1800" baseline="0" dirty="0">
                          <a:solidFill>
                            <a:srgbClr val="002060"/>
                          </a:solidFill>
                        </a:rPr>
                        <a:t> 500</a:t>
                      </a:r>
                      <a:endParaRPr lang="en-US" sz="1800" dirty="0">
                        <a:solidFill>
                          <a:srgbClr val="00206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85069378"/>
                  </a:ext>
                </a:extLst>
              </a:tr>
              <a:tr h="426644">
                <a:tc>
                  <a:txBody>
                    <a:bodyPr/>
                    <a:lstStyle/>
                    <a:p>
                      <a:pPr algn="ctr"/>
                      <a:r>
                        <a:rPr lang="en-US" sz="1800" dirty="0">
                          <a:solidFill>
                            <a:srgbClr val="002060"/>
                          </a:solidFill>
                        </a:rPr>
                        <a:t>D14</a:t>
                      </a:r>
                      <a:endParaRPr lang="en-US" sz="1800" dirty="0">
                        <a:solidFill>
                          <a:srgbClr val="FF000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112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800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48,000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768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384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rPr>
                        <a:t>32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altLang="ja-JP" sz="1800" dirty="0">
                          <a:solidFill>
                            <a:srgbClr val="002060"/>
                          </a:solidFill>
                        </a:rPr>
                        <a:t>32 x</a:t>
                      </a:r>
                      <a:r>
                        <a:rPr lang="en-US" altLang="ja-JP" sz="1800" baseline="0" dirty="0">
                          <a:solidFill>
                            <a:srgbClr val="002060"/>
                          </a:solidFill>
                        </a:rPr>
                        <a:t> 500</a:t>
                      </a:r>
                      <a:endParaRPr lang="en-US" sz="1800" dirty="0">
                        <a:solidFill>
                          <a:srgbClr val="002060"/>
                        </a:solidFill>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正方形/長方形 4"/>
          <p:cNvSpPr/>
          <p:nvPr/>
        </p:nvSpPr>
        <p:spPr bwMode="auto">
          <a:xfrm>
            <a:off x="378273" y="5444939"/>
            <a:ext cx="5429737" cy="1041275"/>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en-US" altLang="ja-JP" sz="2000" dirty="0">
                <a:solidFill>
                  <a:srgbClr val="002060"/>
                </a:solidFill>
              </a:rPr>
              <a:t>SSD</a:t>
            </a:r>
            <a:r>
              <a:rPr lang="ja-JP" altLang="en-US" sz="2000" dirty="0">
                <a:solidFill>
                  <a:srgbClr val="002060"/>
                </a:solidFill>
              </a:rPr>
              <a:t> を搭載した新ハードウェアで稼働</a:t>
            </a:r>
            <a:endParaRPr lang="en-US" altLang="ja-JP" sz="2000"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en-US" altLang="ja-JP" sz="2000" dirty="0">
                <a:solidFill>
                  <a:srgbClr val="002060"/>
                </a:solidFill>
              </a:rPr>
              <a:t>A</a:t>
            </a:r>
            <a:r>
              <a:rPr lang="ja-JP" altLang="en-US" sz="2000" dirty="0">
                <a:solidFill>
                  <a:srgbClr val="002060"/>
                </a:solidFill>
              </a:rPr>
              <a:t>シリーズと比較してローカルディスクが高速</a:t>
            </a:r>
            <a:endParaRPr lang="en-US" altLang="ja-JP" sz="2000" dirty="0">
              <a:solidFill>
                <a:srgbClr val="002060"/>
              </a:solidFill>
            </a:endParaRPr>
          </a:p>
        </p:txBody>
      </p:sp>
      <p:sp>
        <p:nvSpPr>
          <p:cNvPr id="6" name="正方形/長方形 5"/>
          <p:cNvSpPr/>
          <p:nvPr/>
        </p:nvSpPr>
        <p:spPr bwMode="auto">
          <a:xfrm>
            <a:off x="6040017" y="5444939"/>
            <a:ext cx="5816880" cy="1041275"/>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en-US" altLang="ja-JP" sz="2000" dirty="0">
                <a:solidFill>
                  <a:srgbClr val="002060"/>
                </a:solidFill>
              </a:rPr>
              <a:t>CPU </a:t>
            </a:r>
            <a:r>
              <a:rPr lang="ja-JP" altLang="en-US" sz="2000" dirty="0">
                <a:solidFill>
                  <a:srgbClr val="002060"/>
                </a:solidFill>
              </a:rPr>
              <a:t>性能は同じコア数の</a:t>
            </a:r>
            <a:r>
              <a:rPr lang="en-US" altLang="ja-JP" sz="2000" dirty="0">
                <a:solidFill>
                  <a:srgbClr val="002060"/>
                </a:solidFill>
              </a:rPr>
              <a:t>A</a:t>
            </a:r>
            <a:r>
              <a:rPr lang="ja-JP" altLang="en-US" sz="2000" dirty="0">
                <a:solidFill>
                  <a:srgbClr val="002060"/>
                </a:solidFill>
              </a:rPr>
              <a:t>シリーズ比で</a:t>
            </a:r>
            <a:br>
              <a:rPr lang="en-US" altLang="ja-JP" sz="2000" dirty="0">
                <a:solidFill>
                  <a:srgbClr val="002060"/>
                </a:solidFill>
              </a:rPr>
            </a:br>
            <a:r>
              <a:rPr lang="en-US" altLang="ja-JP" sz="2000" dirty="0">
                <a:solidFill>
                  <a:srgbClr val="002060"/>
                </a:solidFill>
              </a:rPr>
              <a:t>60% </a:t>
            </a:r>
            <a:r>
              <a:rPr lang="ja-JP" altLang="en-US" sz="2000" dirty="0">
                <a:solidFill>
                  <a:srgbClr val="002060"/>
                </a:solidFill>
              </a:rPr>
              <a:t>程度向上</a:t>
            </a:r>
            <a:endParaRPr lang="en-US" altLang="ja-JP" sz="2000" dirty="0">
              <a:solidFill>
                <a:srgbClr val="002060"/>
              </a:solidFill>
            </a:endParaRPr>
          </a:p>
        </p:txBody>
      </p:sp>
    </p:spTree>
    <p:extLst>
      <p:ext uri="{BB962C8B-B14F-4D97-AF65-F5344CB8AC3E}">
        <p14:creationId xmlns:p14="http://schemas.microsoft.com/office/powerpoint/2010/main" val="179705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solidFill>
                  <a:srgbClr val="FF0000"/>
                </a:solidFill>
              </a:rPr>
              <a:t>[NEW]</a:t>
            </a:r>
            <a:r>
              <a:rPr kumimoji="1" lang="en-US" altLang="ja-JP" dirty="0"/>
              <a:t> D</a:t>
            </a:r>
            <a:r>
              <a:rPr kumimoji="1" lang="ja-JP" altLang="en-US" dirty="0"/>
              <a:t>シリーズ</a:t>
            </a:r>
            <a:r>
              <a:rPr kumimoji="1" lang="en-US" altLang="ja-JP" dirty="0"/>
              <a:t> Version 2 (DV2)</a:t>
            </a:r>
            <a:endParaRPr kumimoji="1" lang="ja-JP" altLang="en-US" dirty="0"/>
          </a:p>
        </p:txBody>
      </p:sp>
      <p:graphicFrame>
        <p:nvGraphicFramePr>
          <p:cNvPr id="3" name="Table 3"/>
          <p:cNvGraphicFramePr>
            <a:graphicFrameLocks noGrp="1"/>
          </p:cNvGraphicFramePr>
          <p:nvPr>
            <p:extLst/>
          </p:nvPr>
        </p:nvGraphicFramePr>
        <p:xfrm>
          <a:off x="378273" y="1168169"/>
          <a:ext cx="11477551" cy="4359368"/>
        </p:xfrm>
        <a:graphic>
          <a:graphicData uri="http://schemas.openxmlformats.org/drawingml/2006/table">
            <a:tbl>
              <a:tblPr firstRow="1" bandRow="1">
                <a:tableStyleId>{B301B821-A1FF-4177-AEE7-76D212191A09}</a:tableStyleId>
              </a:tblPr>
              <a:tblGrid>
                <a:gridCol w="1469858">
                  <a:extLst>
                    <a:ext uri="{9D8B030D-6E8A-4147-A177-3AD203B41FA5}">
                      <a16:colId xmlns:a16="http://schemas.microsoft.com/office/drawing/2014/main" val="3039954190"/>
                    </a:ext>
                  </a:extLst>
                </a:gridCol>
                <a:gridCol w="1151965">
                  <a:extLst>
                    <a:ext uri="{9D8B030D-6E8A-4147-A177-3AD203B41FA5}">
                      <a16:colId xmlns:a16="http://schemas.microsoft.com/office/drawing/2014/main" val="753990548"/>
                    </a:ext>
                  </a:extLst>
                </a:gridCol>
                <a:gridCol w="2087936">
                  <a:extLst>
                    <a:ext uri="{9D8B030D-6E8A-4147-A177-3AD203B41FA5}">
                      <a16:colId xmlns:a16="http://schemas.microsoft.com/office/drawing/2014/main" val="473002120"/>
                    </a:ext>
                  </a:extLst>
                </a:gridCol>
                <a:gridCol w="1655949">
                  <a:extLst>
                    <a:ext uri="{9D8B030D-6E8A-4147-A177-3AD203B41FA5}">
                      <a16:colId xmlns:a16="http://schemas.microsoft.com/office/drawing/2014/main" val="3090326818"/>
                    </a:ext>
                  </a:extLst>
                </a:gridCol>
                <a:gridCol w="2087936">
                  <a:extLst>
                    <a:ext uri="{9D8B030D-6E8A-4147-A177-3AD203B41FA5}">
                      <a16:colId xmlns:a16="http://schemas.microsoft.com/office/drawing/2014/main" val="3883078283"/>
                    </a:ext>
                  </a:extLst>
                </a:gridCol>
                <a:gridCol w="3023907">
                  <a:extLst>
                    <a:ext uri="{9D8B030D-6E8A-4147-A177-3AD203B41FA5}">
                      <a16:colId xmlns:a16="http://schemas.microsoft.com/office/drawing/2014/main" val="1805201725"/>
                    </a:ext>
                  </a:extLst>
                </a:gridCol>
              </a:tblGrid>
              <a:tr h="793514">
                <a:tc>
                  <a:txBody>
                    <a:bodyPr/>
                    <a:lstStyle/>
                    <a:p>
                      <a:pPr algn="ctr"/>
                      <a:r>
                        <a:rPr lang="ja-JP" altLang="en-US" sz="1800" dirty="0"/>
                        <a:t>サイズ</a:t>
                      </a:r>
                      <a:endParaRPr lang="en-US" sz="1800" b="1" dirty="0">
                        <a:solidFill>
                          <a:schemeClr val="bg1">
                            <a:alpha val="99000"/>
                          </a:schemeClr>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ja-JP" altLang="en-US" sz="1800" dirty="0"/>
                        <a:t>コア数</a:t>
                      </a:r>
                      <a:endParaRPr lang="en-US" sz="1800" b="1" dirty="0">
                        <a:solidFill>
                          <a:schemeClr val="bg1">
                            <a:alpha val="99000"/>
                          </a:schemeClr>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ja-JP" altLang="en-US" sz="1800" dirty="0"/>
                        <a:t>メモリ容量 </a:t>
                      </a:r>
                      <a:r>
                        <a:rPr lang="en-US" altLang="ja-JP" sz="1800" dirty="0"/>
                        <a:t>(GB)</a:t>
                      </a:r>
                      <a:endParaRPr lang="en-US" sz="1800" b="1" dirty="0">
                        <a:solidFill>
                          <a:schemeClr val="bg1">
                            <a:alpha val="99000"/>
                          </a:schemeClr>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ja-JP" altLang="en-US" sz="1800" dirty="0"/>
                        <a:t>ローカル </a:t>
                      </a:r>
                      <a:r>
                        <a:rPr lang="en-US" altLang="ja-JP" sz="1800" dirty="0"/>
                        <a:t>SSD</a:t>
                      </a:r>
                      <a:br>
                        <a:rPr lang="en-US" altLang="ja-JP" sz="1800" dirty="0"/>
                      </a:br>
                      <a:r>
                        <a:rPr lang="ja-JP" altLang="en-US" sz="1800" dirty="0"/>
                        <a:t>容量 </a:t>
                      </a:r>
                      <a:r>
                        <a:rPr lang="en-US" altLang="ja-JP" sz="1800" dirty="0"/>
                        <a:t>(GB)</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dirty="0"/>
                        <a:t>データ ディスク</a:t>
                      </a:r>
                    </a:p>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dirty="0"/>
                        <a:t>最大接続数</a:t>
                      </a:r>
                      <a:endParaRPr lang="ja-JP" altLang="en-US" sz="1800" b="1" dirty="0">
                        <a:solidFill>
                          <a:schemeClr val="bg1">
                            <a:alpha val="99000"/>
                          </a:schemeClr>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dirty="0"/>
                        <a:t>データディスク</a:t>
                      </a:r>
                      <a:br>
                        <a:rPr lang="en-US" altLang="ja-JP" sz="1800" dirty="0"/>
                      </a:br>
                      <a:r>
                        <a:rPr lang="ja-JP" altLang="en-US" sz="1800" dirty="0"/>
                        <a:t>最大 </a:t>
                      </a:r>
                      <a:r>
                        <a:rPr lang="en-US" altLang="ja-JP" sz="1800" dirty="0"/>
                        <a:t>IOPS</a:t>
                      </a:r>
                      <a:endParaRPr lang="en-US" sz="1800" b="1" dirty="0">
                        <a:solidFill>
                          <a:schemeClr val="bg1">
                            <a:alpha val="99000"/>
                          </a:schemeClr>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380049877"/>
                  </a:ext>
                </a:extLst>
              </a:tr>
              <a:tr h="396168">
                <a:tc>
                  <a:txBody>
                    <a:bodyPr/>
                    <a:lstStyle/>
                    <a:p>
                      <a:pPr algn="ctr"/>
                      <a:r>
                        <a:rPr lang="en-US" sz="1800" dirty="0">
                          <a:solidFill>
                            <a:schemeClr val="tx1"/>
                          </a:solidFill>
                        </a:rPr>
                        <a:t>D1 v2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3.5</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50</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800" dirty="0">
                          <a:solidFill>
                            <a:schemeClr val="tx1"/>
                          </a:solidFill>
                        </a:rPr>
                        <a:t>2 </a:t>
                      </a:r>
                      <a:r>
                        <a:rPr lang="en-US" altLang="ja-JP" sz="1800" dirty="0">
                          <a:solidFill>
                            <a:schemeClr val="tx1"/>
                          </a:solidFill>
                        </a:rPr>
                        <a:t>x</a:t>
                      </a:r>
                      <a:r>
                        <a:rPr lang="en-US" altLang="ja-JP" sz="1800" baseline="0" dirty="0">
                          <a:solidFill>
                            <a:schemeClr val="tx1"/>
                          </a:solidFill>
                        </a:rPr>
                        <a:t> 500</a:t>
                      </a:r>
                      <a:endParaRPr lang="en-US" altLang="ja-JP"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898292531"/>
                  </a:ext>
                </a:extLst>
              </a:tr>
              <a:tr h="396168">
                <a:tc>
                  <a:txBody>
                    <a:bodyPr/>
                    <a:lstStyle/>
                    <a:p>
                      <a:pPr algn="ctr"/>
                      <a:r>
                        <a:rPr lang="en-US" sz="1800" dirty="0">
                          <a:solidFill>
                            <a:schemeClr val="tx1"/>
                          </a:solidFill>
                        </a:rPr>
                        <a:t>D2 v2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7</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100</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4</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4</a:t>
                      </a:r>
                      <a:r>
                        <a:rPr lang="en-US" altLang="ja-JP" sz="1800" dirty="0">
                          <a:solidFill>
                            <a:schemeClr val="tx1"/>
                          </a:solidFill>
                        </a:rPr>
                        <a:t> x</a:t>
                      </a:r>
                      <a:r>
                        <a:rPr lang="en-US" altLang="ja-JP" sz="1800" baseline="0" dirty="0">
                          <a:solidFill>
                            <a:schemeClr val="tx1"/>
                          </a:solidFill>
                        </a:rPr>
                        <a:t> 500</a:t>
                      </a:r>
                      <a:endParaRPr lang="en-US"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136616370"/>
                  </a:ext>
                </a:extLst>
              </a:tr>
              <a:tr h="396168">
                <a:tc>
                  <a:txBody>
                    <a:bodyPr/>
                    <a:lstStyle/>
                    <a:p>
                      <a:pPr algn="ctr"/>
                      <a:r>
                        <a:rPr lang="en-US" sz="1800" dirty="0">
                          <a:solidFill>
                            <a:schemeClr val="tx1"/>
                          </a:solidFill>
                        </a:rPr>
                        <a:t>D3 v2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4</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14</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200</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8</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8</a:t>
                      </a:r>
                      <a:r>
                        <a:rPr lang="en-US" altLang="ja-JP" sz="1800" dirty="0">
                          <a:solidFill>
                            <a:schemeClr val="tx1"/>
                          </a:solidFill>
                        </a:rPr>
                        <a:t> x</a:t>
                      </a:r>
                      <a:r>
                        <a:rPr lang="en-US" altLang="ja-JP" sz="1800" baseline="0" dirty="0">
                          <a:solidFill>
                            <a:schemeClr val="tx1"/>
                          </a:solidFill>
                        </a:rPr>
                        <a:t> 500</a:t>
                      </a:r>
                      <a:endParaRPr lang="en-US"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582149765"/>
                  </a:ext>
                </a:extLst>
              </a:tr>
              <a:tr h="396168">
                <a:tc>
                  <a:txBody>
                    <a:bodyPr/>
                    <a:lstStyle/>
                    <a:p>
                      <a:pPr algn="ctr"/>
                      <a:r>
                        <a:rPr lang="en-US" sz="1800" dirty="0">
                          <a:solidFill>
                            <a:schemeClr val="tx1"/>
                          </a:solidFill>
                        </a:rPr>
                        <a:t>D4 v2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8</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28</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400</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16</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16</a:t>
                      </a:r>
                      <a:r>
                        <a:rPr lang="en-US" altLang="ja-JP" sz="1800" dirty="0">
                          <a:solidFill>
                            <a:schemeClr val="tx1"/>
                          </a:solidFill>
                        </a:rPr>
                        <a:t> x</a:t>
                      </a:r>
                      <a:r>
                        <a:rPr lang="en-US" altLang="ja-JP" sz="1800" baseline="0" dirty="0">
                          <a:solidFill>
                            <a:schemeClr val="tx1"/>
                          </a:solidFill>
                        </a:rPr>
                        <a:t> 500</a:t>
                      </a:r>
                      <a:endParaRPr lang="en-US"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895835423"/>
                  </a:ext>
                </a:extLst>
              </a:tr>
              <a:tr h="396168">
                <a:tc>
                  <a:txBody>
                    <a:bodyPr/>
                    <a:lstStyle/>
                    <a:p>
                      <a:pPr algn="ctr"/>
                      <a:r>
                        <a:rPr lang="en-US" sz="1800" dirty="0">
                          <a:solidFill>
                            <a:schemeClr val="tx1"/>
                          </a:solidFill>
                        </a:rPr>
                        <a:t>D5 v2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16</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56</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800</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32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ctr" defTabSz="914202" rtl="0" eaLnBrk="1" fontAlgn="auto" latinLnBrk="0" hangingPunct="1">
                        <a:lnSpc>
                          <a:spcPct val="100000"/>
                        </a:lnSpc>
                        <a:spcBef>
                          <a:spcPts val="0"/>
                        </a:spcBef>
                        <a:spcAft>
                          <a:spcPts val="0"/>
                        </a:spcAft>
                        <a:buClrTx/>
                        <a:buSzTx/>
                        <a:buFontTx/>
                        <a:buNone/>
                        <a:tabLst/>
                        <a:defRPr/>
                      </a:pPr>
                      <a:r>
                        <a:rPr lang="en-US" altLang="ja-JP" sz="1800" dirty="0">
                          <a:solidFill>
                            <a:schemeClr val="tx1"/>
                          </a:solidFill>
                        </a:rPr>
                        <a:t>16 x</a:t>
                      </a:r>
                      <a:r>
                        <a:rPr lang="en-US" altLang="ja-JP" sz="1800" baseline="0" dirty="0">
                          <a:solidFill>
                            <a:schemeClr val="tx1"/>
                          </a:solidFill>
                        </a:rPr>
                        <a:t> 500</a:t>
                      </a:r>
                      <a:endParaRPr lang="en-US" altLang="ja-JP"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559137193"/>
                  </a:ext>
                </a:extLst>
              </a:tr>
              <a:tr h="396168">
                <a:tc>
                  <a:txBody>
                    <a:bodyPr/>
                    <a:lstStyle/>
                    <a:p>
                      <a:pPr algn="ctr"/>
                      <a:r>
                        <a:rPr lang="en-US" sz="1800" dirty="0">
                          <a:solidFill>
                            <a:schemeClr val="tx1"/>
                          </a:solidFill>
                        </a:rPr>
                        <a:t>D11 v2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14</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100</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4</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4</a:t>
                      </a:r>
                      <a:r>
                        <a:rPr lang="en-US" sz="1800" baseline="0" dirty="0">
                          <a:solidFill>
                            <a:schemeClr val="tx1"/>
                          </a:solidFill>
                        </a:rPr>
                        <a:t> x 500</a:t>
                      </a:r>
                      <a:endParaRPr lang="en-US"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125290611"/>
                  </a:ext>
                </a:extLst>
              </a:tr>
              <a:tr h="396168">
                <a:tc>
                  <a:txBody>
                    <a:bodyPr/>
                    <a:lstStyle/>
                    <a:p>
                      <a:pPr marL="0" marR="0" indent="0" algn="ctr" defTabSz="932559" rtl="0" eaLnBrk="1" fontAlgn="auto" latinLnBrk="0" hangingPunct="1">
                        <a:lnSpc>
                          <a:spcPct val="100000"/>
                        </a:lnSpc>
                        <a:spcBef>
                          <a:spcPts val="0"/>
                        </a:spcBef>
                        <a:spcAft>
                          <a:spcPts val="0"/>
                        </a:spcAft>
                        <a:buClrTx/>
                        <a:buSzTx/>
                        <a:buFontTx/>
                        <a:buNone/>
                        <a:tabLst/>
                        <a:defRPr/>
                      </a:pPr>
                      <a:r>
                        <a:rPr lang="en-US" sz="1800" dirty="0">
                          <a:solidFill>
                            <a:schemeClr val="tx1"/>
                          </a:solidFill>
                        </a:rPr>
                        <a:t>D12 v2</a:t>
                      </a:r>
                      <a:endParaRPr lang="en-US" altLang="ja-JP"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4</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28</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200</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8</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8</a:t>
                      </a:r>
                      <a:r>
                        <a:rPr lang="en-US" altLang="ja-JP" sz="1800" dirty="0">
                          <a:solidFill>
                            <a:schemeClr val="tx1"/>
                          </a:solidFill>
                        </a:rPr>
                        <a:t> x</a:t>
                      </a:r>
                      <a:r>
                        <a:rPr lang="en-US" altLang="ja-JP" sz="1800" baseline="0" dirty="0">
                          <a:solidFill>
                            <a:schemeClr val="tx1"/>
                          </a:solidFill>
                        </a:rPr>
                        <a:t> 500</a:t>
                      </a:r>
                      <a:endParaRPr lang="en-US"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83177369"/>
                  </a:ext>
                </a:extLst>
              </a:tr>
              <a:tr h="396168">
                <a:tc>
                  <a:txBody>
                    <a:bodyPr/>
                    <a:lstStyle/>
                    <a:p>
                      <a:pPr algn="ctr"/>
                      <a:r>
                        <a:rPr lang="en-US" sz="1800" dirty="0">
                          <a:solidFill>
                            <a:schemeClr val="tx1"/>
                          </a:solidFill>
                        </a:rPr>
                        <a:t>D13 v2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8</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56</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400</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16</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16</a:t>
                      </a:r>
                      <a:r>
                        <a:rPr lang="en-US" altLang="ja-JP" sz="1800" dirty="0">
                          <a:solidFill>
                            <a:schemeClr val="tx1"/>
                          </a:solidFill>
                        </a:rPr>
                        <a:t> x</a:t>
                      </a:r>
                      <a:r>
                        <a:rPr lang="en-US" altLang="ja-JP" sz="1800" baseline="0" dirty="0">
                          <a:solidFill>
                            <a:schemeClr val="tx1"/>
                          </a:solidFill>
                        </a:rPr>
                        <a:t> 500</a:t>
                      </a:r>
                      <a:endParaRPr lang="en-US"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885069378"/>
                  </a:ext>
                </a:extLst>
              </a:tr>
              <a:tr h="396168">
                <a:tc>
                  <a:txBody>
                    <a:bodyPr/>
                    <a:lstStyle/>
                    <a:p>
                      <a:pPr algn="ctr"/>
                      <a:r>
                        <a:rPr lang="en-US" sz="1800" dirty="0">
                          <a:solidFill>
                            <a:schemeClr val="tx1"/>
                          </a:solidFill>
                        </a:rPr>
                        <a:t>D14 v2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16</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112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800</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1800" dirty="0">
                          <a:solidFill>
                            <a:schemeClr val="tx1"/>
                          </a:solidFill>
                        </a:rPr>
                        <a:t>32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altLang="ja-JP" sz="1800" dirty="0">
                          <a:solidFill>
                            <a:schemeClr val="tx1"/>
                          </a:solidFill>
                        </a:rPr>
                        <a:t>32 x</a:t>
                      </a:r>
                      <a:r>
                        <a:rPr lang="en-US" altLang="ja-JP" sz="1800" baseline="0" dirty="0">
                          <a:solidFill>
                            <a:schemeClr val="tx1"/>
                          </a:solidFill>
                        </a:rPr>
                        <a:t> 500</a:t>
                      </a:r>
                      <a:endParaRPr lang="en-US" sz="1800" dirty="0">
                        <a:solidFill>
                          <a:schemeClr val="tx1"/>
                        </a:solidFill>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7" name="正方形/長方形 6"/>
          <p:cNvSpPr/>
          <p:nvPr/>
        </p:nvSpPr>
        <p:spPr bwMode="auto">
          <a:xfrm>
            <a:off x="378271" y="5536163"/>
            <a:ext cx="6322758" cy="1001487"/>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en-US" altLang="ja-JP" sz="2000" dirty="0">
                <a:solidFill>
                  <a:srgbClr val="002060"/>
                </a:solidFill>
              </a:rPr>
              <a:t>DV2</a:t>
            </a:r>
            <a:r>
              <a:rPr lang="ja-JP" altLang="en-US" sz="2000" dirty="0">
                <a:solidFill>
                  <a:srgbClr val="002060"/>
                </a:solidFill>
              </a:rPr>
              <a:t>は</a:t>
            </a:r>
            <a:r>
              <a:rPr lang="en-US" altLang="ja-JP" sz="2000" dirty="0">
                <a:solidFill>
                  <a:srgbClr val="002060"/>
                </a:solidFill>
              </a:rPr>
              <a:t>D</a:t>
            </a:r>
            <a:r>
              <a:rPr lang="ja-JP" altLang="en-US" sz="2000" dirty="0">
                <a:solidFill>
                  <a:srgbClr val="002060"/>
                </a:solidFill>
              </a:rPr>
              <a:t>シリーズの最新版</a:t>
            </a:r>
            <a:endParaRPr lang="en-US" altLang="ja-JP" sz="2000"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en-US" altLang="ja-JP" sz="2000" dirty="0">
                <a:solidFill>
                  <a:srgbClr val="002060"/>
                </a:solidFill>
              </a:rPr>
              <a:t>Xeon E5-2673 v3 (Haswell) 2.4GHz </a:t>
            </a:r>
            <a:br>
              <a:rPr lang="en-US" altLang="ja-JP" sz="2000" dirty="0">
                <a:solidFill>
                  <a:srgbClr val="002060"/>
                </a:solidFill>
              </a:rPr>
            </a:br>
            <a:r>
              <a:rPr lang="en-US" altLang="ja-JP" sz="2000" dirty="0">
                <a:solidFill>
                  <a:srgbClr val="002060"/>
                </a:solidFill>
              </a:rPr>
              <a:t>Turbo Boost Technology </a:t>
            </a:r>
            <a:r>
              <a:rPr lang="ja-JP" altLang="en-US" sz="2000" dirty="0">
                <a:solidFill>
                  <a:srgbClr val="002060"/>
                </a:solidFill>
              </a:rPr>
              <a:t>により最大</a:t>
            </a:r>
            <a:r>
              <a:rPr lang="en-US" altLang="ja-JP" sz="2000" dirty="0">
                <a:solidFill>
                  <a:srgbClr val="002060"/>
                </a:solidFill>
              </a:rPr>
              <a:t>3.2GHz</a:t>
            </a:r>
            <a:r>
              <a:rPr lang="ja-JP" altLang="en-US" sz="2000" dirty="0">
                <a:solidFill>
                  <a:srgbClr val="002060"/>
                </a:solidFill>
              </a:rPr>
              <a:t>で駆動</a:t>
            </a:r>
            <a:endParaRPr lang="en-US" altLang="ja-JP" sz="2000" dirty="0">
              <a:solidFill>
                <a:srgbClr val="002060"/>
              </a:solidFill>
            </a:endParaRPr>
          </a:p>
        </p:txBody>
      </p:sp>
      <p:sp>
        <p:nvSpPr>
          <p:cNvPr id="6" name="正方形/長方形 5"/>
          <p:cNvSpPr/>
          <p:nvPr/>
        </p:nvSpPr>
        <p:spPr bwMode="auto">
          <a:xfrm>
            <a:off x="6872517" y="5536163"/>
            <a:ext cx="4983306" cy="1001487"/>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en-US" altLang="ja-JP" sz="2000" dirty="0">
                <a:solidFill>
                  <a:srgbClr val="002060"/>
                </a:solidFill>
              </a:rPr>
              <a:t>Version 1 </a:t>
            </a:r>
            <a:r>
              <a:rPr lang="ja-JP" altLang="en-US" sz="2000" dirty="0">
                <a:solidFill>
                  <a:srgbClr val="002060"/>
                </a:solidFill>
              </a:rPr>
              <a:t>と比べると</a:t>
            </a:r>
            <a:r>
              <a:rPr lang="en-US" altLang="ja-JP" sz="2000" dirty="0">
                <a:solidFill>
                  <a:srgbClr val="002060"/>
                </a:solidFill>
              </a:rPr>
              <a:t>CPU</a:t>
            </a:r>
            <a:r>
              <a:rPr lang="ja-JP" altLang="en-US" sz="2000" dirty="0">
                <a:solidFill>
                  <a:srgbClr val="002060"/>
                </a:solidFill>
              </a:rPr>
              <a:t>が</a:t>
            </a:r>
            <a:r>
              <a:rPr lang="en-US" altLang="ja-JP" sz="2000" dirty="0">
                <a:solidFill>
                  <a:srgbClr val="002060"/>
                </a:solidFill>
              </a:rPr>
              <a:t>35%</a:t>
            </a:r>
            <a:r>
              <a:rPr lang="ja-JP" altLang="en-US" sz="2000" dirty="0">
                <a:solidFill>
                  <a:srgbClr val="002060"/>
                </a:solidFill>
              </a:rPr>
              <a:t>性能向上</a:t>
            </a:r>
            <a:endParaRPr lang="en-US" altLang="ja-JP" sz="2000"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en-US" altLang="ja-JP" sz="2000" dirty="0">
                <a:solidFill>
                  <a:srgbClr val="002060"/>
                </a:solidFill>
              </a:rPr>
              <a:t>Version 1 </a:t>
            </a:r>
            <a:r>
              <a:rPr lang="ja-JP" altLang="en-US" sz="2000" dirty="0">
                <a:solidFill>
                  <a:srgbClr val="002060"/>
                </a:solidFill>
              </a:rPr>
              <a:t>と比べると価格が少しだけ上昇</a:t>
            </a:r>
            <a:endParaRPr lang="en-US" altLang="ja-JP" sz="2000" dirty="0">
              <a:solidFill>
                <a:srgbClr val="002060"/>
              </a:solidFill>
            </a:endParaRPr>
          </a:p>
        </p:txBody>
      </p:sp>
    </p:spTree>
    <p:extLst>
      <p:ext uri="{BB962C8B-B14F-4D97-AF65-F5344CB8AC3E}">
        <p14:creationId xmlns:p14="http://schemas.microsoft.com/office/powerpoint/2010/main" val="302407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高性能インスタンス</a:t>
            </a:r>
            <a:r>
              <a:rPr kumimoji="1" lang="ja-JP" altLang="en-US" dirty="0"/>
              <a:t> </a:t>
            </a:r>
            <a:r>
              <a:rPr kumimoji="1" lang="en-US" altLang="ja-JP" dirty="0"/>
              <a:t>(A8</a:t>
            </a:r>
            <a:r>
              <a:rPr lang="ja-JP" altLang="en-US" dirty="0"/>
              <a:t> </a:t>
            </a:r>
            <a:r>
              <a:rPr lang="en-US" altLang="ja-JP" dirty="0"/>
              <a:t>- A11</a:t>
            </a:r>
            <a:r>
              <a:rPr kumimoji="1" lang="en-US" altLang="ja-JP" dirty="0"/>
              <a:t>)</a:t>
            </a:r>
            <a:endParaRPr kumimoji="1" lang="ja-JP" altLang="en-US" dirty="0"/>
          </a:p>
        </p:txBody>
      </p:sp>
      <p:sp>
        <p:nvSpPr>
          <p:cNvPr id="3" name="Rectangle 46"/>
          <p:cNvSpPr/>
          <p:nvPr/>
        </p:nvSpPr>
        <p:spPr bwMode="auto">
          <a:xfrm>
            <a:off x="192183" y="1099449"/>
            <a:ext cx="11827230" cy="5759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高速 </a:t>
            </a:r>
            <a:r>
              <a:rPr lang="en-US" altLang="ja-JP" sz="2800" kern="0" dirty="0">
                <a:gradFill>
                  <a:gsLst>
                    <a:gs pos="0">
                      <a:srgbClr val="FFFFFF"/>
                    </a:gs>
                    <a:gs pos="100000">
                      <a:srgbClr val="FFFFFF"/>
                    </a:gs>
                  </a:gsLst>
                  <a:lin ang="5400000" scaled="0"/>
                </a:gradFill>
                <a:cs typeface="Segoe UI" pitchFamily="34" charset="0"/>
              </a:rPr>
              <a:t>CPU, </a:t>
            </a:r>
            <a:r>
              <a:rPr lang="ja-JP" altLang="en-US" sz="2800" kern="0" dirty="0">
                <a:gradFill>
                  <a:gsLst>
                    <a:gs pos="0">
                      <a:srgbClr val="FFFFFF"/>
                    </a:gs>
                    <a:gs pos="100000">
                      <a:srgbClr val="FFFFFF"/>
                    </a:gs>
                  </a:gsLst>
                  <a:lin ang="5400000" scaled="0"/>
                </a:gradFill>
                <a:cs typeface="Segoe UI" pitchFamily="34" charset="0"/>
              </a:rPr>
              <a:t>大容量メモリ</a:t>
            </a:r>
            <a:r>
              <a:rPr lang="en-US" altLang="ja-JP" sz="2800" kern="0" dirty="0">
                <a:gradFill>
                  <a:gsLst>
                    <a:gs pos="0">
                      <a:srgbClr val="FFFFFF"/>
                    </a:gs>
                    <a:gs pos="100000">
                      <a:srgbClr val="FFFFFF"/>
                    </a:gs>
                  </a:gsLst>
                  <a:lin ang="5400000" scaled="0"/>
                </a:gradFill>
                <a:cs typeface="Segoe UI" pitchFamily="34" charset="0"/>
              </a:rPr>
              <a:t>, </a:t>
            </a:r>
            <a:r>
              <a:rPr lang="ja-JP" altLang="en-US" sz="2800" kern="0" dirty="0">
                <a:gradFill>
                  <a:gsLst>
                    <a:gs pos="0">
                      <a:srgbClr val="FFFFFF"/>
                    </a:gs>
                    <a:gs pos="100000">
                      <a:srgbClr val="FFFFFF"/>
                    </a:gs>
                  </a:gsLst>
                  <a:lin ang="5400000" scaled="0"/>
                </a:gradFill>
                <a:cs typeface="Segoe UI" pitchFamily="34" charset="0"/>
              </a:rPr>
              <a:t>高速インターコネクト</a:t>
            </a:r>
            <a:endParaRPr lang="en-US" sz="2800" kern="0" dirty="0">
              <a:gradFill>
                <a:gsLst>
                  <a:gs pos="0">
                    <a:srgbClr val="FFFFFF"/>
                  </a:gs>
                  <a:gs pos="100000">
                    <a:srgbClr val="FFFFFF"/>
                  </a:gs>
                </a:gsLst>
                <a:lin ang="5400000" scaled="0"/>
              </a:gradFill>
              <a:cs typeface="Segoe UI" pitchFamily="34" charset="0"/>
            </a:endParaRPr>
          </a:p>
        </p:txBody>
      </p:sp>
      <p:graphicFrame>
        <p:nvGraphicFramePr>
          <p:cNvPr id="5" name="Table 3"/>
          <p:cNvGraphicFramePr>
            <a:graphicFrameLocks noGrp="1"/>
          </p:cNvGraphicFramePr>
          <p:nvPr>
            <p:extLst/>
          </p:nvPr>
        </p:nvGraphicFramePr>
        <p:xfrm>
          <a:off x="192182" y="1892439"/>
          <a:ext cx="11827229" cy="2548490"/>
        </p:xfrm>
        <a:graphic>
          <a:graphicData uri="http://schemas.openxmlformats.org/drawingml/2006/table">
            <a:tbl>
              <a:tblPr firstRow="1" bandRow="1">
                <a:tableStyleId>{1E171933-4619-4E11-9A3F-F7608DF75F80}</a:tableStyleId>
              </a:tblPr>
              <a:tblGrid>
                <a:gridCol w="1915045">
                  <a:extLst>
                    <a:ext uri="{9D8B030D-6E8A-4147-A177-3AD203B41FA5}">
                      <a16:colId xmlns:a16="http://schemas.microsoft.com/office/drawing/2014/main" val="4110898826"/>
                    </a:ext>
                  </a:extLst>
                </a:gridCol>
                <a:gridCol w="1307283">
                  <a:extLst>
                    <a:ext uri="{9D8B030D-6E8A-4147-A177-3AD203B41FA5}">
                      <a16:colId xmlns:a16="http://schemas.microsoft.com/office/drawing/2014/main" val="2641998405"/>
                    </a:ext>
                  </a:extLst>
                </a:gridCol>
                <a:gridCol w="1970500">
                  <a:extLst>
                    <a:ext uri="{9D8B030D-6E8A-4147-A177-3AD203B41FA5}">
                      <a16:colId xmlns:a16="http://schemas.microsoft.com/office/drawing/2014/main" val="3972535233"/>
                    </a:ext>
                  </a:extLst>
                </a:gridCol>
                <a:gridCol w="2252000">
                  <a:extLst>
                    <a:ext uri="{9D8B030D-6E8A-4147-A177-3AD203B41FA5}">
                      <a16:colId xmlns:a16="http://schemas.microsoft.com/office/drawing/2014/main" val="2685603980"/>
                    </a:ext>
                  </a:extLst>
                </a:gridCol>
                <a:gridCol w="2252000">
                  <a:extLst>
                    <a:ext uri="{9D8B030D-6E8A-4147-A177-3AD203B41FA5}">
                      <a16:colId xmlns:a16="http://schemas.microsoft.com/office/drawing/2014/main" val="2210621619"/>
                    </a:ext>
                  </a:extLst>
                </a:gridCol>
                <a:gridCol w="2130401">
                  <a:extLst>
                    <a:ext uri="{9D8B030D-6E8A-4147-A177-3AD203B41FA5}">
                      <a16:colId xmlns:a16="http://schemas.microsoft.com/office/drawing/2014/main" val="1091082668"/>
                    </a:ext>
                  </a:extLst>
                </a:gridCol>
              </a:tblGrid>
              <a:tr h="476014">
                <a:tc>
                  <a:txBody>
                    <a:bodyPr/>
                    <a:lstStyle/>
                    <a:p>
                      <a:pPr algn="ctr"/>
                      <a:r>
                        <a:rPr lang="ja-JP" altLang="en-US" sz="2000" dirty="0"/>
                        <a:t>サイズ</a:t>
                      </a:r>
                      <a:endParaRPr lang="en-US" sz="2000" b="1" dirty="0">
                        <a:solidFill>
                          <a:schemeClr val="bg1">
                            <a:alpha val="99000"/>
                          </a:schemeClr>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2000" dirty="0"/>
                        <a:t>コア数</a:t>
                      </a:r>
                      <a:endParaRPr lang="en-US" sz="2000" b="1" dirty="0">
                        <a:solidFill>
                          <a:schemeClr val="bg1">
                            <a:alpha val="99000"/>
                          </a:schemeClr>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2000" dirty="0"/>
                        <a:t>メモリ容量</a:t>
                      </a:r>
                      <a:endParaRPr lang="en-US" sz="2000" b="1" dirty="0">
                        <a:solidFill>
                          <a:schemeClr val="bg1">
                            <a:alpha val="99000"/>
                          </a:schemeClr>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2000" b="1" dirty="0">
                          <a:solidFill>
                            <a:schemeClr val="bg1">
                              <a:alpha val="99000"/>
                            </a:schemeClr>
                          </a:solidFill>
                        </a:rPr>
                        <a:t>プロセッサ</a:t>
                      </a:r>
                      <a:endParaRPr lang="en-US" sz="2000" b="1" dirty="0">
                        <a:solidFill>
                          <a:schemeClr val="bg1">
                            <a:alpha val="99000"/>
                          </a:schemeClr>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2000" b="1" dirty="0">
                          <a:solidFill>
                            <a:schemeClr val="lt1"/>
                          </a:solidFill>
                        </a:rPr>
                        <a:t>ネットワーク </a:t>
                      </a:r>
                      <a:r>
                        <a:rPr lang="en-US" altLang="ja-JP" sz="2000" b="1" dirty="0">
                          <a:solidFill>
                            <a:schemeClr val="lt1"/>
                          </a:solidFill>
                        </a:rPr>
                        <a:t>1</a:t>
                      </a:r>
                      <a:endParaRPr lang="en-US" sz="2000" b="1" dirty="0">
                        <a:solidFill>
                          <a:schemeClr val="bg1">
                            <a:alpha val="99000"/>
                          </a:schemeClr>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2000" b="1" dirty="0">
                          <a:solidFill>
                            <a:schemeClr val="bg1">
                              <a:alpha val="99000"/>
                            </a:schemeClr>
                          </a:solidFill>
                        </a:rPr>
                        <a:t>ネットワーク </a:t>
                      </a:r>
                      <a:r>
                        <a:rPr lang="en-US" altLang="ja-JP" sz="2000" b="1" dirty="0">
                          <a:solidFill>
                            <a:schemeClr val="bg1">
                              <a:alpha val="99000"/>
                            </a:schemeClr>
                          </a:solidFill>
                        </a:rPr>
                        <a:t>2</a:t>
                      </a:r>
                      <a:endParaRPr lang="en-US" sz="2000" b="1" dirty="0">
                        <a:solidFill>
                          <a:schemeClr val="bg1">
                            <a:alpha val="99000"/>
                          </a:schemeClr>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extLst>
                  <a:ext uri="{0D108BD9-81ED-4DB2-BD59-A6C34878D82A}">
                    <a16:rowId xmlns:a16="http://schemas.microsoft.com/office/drawing/2014/main" val="4080575666"/>
                  </a:ext>
                </a:extLst>
              </a:tr>
              <a:tr h="518086">
                <a:tc>
                  <a:txBody>
                    <a:bodyPr/>
                    <a:lstStyle/>
                    <a:p>
                      <a:pPr algn="ctr"/>
                      <a:r>
                        <a:rPr lang="en-US" altLang="ja-JP" sz="2000" dirty="0">
                          <a:solidFill>
                            <a:srgbClr val="002060"/>
                          </a:solidFill>
                        </a:rPr>
                        <a:t>A8</a:t>
                      </a:r>
                      <a:endParaRPr lang="en-US" sz="2000" dirty="0">
                        <a:solidFill>
                          <a:srgbClr val="002060"/>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rPr>
                        <a:t>8 </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rPr>
                        <a:t>56</a:t>
                      </a:r>
                      <a:r>
                        <a:rPr lang="en-US" sz="2000" baseline="0" dirty="0">
                          <a:solidFill>
                            <a:srgbClr val="002060"/>
                          </a:solidFill>
                        </a:rPr>
                        <a:t> GB</a:t>
                      </a:r>
                      <a:endParaRPr lang="en-US" sz="2000" dirty="0">
                        <a:solidFill>
                          <a:srgbClr val="002060"/>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4">
                  <a:txBody>
                    <a:bodyPr/>
                    <a:lstStyle/>
                    <a:p>
                      <a:pPr algn="ctr"/>
                      <a:r>
                        <a:rPr lang="en-US" sz="2000" dirty="0">
                          <a:solidFill>
                            <a:srgbClr val="002060"/>
                          </a:solidFill>
                        </a:rPr>
                        <a:t>Xeon E5-2670 2.6 G</a:t>
                      </a:r>
                      <a:r>
                        <a:rPr lang="en-US" altLang="ja-JP" sz="2000" dirty="0">
                          <a:solidFill>
                            <a:srgbClr val="002060"/>
                          </a:solidFill>
                        </a:rPr>
                        <a:t>H</a:t>
                      </a:r>
                      <a:r>
                        <a:rPr lang="en-US" sz="2000" dirty="0">
                          <a:solidFill>
                            <a:srgbClr val="002060"/>
                          </a:solidFill>
                        </a:rPr>
                        <a:t>z</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4">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en-US" altLang="ja-JP" sz="2000" dirty="0">
                          <a:solidFill>
                            <a:srgbClr val="002060"/>
                          </a:solidFill>
                        </a:rPr>
                        <a:t>10</a:t>
                      </a:r>
                      <a:r>
                        <a:rPr lang="ja-JP" altLang="en-US" sz="2000" dirty="0">
                          <a:solidFill>
                            <a:srgbClr val="002060"/>
                          </a:solidFill>
                        </a:rPr>
                        <a:t> </a:t>
                      </a:r>
                      <a:r>
                        <a:rPr lang="en-US" altLang="ja-JP" sz="2000" dirty="0" err="1">
                          <a:solidFill>
                            <a:srgbClr val="002060"/>
                          </a:solidFill>
                        </a:rPr>
                        <a:t>Gbps</a:t>
                      </a:r>
                      <a:br>
                        <a:rPr lang="en-US" altLang="ja-JP" sz="2000" dirty="0">
                          <a:solidFill>
                            <a:srgbClr val="002060"/>
                          </a:solidFill>
                        </a:rPr>
                      </a:br>
                      <a:r>
                        <a:rPr lang="ja-JP" altLang="en-US" sz="2000" dirty="0">
                          <a:solidFill>
                            <a:srgbClr val="002060"/>
                          </a:solidFill>
                        </a:rPr>
                        <a:t>イーサネット</a:t>
                      </a:r>
                      <a:endParaRPr lang="en-US" sz="2000" dirty="0">
                        <a:solidFill>
                          <a:srgbClr val="002060"/>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2">
                  <a:txBody>
                    <a:bodyPr/>
                    <a:lstStyle/>
                    <a:p>
                      <a:pPr algn="ctr"/>
                      <a:r>
                        <a:rPr lang="en-US" sz="2000" dirty="0">
                          <a:solidFill>
                            <a:srgbClr val="002060"/>
                          </a:solidFill>
                        </a:rPr>
                        <a:t>QDR</a:t>
                      </a:r>
                      <a:br>
                        <a:rPr lang="en-US" sz="2000" dirty="0">
                          <a:solidFill>
                            <a:srgbClr val="002060"/>
                          </a:solidFill>
                        </a:rPr>
                      </a:br>
                      <a:r>
                        <a:rPr lang="en-US" sz="2000" dirty="0" err="1">
                          <a:solidFill>
                            <a:srgbClr val="002060"/>
                          </a:solidFill>
                        </a:rPr>
                        <a:t>InfiniBand</a:t>
                      </a:r>
                      <a:br>
                        <a:rPr lang="en-US" sz="2000" dirty="0">
                          <a:solidFill>
                            <a:srgbClr val="002060"/>
                          </a:solidFill>
                        </a:rPr>
                      </a:br>
                      <a:r>
                        <a:rPr lang="en-US" altLang="ja-JP" sz="2000" dirty="0">
                          <a:solidFill>
                            <a:srgbClr val="002060"/>
                          </a:solidFill>
                        </a:rPr>
                        <a:t>(w/ </a:t>
                      </a:r>
                      <a:r>
                        <a:rPr lang="en-US" sz="2000" dirty="0">
                          <a:solidFill>
                            <a:srgbClr val="002060"/>
                          </a:solidFill>
                        </a:rPr>
                        <a:t>RDMA)</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277736319"/>
                  </a:ext>
                </a:extLst>
              </a:tr>
              <a:tr h="518086">
                <a:tc>
                  <a:txBody>
                    <a:bodyPr/>
                    <a:lstStyle/>
                    <a:p>
                      <a:pPr algn="ctr"/>
                      <a:r>
                        <a:rPr lang="en-US" altLang="ja-JP" sz="2000" baseline="0" dirty="0">
                          <a:solidFill>
                            <a:srgbClr val="002060"/>
                          </a:solidFill>
                        </a:rPr>
                        <a:t>A9</a:t>
                      </a:r>
                      <a:endParaRPr lang="en-US" sz="2000" dirty="0">
                        <a:solidFill>
                          <a:srgbClr val="002060"/>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rPr>
                        <a:t>16</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rPr>
                        <a:t>112 GB</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US" sz="2500" dirty="0">
                        <a:solidFill>
                          <a:schemeClr val="tx2">
                            <a:lumMod val="75000"/>
                            <a:alpha val="99000"/>
                          </a:schemeClr>
                        </a:solidFill>
                      </a:endParaRPr>
                    </a:p>
                  </a:txBody>
                  <a:tcPr marL="121920" marR="121920" marT="60960" marB="60960" anchor="ctr"/>
                </a:tc>
                <a:tc vMerge="1">
                  <a:txBody>
                    <a:bodyPr/>
                    <a:lstStyle/>
                    <a:p>
                      <a:pPr algn="ctr"/>
                      <a:endParaRPr lang="en-US" sz="2500" dirty="0">
                        <a:solidFill>
                          <a:schemeClr val="tx2">
                            <a:lumMod val="75000"/>
                            <a:alpha val="99000"/>
                          </a:schemeClr>
                        </a:solidFill>
                      </a:endParaRPr>
                    </a:p>
                  </a:txBody>
                  <a:tcPr marL="121920" marR="121920" marT="60960" marB="60960" anchor="ctr"/>
                </a:tc>
                <a:tc vMerge="1">
                  <a:txBody>
                    <a:bodyPr/>
                    <a:lstStyle/>
                    <a:p>
                      <a:pPr algn="ctr"/>
                      <a:endParaRPr lang="en-US" sz="2500" dirty="0">
                        <a:solidFill>
                          <a:schemeClr val="tx2">
                            <a:lumMod val="75000"/>
                            <a:alpha val="99000"/>
                          </a:schemeClr>
                        </a:solidFill>
                      </a:endParaRPr>
                    </a:p>
                  </a:txBody>
                  <a:tcPr marL="121920" marR="121920" marT="60960" marB="60960" anchor="ctr"/>
                </a:tc>
                <a:extLst>
                  <a:ext uri="{0D108BD9-81ED-4DB2-BD59-A6C34878D82A}">
                    <a16:rowId xmlns:a16="http://schemas.microsoft.com/office/drawing/2014/main" val="1131802478"/>
                  </a:ext>
                </a:extLst>
              </a:tr>
              <a:tr h="518086">
                <a:tc>
                  <a:txBody>
                    <a:bodyPr/>
                    <a:lstStyle/>
                    <a:p>
                      <a:pPr algn="ctr"/>
                      <a:r>
                        <a:rPr lang="en-US" sz="2000" dirty="0">
                          <a:solidFill>
                            <a:srgbClr val="002060"/>
                          </a:solidFill>
                        </a:rPr>
                        <a:t>A10</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rPr>
                        <a:t>8 </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rPr>
                        <a:t>56</a:t>
                      </a:r>
                      <a:r>
                        <a:rPr lang="en-US" sz="2000" baseline="0" dirty="0">
                          <a:solidFill>
                            <a:srgbClr val="002060"/>
                          </a:solidFill>
                        </a:rPr>
                        <a:t> GB</a:t>
                      </a:r>
                      <a:endParaRPr lang="en-US" sz="2000" dirty="0">
                        <a:solidFill>
                          <a:srgbClr val="002060"/>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US" sz="2000" dirty="0">
                        <a:solidFill>
                          <a:srgbClr val="002060"/>
                        </a:solidFill>
                      </a:endParaRPr>
                    </a:p>
                  </a:txBody>
                  <a:tcPr marL="121920" marR="121920" marT="60960" marB="6096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marL="0" marR="0" indent="0" algn="ctr" defTabSz="685864" rtl="0" eaLnBrk="1" fontAlgn="auto" latinLnBrk="0" hangingPunct="1">
                        <a:lnSpc>
                          <a:spcPct val="100000"/>
                        </a:lnSpc>
                        <a:spcBef>
                          <a:spcPts val="0"/>
                        </a:spcBef>
                        <a:spcAft>
                          <a:spcPts val="0"/>
                        </a:spcAft>
                        <a:buClrTx/>
                        <a:buSzTx/>
                        <a:buFontTx/>
                        <a:buNone/>
                        <a:tabLst/>
                        <a:defRPr/>
                      </a:pPr>
                      <a:endParaRPr lang="en-US" sz="2000" dirty="0">
                        <a:solidFill>
                          <a:srgbClr val="002060"/>
                        </a:solidFill>
                      </a:endParaRPr>
                    </a:p>
                  </a:txBody>
                  <a:tcPr marL="121920" marR="121920" marT="60960" marB="6096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rowSpan="2">
                  <a:txBody>
                    <a:bodyPr/>
                    <a:lstStyle/>
                    <a:p>
                      <a:pPr algn="ctr"/>
                      <a:r>
                        <a:rPr lang="ja-JP" altLang="en-US" sz="2000" dirty="0">
                          <a:solidFill>
                            <a:srgbClr val="002060"/>
                          </a:solidFill>
                        </a:rPr>
                        <a:t>無し</a:t>
                      </a:r>
                      <a:endParaRPr lang="en-US" sz="2000" dirty="0">
                        <a:solidFill>
                          <a:srgbClr val="002060"/>
                        </a:solidFill>
                      </a:endParaRP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3"/>
                  </a:ext>
                </a:extLst>
              </a:tr>
              <a:tr h="518086">
                <a:tc>
                  <a:txBody>
                    <a:bodyPr/>
                    <a:lstStyle/>
                    <a:p>
                      <a:pPr algn="ctr"/>
                      <a:r>
                        <a:rPr lang="en-US" sz="2000" dirty="0">
                          <a:solidFill>
                            <a:srgbClr val="002060"/>
                          </a:solidFill>
                        </a:rPr>
                        <a:t>A11</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rPr>
                        <a:t>16</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rPr>
                        <a:t>112 GB</a:t>
                      </a:r>
                    </a:p>
                  </a:txBody>
                  <a:tcPr marL="121903" marR="121903" marT="60952" marB="60952"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US" sz="2000" dirty="0">
                        <a:solidFill>
                          <a:srgbClr val="002060"/>
                        </a:solidFill>
                      </a:endParaRPr>
                    </a:p>
                  </a:txBody>
                  <a:tcPr marL="121920" marR="121920" marT="60960" marB="6096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marL="0" marR="0" indent="0" algn="ctr" defTabSz="685864" rtl="0" eaLnBrk="1" fontAlgn="auto" latinLnBrk="0" hangingPunct="1">
                        <a:lnSpc>
                          <a:spcPct val="100000"/>
                        </a:lnSpc>
                        <a:spcBef>
                          <a:spcPts val="0"/>
                        </a:spcBef>
                        <a:spcAft>
                          <a:spcPts val="0"/>
                        </a:spcAft>
                        <a:buClrTx/>
                        <a:buSzTx/>
                        <a:buFontTx/>
                        <a:buNone/>
                        <a:tabLst/>
                        <a:defRPr/>
                      </a:pPr>
                      <a:endParaRPr lang="en-US" sz="2000" dirty="0">
                        <a:solidFill>
                          <a:srgbClr val="002060"/>
                        </a:solidFill>
                      </a:endParaRPr>
                    </a:p>
                  </a:txBody>
                  <a:tcPr marL="121920" marR="121920" marT="60960" marB="6096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vMerge="1">
                  <a:txBody>
                    <a:bodyPr/>
                    <a:lstStyle/>
                    <a:p>
                      <a:pPr algn="ctr"/>
                      <a:endParaRPr lang="en-US" sz="2000" dirty="0">
                        <a:solidFill>
                          <a:srgbClr val="002060"/>
                        </a:solidFill>
                      </a:endParaRPr>
                    </a:p>
                  </a:txBody>
                  <a:tcPr marL="121920" marR="121920" marT="60960" marB="6096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Rectangle 46"/>
          <p:cNvSpPr/>
          <p:nvPr/>
        </p:nvSpPr>
        <p:spPr bwMode="auto">
          <a:xfrm>
            <a:off x="186922" y="4471386"/>
            <a:ext cx="5759823" cy="44716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defRPr/>
            </a:pPr>
            <a:r>
              <a:rPr lang="en-US" altLang="ja-JP" sz="2000" kern="0" dirty="0">
                <a:gradFill>
                  <a:gsLst>
                    <a:gs pos="0">
                      <a:srgbClr val="FFFFFF"/>
                    </a:gs>
                    <a:gs pos="100000">
                      <a:srgbClr val="FFFFFF"/>
                    </a:gs>
                  </a:gsLst>
                  <a:lin ang="5400000" scaled="0"/>
                </a:gradFill>
                <a:cs typeface="Segoe UI" pitchFamily="34" charset="0"/>
              </a:rPr>
              <a:t>A8,A9 = MPI </a:t>
            </a:r>
            <a:r>
              <a:rPr lang="ja-JP" altLang="en-US" sz="2000" kern="0" dirty="0">
                <a:gradFill>
                  <a:gsLst>
                    <a:gs pos="0">
                      <a:srgbClr val="FFFFFF"/>
                    </a:gs>
                    <a:gs pos="100000">
                      <a:srgbClr val="FFFFFF"/>
                    </a:gs>
                  </a:gsLst>
                  <a:lin ang="5400000" scaled="0"/>
                </a:gradFill>
                <a:cs typeface="Segoe UI" pitchFamily="34" charset="0"/>
              </a:rPr>
              <a:t>による並列計算に最適化</a:t>
            </a:r>
            <a:endParaRPr lang="en-US" sz="2000" kern="0" dirty="0">
              <a:gradFill>
                <a:gsLst>
                  <a:gs pos="0">
                    <a:srgbClr val="FFFFFF"/>
                  </a:gs>
                  <a:gs pos="100000">
                    <a:srgbClr val="FFFFFF"/>
                  </a:gs>
                </a:gsLst>
                <a:lin ang="5400000" scaled="0"/>
              </a:gradFill>
              <a:cs typeface="Segoe UI" pitchFamily="34" charset="0"/>
            </a:endParaRPr>
          </a:p>
        </p:txBody>
      </p:sp>
      <p:sp>
        <p:nvSpPr>
          <p:cNvPr id="11" name="Rectangle 46"/>
          <p:cNvSpPr/>
          <p:nvPr/>
        </p:nvSpPr>
        <p:spPr bwMode="auto">
          <a:xfrm>
            <a:off x="6259588" y="4471386"/>
            <a:ext cx="5759823" cy="447166"/>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defRPr/>
            </a:pPr>
            <a:r>
              <a:rPr lang="en-US" sz="2000" kern="0" dirty="0">
                <a:gradFill>
                  <a:gsLst>
                    <a:gs pos="0">
                      <a:srgbClr val="FFFFFF"/>
                    </a:gs>
                    <a:gs pos="100000">
                      <a:srgbClr val="FFFFFF"/>
                    </a:gs>
                  </a:gsLst>
                  <a:lin ang="5400000" scaled="0"/>
                </a:gradFill>
                <a:cs typeface="Segoe UI" pitchFamily="34" charset="0"/>
              </a:rPr>
              <a:t>(A8,A9) - InfiniBand = A10,A11</a:t>
            </a:r>
          </a:p>
        </p:txBody>
      </p:sp>
      <p:sp>
        <p:nvSpPr>
          <p:cNvPr id="8" name="正方形/長方形 7"/>
          <p:cNvSpPr/>
          <p:nvPr/>
        </p:nvSpPr>
        <p:spPr bwMode="auto">
          <a:xfrm>
            <a:off x="186922" y="4918553"/>
            <a:ext cx="5759823" cy="1642056"/>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342834" indent="-342834" defTabSz="913924" fontAlgn="base">
              <a:lnSpc>
                <a:spcPct val="110000"/>
              </a:lnSpc>
              <a:spcBef>
                <a:spcPct val="0"/>
              </a:spcBef>
              <a:spcAft>
                <a:spcPct val="0"/>
              </a:spcAft>
              <a:buFont typeface="Wingdings" panose="05000000000000000000" pitchFamily="2" charset="2"/>
              <a:buChar char="l"/>
            </a:pPr>
            <a:r>
              <a:rPr lang="en-US" altLang="ja-JP" dirty="0">
                <a:solidFill>
                  <a:srgbClr val="002060"/>
                </a:solidFill>
              </a:rPr>
              <a:t>TOP500 </a:t>
            </a:r>
            <a:r>
              <a:rPr lang="ja-JP" altLang="en-US" dirty="0">
                <a:solidFill>
                  <a:srgbClr val="002060"/>
                </a:solidFill>
              </a:rPr>
              <a:t>にランクイン </a:t>
            </a:r>
            <a:r>
              <a:rPr lang="en-US" altLang="ja-JP" dirty="0">
                <a:solidFill>
                  <a:srgbClr val="002060"/>
                </a:solidFill>
              </a:rPr>
              <a:t>(2012</a:t>
            </a:r>
            <a:r>
              <a:rPr lang="ja-JP" altLang="en-US" dirty="0">
                <a:solidFill>
                  <a:srgbClr val="002060"/>
                </a:solidFill>
              </a:rPr>
              <a:t>年</a:t>
            </a:r>
            <a:r>
              <a:rPr lang="en-US" altLang="ja-JP" dirty="0">
                <a:solidFill>
                  <a:srgbClr val="002060"/>
                </a:solidFill>
              </a:rPr>
              <a:t>11</a:t>
            </a:r>
            <a:r>
              <a:rPr lang="ja-JP" altLang="en-US" dirty="0">
                <a:solidFill>
                  <a:srgbClr val="002060"/>
                </a:solidFill>
              </a:rPr>
              <a:t>月</a:t>
            </a:r>
            <a:r>
              <a:rPr lang="en-US" altLang="ja-JP" dirty="0">
                <a:solidFill>
                  <a:srgbClr val="002060"/>
                </a:solidFill>
              </a:rPr>
              <a:t>)</a:t>
            </a:r>
          </a:p>
          <a:p>
            <a:pPr marL="799929" lvl="1" indent="-342834" defTabSz="913924" fontAlgn="base">
              <a:lnSpc>
                <a:spcPct val="110000"/>
              </a:lnSpc>
              <a:spcBef>
                <a:spcPct val="0"/>
              </a:spcBef>
              <a:spcAft>
                <a:spcPct val="0"/>
              </a:spcAft>
              <a:buFont typeface="Wingdings" panose="05000000000000000000" pitchFamily="2" charset="2"/>
              <a:buChar char="l"/>
            </a:pPr>
            <a:r>
              <a:rPr lang="en-US" altLang="ja-JP" dirty="0">
                <a:solidFill>
                  <a:srgbClr val="002060"/>
                </a:solidFill>
              </a:rPr>
              <a:t>151.3 TFLOPS</a:t>
            </a:r>
            <a:r>
              <a:rPr lang="en-US" altLang="ja-JP" sz="900" dirty="0">
                <a:solidFill>
                  <a:srgbClr val="002060"/>
                </a:solidFill>
              </a:rPr>
              <a:t> </a:t>
            </a:r>
            <a:r>
              <a:rPr lang="en-US" altLang="ja-JP" dirty="0">
                <a:solidFill>
                  <a:srgbClr val="002060"/>
                </a:solidFill>
              </a:rPr>
              <a:t>(</a:t>
            </a:r>
            <a:r>
              <a:rPr lang="ja-JP" altLang="en-US" dirty="0">
                <a:solidFill>
                  <a:srgbClr val="002060"/>
                </a:solidFill>
              </a:rPr>
              <a:t>効率 </a:t>
            </a:r>
            <a:r>
              <a:rPr lang="en-US" altLang="ja-JP" dirty="0">
                <a:solidFill>
                  <a:srgbClr val="002060"/>
                </a:solidFill>
              </a:rPr>
              <a:t>90.2%)</a:t>
            </a:r>
            <a:r>
              <a:rPr lang="ja-JP" altLang="en-US" sz="900" dirty="0">
                <a:solidFill>
                  <a:srgbClr val="002060"/>
                </a:solidFill>
              </a:rPr>
              <a:t> </a:t>
            </a:r>
            <a:r>
              <a:rPr lang="ja-JP" altLang="en-US" dirty="0">
                <a:solidFill>
                  <a:srgbClr val="002060"/>
                </a:solidFill>
              </a:rPr>
              <a:t>で</a:t>
            </a:r>
            <a:r>
              <a:rPr lang="ja-JP" altLang="en-US" sz="900" dirty="0">
                <a:solidFill>
                  <a:srgbClr val="002060"/>
                </a:solidFill>
              </a:rPr>
              <a:t> </a:t>
            </a:r>
            <a:r>
              <a:rPr lang="en-US" altLang="ja-JP" dirty="0">
                <a:solidFill>
                  <a:srgbClr val="002060"/>
                </a:solidFill>
              </a:rPr>
              <a:t>165</a:t>
            </a:r>
            <a:r>
              <a:rPr lang="ja-JP" altLang="en-US" sz="900" dirty="0">
                <a:solidFill>
                  <a:srgbClr val="002060"/>
                </a:solidFill>
              </a:rPr>
              <a:t> </a:t>
            </a:r>
            <a:r>
              <a:rPr lang="ja-JP" altLang="en-US" dirty="0">
                <a:solidFill>
                  <a:srgbClr val="002060"/>
                </a:solidFill>
              </a:rPr>
              <a:t>位</a:t>
            </a:r>
            <a:endParaRPr lang="en-US" altLang="ja-JP" dirty="0">
              <a:solidFill>
                <a:srgbClr val="002060"/>
              </a:solidFill>
            </a:endParaRPr>
          </a:p>
          <a:p>
            <a:pPr marL="799929" lvl="1" indent="-342834" defTabSz="913924" fontAlgn="base">
              <a:lnSpc>
                <a:spcPct val="110000"/>
              </a:lnSpc>
              <a:spcBef>
                <a:spcPct val="0"/>
              </a:spcBef>
              <a:spcAft>
                <a:spcPct val="0"/>
              </a:spcAft>
              <a:buFont typeface="Wingdings" panose="05000000000000000000" pitchFamily="2" charset="2"/>
              <a:buChar char="l"/>
            </a:pPr>
            <a:r>
              <a:rPr lang="en-US" altLang="ja-JP" dirty="0">
                <a:solidFill>
                  <a:srgbClr val="002060"/>
                </a:solidFill>
              </a:rPr>
              <a:t>A9</a:t>
            </a:r>
            <a:r>
              <a:rPr lang="ja-JP" altLang="en-US" dirty="0">
                <a:solidFill>
                  <a:srgbClr val="002060"/>
                </a:solidFill>
              </a:rPr>
              <a:t> を </a:t>
            </a:r>
            <a:r>
              <a:rPr lang="en-US" altLang="ja-JP" dirty="0">
                <a:solidFill>
                  <a:srgbClr val="002060"/>
                </a:solidFill>
              </a:rPr>
              <a:t>504</a:t>
            </a:r>
            <a:r>
              <a:rPr lang="ja-JP" altLang="en-US" dirty="0">
                <a:solidFill>
                  <a:srgbClr val="002060"/>
                </a:solidFill>
              </a:rPr>
              <a:t> ノード</a:t>
            </a:r>
            <a:r>
              <a:rPr lang="en-US" altLang="ja-JP" dirty="0">
                <a:solidFill>
                  <a:srgbClr val="002060"/>
                </a:solidFill>
              </a:rPr>
              <a:t>, 8064</a:t>
            </a:r>
            <a:r>
              <a:rPr lang="en-US" altLang="ja-JP" sz="900" dirty="0">
                <a:solidFill>
                  <a:srgbClr val="002060"/>
                </a:solidFill>
              </a:rPr>
              <a:t> </a:t>
            </a:r>
            <a:r>
              <a:rPr lang="ja-JP" altLang="en-US" sz="900" dirty="0">
                <a:solidFill>
                  <a:srgbClr val="002060"/>
                </a:solidFill>
              </a:rPr>
              <a:t> </a:t>
            </a:r>
            <a:r>
              <a:rPr lang="ja-JP" altLang="en-US" dirty="0">
                <a:solidFill>
                  <a:srgbClr val="002060"/>
                </a:solidFill>
              </a:rPr>
              <a:t>コアで実施</a:t>
            </a:r>
            <a:br>
              <a:rPr lang="en-US" altLang="ja-JP" dirty="0">
                <a:solidFill>
                  <a:srgbClr val="002060"/>
                </a:solidFill>
              </a:rPr>
            </a:br>
            <a:r>
              <a:rPr lang="en-US" altLang="ja-JP" sz="1400" dirty="0">
                <a:solidFill>
                  <a:srgbClr val="002060"/>
                </a:solidFill>
                <a:hlinkClick r:id="rId3"/>
              </a:rPr>
              <a:t>http://www.top500.org/system/177982</a:t>
            </a:r>
            <a:endParaRPr lang="en-US" altLang="ja-JP"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r>
              <a:rPr lang="en-US" altLang="ja-JP" dirty="0">
                <a:solidFill>
                  <a:srgbClr val="002060"/>
                </a:solidFill>
              </a:rPr>
              <a:t>MSMPI </a:t>
            </a:r>
            <a:r>
              <a:rPr lang="ja-JP" altLang="en-US" dirty="0">
                <a:solidFill>
                  <a:srgbClr val="002060"/>
                </a:solidFill>
              </a:rPr>
              <a:t>と </a:t>
            </a:r>
            <a:r>
              <a:rPr lang="en-US" altLang="ja-JP" dirty="0">
                <a:solidFill>
                  <a:srgbClr val="002060"/>
                </a:solidFill>
              </a:rPr>
              <a:t>Intel MPI </a:t>
            </a:r>
            <a:r>
              <a:rPr lang="ja-JP" altLang="en-US" dirty="0">
                <a:solidFill>
                  <a:srgbClr val="002060"/>
                </a:solidFill>
              </a:rPr>
              <a:t>に対応</a:t>
            </a:r>
            <a:endParaRPr lang="en-US" altLang="ja-JP" dirty="0">
              <a:solidFill>
                <a:srgbClr val="002060"/>
              </a:solidFill>
            </a:endParaRPr>
          </a:p>
        </p:txBody>
      </p:sp>
      <p:sp>
        <p:nvSpPr>
          <p:cNvPr id="12" name="正方形/長方形 11"/>
          <p:cNvSpPr/>
          <p:nvPr/>
        </p:nvSpPr>
        <p:spPr bwMode="auto">
          <a:xfrm>
            <a:off x="6259588" y="4918553"/>
            <a:ext cx="5759823" cy="1642055"/>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342834" indent="-342834" defTabSz="913924" fontAlgn="base">
              <a:lnSpc>
                <a:spcPct val="110000"/>
              </a:lnSpc>
              <a:spcBef>
                <a:spcPct val="0"/>
              </a:spcBef>
              <a:spcAft>
                <a:spcPct val="0"/>
              </a:spcAft>
              <a:buFont typeface="Wingdings" panose="05000000000000000000" pitchFamily="2" charset="2"/>
              <a:buChar char="l"/>
            </a:pPr>
            <a:r>
              <a:rPr lang="ja-JP" altLang="en-US" dirty="0">
                <a:solidFill>
                  <a:srgbClr val="002060"/>
                </a:solidFill>
              </a:rPr>
              <a:t>「</a:t>
            </a:r>
            <a:r>
              <a:rPr lang="en-US" altLang="ja-JP" dirty="0">
                <a:solidFill>
                  <a:srgbClr val="002060"/>
                </a:solidFill>
              </a:rPr>
              <a:t>A8,A9</a:t>
            </a:r>
            <a:r>
              <a:rPr lang="ja-JP" altLang="en-US" dirty="0">
                <a:solidFill>
                  <a:srgbClr val="002060"/>
                </a:solidFill>
              </a:rPr>
              <a:t>の速い</a:t>
            </a:r>
            <a:r>
              <a:rPr lang="en-US" altLang="ja-JP" dirty="0">
                <a:solidFill>
                  <a:srgbClr val="002060"/>
                </a:solidFill>
              </a:rPr>
              <a:t>CPU</a:t>
            </a:r>
            <a:r>
              <a:rPr lang="ja-JP" altLang="en-US" dirty="0">
                <a:solidFill>
                  <a:srgbClr val="002060"/>
                </a:solidFill>
              </a:rPr>
              <a:t>や大きなメモリは必要だが、</a:t>
            </a:r>
            <a:br>
              <a:rPr lang="en-US" altLang="ja-JP" dirty="0">
                <a:solidFill>
                  <a:srgbClr val="002060"/>
                </a:solidFill>
              </a:rPr>
            </a:br>
            <a:r>
              <a:rPr lang="en-US" altLang="ja-JP" dirty="0">
                <a:solidFill>
                  <a:srgbClr val="002060"/>
                </a:solidFill>
              </a:rPr>
              <a:t>MPI</a:t>
            </a:r>
            <a:r>
              <a:rPr lang="ja-JP" altLang="en-US" dirty="0">
                <a:solidFill>
                  <a:srgbClr val="002060"/>
                </a:solidFill>
              </a:rPr>
              <a:t> は不要なので </a:t>
            </a:r>
            <a:r>
              <a:rPr lang="en-US" altLang="ja-JP" dirty="0" err="1">
                <a:solidFill>
                  <a:srgbClr val="002060"/>
                </a:solidFill>
              </a:rPr>
              <a:t>InfiniBand</a:t>
            </a:r>
            <a:r>
              <a:rPr lang="ja-JP" altLang="en-US" dirty="0">
                <a:solidFill>
                  <a:srgbClr val="002060"/>
                </a:solidFill>
              </a:rPr>
              <a:t> </a:t>
            </a:r>
            <a:r>
              <a:rPr lang="ja-JP" altLang="en-US" dirty="0" err="1">
                <a:solidFill>
                  <a:srgbClr val="002060"/>
                </a:solidFill>
              </a:rPr>
              <a:t>無し</a:t>
            </a:r>
            <a:r>
              <a:rPr lang="ja-JP" altLang="en-US" dirty="0">
                <a:solidFill>
                  <a:srgbClr val="002060"/>
                </a:solidFill>
              </a:rPr>
              <a:t>モデルを」</a:t>
            </a:r>
            <a:br>
              <a:rPr lang="en-US" altLang="ja-JP" dirty="0">
                <a:solidFill>
                  <a:srgbClr val="002060"/>
                </a:solidFill>
              </a:rPr>
            </a:br>
            <a:r>
              <a:rPr lang="ja-JP" altLang="en-US" dirty="0">
                <a:solidFill>
                  <a:srgbClr val="002060"/>
                </a:solidFill>
              </a:rPr>
              <a:t>というご要望へお応えする形で登場 </a:t>
            </a:r>
            <a:endParaRPr lang="en-US" altLang="ja-JP"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r>
              <a:rPr lang="en-US" altLang="ja-JP" dirty="0" err="1">
                <a:solidFill>
                  <a:srgbClr val="002060"/>
                </a:solidFill>
              </a:rPr>
              <a:t>InfiniBand</a:t>
            </a:r>
            <a:r>
              <a:rPr lang="ja-JP" altLang="en-US" dirty="0">
                <a:solidFill>
                  <a:srgbClr val="002060"/>
                </a:solidFill>
              </a:rPr>
              <a:t> の有無以外は </a:t>
            </a:r>
            <a:r>
              <a:rPr lang="en-US" altLang="ja-JP" dirty="0">
                <a:solidFill>
                  <a:srgbClr val="002060"/>
                </a:solidFill>
              </a:rPr>
              <a:t>A8,</a:t>
            </a:r>
            <a:r>
              <a:rPr lang="ja-JP" altLang="en-US" dirty="0">
                <a:solidFill>
                  <a:srgbClr val="002060"/>
                </a:solidFill>
              </a:rPr>
              <a:t> </a:t>
            </a:r>
            <a:r>
              <a:rPr lang="en-US" altLang="ja-JP" dirty="0">
                <a:solidFill>
                  <a:srgbClr val="002060"/>
                </a:solidFill>
              </a:rPr>
              <a:t>A9</a:t>
            </a:r>
            <a:r>
              <a:rPr lang="ja-JP" altLang="en-US" dirty="0">
                <a:solidFill>
                  <a:srgbClr val="002060"/>
                </a:solidFill>
              </a:rPr>
              <a:t> と同一。</a:t>
            </a:r>
            <a:endParaRPr lang="en-US" altLang="ja-JP" dirty="0">
              <a:solidFill>
                <a:srgbClr val="002060"/>
              </a:solidFill>
            </a:endParaRPr>
          </a:p>
        </p:txBody>
      </p:sp>
      <p:sp>
        <p:nvSpPr>
          <p:cNvPr id="6" name="テキスト ボックス 5"/>
          <p:cNvSpPr txBox="1"/>
          <p:nvPr/>
        </p:nvSpPr>
        <p:spPr>
          <a:xfrm>
            <a:off x="7212079" y="6283066"/>
            <a:ext cx="4692310" cy="307777"/>
          </a:xfrm>
          <a:prstGeom prst="rect">
            <a:avLst/>
          </a:prstGeom>
          <a:noFill/>
        </p:spPr>
        <p:txBody>
          <a:bodyPr wrap="none" rtlCol="0">
            <a:spAutoFit/>
          </a:bodyPr>
          <a:lstStyle/>
          <a:p>
            <a:r>
              <a:rPr lang="en-US" altLang="ja-JP" sz="1400" dirty="0">
                <a:solidFill>
                  <a:srgbClr val="002060"/>
                </a:solidFill>
                <a:hlinkClick r:id="rId4"/>
              </a:rPr>
              <a:t>https://msdn.microsoft.com/library/azure/dn689095.aspx</a:t>
            </a:r>
            <a:endParaRPr lang="ja-JP" altLang="en-US" sz="1400" dirty="0">
              <a:solidFill>
                <a:srgbClr val="002060"/>
              </a:solidFill>
            </a:endParaRPr>
          </a:p>
        </p:txBody>
      </p:sp>
    </p:spTree>
    <p:extLst>
      <p:ext uri="{BB962C8B-B14F-4D97-AF65-F5344CB8AC3E}">
        <p14:creationId xmlns:p14="http://schemas.microsoft.com/office/powerpoint/2010/main" val="357352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さらなる大型インスタンス</a:t>
            </a:r>
            <a:r>
              <a:rPr lang="en-US" altLang="ja-JP" dirty="0"/>
              <a:t>: G</a:t>
            </a:r>
            <a:r>
              <a:rPr lang="ja-JP" altLang="en-US" dirty="0"/>
              <a:t>シリーズ</a:t>
            </a:r>
            <a:endParaRPr kumimoji="1" lang="ja-JP" altLang="en-US" dirty="0"/>
          </a:p>
        </p:txBody>
      </p:sp>
      <p:graphicFrame>
        <p:nvGraphicFramePr>
          <p:cNvPr id="3" name="Table 3"/>
          <p:cNvGraphicFramePr>
            <a:graphicFrameLocks noGrp="1"/>
          </p:cNvGraphicFramePr>
          <p:nvPr>
            <p:extLst/>
          </p:nvPr>
        </p:nvGraphicFramePr>
        <p:xfrm>
          <a:off x="378272" y="1269067"/>
          <a:ext cx="11478624" cy="3485223"/>
        </p:xfrm>
        <a:graphic>
          <a:graphicData uri="http://schemas.openxmlformats.org/drawingml/2006/table">
            <a:tbl>
              <a:tblPr firstRow="1" bandRow="1">
                <a:tableStyleId>{1E171933-4619-4E11-9A3F-F7608DF75F80}</a:tableStyleId>
              </a:tblPr>
              <a:tblGrid>
                <a:gridCol w="2600266">
                  <a:extLst>
                    <a:ext uri="{9D8B030D-6E8A-4147-A177-3AD203B41FA5}">
                      <a16:colId xmlns:a16="http://schemas.microsoft.com/office/drawing/2014/main" val="3039954190"/>
                    </a:ext>
                  </a:extLst>
                </a:gridCol>
                <a:gridCol w="1786273">
                  <a:extLst>
                    <a:ext uri="{9D8B030D-6E8A-4147-A177-3AD203B41FA5}">
                      <a16:colId xmlns:a16="http://schemas.microsoft.com/office/drawing/2014/main" val="753990548"/>
                    </a:ext>
                  </a:extLst>
                </a:gridCol>
                <a:gridCol w="2267161">
                  <a:extLst>
                    <a:ext uri="{9D8B030D-6E8A-4147-A177-3AD203B41FA5}">
                      <a16:colId xmlns:a16="http://schemas.microsoft.com/office/drawing/2014/main" val="473002120"/>
                    </a:ext>
                  </a:extLst>
                </a:gridCol>
                <a:gridCol w="2530615">
                  <a:extLst>
                    <a:ext uri="{9D8B030D-6E8A-4147-A177-3AD203B41FA5}">
                      <a16:colId xmlns:a16="http://schemas.microsoft.com/office/drawing/2014/main" val="3090326818"/>
                    </a:ext>
                  </a:extLst>
                </a:gridCol>
                <a:gridCol w="2294309">
                  <a:extLst>
                    <a:ext uri="{9D8B030D-6E8A-4147-A177-3AD203B41FA5}">
                      <a16:colId xmlns:a16="http://schemas.microsoft.com/office/drawing/2014/main" val="20004"/>
                    </a:ext>
                  </a:extLst>
                </a:gridCol>
              </a:tblGrid>
              <a:tr h="944730">
                <a:tc>
                  <a:txBody>
                    <a:bodyPr/>
                    <a:lstStyle/>
                    <a:p>
                      <a:pPr algn="ctr"/>
                      <a:r>
                        <a:rPr lang="ja-JP" altLang="en-US" sz="1800" dirty="0">
                          <a:latin typeface="游ゴシック" panose="020B0400000000000000" pitchFamily="50" charset="-128"/>
                          <a:ea typeface="游ゴシック" panose="020B0400000000000000" pitchFamily="50" charset="-128"/>
                        </a:rPr>
                        <a:t>サイズ</a:t>
                      </a:r>
                      <a:endParaRPr lang="en-US" sz="1800" b="1" dirty="0">
                        <a:solidFill>
                          <a:schemeClr val="bg1">
                            <a:alpha val="99000"/>
                          </a:schemeClr>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800" dirty="0">
                          <a:latin typeface="游ゴシック" panose="020B0400000000000000" pitchFamily="50" charset="-128"/>
                          <a:ea typeface="游ゴシック" panose="020B0400000000000000" pitchFamily="50" charset="-128"/>
                        </a:rPr>
                        <a:t>コア数</a:t>
                      </a:r>
                      <a:endParaRPr lang="en-US" sz="1800" b="1" dirty="0">
                        <a:solidFill>
                          <a:schemeClr val="bg1">
                            <a:alpha val="99000"/>
                          </a:schemeClr>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800" dirty="0">
                          <a:latin typeface="游ゴシック" panose="020B0400000000000000" pitchFamily="50" charset="-128"/>
                          <a:ea typeface="游ゴシック" panose="020B0400000000000000" pitchFamily="50" charset="-128"/>
                        </a:rPr>
                        <a:t>メモリ容量</a:t>
                      </a:r>
                      <a:br>
                        <a:rPr lang="en-US" altLang="ja-JP" sz="1800" dirty="0">
                          <a:latin typeface="游ゴシック" panose="020B0400000000000000" pitchFamily="50" charset="-128"/>
                          <a:ea typeface="游ゴシック" panose="020B0400000000000000" pitchFamily="50" charset="-128"/>
                        </a:rPr>
                      </a:br>
                      <a:r>
                        <a:rPr lang="en-US" altLang="ja-JP" sz="1800" dirty="0">
                          <a:latin typeface="游ゴシック" panose="020B0400000000000000" pitchFamily="50" charset="-128"/>
                          <a:ea typeface="游ゴシック" panose="020B0400000000000000" pitchFamily="50" charset="-128"/>
                        </a:rPr>
                        <a:t>(GB)</a:t>
                      </a:r>
                      <a:endParaRPr lang="en-US" sz="1800" b="1" dirty="0">
                        <a:solidFill>
                          <a:schemeClr val="bg1">
                            <a:alpha val="99000"/>
                          </a:schemeClr>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800" dirty="0">
                          <a:latin typeface="游ゴシック" panose="020B0400000000000000" pitchFamily="50" charset="-128"/>
                          <a:ea typeface="游ゴシック" panose="020B0400000000000000" pitchFamily="50" charset="-128"/>
                        </a:rPr>
                        <a:t>ローカル</a:t>
                      </a:r>
                      <a:br>
                        <a:rPr lang="en-US" altLang="ja-JP" sz="1800" dirty="0">
                          <a:latin typeface="游ゴシック" panose="020B0400000000000000" pitchFamily="50" charset="-128"/>
                          <a:ea typeface="游ゴシック" panose="020B0400000000000000" pitchFamily="50" charset="-128"/>
                        </a:rPr>
                      </a:br>
                      <a:r>
                        <a:rPr lang="ja-JP" altLang="en-US" sz="1800" dirty="0">
                          <a:latin typeface="游ゴシック" panose="020B0400000000000000" pitchFamily="50" charset="-128"/>
                          <a:ea typeface="游ゴシック" panose="020B0400000000000000" pitchFamily="50" charset="-128"/>
                        </a:rPr>
                        <a:t>ディスク</a:t>
                      </a:r>
                      <a:r>
                        <a:rPr lang="en-US" altLang="ja-JP" sz="1800" dirty="0">
                          <a:latin typeface="游ゴシック" panose="020B0400000000000000" pitchFamily="50" charset="-128"/>
                          <a:ea typeface="游ゴシック" panose="020B0400000000000000" pitchFamily="50" charset="-128"/>
                        </a:rPr>
                        <a:t>(SSD)</a:t>
                      </a:r>
                    </a:p>
                    <a:p>
                      <a:pPr algn="ctr"/>
                      <a:r>
                        <a:rPr lang="ja-JP" altLang="en-US" sz="1800" dirty="0">
                          <a:latin typeface="游ゴシック" panose="020B0400000000000000" pitchFamily="50" charset="-128"/>
                          <a:ea typeface="游ゴシック" panose="020B0400000000000000" pitchFamily="50" charset="-128"/>
                        </a:rPr>
                        <a:t>容量 </a:t>
                      </a:r>
                      <a:r>
                        <a:rPr lang="en-US" altLang="ja-JP" sz="1800" dirty="0">
                          <a:latin typeface="游ゴシック" panose="020B0400000000000000" pitchFamily="50" charset="-128"/>
                          <a:ea typeface="游ゴシック" panose="020B0400000000000000" pitchFamily="50" charset="-128"/>
                        </a:rPr>
                        <a:t>(GB)</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b="1" dirty="0">
                          <a:solidFill>
                            <a:schemeClr val="bg1">
                              <a:alpha val="99000"/>
                            </a:schemeClr>
                          </a:solidFill>
                          <a:latin typeface="游ゴシック" panose="020B0400000000000000" pitchFamily="50" charset="-128"/>
                          <a:ea typeface="游ゴシック" panose="020B0400000000000000" pitchFamily="50" charset="-128"/>
                        </a:rPr>
                        <a:t>データ</a:t>
                      </a:r>
                      <a:br>
                        <a:rPr lang="ja-JP" altLang="en-US" sz="1800" b="1" dirty="0">
                          <a:solidFill>
                            <a:schemeClr val="bg1">
                              <a:alpha val="99000"/>
                            </a:schemeClr>
                          </a:solidFill>
                          <a:latin typeface="游ゴシック" panose="020B0400000000000000" pitchFamily="50" charset="-128"/>
                          <a:ea typeface="游ゴシック" panose="020B0400000000000000" pitchFamily="50" charset="-128"/>
                        </a:rPr>
                      </a:br>
                      <a:r>
                        <a:rPr lang="ja-JP" altLang="en-US" sz="1800" b="1" dirty="0">
                          <a:solidFill>
                            <a:schemeClr val="bg1">
                              <a:alpha val="99000"/>
                            </a:schemeClr>
                          </a:solidFill>
                          <a:latin typeface="游ゴシック" panose="020B0400000000000000" pitchFamily="50" charset="-128"/>
                          <a:ea typeface="游ゴシック" panose="020B0400000000000000" pitchFamily="50" charset="-128"/>
                        </a:rPr>
                        <a:t>ディスク</a:t>
                      </a:r>
                    </a:p>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b="1" dirty="0">
                          <a:solidFill>
                            <a:schemeClr val="bg1">
                              <a:alpha val="99000"/>
                            </a:schemeClr>
                          </a:solidFill>
                          <a:latin typeface="游ゴシック" panose="020B0400000000000000" pitchFamily="50" charset="-128"/>
                          <a:ea typeface="游ゴシック" panose="020B0400000000000000" pitchFamily="50" charset="-128"/>
                        </a:rPr>
                        <a:t>最大接続数</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extLst>
                  <a:ext uri="{0D108BD9-81ED-4DB2-BD59-A6C34878D82A}">
                    <a16:rowId xmlns:a16="http://schemas.microsoft.com/office/drawing/2014/main" val="3380049877"/>
                  </a:ext>
                </a:extLst>
              </a:tr>
              <a:tr h="396168">
                <a:tc>
                  <a:txBody>
                    <a:bodyPr/>
                    <a:lstStyle/>
                    <a:p>
                      <a:pPr algn="ctr"/>
                      <a:r>
                        <a:rPr lang="en-US" sz="1800" dirty="0">
                          <a:solidFill>
                            <a:srgbClr val="002060"/>
                          </a:solidFill>
                          <a:latin typeface="游ゴシック" panose="020B0400000000000000" pitchFamily="50" charset="-128"/>
                          <a:ea typeface="游ゴシック" panose="020B0400000000000000" pitchFamily="50" charset="-128"/>
                        </a:rPr>
                        <a:t>G1</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游ゴシック" panose="020B0400000000000000" pitchFamily="50" charset="-128"/>
                          <a:ea typeface="游ゴシック" panose="020B0400000000000000" pitchFamily="50" charset="-128"/>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游ゴシック" panose="020B0400000000000000" pitchFamily="50" charset="-128"/>
                          <a:ea typeface="游ゴシック" panose="020B0400000000000000" pitchFamily="50" charset="-128"/>
                        </a:rPr>
                        <a:t>28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游ゴシック" panose="020B0400000000000000" pitchFamily="50" charset="-128"/>
                          <a:ea typeface="游ゴシック" panose="020B0400000000000000" pitchFamily="50" charset="-128"/>
                        </a:rPr>
                        <a:t>384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游ゴシック" panose="020B0400000000000000" pitchFamily="50" charset="-128"/>
                          <a:ea typeface="游ゴシック" panose="020B0400000000000000" pitchFamily="50" charset="-128"/>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98292531"/>
                  </a:ext>
                </a:extLst>
              </a:tr>
              <a:tr h="426644">
                <a:tc>
                  <a:txBody>
                    <a:bodyPr/>
                    <a:lstStyle/>
                    <a:p>
                      <a:pPr algn="ctr"/>
                      <a:r>
                        <a:rPr lang="en-US" sz="2000" dirty="0">
                          <a:solidFill>
                            <a:srgbClr val="002060"/>
                          </a:solidFill>
                          <a:latin typeface="游ゴシック" panose="020B0400000000000000" pitchFamily="50" charset="-128"/>
                          <a:ea typeface="游ゴシック" panose="020B0400000000000000" pitchFamily="50" charset="-128"/>
                        </a:rPr>
                        <a:t>G2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游ゴシック" panose="020B0400000000000000" pitchFamily="50" charset="-128"/>
                          <a:ea typeface="游ゴシック" panose="020B0400000000000000" pitchFamily="50" charset="-128"/>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游ゴシック" panose="020B0400000000000000" pitchFamily="50" charset="-128"/>
                          <a:ea typeface="游ゴシック" panose="020B0400000000000000" pitchFamily="50" charset="-128"/>
                        </a:rPr>
                        <a:t>56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游ゴシック" panose="020B0400000000000000" pitchFamily="50" charset="-128"/>
                          <a:ea typeface="游ゴシック" panose="020B0400000000000000" pitchFamily="50" charset="-128"/>
                        </a:rPr>
                        <a:t>768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游ゴシック" panose="020B0400000000000000" pitchFamily="50" charset="-128"/>
                          <a:ea typeface="游ゴシック" panose="020B0400000000000000" pitchFamily="50" charset="-128"/>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136616370"/>
                  </a:ext>
                </a:extLst>
              </a:tr>
              <a:tr h="487595">
                <a:tc>
                  <a:txBody>
                    <a:bodyPr/>
                    <a:lstStyle/>
                    <a:p>
                      <a:pPr algn="ctr"/>
                      <a:r>
                        <a:rPr lang="en-US" sz="2400" dirty="0">
                          <a:solidFill>
                            <a:srgbClr val="002060"/>
                          </a:solidFill>
                          <a:latin typeface="游ゴシック" panose="020B0400000000000000" pitchFamily="50" charset="-128"/>
                          <a:ea typeface="游ゴシック" panose="020B0400000000000000" pitchFamily="50" charset="-128"/>
                        </a:rPr>
                        <a:t>G3</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400" dirty="0">
                          <a:solidFill>
                            <a:srgbClr val="002060"/>
                          </a:solidFill>
                          <a:latin typeface="游ゴシック" panose="020B0400000000000000" pitchFamily="50" charset="-128"/>
                          <a:ea typeface="游ゴシック" panose="020B0400000000000000" pitchFamily="50" charset="-128"/>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400" dirty="0">
                          <a:solidFill>
                            <a:srgbClr val="002060"/>
                          </a:solidFill>
                          <a:latin typeface="游ゴシック" panose="020B0400000000000000" pitchFamily="50" charset="-128"/>
                          <a:ea typeface="游ゴシック" panose="020B0400000000000000" pitchFamily="50" charset="-128"/>
                        </a:rPr>
                        <a:t>112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400" dirty="0">
                          <a:solidFill>
                            <a:srgbClr val="002060"/>
                          </a:solidFill>
                          <a:latin typeface="游ゴシック" panose="020B0400000000000000" pitchFamily="50" charset="-128"/>
                          <a:ea typeface="游ゴシック" panose="020B0400000000000000" pitchFamily="50" charset="-128"/>
                        </a:rPr>
                        <a:t>1,536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400" dirty="0">
                          <a:solidFill>
                            <a:srgbClr val="002060"/>
                          </a:solidFill>
                          <a:latin typeface="游ゴシック" panose="020B0400000000000000" pitchFamily="50" charset="-128"/>
                          <a:ea typeface="游ゴシック" panose="020B0400000000000000" pitchFamily="50" charset="-128"/>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582149765"/>
                  </a:ext>
                </a:extLst>
              </a:tr>
              <a:tr h="555158">
                <a:tc>
                  <a:txBody>
                    <a:bodyPr/>
                    <a:lstStyle/>
                    <a:p>
                      <a:pPr algn="ctr"/>
                      <a:r>
                        <a:rPr lang="en-US" sz="2800" dirty="0">
                          <a:solidFill>
                            <a:srgbClr val="002060"/>
                          </a:solidFill>
                          <a:latin typeface="游ゴシック" panose="020B0400000000000000" pitchFamily="50" charset="-128"/>
                          <a:ea typeface="游ゴシック" panose="020B0400000000000000" pitchFamily="50" charset="-128"/>
                        </a:rPr>
                        <a:t>G4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800" dirty="0">
                          <a:solidFill>
                            <a:srgbClr val="002060"/>
                          </a:solidFill>
                          <a:latin typeface="游ゴシック" panose="020B0400000000000000" pitchFamily="50" charset="-128"/>
                          <a:ea typeface="游ゴシック" panose="020B0400000000000000" pitchFamily="50" charset="-128"/>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800" dirty="0">
                          <a:solidFill>
                            <a:srgbClr val="002060"/>
                          </a:solidFill>
                          <a:latin typeface="游ゴシック" panose="020B0400000000000000" pitchFamily="50" charset="-128"/>
                          <a:ea typeface="游ゴシック" panose="020B0400000000000000" pitchFamily="50" charset="-128"/>
                        </a:rPr>
                        <a:t>224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800" dirty="0">
                          <a:solidFill>
                            <a:srgbClr val="002060"/>
                          </a:solidFill>
                          <a:latin typeface="游ゴシック" panose="020B0400000000000000" pitchFamily="50" charset="-128"/>
                          <a:ea typeface="游ゴシック" panose="020B0400000000000000" pitchFamily="50" charset="-128"/>
                        </a:rPr>
                        <a:t>3,072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800" dirty="0">
                          <a:solidFill>
                            <a:srgbClr val="002060"/>
                          </a:solidFill>
                          <a:latin typeface="游ゴシック" panose="020B0400000000000000" pitchFamily="50" charset="-128"/>
                          <a:ea typeface="游ゴシック" panose="020B0400000000000000" pitchFamily="50" charset="-128"/>
                        </a:rPr>
                        <a:t>32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895835423"/>
                  </a:ext>
                </a:extLst>
              </a:tr>
              <a:tr h="674681">
                <a:tc>
                  <a:txBody>
                    <a:bodyPr/>
                    <a:lstStyle/>
                    <a:p>
                      <a:pPr algn="ctr"/>
                      <a:r>
                        <a:rPr lang="en-US" sz="3600" dirty="0">
                          <a:solidFill>
                            <a:srgbClr val="FF0000"/>
                          </a:solidFill>
                          <a:latin typeface="游ゴシック" panose="020B0400000000000000" pitchFamily="50" charset="-128"/>
                          <a:ea typeface="游ゴシック" panose="020B0400000000000000" pitchFamily="50" charset="-128"/>
                        </a:rPr>
                        <a:t>G5</a:t>
                      </a:r>
                      <a:endParaRPr lang="en-US" sz="2800" dirty="0">
                        <a:solidFill>
                          <a:srgbClr val="FF000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3600" dirty="0">
                          <a:solidFill>
                            <a:srgbClr val="FF0000"/>
                          </a:solidFill>
                          <a:latin typeface="游ゴシック" panose="020B0400000000000000" pitchFamily="50" charset="-128"/>
                          <a:ea typeface="游ゴシック" panose="020B0400000000000000" pitchFamily="50" charset="-128"/>
                        </a:rPr>
                        <a:t>32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3600" dirty="0">
                          <a:solidFill>
                            <a:srgbClr val="FF0000"/>
                          </a:solidFill>
                          <a:latin typeface="游ゴシック" panose="020B0400000000000000" pitchFamily="50" charset="-128"/>
                          <a:ea typeface="游ゴシック" panose="020B0400000000000000" pitchFamily="50" charset="-128"/>
                        </a:rPr>
                        <a:t>448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3600" dirty="0">
                          <a:solidFill>
                            <a:srgbClr val="FF0000"/>
                          </a:solidFill>
                          <a:latin typeface="游ゴシック" panose="020B0400000000000000" pitchFamily="50" charset="-128"/>
                          <a:ea typeface="游ゴシック" panose="020B0400000000000000" pitchFamily="50" charset="-128"/>
                        </a:rPr>
                        <a:t>6,144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3600" dirty="0">
                          <a:solidFill>
                            <a:srgbClr val="FF0000"/>
                          </a:solidFill>
                          <a:latin typeface="游ゴシック" panose="020B0400000000000000" pitchFamily="50" charset="-128"/>
                          <a:ea typeface="游ゴシック" panose="020B0400000000000000" pitchFamily="50" charset="-128"/>
                        </a:rPr>
                        <a:t>64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125290611"/>
                  </a:ext>
                </a:extLst>
              </a:tr>
            </a:tbl>
          </a:graphicData>
        </a:graphic>
      </p:graphicFrame>
      <p:sp>
        <p:nvSpPr>
          <p:cNvPr id="5" name="正方形/長方形 4"/>
          <p:cNvSpPr/>
          <p:nvPr/>
        </p:nvSpPr>
        <p:spPr bwMode="auto">
          <a:xfrm>
            <a:off x="378272" y="4813898"/>
            <a:ext cx="5717728" cy="1473262"/>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ja-JP" altLang="en-US" sz="2000" dirty="0">
                <a:solidFill>
                  <a:srgbClr val="002060"/>
                </a:solidFill>
              </a:rPr>
              <a:t>スケールアップが必要な用途に最適の大型 </a:t>
            </a:r>
            <a:r>
              <a:rPr lang="en-US" altLang="ja-JP" sz="2000" dirty="0">
                <a:solidFill>
                  <a:srgbClr val="002060"/>
                </a:solidFill>
              </a:rPr>
              <a:t>VM</a:t>
            </a:r>
          </a:p>
          <a:p>
            <a:pPr marL="285695" indent="-285695" defTabSz="913924" fontAlgn="base">
              <a:lnSpc>
                <a:spcPct val="110000"/>
              </a:lnSpc>
              <a:spcBef>
                <a:spcPct val="0"/>
              </a:spcBef>
              <a:spcAft>
                <a:spcPct val="0"/>
              </a:spcAft>
              <a:buFont typeface="Wingdings" panose="05000000000000000000" pitchFamily="2" charset="2"/>
              <a:buChar char="l"/>
            </a:pPr>
            <a:r>
              <a:rPr lang="en-US" altLang="ja-JP" sz="2000" dirty="0">
                <a:solidFill>
                  <a:srgbClr val="002060"/>
                </a:solidFill>
              </a:rPr>
              <a:t>US West, US East 2, West Europe </a:t>
            </a:r>
            <a:r>
              <a:rPr lang="ja-JP" altLang="en-US" sz="2000" dirty="0">
                <a:solidFill>
                  <a:srgbClr val="002060"/>
                </a:solidFill>
              </a:rPr>
              <a:t>で利用可能</a:t>
            </a:r>
            <a:endParaRPr lang="en-US" altLang="ja-JP" sz="2000" dirty="0">
              <a:solidFill>
                <a:srgbClr val="002060"/>
              </a:solidFill>
            </a:endParaRPr>
          </a:p>
        </p:txBody>
      </p:sp>
      <p:sp>
        <p:nvSpPr>
          <p:cNvPr id="7" name="正方形/長方形 6"/>
          <p:cNvSpPr/>
          <p:nvPr/>
        </p:nvSpPr>
        <p:spPr bwMode="auto">
          <a:xfrm>
            <a:off x="6139168" y="4813898"/>
            <a:ext cx="5717728" cy="1473262"/>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en-US" altLang="ja-JP" sz="2000" dirty="0">
                <a:solidFill>
                  <a:srgbClr val="002060"/>
                </a:solidFill>
              </a:rPr>
              <a:t>Intel Xeon E5-2600 v3</a:t>
            </a:r>
            <a:r>
              <a:rPr lang="ja-JP" altLang="en-US" sz="2000" dirty="0">
                <a:solidFill>
                  <a:srgbClr val="002060"/>
                </a:solidFill>
              </a:rPr>
              <a:t>を最大</a:t>
            </a:r>
            <a:r>
              <a:rPr lang="en-US" altLang="ja-JP" sz="2000" dirty="0">
                <a:solidFill>
                  <a:srgbClr val="002060"/>
                </a:solidFill>
              </a:rPr>
              <a:t>32</a:t>
            </a:r>
            <a:r>
              <a:rPr lang="ja-JP" altLang="en-US" sz="2000" dirty="0">
                <a:solidFill>
                  <a:srgbClr val="002060"/>
                </a:solidFill>
              </a:rPr>
              <a:t>コア搭載</a:t>
            </a:r>
            <a:endParaRPr lang="en-US" altLang="ja-JP" sz="2000"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ja-JP" altLang="en-US" sz="2000" dirty="0">
                <a:solidFill>
                  <a:srgbClr val="002060"/>
                </a:solidFill>
              </a:rPr>
              <a:t>ハイパースレッドではなく物理的に</a:t>
            </a:r>
            <a:r>
              <a:rPr lang="en-US" altLang="ja-JP" sz="2000" dirty="0">
                <a:solidFill>
                  <a:srgbClr val="002060"/>
                </a:solidFill>
              </a:rPr>
              <a:t>32</a:t>
            </a:r>
            <a:r>
              <a:rPr lang="ja-JP" altLang="en-US" sz="2000" dirty="0">
                <a:solidFill>
                  <a:srgbClr val="002060"/>
                </a:solidFill>
              </a:rPr>
              <a:t>コア</a:t>
            </a:r>
            <a:endParaRPr lang="en-US" altLang="ja-JP" sz="2000" dirty="0">
              <a:solidFill>
                <a:srgbClr val="002060"/>
              </a:solidFill>
            </a:endParaRPr>
          </a:p>
        </p:txBody>
      </p:sp>
      <p:sp>
        <p:nvSpPr>
          <p:cNvPr id="6" name="テキスト ボックス 5"/>
          <p:cNvSpPr txBox="1"/>
          <p:nvPr/>
        </p:nvSpPr>
        <p:spPr>
          <a:xfrm>
            <a:off x="1549429" y="6438060"/>
            <a:ext cx="8800807" cy="276999"/>
          </a:xfrm>
          <a:prstGeom prst="rect">
            <a:avLst/>
          </a:prstGeom>
          <a:noFill/>
        </p:spPr>
        <p:txBody>
          <a:bodyPr wrap="none" rtlCol="0">
            <a:spAutoFit/>
          </a:bodyPr>
          <a:lstStyle/>
          <a:p>
            <a:r>
              <a:rPr lang="en-US" altLang="ja-JP" sz="1200" dirty="0">
                <a:hlinkClick r:id="rId3"/>
              </a:rPr>
              <a:t>http://azure.microsoft.com/ja-jp/updates/general-availability-g-series-and-gs-series-virtual-machines-in-multiple-new-regions/</a:t>
            </a:r>
            <a:endParaRPr lang="ja-JP" altLang="en-US" sz="1200" dirty="0"/>
          </a:p>
        </p:txBody>
      </p:sp>
    </p:spTree>
    <p:extLst>
      <p:ext uri="{BB962C8B-B14F-4D97-AF65-F5344CB8AC3E}">
        <p14:creationId xmlns:p14="http://schemas.microsoft.com/office/powerpoint/2010/main" val="175069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G5</a:t>
            </a:r>
            <a:r>
              <a:rPr lang="ja-JP" altLang="en-US" dirty="0"/>
              <a:t>インスタンスの性能</a:t>
            </a:r>
            <a:endParaRPr kumimoji="1" lang="ja-JP" altLang="en-US" dirty="0"/>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82" y="1849416"/>
            <a:ext cx="5541807" cy="4959287"/>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717" y="2169273"/>
            <a:ext cx="3368090" cy="3068525"/>
          </a:xfrm>
          <a:prstGeom prst="rect">
            <a:avLst/>
          </a:prstGeom>
        </p:spPr>
      </p:pic>
      <p:sp>
        <p:nvSpPr>
          <p:cNvPr id="6" name="テキスト ボックス 5"/>
          <p:cNvSpPr txBox="1"/>
          <p:nvPr/>
        </p:nvSpPr>
        <p:spPr>
          <a:xfrm>
            <a:off x="5395616" y="5586964"/>
            <a:ext cx="6623796" cy="1075403"/>
          </a:xfrm>
          <a:prstGeom prst="rect">
            <a:avLst/>
          </a:prstGeom>
          <a:solidFill>
            <a:srgbClr val="D4E7F8"/>
          </a:solidFill>
        </p:spPr>
        <p:txBody>
          <a:bodyPr wrap="square" rtlCol="0">
            <a:spAutoFit/>
          </a:bodyPr>
          <a:lstStyle/>
          <a:p>
            <a:r>
              <a:rPr lang="en-US" altLang="ja-JP" sz="1600" dirty="0">
                <a:cs typeface="Consolas" panose="020B0609020204030204" pitchFamily="49" charset="0"/>
              </a:rPr>
              <a:t> </a:t>
            </a:r>
            <a:r>
              <a:rPr lang="ja-JP" altLang="ja-JP" sz="1600" dirty="0">
                <a:cs typeface="Consolas" panose="020B0609020204030204" pitchFamily="49" charset="0"/>
              </a:rPr>
              <a:t>Random Read 4KB (QD=1) :    21.863 MB/s [  5337.8 IOPS]</a:t>
            </a:r>
          </a:p>
          <a:p>
            <a:r>
              <a:rPr lang="en-US" altLang="ja-JP" sz="1600" dirty="0">
                <a:cs typeface="Consolas" panose="020B0609020204030204" pitchFamily="49" charset="0"/>
              </a:rPr>
              <a:t> </a:t>
            </a:r>
            <a:r>
              <a:rPr lang="ja-JP" altLang="ja-JP" sz="1600" dirty="0">
                <a:cs typeface="Consolas" panose="020B0609020204030204" pitchFamily="49" charset="0"/>
              </a:rPr>
              <a:t>Random Write 4KB (QD=1) :    56.575 MB/s [ 13812.4 IOPS]</a:t>
            </a:r>
          </a:p>
          <a:p>
            <a:r>
              <a:rPr lang="en-US" altLang="ja-JP" sz="1600" dirty="0">
                <a:cs typeface="Consolas" panose="020B0609020204030204" pitchFamily="49" charset="0"/>
              </a:rPr>
              <a:t> </a:t>
            </a:r>
            <a:r>
              <a:rPr lang="ja-JP" altLang="ja-JP" sz="1600" dirty="0">
                <a:cs typeface="Consolas" panose="020B0609020204030204" pitchFamily="49" charset="0"/>
              </a:rPr>
              <a:t>Random Read 4KB (QD=32) :   414.572 MB/s [</a:t>
            </a:r>
            <a:r>
              <a:rPr lang="ja-JP" altLang="ja-JP" sz="1600" dirty="0">
                <a:solidFill>
                  <a:srgbClr val="FF0000"/>
                </a:solidFill>
                <a:cs typeface="Consolas" panose="020B0609020204030204" pitchFamily="49" charset="0"/>
              </a:rPr>
              <a:t>101213.9</a:t>
            </a:r>
            <a:r>
              <a:rPr lang="ja-JP" altLang="ja-JP" sz="1600" dirty="0">
                <a:cs typeface="Consolas" panose="020B0609020204030204" pitchFamily="49" charset="0"/>
              </a:rPr>
              <a:t> IOPS]</a:t>
            </a:r>
          </a:p>
          <a:p>
            <a:r>
              <a:rPr lang="en-US" altLang="ja-JP" sz="1600" dirty="0">
                <a:cs typeface="Consolas" panose="020B0609020204030204" pitchFamily="49" charset="0"/>
              </a:rPr>
              <a:t> </a:t>
            </a:r>
            <a:r>
              <a:rPr lang="ja-JP" altLang="ja-JP" sz="1600" dirty="0">
                <a:cs typeface="Consolas" panose="020B0609020204030204" pitchFamily="49" charset="0"/>
              </a:rPr>
              <a:t>Random Write 4KB (QD=32) :   400.325 MB/s [ </a:t>
            </a:r>
            <a:r>
              <a:rPr lang="ja-JP" altLang="ja-JP" sz="1600" dirty="0">
                <a:solidFill>
                  <a:srgbClr val="FF0000"/>
                </a:solidFill>
                <a:cs typeface="Consolas" panose="020B0609020204030204" pitchFamily="49" charset="0"/>
              </a:rPr>
              <a:t>97735.6</a:t>
            </a:r>
            <a:r>
              <a:rPr lang="ja-JP" altLang="ja-JP" sz="1600" dirty="0">
                <a:cs typeface="Consolas" panose="020B0609020204030204" pitchFamily="49" charset="0"/>
              </a:rPr>
              <a:t> IOPS]</a:t>
            </a:r>
            <a:endParaRPr lang="ja-JP" altLang="en-US" sz="1600" dirty="0">
              <a:cs typeface="Consolas" panose="020B0609020204030204" pitchFamily="49" charset="0"/>
            </a:endParaRPr>
          </a:p>
        </p:txBody>
      </p:sp>
      <p:sp>
        <p:nvSpPr>
          <p:cNvPr id="9" name="Rectangle 46"/>
          <p:cNvSpPr/>
          <p:nvPr/>
        </p:nvSpPr>
        <p:spPr bwMode="auto">
          <a:xfrm>
            <a:off x="192183" y="1263883"/>
            <a:ext cx="11827230" cy="5759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defRPr/>
            </a:pPr>
            <a:r>
              <a:rPr lang="en-US" altLang="ja-JP" sz="2800" kern="0" dirty="0">
                <a:gradFill>
                  <a:gsLst>
                    <a:gs pos="0">
                      <a:srgbClr val="FFFFFF"/>
                    </a:gs>
                    <a:gs pos="100000">
                      <a:srgbClr val="FFFFFF"/>
                    </a:gs>
                  </a:gsLst>
                  <a:lin ang="5400000" scaled="0"/>
                </a:gradFill>
                <a:cs typeface="Segoe UI" pitchFamily="34" charset="0"/>
              </a:rPr>
              <a:t>32</a:t>
            </a:r>
            <a:r>
              <a:rPr lang="ja-JP" altLang="en-US" sz="2800" kern="0" dirty="0">
                <a:gradFill>
                  <a:gsLst>
                    <a:gs pos="0">
                      <a:srgbClr val="FFFFFF"/>
                    </a:gs>
                    <a:gs pos="100000">
                      <a:srgbClr val="FFFFFF"/>
                    </a:gs>
                  </a:gsLst>
                  <a:lin ang="5400000" scaled="0"/>
                </a:gradFill>
                <a:cs typeface="Segoe UI" pitchFamily="34" charset="0"/>
              </a:rPr>
              <a:t>コアの</a:t>
            </a:r>
            <a:r>
              <a:rPr lang="en-US" altLang="ja-JP" sz="2800" kern="0" dirty="0">
                <a:gradFill>
                  <a:gsLst>
                    <a:gs pos="0">
                      <a:srgbClr val="FFFFFF"/>
                    </a:gs>
                    <a:gs pos="100000">
                      <a:srgbClr val="FFFFFF"/>
                    </a:gs>
                  </a:gsLst>
                  <a:lin ang="5400000" scaled="0"/>
                </a:gradFill>
                <a:cs typeface="Segoe UI" pitchFamily="34" charset="0"/>
              </a:rPr>
              <a:t>CPU, 448GB</a:t>
            </a:r>
            <a:r>
              <a:rPr lang="ja-JP" altLang="en-US" sz="2800" kern="0" dirty="0">
                <a:gradFill>
                  <a:gsLst>
                    <a:gs pos="0">
                      <a:srgbClr val="FFFFFF"/>
                    </a:gs>
                    <a:gs pos="100000">
                      <a:srgbClr val="FFFFFF"/>
                    </a:gs>
                  </a:gsLst>
                  <a:lin ang="5400000" scaled="0"/>
                </a:gradFill>
                <a:cs typeface="Segoe UI" pitchFamily="34" charset="0"/>
              </a:rPr>
              <a:t>メモリ</a:t>
            </a:r>
            <a:r>
              <a:rPr lang="en-US" altLang="ja-JP" sz="2800" kern="0" dirty="0">
                <a:gradFill>
                  <a:gsLst>
                    <a:gs pos="0">
                      <a:srgbClr val="FFFFFF"/>
                    </a:gs>
                    <a:gs pos="100000">
                      <a:srgbClr val="FFFFFF"/>
                    </a:gs>
                  </a:gsLst>
                  <a:lin ang="5400000" scaled="0"/>
                </a:gradFill>
                <a:cs typeface="Segoe UI" pitchFamily="34" charset="0"/>
              </a:rPr>
              <a:t>, 6TB</a:t>
            </a:r>
            <a:r>
              <a:rPr lang="ja-JP" altLang="en-US" sz="2800" kern="0" dirty="0">
                <a:gradFill>
                  <a:gsLst>
                    <a:gs pos="0">
                      <a:srgbClr val="FFFFFF"/>
                    </a:gs>
                    <a:gs pos="100000">
                      <a:srgbClr val="FFFFFF"/>
                    </a:gs>
                  </a:gsLst>
                  <a:lin ang="5400000" scaled="0"/>
                </a:gradFill>
                <a:cs typeface="Segoe UI" pitchFamily="34" charset="0"/>
              </a:rPr>
              <a:t>の</a:t>
            </a:r>
            <a:r>
              <a:rPr lang="en-US" altLang="ja-JP" sz="2800" kern="0" dirty="0">
                <a:gradFill>
                  <a:gsLst>
                    <a:gs pos="0">
                      <a:srgbClr val="FFFFFF"/>
                    </a:gs>
                    <a:gs pos="100000">
                      <a:srgbClr val="FFFFFF"/>
                    </a:gs>
                  </a:gsLst>
                  <a:lin ang="5400000" scaled="0"/>
                </a:gradFill>
                <a:cs typeface="Segoe UI" pitchFamily="34" charset="0"/>
              </a:rPr>
              <a:t>SSD</a:t>
            </a:r>
            <a:endParaRPr lang="en-US" sz="2800" kern="0" dirty="0">
              <a:gradFill>
                <a:gsLst>
                  <a:gs pos="0">
                    <a:srgbClr val="FFFFFF"/>
                  </a:gs>
                  <a:gs pos="100000">
                    <a:srgbClr val="FFFFFF"/>
                  </a:gs>
                </a:gsLst>
                <a:lin ang="5400000" scaled="0"/>
              </a:gradFill>
              <a:cs typeface="Segoe UI" pitchFamily="34" charset="0"/>
            </a:endParaRPr>
          </a:p>
        </p:txBody>
      </p:sp>
      <p:sp>
        <p:nvSpPr>
          <p:cNvPr id="11" name="正方形/長方形 10"/>
          <p:cNvSpPr/>
          <p:nvPr/>
        </p:nvSpPr>
        <p:spPr bwMode="auto">
          <a:xfrm>
            <a:off x="9007151" y="2162615"/>
            <a:ext cx="3018481" cy="3068525"/>
          </a:xfrm>
          <a:prstGeom prst="rect">
            <a:avLst/>
          </a:prstGeom>
          <a:solidFill>
            <a:schemeClr val="accent4">
              <a:lumMod val="20000"/>
              <a:lumOff val="80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342834" indent="-342834" defTabSz="913924" fontAlgn="base">
              <a:lnSpc>
                <a:spcPct val="110000"/>
              </a:lnSpc>
              <a:spcBef>
                <a:spcPct val="0"/>
              </a:spcBef>
              <a:spcAft>
                <a:spcPct val="0"/>
              </a:spcAft>
              <a:buFont typeface="Wingdings" panose="05000000000000000000" pitchFamily="2" charset="2"/>
              <a:buChar char="l"/>
            </a:pPr>
            <a:r>
              <a:rPr lang="en-US" altLang="ja-JP" sz="1600" dirty="0">
                <a:solidFill>
                  <a:srgbClr val="002060"/>
                </a:solidFill>
              </a:rPr>
              <a:t>D</a:t>
            </a:r>
            <a:r>
              <a:rPr lang="ja-JP" altLang="en-US" sz="1600" dirty="0">
                <a:solidFill>
                  <a:srgbClr val="002060"/>
                </a:solidFill>
              </a:rPr>
              <a:t>ドライブは永続性がないため用途は限られるが非常に高速</a:t>
            </a:r>
            <a:endParaRPr lang="en-US" altLang="ja-JP" sz="1600"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endParaRPr lang="en-US" altLang="ja-JP" sz="1600"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r>
              <a:rPr lang="ja-JP" altLang="en-US" sz="1600" dirty="0">
                <a:solidFill>
                  <a:srgbClr val="002060"/>
                </a:solidFill>
              </a:rPr>
              <a:t>一時ファイルや</a:t>
            </a:r>
            <a:r>
              <a:rPr lang="en-US" altLang="ja-JP" sz="1600" dirty="0">
                <a:solidFill>
                  <a:srgbClr val="002060"/>
                </a:solidFill>
              </a:rPr>
              <a:t>SQL</a:t>
            </a:r>
            <a:r>
              <a:rPr lang="ja-JP" altLang="en-US" sz="1600" dirty="0">
                <a:solidFill>
                  <a:srgbClr val="002060"/>
                </a:solidFill>
              </a:rPr>
              <a:t> </a:t>
            </a:r>
            <a:r>
              <a:rPr lang="en-US" altLang="ja-JP" sz="1600" dirty="0">
                <a:solidFill>
                  <a:srgbClr val="002060"/>
                </a:solidFill>
              </a:rPr>
              <a:t>Server</a:t>
            </a:r>
            <a:r>
              <a:rPr lang="ja-JP" altLang="en-US" sz="1600" dirty="0">
                <a:solidFill>
                  <a:srgbClr val="002060"/>
                </a:solidFill>
              </a:rPr>
              <a:t> の やバッファプール拡張に最適</a:t>
            </a:r>
            <a:endParaRPr lang="en-US" altLang="ja-JP" sz="1600"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endParaRPr lang="en-US" altLang="ja-JP" sz="1600"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r>
              <a:rPr lang="en-US" altLang="ja-JP" sz="1600" dirty="0">
                <a:solidFill>
                  <a:srgbClr val="002060"/>
                </a:solidFill>
              </a:rPr>
              <a:t>G5</a:t>
            </a:r>
            <a:r>
              <a:rPr lang="ja-JP" altLang="en-US" sz="1600" dirty="0">
                <a:solidFill>
                  <a:srgbClr val="002060"/>
                </a:solidFill>
              </a:rPr>
              <a:t> インスタンスでは、</a:t>
            </a:r>
            <a:br>
              <a:rPr lang="en-US" altLang="ja-JP" sz="1600" dirty="0">
                <a:solidFill>
                  <a:srgbClr val="002060"/>
                </a:solidFill>
              </a:rPr>
            </a:br>
            <a:r>
              <a:rPr lang="en-US" altLang="ja-JP" sz="1600" dirty="0">
                <a:solidFill>
                  <a:srgbClr val="002060"/>
                </a:solidFill>
              </a:rPr>
              <a:t>10</a:t>
            </a:r>
            <a:r>
              <a:rPr lang="ja-JP" altLang="en-US" sz="1600" dirty="0">
                <a:solidFill>
                  <a:srgbClr val="002060"/>
                </a:solidFill>
              </a:rPr>
              <a:t>万</a:t>
            </a:r>
            <a:r>
              <a:rPr lang="en-US" altLang="ja-JP" sz="1600" dirty="0">
                <a:solidFill>
                  <a:srgbClr val="002060"/>
                </a:solidFill>
              </a:rPr>
              <a:t>IOPS</a:t>
            </a:r>
            <a:r>
              <a:rPr lang="ja-JP" altLang="en-US" sz="1600" dirty="0">
                <a:solidFill>
                  <a:srgbClr val="002060"/>
                </a:solidFill>
              </a:rPr>
              <a:t>以上の性能を</a:t>
            </a:r>
            <a:br>
              <a:rPr lang="en-US" altLang="ja-JP" sz="1600" dirty="0">
                <a:solidFill>
                  <a:srgbClr val="002060"/>
                </a:solidFill>
              </a:rPr>
            </a:br>
            <a:r>
              <a:rPr lang="ja-JP" altLang="en-US" sz="1600" dirty="0">
                <a:solidFill>
                  <a:srgbClr val="002060"/>
                </a:solidFill>
              </a:rPr>
              <a:t>発揮</a:t>
            </a:r>
            <a:endParaRPr lang="en-US" altLang="ja-JP" sz="1600" dirty="0">
              <a:solidFill>
                <a:srgbClr val="002060"/>
              </a:solidFill>
            </a:endParaRPr>
          </a:p>
        </p:txBody>
      </p:sp>
    </p:spTree>
    <p:extLst>
      <p:ext uri="{BB962C8B-B14F-4D97-AF65-F5344CB8AC3E}">
        <p14:creationId xmlns:p14="http://schemas.microsoft.com/office/powerpoint/2010/main" val="149396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sz="4313" dirty="0">
                <a:solidFill>
                  <a:srgbClr val="FF0000"/>
                </a:solidFill>
              </a:rPr>
              <a:t>[NEW] </a:t>
            </a:r>
            <a:r>
              <a:rPr kumimoji="1" lang="en-US" altLang="ja-JP" sz="4313" dirty="0"/>
              <a:t>GPU</a:t>
            </a:r>
            <a:r>
              <a:rPr lang="en-US" altLang="ja-JP" sz="1078" dirty="0"/>
              <a:t> </a:t>
            </a:r>
            <a:r>
              <a:rPr kumimoji="1" lang="ja-JP" altLang="en-US" sz="4313" dirty="0"/>
              <a:t>インスタンスも来ます</a:t>
            </a:r>
          </a:p>
        </p:txBody>
      </p:sp>
      <p:graphicFrame>
        <p:nvGraphicFramePr>
          <p:cNvPr id="3" name="Table 3"/>
          <p:cNvGraphicFramePr>
            <a:graphicFrameLocks noGrp="1"/>
          </p:cNvGraphicFramePr>
          <p:nvPr>
            <p:extLst/>
          </p:nvPr>
        </p:nvGraphicFramePr>
        <p:xfrm>
          <a:off x="269751" y="1915838"/>
          <a:ext cx="11651869" cy="2560116"/>
        </p:xfrm>
        <a:graphic>
          <a:graphicData uri="http://schemas.openxmlformats.org/drawingml/2006/table">
            <a:tbl>
              <a:tblPr firstRow="1" bandRow="1">
                <a:tableStyleId>{B301B821-A1FF-4177-AEE7-76D212191A09}</a:tableStyleId>
              </a:tblPr>
              <a:tblGrid>
                <a:gridCol w="1290388">
                  <a:extLst>
                    <a:ext uri="{9D8B030D-6E8A-4147-A177-3AD203B41FA5}">
                      <a16:colId xmlns:a16="http://schemas.microsoft.com/office/drawing/2014/main" val="3039954190"/>
                    </a:ext>
                  </a:extLst>
                </a:gridCol>
                <a:gridCol w="1223962">
                  <a:extLst>
                    <a:ext uri="{9D8B030D-6E8A-4147-A177-3AD203B41FA5}">
                      <a16:colId xmlns:a16="http://schemas.microsoft.com/office/drawing/2014/main" val="753990548"/>
                    </a:ext>
                  </a:extLst>
                </a:gridCol>
                <a:gridCol w="2231931">
                  <a:extLst>
                    <a:ext uri="{9D8B030D-6E8A-4147-A177-3AD203B41FA5}">
                      <a16:colId xmlns:a16="http://schemas.microsoft.com/office/drawing/2014/main" val="473002120"/>
                    </a:ext>
                  </a:extLst>
                </a:gridCol>
                <a:gridCol w="1655949">
                  <a:extLst>
                    <a:ext uri="{9D8B030D-6E8A-4147-A177-3AD203B41FA5}">
                      <a16:colId xmlns:a16="http://schemas.microsoft.com/office/drawing/2014/main" val="3090326818"/>
                    </a:ext>
                  </a:extLst>
                </a:gridCol>
                <a:gridCol w="3308659">
                  <a:extLst>
                    <a:ext uri="{9D8B030D-6E8A-4147-A177-3AD203B41FA5}">
                      <a16:colId xmlns:a16="http://schemas.microsoft.com/office/drawing/2014/main" val="20004"/>
                    </a:ext>
                  </a:extLst>
                </a:gridCol>
                <a:gridCol w="1940980">
                  <a:extLst>
                    <a:ext uri="{9D8B030D-6E8A-4147-A177-3AD203B41FA5}">
                      <a16:colId xmlns:a16="http://schemas.microsoft.com/office/drawing/2014/main" val="47776855"/>
                    </a:ext>
                  </a:extLst>
                </a:gridCol>
              </a:tblGrid>
              <a:tr h="426644">
                <a:tc>
                  <a:txBody>
                    <a:bodyPr/>
                    <a:lstStyle/>
                    <a:p>
                      <a:pPr algn="ctr"/>
                      <a:r>
                        <a:rPr lang="ja-JP" altLang="en-US" sz="2000" dirty="0">
                          <a:latin typeface="游ゴシック" panose="020B0400000000000000" pitchFamily="50" charset="-128"/>
                          <a:ea typeface="游ゴシック" panose="020B0400000000000000" pitchFamily="50" charset="-128"/>
                        </a:rPr>
                        <a:t>サイズ</a:t>
                      </a:r>
                      <a:endParaRPr lang="en-US" sz="2000" b="1" dirty="0">
                        <a:solidFill>
                          <a:schemeClr val="bg1">
                            <a:alpha val="99000"/>
                          </a:schemeClr>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ja-JP" altLang="en-US" sz="2000" dirty="0">
                          <a:latin typeface="游ゴシック" panose="020B0400000000000000" pitchFamily="50" charset="-128"/>
                          <a:ea typeface="游ゴシック" panose="020B0400000000000000" pitchFamily="50" charset="-128"/>
                        </a:rPr>
                        <a:t>コア数</a:t>
                      </a:r>
                      <a:endParaRPr lang="en-US" sz="2000" b="1" dirty="0">
                        <a:solidFill>
                          <a:schemeClr val="bg1">
                            <a:alpha val="99000"/>
                          </a:schemeClr>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ja-JP" altLang="en-US" sz="2000" dirty="0">
                          <a:latin typeface="游ゴシック" panose="020B0400000000000000" pitchFamily="50" charset="-128"/>
                          <a:ea typeface="游ゴシック" panose="020B0400000000000000" pitchFamily="50" charset="-128"/>
                        </a:rPr>
                        <a:t>メモリ容量 </a:t>
                      </a:r>
                      <a:r>
                        <a:rPr lang="en-US" altLang="ja-JP" sz="2000" dirty="0">
                          <a:latin typeface="游ゴシック" panose="020B0400000000000000" pitchFamily="50" charset="-128"/>
                          <a:ea typeface="游ゴシック" panose="020B0400000000000000" pitchFamily="50" charset="-128"/>
                        </a:rPr>
                        <a:t>(GB)</a:t>
                      </a:r>
                      <a:endParaRPr lang="en-US" sz="2000" b="1" dirty="0">
                        <a:solidFill>
                          <a:schemeClr val="bg1">
                            <a:alpha val="99000"/>
                          </a:schemeClr>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altLang="ja-JP" sz="2000" dirty="0">
                          <a:latin typeface="游ゴシック" panose="020B0400000000000000" pitchFamily="50" charset="-128"/>
                          <a:ea typeface="游ゴシック" panose="020B0400000000000000" pitchFamily="50" charset="-128"/>
                        </a:rPr>
                        <a:t>SSD</a:t>
                      </a:r>
                      <a:r>
                        <a:rPr lang="ja-JP" altLang="en-US" sz="2000" dirty="0">
                          <a:latin typeface="游ゴシック" panose="020B0400000000000000" pitchFamily="50" charset="-128"/>
                          <a:ea typeface="游ゴシック" panose="020B0400000000000000" pitchFamily="50" charset="-128"/>
                        </a:rPr>
                        <a:t> </a:t>
                      </a:r>
                      <a:r>
                        <a:rPr lang="en-US" altLang="ja-JP" sz="2000" dirty="0">
                          <a:latin typeface="游ゴシック" panose="020B0400000000000000" pitchFamily="50" charset="-128"/>
                          <a:ea typeface="游ゴシック" panose="020B0400000000000000" pitchFamily="50" charset="-128"/>
                        </a:rPr>
                        <a:t>(TB)</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en-US" altLang="ja-JP" sz="2000" dirty="0">
                          <a:latin typeface="游ゴシック" panose="020B0400000000000000" pitchFamily="50" charset="-128"/>
                          <a:ea typeface="游ゴシック" panose="020B0400000000000000" pitchFamily="50" charset="-128"/>
                        </a:rPr>
                        <a:t>InfiniBand with RDMA</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en-US" altLang="ja-JP" sz="2000" b="1" dirty="0">
                          <a:solidFill>
                            <a:schemeClr val="bg1">
                              <a:alpha val="99000"/>
                            </a:schemeClr>
                          </a:solidFill>
                          <a:latin typeface="游ゴシック" panose="020B0400000000000000" pitchFamily="50" charset="-128"/>
                          <a:ea typeface="游ゴシック" panose="020B0400000000000000" pitchFamily="50" charset="-128"/>
                        </a:rPr>
                        <a:t>GPU</a:t>
                      </a:r>
                      <a:endParaRPr lang="ja-JP" altLang="en-US" sz="2000" b="1" dirty="0">
                        <a:solidFill>
                          <a:schemeClr val="bg1">
                            <a:alpha val="99000"/>
                          </a:schemeClr>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380049877"/>
                  </a:ext>
                </a:extLst>
              </a:tr>
              <a:tr h="426644">
                <a:tc>
                  <a:txBody>
                    <a:bodyPr/>
                    <a:lstStyle/>
                    <a:p>
                      <a:pPr algn="ctr"/>
                      <a:r>
                        <a:rPr lang="en-US" sz="2000" b="0" dirty="0">
                          <a:solidFill>
                            <a:srgbClr val="002060"/>
                          </a:solidFill>
                          <a:latin typeface="游ゴシック" panose="020B0400000000000000" pitchFamily="50" charset="-128"/>
                          <a:ea typeface="游ゴシック" panose="020B0400000000000000" pitchFamily="50" charset="-128"/>
                        </a:rPr>
                        <a:t>N1</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6</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64</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2060"/>
                          </a:solidFill>
                          <a:latin typeface="游ゴシック" panose="020B0400000000000000" pitchFamily="50" charset="-128"/>
                          <a:ea typeface="游ゴシック" panose="020B0400000000000000" pitchFamily="50" charset="-128"/>
                        </a:rPr>
                        <a:t>~0.5</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2060"/>
                          </a:solidFill>
                          <a:latin typeface="游ゴシック" panose="020B0400000000000000" pitchFamily="50" charset="-128"/>
                          <a:ea typeface="游ゴシック" panose="020B0400000000000000" pitchFamily="50" charset="-128"/>
                        </a:rPr>
                        <a:t>M60 x</a:t>
                      </a:r>
                      <a:r>
                        <a:rPr lang="en-US" sz="2000" b="0" baseline="0" dirty="0">
                          <a:solidFill>
                            <a:srgbClr val="002060"/>
                          </a:solidFill>
                          <a:latin typeface="游ゴシック" panose="020B0400000000000000" pitchFamily="50" charset="-128"/>
                          <a:ea typeface="游ゴシック" panose="020B0400000000000000" pitchFamily="50" charset="-128"/>
                        </a:rPr>
                        <a:t> 0.5</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2898292531"/>
                  </a:ext>
                </a:extLst>
              </a:tr>
              <a:tr h="426644">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N10</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6</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64</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marL="0" marR="0" indent="0" algn="ctr" defTabSz="914202" rtl="0" eaLnBrk="1" fontAlgn="auto" latinLnBrk="0" hangingPunct="1">
                        <a:lnSpc>
                          <a:spcPct val="100000"/>
                        </a:lnSpc>
                        <a:spcBef>
                          <a:spcPts val="0"/>
                        </a:spcBef>
                        <a:spcAft>
                          <a:spcPts val="0"/>
                        </a:spcAft>
                        <a:buClrTx/>
                        <a:buSzTx/>
                        <a:buFontTx/>
                        <a:buNone/>
                        <a:tabLst/>
                        <a:defRPr/>
                      </a:pPr>
                      <a:r>
                        <a:rPr lang="en-US" altLang="ja-JP" sz="2000" b="0" kern="1200" dirty="0">
                          <a:solidFill>
                            <a:srgbClr val="002060"/>
                          </a:solidFill>
                          <a:latin typeface="游ゴシック" panose="020B0400000000000000" pitchFamily="50" charset="-128"/>
                          <a:ea typeface="游ゴシック" panose="020B0400000000000000" pitchFamily="50" charset="-128"/>
                          <a:cs typeface="+mn-cs"/>
                        </a:rPr>
                        <a:t>~0.5</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2060"/>
                          </a:solidFill>
                          <a:latin typeface="游ゴシック" panose="020B0400000000000000" pitchFamily="50" charset="-128"/>
                          <a:ea typeface="游ゴシック" panose="020B0400000000000000" pitchFamily="50" charset="-128"/>
                        </a:rPr>
                        <a:t>K80 x 0.5</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1136616370"/>
                  </a:ext>
                </a:extLst>
              </a:tr>
              <a:tr h="426644">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N11</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12</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128</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a:t>
                      </a:r>
                      <a:r>
                        <a:rPr lang="en-US" sz="2000" b="0" baseline="0" dirty="0">
                          <a:solidFill>
                            <a:schemeClr val="dk1"/>
                          </a:solidFill>
                          <a:latin typeface="游ゴシック" panose="020B0400000000000000" pitchFamily="50" charset="-128"/>
                          <a:ea typeface="游ゴシック" panose="020B0400000000000000" pitchFamily="50" charset="-128"/>
                        </a:rPr>
                        <a:t>1.0</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2060"/>
                          </a:solidFill>
                          <a:latin typeface="游ゴシック" panose="020B0400000000000000" pitchFamily="50" charset="-128"/>
                          <a:ea typeface="游ゴシック" panose="020B0400000000000000" pitchFamily="50" charset="-128"/>
                        </a:rPr>
                        <a:t>-</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2060"/>
                          </a:solidFill>
                          <a:latin typeface="游ゴシック" panose="020B0400000000000000" pitchFamily="50" charset="-128"/>
                          <a:ea typeface="游ゴシック" panose="020B0400000000000000" pitchFamily="50" charset="-128"/>
                        </a:rPr>
                        <a:t>K80 x 1</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582149765"/>
                  </a:ext>
                </a:extLst>
              </a:tr>
              <a:tr h="426644">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N12</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24</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256</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chemeClr val="dk1"/>
                          </a:solidFill>
                          <a:latin typeface="游ゴシック" panose="020B0400000000000000" pitchFamily="50" charset="-128"/>
                          <a:ea typeface="游ゴシック" panose="020B0400000000000000" pitchFamily="50" charset="-128"/>
                        </a:rPr>
                        <a:t>~</a:t>
                      </a:r>
                      <a:r>
                        <a:rPr lang="en-US" sz="2000" b="0" baseline="0" dirty="0">
                          <a:solidFill>
                            <a:schemeClr val="dk1"/>
                          </a:solidFill>
                          <a:latin typeface="游ゴシック" panose="020B0400000000000000" pitchFamily="50" charset="-128"/>
                          <a:ea typeface="游ゴシック" panose="020B0400000000000000" pitchFamily="50" charset="-128"/>
                        </a:rPr>
                        <a:t>2.0</a:t>
                      </a:r>
                      <a:endParaRPr lang="en-US" sz="2000" b="0" dirty="0">
                        <a:solidFill>
                          <a:srgbClr val="00206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2060"/>
                          </a:solidFill>
                          <a:latin typeface="游ゴシック" panose="020B0400000000000000" pitchFamily="50" charset="-128"/>
                          <a:ea typeface="游ゴシック" panose="020B0400000000000000" pitchFamily="50" charset="-128"/>
                        </a:rPr>
                        <a:t>-</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2060"/>
                          </a:solidFill>
                          <a:latin typeface="游ゴシック" panose="020B0400000000000000" pitchFamily="50" charset="-128"/>
                          <a:ea typeface="游ゴシック" panose="020B0400000000000000" pitchFamily="50" charset="-128"/>
                        </a:rPr>
                        <a:t>K80 x 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895835423"/>
                  </a:ext>
                </a:extLst>
              </a:tr>
              <a:tr h="426644">
                <a:tc>
                  <a:txBody>
                    <a:bodyPr/>
                    <a:lstStyle/>
                    <a:p>
                      <a:pPr algn="ctr"/>
                      <a:r>
                        <a:rPr lang="en-US" sz="2000" b="0" dirty="0">
                          <a:solidFill>
                            <a:srgbClr val="000000"/>
                          </a:solidFill>
                          <a:latin typeface="游ゴシック" panose="020B0400000000000000" pitchFamily="50" charset="-128"/>
                          <a:ea typeface="游ゴシック" panose="020B0400000000000000" pitchFamily="50" charset="-128"/>
                        </a:rPr>
                        <a:t>N21</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0000"/>
                          </a:solidFill>
                          <a:latin typeface="游ゴシック" panose="020B0400000000000000" pitchFamily="50" charset="-128"/>
                          <a:ea typeface="游ゴシック" panose="020B0400000000000000" pitchFamily="50" charset="-128"/>
                        </a:rPr>
                        <a:t>24</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0000"/>
                          </a:solidFill>
                          <a:latin typeface="游ゴシック" panose="020B0400000000000000" pitchFamily="50" charset="-128"/>
                          <a:ea typeface="游ゴシック" panose="020B0400000000000000" pitchFamily="50" charset="-128"/>
                        </a:rPr>
                        <a:t>256</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altLang="ja-JP" sz="2000" b="0" kern="1200" dirty="0">
                          <a:solidFill>
                            <a:schemeClr val="dk1"/>
                          </a:solidFill>
                          <a:latin typeface="游ゴシック" panose="020B0400000000000000" pitchFamily="50" charset="-128"/>
                          <a:ea typeface="游ゴシック" panose="020B0400000000000000" pitchFamily="50" charset="-128"/>
                          <a:cs typeface="+mn-cs"/>
                        </a:rPr>
                        <a:t>~</a:t>
                      </a:r>
                      <a:r>
                        <a:rPr lang="en-US" altLang="ja-JP" sz="2000" b="0" kern="1200" baseline="0" dirty="0">
                          <a:solidFill>
                            <a:schemeClr val="dk1"/>
                          </a:solidFill>
                          <a:latin typeface="游ゴシック" panose="020B0400000000000000" pitchFamily="50" charset="-128"/>
                          <a:ea typeface="游ゴシック" panose="020B0400000000000000" pitchFamily="50" charset="-128"/>
                          <a:cs typeface="+mn-cs"/>
                        </a:rPr>
                        <a:t>2.0</a:t>
                      </a:r>
                      <a:endParaRPr lang="en-US" sz="2000" b="0" dirty="0">
                        <a:solidFill>
                          <a:srgbClr val="00000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ja-JP" altLang="en-US" sz="2000" b="0" dirty="0">
                          <a:solidFill>
                            <a:srgbClr val="000000"/>
                          </a:solidFill>
                          <a:latin typeface="游ゴシック" panose="020B0400000000000000" pitchFamily="50" charset="-128"/>
                          <a:ea typeface="游ゴシック" panose="020B0400000000000000" pitchFamily="50" charset="-128"/>
                        </a:rPr>
                        <a:t>有り</a:t>
                      </a:r>
                      <a:endParaRPr lang="en-US" sz="2000" b="0" dirty="0">
                        <a:solidFill>
                          <a:srgbClr val="000000"/>
                        </a:solidFill>
                        <a:latin typeface="游ゴシック" panose="020B0400000000000000" pitchFamily="50" charset="-128"/>
                        <a:ea typeface="游ゴシック" panose="020B0400000000000000" pitchFamily="50" charset="-128"/>
                      </a:endParaRP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tc>
                  <a:txBody>
                    <a:bodyPr/>
                    <a:lstStyle/>
                    <a:p>
                      <a:pPr algn="ctr"/>
                      <a:r>
                        <a:rPr lang="en-US" sz="2000" b="0" dirty="0">
                          <a:solidFill>
                            <a:srgbClr val="000000"/>
                          </a:solidFill>
                          <a:latin typeface="游ゴシック" panose="020B0400000000000000" pitchFamily="50" charset="-128"/>
                          <a:ea typeface="游ゴシック" panose="020B0400000000000000" pitchFamily="50" charset="-128"/>
                        </a:rPr>
                        <a:t>K80 x 2</a:t>
                      </a:r>
                    </a:p>
                  </a:txBody>
                  <a:tcPr marL="121886" marR="121886" marT="60943" marB="60943" anchor="ct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tcPr>
                </a:tc>
                <a:extLst>
                  <a:ext uri="{0D108BD9-81ED-4DB2-BD59-A6C34878D82A}">
                    <a16:rowId xmlns:a16="http://schemas.microsoft.com/office/drawing/2014/main" val="3125290611"/>
                  </a:ext>
                </a:extLst>
              </a:tr>
            </a:tbl>
          </a:graphicData>
        </a:graphic>
      </p:graphicFrame>
      <p:sp>
        <p:nvSpPr>
          <p:cNvPr id="4" name="Rectangle 46"/>
          <p:cNvSpPr/>
          <p:nvPr/>
        </p:nvSpPr>
        <p:spPr bwMode="auto">
          <a:xfrm>
            <a:off x="269753" y="1268053"/>
            <a:ext cx="11651870" cy="5759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defRPr/>
            </a:pPr>
            <a:r>
              <a:rPr lang="en-US" sz="2800" kern="0" dirty="0">
                <a:solidFill>
                  <a:schemeClr val="bg1"/>
                </a:solidFill>
                <a:cs typeface="Segoe UI" pitchFamily="34" charset="0"/>
              </a:rPr>
              <a:t>NVIDIA Tesla M60</a:t>
            </a:r>
            <a:r>
              <a:rPr lang="ja-JP" altLang="en-US" sz="2800" kern="0" dirty="0">
                <a:solidFill>
                  <a:schemeClr val="bg1"/>
                </a:solidFill>
                <a:cs typeface="Segoe UI" pitchFamily="34" charset="0"/>
              </a:rPr>
              <a:t> あるいは </a:t>
            </a:r>
            <a:r>
              <a:rPr lang="en-US" altLang="ja-JP" sz="2800" kern="0" dirty="0">
                <a:solidFill>
                  <a:schemeClr val="bg1"/>
                </a:solidFill>
                <a:cs typeface="Segoe UI" pitchFamily="34" charset="0"/>
              </a:rPr>
              <a:t>K80</a:t>
            </a:r>
            <a:r>
              <a:rPr lang="ja-JP" altLang="en-US" sz="2800" kern="0" dirty="0">
                <a:solidFill>
                  <a:schemeClr val="bg1"/>
                </a:solidFill>
                <a:cs typeface="Segoe UI" pitchFamily="34" charset="0"/>
              </a:rPr>
              <a:t> を備える「</a:t>
            </a:r>
            <a:r>
              <a:rPr lang="en-US" altLang="ja-JP" sz="2800" kern="0" dirty="0">
                <a:solidFill>
                  <a:schemeClr val="bg1"/>
                </a:solidFill>
                <a:cs typeface="Segoe UI" pitchFamily="34" charset="0"/>
              </a:rPr>
              <a:t>N</a:t>
            </a:r>
            <a:r>
              <a:rPr lang="ja-JP" altLang="en-US" sz="2800" kern="0" dirty="0">
                <a:solidFill>
                  <a:schemeClr val="bg1"/>
                </a:solidFill>
                <a:cs typeface="Segoe UI" pitchFamily="34" charset="0"/>
              </a:rPr>
              <a:t>シリーズ」</a:t>
            </a:r>
            <a:endParaRPr lang="en-US" sz="2800" kern="0" dirty="0">
              <a:solidFill>
                <a:schemeClr val="bg1"/>
              </a:solidFill>
              <a:cs typeface="Segoe UI" pitchFamily="34" charset="0"/>
            </a:endParaRPr>
          </a:p>
        </p:txBody>
      </p:sp>
      <p:sp>
        <p:nvSpPr>
          <p:cNvPr id="5" name="正方形/長方形 4"/>
          <p:cNvSpPr/>
          <p:nvPr/>
        </p:nvSpPr>
        <p:spPr bwMode="auto">
          <a:xfrm>
            <a:off x="1810196" y="5035693"/>
            <a:ext cx="7009324" cy="1556571"/>
          </a:xfrm>
          <a:prstGeom prst="rect">
            <a:avLst/>
          </a:prstGeom>
          <a:solidFill>
            <a:srgbClr val="D4E7F8">
              <a:alpha val="85000"/>
            </a:srgb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ja-JP" altLang="en-US" dirty="0">
                <a:solidFill>
                  <a:srgbClr val="002060"/>
                </a:solidFill>
              </a:rPr>
              <a:t>ゲームなどのクラウドレンダリング</a:t>
            </a:r>
            <a:endParaRPr lang="en-US" altLang="ja-JP"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ja-JP" altLang="en-US" dirty="0">
                <a:solidFill>
                  <a:srgbClr val="002060"/>
                </a:solidFill>
              </a:rPr>
              <a:t>動画のエンコーディング</a:t>
            </a:r>
            <a:endParaRPr lang="en-US" altLang="ja-JP"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ja-JP" altLang="en-US" dirty="0">
                <a:solidFill>
                  <a:srgbClr val="002060"/>
                </a:solidFill>
              </a:rPr>
              <a:t>デスクトップアプリでの</a:t>
            </a:r>
            <a:r>
              <a:rPr lang="en-US" altLang="ja-JP" dirty="0">
                <a:solidFill>
                  <a:srgbClr val="002060"/>
                </a:solidFill>
              </a:rPr>
              <a:t>OpenGL / DirectX</a:t>
            </a:r>
            <a:r>
              <a:rPr lang="ja-JP" altLang="en-US" dirty="0">
                <a:solidFill>
                  <a:srgbClr val="002060"/>
                </a:solidFill>
              </a:rPr>
              <a:t>サポート</a:t>
            </a:r>
            <a:endParaRPr lang="en-US" altLang="ja-JP"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en-US" altLang="ja-JP" dirty="0">
                <a:solidFill>
                  <a:srgbClr val="002060"/>
                </a:solidFill>
              </a:rPr>
              <a:t>GPGPU</a:t>
            </a:r>
            <a:r>
              <a:rPr lang="ja-JP" altLang="en-US" dirty="0">
                <a:solidFill>
                  <a:srgbClr val="002060"/>
                </a:solidFill>
              </a:rPr>
              <a:t> </a:t>
            </a:r>
            <a:r>
              <a:rPr lang="en-US" altLang="ja-JP" dirty="0">
                <a:solidFill>
                  <a:srgbClr val="002060"/>
                </a:solidFill>
              </a:rPr>
              <a:t>(CUDA / OpenCL)</a:t>
            </a:r>
          </a:p>
        </p:txBody>
      </p:sp>
      <p:pic>
        <p:nvPicPr>
          <p:cNvPr id="7"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bwMode="auto">
          <a:xfrm>
            <a:off x="8819520" y="4603706"/>
            <a:ext cx="3102103" cy="200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92"/>
          <a:stretch/>
        </p:blipFill>
        <p:spPr bwMode="auto">
          <a:xfrm>
            <a:off x="269854" y="4590309"/>
            <a:ext cx="1540342" cy="200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6"/>
          <p:cNvSpPr/>
          <p:nvPr/>
        </p:nvSpPr>
        <p:spPr bwMode="auto">
          <a:xfrm>
            <a:off x="1810196" y="4603706"/>
            <a:ext cx="7009324" cy="418588"/>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defRPr/>
            </a:pPr>
            <a:r>
              <a:rPr lang="en-US" sz="2000" kern="0" dirty="0">
                <a:solidFill>
                  <a:schemeClr val="bg1"/>
                </a:solidFill>
                <a:cs typeface="Segoe UI" pitchFamily="34" charset="0"/>
              </a:rPr>
              <a:t>GPU</a:t>
            </a:r>
            <a:r>
              <a:rPr lang="ja-JP" altLang="en-US" sz="2000" kern="0" dirty="0">
                <a:solidFill>
                  <a:schemeClr val="bg1"/>
                </a:solidFill>
                <a:cs typeface="Segoe UI" pitchFamily="34" charset="0"/>
              </a:rPr>
              <a:t> インスタンスの想定用途</a:t>
            </a:r>
            <a:endParaRPr lang="en-US" sz="2000" kern="0" dirty="0">
              <a:solidFill>
                <a:schemeClr val="bg1"/>
              </a:solidFill>
              <a:cs typeface="Segoe UI" pitchFamily="34" charset="0"/>
            </a:endParaRPr>
          </a:p>
        </p:txBody>
      </p:sp>
      <p:sp>
        <p:nvSpPr>
          <p:cNvPr id="13" name="正方形/長方形 12"/>
          <p:cNvSpPr/>
          <p:nvPr>
            <p:custDataLst>
              <p:tags r:id="rId1"/>
            </p:custDataLst>
          </p:nvPr>
        </p:nvSpPr>
        <p:spPr bwMode="auto">
          <a:xfrm rot="2704267">
            <a:off x="9333524" y="675305"/>
            <a:ext cx="3850173" cy="60385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altLang="ja-JP" sz="1961" dirty="0">
                <a:gradFill flip="none" rotWithShape="1">
                  <a:gsLst>
                    <a:gs pos="0">
                      <a:srgbClr val="FFFFFF"/>
                    </a:gs>
                    <a:gs pos="100000">
                      <a:srgbClr val="FFFFFF"/>
                    </a:gs>
                  </a:gsLst>
                  <a:lin ang="5400000" scaled="0"/>
                  <a:tileRect/>
                </a:gradFill>
                <a:cs typeface="Segoe UI" pitchFamily="34" charset="0"/>
              </a:rPr>
              <a:t>Private Preview</a:t>
            </a:r>
            <a:endParaRPr lang="ja-JP" altLang="en-US" sz="1961" dirty="0" err="1">
              <a:gradFill flip="none" rotWithShape="1">
                <a:gsLst>
                  <a:gs pos="0">
                    <a:srgbClr val="FFFFFF"/>
                  </a:gs>
                  <a:gs pos="100000">
                    <a:srgbClr val="FFFFFF"/>
                  </a:gs>
                </a:gsLst>
                <a:lin ang="5400000" scaled="0"/>
                <a:tileRect/>
              </a:gradFill>
              <a:cs typeface="Segoe UI" pitchFamily="34" charset="0"/>
            </a:endParaRPr>
          </a:p>
        </p:txBody>
      </p:sp>
    </p:spTree>
    <p:extLst>
      <p:ext uri="{BB962C8B-B14F-4D97-AF65-F5344CB8AC3E}">
        <p14:creationId xmlns:p14="http://schemas.microsoft.com/office/powerpoint/2010/main" val="98900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Premium Storage </a:t>
            </a:r>
            <a:r>
              <a:rPr kumimoji="1" lang="ja-JP" altLang="en-US" dirty="0"/>
              <a:t>対応 </a:t>
            </a:r>
            <a:r>
              <a:rPr kumimoji="1" lang="en-US" altLang="ja-JP" dirty="0"/>
              <a:t>-</a:t>
            </a:r>
            <a:r>
              <a:rPr kumimoji="1" lang="ja-JP" altLang="en-US" dirty="0"/>
              <a:t> </a:t>
            </a:r>
            <a:r>
              <a:rPr kumimoji="1" lang="en-US" altLang="ja-JP" dirty="0"/>
              <a:t>DS </a:t>
            </a:r>
            <a:r>
              <a:rPr kumimoji="1" lang="ja-JP" altLang="en-US" dirty="0"/>
              <a:t>シリーズ</a:t>
            </a:r>
          </a:p>
        </p:txBody>
      </p:sp>
      <p:sp>
        <p:nvSpPr>
          <p:cNvPr id="6" name="正方形/長方形 5"/>
          <p:cNvSpPr/>
          <p:nvPr/>
        </p:nvSpPr>
        <p:spPr bwMode="auto">
          <a:xfrm>
            <a:off x="2854768" y="6276212"/>
            <a:ext cx="6480875" cy="465293"/>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110000"/>
              </a:lnSpc>
              <a:spcBef>
                <a:spcPct val="0"/>
              </a:spcBef>
              <a:spcAft>
                <a:spcPct val="0"/>
              </a:spcAft>
            </a:pPr>
            <a:r>
              <a:rPr lang="en-US" altLang="ja-JP" sz="1600" dirty="0">
                <a:solidFill>
                  <a:srgbClr val="002060"/>
                </a:solidFill>
              </a:rPr>
              <a:t>※ </a:t>
            </a:r>
            <a:r>
              <a:rPr lang="ja-JP" altLang="en-US" sz="1600" dirty="0">
                <a:solidFill>
                  <a:srgbClr val="002060"/>
                </a:solidFill>
              </a:rPr>
              <a:t>最大 </a:t>
            </a:r>
            <a:r>
              <a:rPr lang="en-US" altLang="ja-JP" sz="1600" dirty="0">
                <a:solidFill>
                  <a:srgbClr val="002060"/>
                </a:solidFill>
              </a:rPr>
              <a:t>IOPS </a:t>
            </a:r>
            <a:r>
              <a:rPr lang="ja-JP" altLang="en-US" sz="1600" dirty="0">
                <a:solidFill>
                  <a:srgbClr val="002060"/>
                </a:solidFill>
              </a:rPr>
              <a:t>とスループットは </a:t>
            </a:r>
            <a:r>
              <a:rPr lang="en-US" altLang="ja-JP" sz="1600" dirty="0">
                <a:solidFill>
                  <a:srgbClr val="002060"/>
                </a:solidFill>
              </a:rPr>
              <a:t>Premium Storage </a:t>
            </a:r>
            <a:r>
              <a:rPr lang="ja-JP" altLang="en-US" sz="1600" dirty="0">
                <a:solidFill>
                  <a:srgbClr val="002060"/>
                </a:solidFill>
              </a:rPr>
              <a:t>利用時の値です。</a:t>
            </a:r>
            <a:endParaRPr lang="en-US" altLang="ja-JP" sz="1600" dirty="0">
              <a:solidFill>
                <a:srgbClr val="002060"/>
              </a:solidFill>
            </a:endParaRPr>
          </a:p>
        </p:txBody>
      </p:sp>
      <p:graphicFrame>
        <p:nvGraphicFramePr>
          <p:cNvPr id="3" name="Table 3"/>
          <p:cNvGraphicFramePr>
            <a:graphicFrameLocks noGrp="1"/>
          </p:cNvGraphicFramePr>
          <p:nvPr>
            <p:extLst/>
          </p:nvPr>
        </p:nvGraphicFramePr>
        <p:xfrm>
          <a:off x="378272" y="1125398"/>
          <a:ext cx="11489398" cy="5150814"/>
        </p:xfrm>
        <a:graphic>
          <a:graphicData uri="http://schemas.openxmlformats.org/drawingml/2006/table">
            <a:tbl>
              <a:tblPr firstRow="1" bandRow="1">
                <a:tableStyleId>{1E171933-4619-4E11-9A3F-F7608DF75F80}</a:tableStyleId>
              </a:tblPr>
              <a:tblGrid>
                <a:gridCol w="1846976">
                  <a:extLst>
                    <a:ext uri="{9D8B030D-6E8A-4147-A177-3AD203B41FA5}">
                      <a16:colId xmlns:a16="http://schemas.microsoft.com/office/drawing/2014/main" val="3039954190"/>
                    </a:ext>
                  </a:extLst>
                </a:gridCol>
                <a:gridCol w="1268793">
                  <a:extLst>
                    <a:ext uri="{9D8B030D-6E8A-4147-A177-3AD203B41FA5}">
                      <a16:colId xmlns:a16="http://schemas.microsoft.com/office/drawing/2014/main" val="753990548"/>
                    </a:ext>
                  </a:extLst>
                </a:gridCol>
                <a:gridCol w="1778219">
                  <a:extLst>
                    <a:ext uri="{9D8B030D-6E8A-4147-A177-3AD203B41FA5}">
                      <a16:colId xmlns:a16="http://schemas.microsoft.com/office/drawing/2014/main" val="473002120"/>
                    </a:ext>
                  </a:extLst>
                </a:gridCol>
                <a:gridCol w="1629654">
                  <a:extLst>
                    <a:ext uri="{9D8B030D-6E8A-4147-A177-3AD203B41FA5}">
                      <a16:colId xmlns:a16="http://schemas.microsoft.com/office/drawing/2014/main" val="3090326818"/>
                    </a:ext>
                  </a:extLst>
                </a:gridCol>
                <a:gridCol w="1655252">
                  <a:extLst>
                    <a:ext uri="{9D8B030D-6E8A-4147-A177-3AD203B41FA5}">
                      <a16:colId xmlns:a16="http://schemas.microsoft.com/office/drawing/2014/main" val="3883078283"/>
                    </a:ext>
                  </a:extLst>
                </a:gridCol>
                <a:gridCol w="1655252">
                  <a:extLst>
                    <a:ext uri="{9D8B030D-6E8A-4147-A177-3AD203B41FA5}">
                      <a16:colId xmlns:a16="http://schemas.microsoft.com/office/drawing/2014/main" val="20005"/>
                    </a:ext>
                  </a:extLst>
                </a:gridCol>
                <a:gridCol w="1655252">
                  <a:extLst>
                    <a:ext uri="{9D8B030D-6E8A-4147-A177-3AD203B41FA5}">
                      <a16:colId xmlns:a16="http://schemas.microsoft.com/office/drawing/2014/main" val="1805201725"/>
                    </a:ext>
                  </a:extLst>
                </a:gridCol>
              </a:tblGrid>
              <a:tr h="761876">
                <a:tc>
                  <a:txBody>
                    <a:bodyPr/>
                    <a:lstStyle/>
                    <a:p>
                      <a:pPr algn="ctr"/>
                      <a:r>
                        <a:rPr lang="ja-JP" altLang="en-US" sz="1400" dirty="0">
                          <a:latin typeface="+mn-lt"/>
                          <a:ea typeface="+mn-ea"/>
                        </a:rPr>
                        <a:t>サイズ</a:t>
                      </a:r>
                      <a:endParaRPr lang="en-US" sz="14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400" dirty="0">
                          <a:latin typeface="+mn-lt"/>
                          <a:ea typeface="+mn-ea"/>
                        </a:rPr>
                        <a:t>コア数</a:t>
                      </a:r>
                      <a:endParaRPr lang="en-US" sz="14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400" dirty="0">
                          <a:latin typeface="+mn-lt"/>
                          <a:ea typeface="+mn-ea"/>
                        </a:rPr>
                        <a:t>メモリ容量</a:t>
                      </a:r>
                      <a:br>
                        <a:rPr lang="en-US" altLang="ja-JP" sz="1400" dirty="0">
                          <a:latin typeface="+mn-lt"/>
                          <a:ea typeface="+mn-ea"/>
                        </a:rPr>
                      </a:br>
                      <a:r>
                        <a:rPr lang="en-US" altLang="ja-JP" sz="1400" dirty="0">
                          <a:latin typeface="+mn-lt"/>
                          <a:ea typeface="+mn-ea"/>
                        </a:rPr>
                        <a:t>(GB)</a:t>
                      </a:r>
                      <a:endParaRPr lang="en-US" sz="14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400" dirty="0">
                          <a:latin typeface="+mn-lt"/>
                          <a:ea typeface="+mn-ea"/>
                        </a:rPr>
                        <a:t>ローカル</a:t>
                      </a:r>
                      <a:br>
                        <a:rPr lang="en-US" altLang="ja-JP" sz="1400" dirty="0">
                          <a:latin typeface="+mn-lt"/>
                          <a:ea typeface="+mn-ea"/>
                        </a:rPr>
                      </a:br>
                      <a:r>
                        <a:rPr lang="ja-JP" altLang="en-US" sz="1400" dirty="0">
                          <a:latin typeface="+mn-lt"/>
                          <a:ea typeface="+mn-ea"/>
                        </a:rPr>
                        <a:t>ディスク</a:t>
                      </a:r>
                      <a:r>
                        <a:rPr lang="en-US" altLang="ja-JP" sz="1400" dirty="0">
                          <a:latin typeface="+mn-lt"/>
                          <a:ea typeface="+mn-ea"/>
                        </a:rPr>
                        <a:t>(SSD)</a:t>
                      </a:r>
                    </a:p>
                    <a:p>
                      <a:pPr algn="ctr"/>
                      <a:r>
                        <a:rPr lang="ja-JP" altLang="en-US" sz="1400" dirty="0">
                          <a:latin typeface="+mn-lt"/>
                          <a:ea typeface="+mn-ea"/>
                        </a:rPr>
                        <a:t>容量 </a:t>
                      </a:r>
                      <a:r>
                        <a:rPr lang="en-US" altLang="ja-JP" sz="1400" dirty="0">
                          <a:latin typeface="+mn-lt"/>
                          <a:ea typeface="+mn-ea"/>
                        </a:rPr>
                        <a:t>(GB)</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400" b="1" dirty="0">
                          <a:solidFill>
                            <a:schemeClr val="bg1">
                              <a:alpha val="99000"/>
                            </a:schemeClr>
                          </a:solidFill>
                          <a:latin typeface="+mn-lt"/>
                          <a:ea typeface="+mn-ea"/>
                        </a:rPr>
                        <a:t>データ</a:t>
                      </a:r>
                      <a:br>
                        <a:rPr lang="ja-JP" altLang="en-US" sz="1400" b="1" dirty="0">
                          <a:solidFill>
                            <a:schemeClr val="bg1">
                              <a:alpha val="99000"/>
                            </a:schemeClr>
                          </a:solidFill>
                          <a:latin typeface="+mn-lt"/>
                          <a:ea typeface="+mn-ea"/>
                        </a:rPr>
                      </a:br>
                      <a:r>
                        <a:rPr lang="ja-JP" altLang="en-US" sz="1400" b="1" dirty="0">
                          <a:solidFill>
                            <a:schemeClr val="bg1">
                              <a:alpha val="99000"/>
                            </a:schemeClr>
                          </a:solidFill>
                          <a:latin typeface="+mn-lt"/>
                          <a:ea typeface="+mn-ea"/>
                        </a:rPr>
                        <a:t>ディスク</a:t>
                      </a:r>
                    </a:p>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400" b="1" dirty="0">
                          <a:solidFill>
                            <a:schemeClr val="bg1">
                              <a:alpha val="99000"/>
                            </a:schemeClr>
                          </a:solidFill>
                          <a:latin typeface="+mn-lt"/>
                          <a:ea typeface="+mn-ea"/>
                        </a:rPr>
                        <a:t>最大接続数</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400" b="1" dirty="0">
                          <a:solidFill>
                            <a:schemeClr val="bg1">
                              <a:alpha val="99000"/>
                            </a:schemeClr>
                          </a:solidFill>
                          <a:latin typeface="+mn-lt"/>
                          <a:ea typeface="+mn-ea"/>
                        </a:rPr>
                        <a:t>データディスクキャッシュ</a:t>
                      </a:r>
                      <a:br>
                        <a:rPr lang="en-US" altLang="ja-JP" sz="1400" b="1" dirty="0">
                          <a:solidFill>
                            <a:schemeClr val="bg1">
                              <a:alpha val="99000"/>
                            </a:schemeClr>
                          </a:solidFill>
                          <a:latin typeface="+mn-lt"/>
                          <a:ea typeface="+mn-ea"/>
                        </a:rPr>
                      </a:br>
                      <a:r>
                        <a:rPr lang="ja-JP" altLang="en-US" sz="1400" b="1" dirty="0">
                          <a:solidFill>
                            <a:schemeClr val="bg1">
                              <a:alpha val="99000"/>
                            </a:schemeClr>
                          </a:solidFill>
                          <a:latin typeface="+mn-lt"/>
                          <a:ea typeface="+mn-ea"/>
                        </a:rPr>
                        <a:t>サイズ</a:t>
                      </a:r>
                      <a:r>
                        <a:rPr lang="en-US" altLang="ja-JP" sz="1400" b="1" dirty="0">
                          <a:solidFill>
                            <a:schemeClr val="bg1">
                              <a:alpha val="99000"/>
                            </a:schemeClr>
                          </a:solidFill>
                          <a:latin typeface="+mn-lt"/>
                          <a:ea typeface="+mn-ea"/>
                        </a:rPr>
                        <a:t>(GB)</a:t>
                      </a:r>
                      <a:endParaRPr lang="ja-JP" altLang="en-US" sz="14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400" b="1" dirty="0">
                          <a:solidFill>
                            <a:schemeClr val="bg1">
                              <a:alpha val="99000"/>
                            </a:schemeClr>
                          </a:solidFill>
                          <a:latin typeface="+mn-lt"/>
                          <a:ea typeface="+mn-ea"/>
                        </a:rPr>
                        <a:t>データディスク最大 </a:t>
                      </a:r>
                      <a:r>
                        <a:rPr lang="en-US" altLang="ja-JP" sz="1400" b="1" dirty="0">
                          <a:solidFill>
                            <a:schemeClr val="bg1">
                              <a:alpha val="99000"/>
                            </a:schemeClr>
                          </a:solidFill>
                          <a:latin typeface="+mn-lt"/>
                          <a:ea typeface="+mn-ea"/>
                        </a:rPr>
                        <a:t>IOPS</a:t>
                      </a:r>
                      <a:r>
                        <a:rPr lang="ja-JP" altLang="en-US" sz="1400" b="1" dirty="0">
                          <a:solidFill>
                            <a:schemeClr val="bg1">
                              <a:alpha val="99000"/>
                            </a:schemeClr>
                          </a:solidFill>
                          <a:latin typeface="+mn-lt"/>
                          <a:ea typeface="+mn-ea"/>
                        </a:rPr>
                        <a:t>と</a:t>
                      </a:r>
                      <a:br>
                        <a:rPr lang="en-US" altLang="ja-JP" sz="1400" b="1" dirty="0">
                          <a:solidFill>
                            <a:schemeClr val="bg1">
                              <a:alpha val="99000"/>
                            </a:schemeClr>
                          </a:solidFill>
                          <a:latin typeface="+mn-lt"/>
                          <a:ea typeface="+mn-ea"/>
                        </a:rPr>
                      </a:br>
                      <a:r>
                        <a:rPr lang="ja-JP" altLang="en-US" sz="1400" b="1" dirty="0">
                          <a:solidFill>
                            <a:schemeClr val="bg1">
                              <a:alpha val="99000"/>
                            </a:schemeClr>
                          </a:solidFill>
                          <a:latin typeface="+mn-lt"/>
                          <a:ea typeface="+mn-ea"/>
                        </a:rPr>
                        <a:t>スループット</a:t>
                      </a:r>
                      <a:endParaRPr lang="en-US" sz="14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extLst>
                  <a:ext uri="{0D108BD9-81ED-4DB2-BD59-A6C34878D82A}">
                    <a16:rowId xmlns:a16="http://schemas.microsoft.com/office/drawing/2014/main" val="3380049877"/>
                  </a:ext>
                </a:extLst>
              </a:tr>
              <a:tr h="548546">
                <a:tc>
                  <a:txBody>
                    <a:bodyPr/>
                    <a:lstStyle/>
                    <a:p>
                      <a:pPr algn="ctr"/>
                      <a:r>
                        <a:rPr lang="en-US" sz="1800" dirty="0">
                          <a:solidFill>
                            <a:srgbClr val="002060"/>
                          </a:solidFill>
                          <a:latin typeface="+mn-lt"/>
                          <a:ea typeface="+mn-ea"/>
                        </a:rPr>
                        <a:t>DS1</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1</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3.5</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7</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43</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altLang="ja-JP" sz="1400" dirty="0">
                          <a:solidFill>
                            <a:srgbClr val="002060"/>
                          </a:solidFill>
                          <a:latin typeface="+mn-lt"/>
                          <a:ea typeface="+mn-ea"/>
                        </a:rPr>
                        <a:t>3,200 IOPS</a:t>
                      </a:r>
                    </a:p>
                    <a:p>
                      <a:pPr marL="0" marR="0" indent="0" algn="ctr" defTabSz="914363" rtl="0" eaLnBrk="1" fontAlgn="auto" latinLnBrk="0" hangingPunct="1">
                        <a:lnSpc>
                          <a:spcPct val="100000"/>
                        </a:lnSpc>
                        <a:spcBef>
                          <a:spcPts val="0"/>
                        </a:spcBef>
                        <a:spcAft>
                          <a:spcPts val="0"/>
                        </a:spcAft>
                        <a:buClrTx/>
                        <a:buSzTx/>
                        <a:buFontTx/>
                        <a:buNone/>
                        <a:tabLst/>
                        <a:defRPr/>
                      </a:pPr>
                      <a:r>
                        <a:rPr lang="en-US" altLang="ja-JP" sz="1400" dirty="0">
                          <a:solidFill>
                            <a:srgbClr val="002060"/>
                          </a:solidFill>
                          <a:latin typeface="+mn-lt"/>
                          <a:ea typeface="+mn-ea"/>
                        </a:rPr>
                        <a:t>32 MB/s</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98292531"/>
                  </a:ext>
                </a:extLst>
              </a:tr>
              <a:tr h="548546">
                <a:tc>
                  <a:txBody>
                    <a:bodyPr/>
                    <a:lstStyle/>
                    <a:p>
                      <a:pPr algn="ctr"/>
                      <a:r>
                        <a:rPr lang="en-US" sz="1800" dirty="0">
                          <a:solidFill>
                            <a:srgbClr val="002060"/>
                          </a:solidFill>
                          <a:latin typeface="+mn-lt"/>
                          <a:ea typeface="+mn-ea"/>
                        </a:rPr>
                        <a:t>DS2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7</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14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86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sz="1400" dirty="0">
                          <a:solidFill>
                            <a:srgbClr val="002060"/>
                          </a:solidFill>
                          <a:latin typeface="+mn-lt"/>
                          <a:ea typeface="+mn-ea"/>
                        </a:rPr>
                        <a:t>6,400 IOPS</a:t>
                      </a:r>
                      <a:br>
                        <a:rPr lang="en-US" sz="1400" dirty="0">
                          <a:solidFill>
                            <a:srgbClr val="002060"/>
                          </a:solidFill>
                          <a:latin typeface="+mn-lt"/>
                          <a:ea typeface="+mn-ea"/>
                        </a:rPr>
                      </a:br>
                      <a:r>
                        <a:rPr lang="en-US" altLang="ja-JP" sz="1400" dirty="0">
                          <a:solidFill>
                            <a:srgbClr val="002060"/>
                          </a:solidFill>
                          <a:latin typeface="+mn-lt"/>
                          <a:ea typeface="+mn-ea"/>
                        </a:rPr>
                        <a:t>64 MB/s</a:t>
                      </a:r>
                      <a:endParaRPr lang="en-US" sz="14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136616370"/>
                  </a:ext>
                </a:extLst>
              </a:tr>
              <a:tr h="548546">
                <a:tc>
                  <a:txBody>
                    <a:bodyPr/>
                    <a:lstStyle/>
                    <a:p>
                      <a:pPr algn="ctr"/>
                      <a:r>
                        <a:rPr lang="en-US" sz="1800" dirty="0">
                          <a:solidFill>
                            <a:srgbClr val="002060"/>
                          </a:solidFill>
                          <a:latin typeface="+mn-lt"/>
                          <a:ea typeface="+mn-ea"/>
                        </a:rPr>
                        <a:t>DS3</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14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28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172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altLang="ja-JP" sz="1400" dirty="0">
                          <a:solidFill>
                            <a:srgbClr val="002060"/>
                          </a:solidFill>
                          <a:latin typeface="+mn-lt"/>
                          <a:ea typeface="+mn-ea"/>
                        </a:rPr>
                        <a:t>12,800 IOPS</a:t>
                      </a:r>
                      <a:br>
                        <a:rPr lang="en-US" altLang="ja-JP" sz="1400" dirty="0">
                          <a:solidFill>
                            <a:srgbClr val="002060"/>
                          </a:solidFill>
                          <a:latin typeface="+mn-lt"/>
                          <a:ea typeface="+mn-ea"/>
                        </a:rPr>
                      </a:br>
                      <a:r>
                        <a:rPr lang="en-US" altLang="ja-JP" sz="1400" dirty="0">
                          <a:solidFill>
                            <a:srgbClr val="002060"/>
                          </a:solidFill>
                          <a:latin typeface="+mn-lt"/>
                          <a:ea typeface="+mn-ea"/>
                        </a:rPr>
                        <a:t>128 MB/s</a:t>
                      </a:r>
                      <a:endParaRPr lang="en-US" sz="14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582149765"/>
                  </a:ext>
                </a:extLst>
              </a:tr>
              <a:tr h="548546">
                <a:tc>
                  <a:txBody>
                    <a:bodyPr/>
                    <a:lstStyle/>
                    <a:p>
                      <a:pPr algn="ctr"/>
                      <a:r>
                        <a:rPr lang="en-US" sz="1800" dirty="0">
                          <a:solidFill>
                            <a:srgbClr val="002060"/>
                          </a:solidFill>
                          <a:latin typeface="+mn-lt"/>
                          <a:ea typeface="+mn-ea"/>
                        </a:rPr>
                        <a:t>DS4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28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56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344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altLang="ja-JP" sz="1400" dirty="0">
                          <a:solidFill>
                            <a:srgbClr val="002060"/>
                          </a:solidFill>
                          <a:latin typeface="+mn-lt"/>
                          <a:ea typeface="+mn-ea"/>
                        </a:rPr>
                        <a:t>25,600 IOPS</a:t>
                      </a:r>
                      <a:br>
                        <a:rPr lang="en-US" altLang="ja-JP" sz="1400" dirty="0">
                          <a:solidFill>
                            <a:srgbClr val="002060"/>
                          </a:solidFill>
                          <a:latin typeface="+mn-lt"/>
                          <a:ea typeface="+mn-ea"/>
                        </a:rPr>
                      </a:br>
                      <a:r>
                        <a:rPr lang="en-US" altLang="ja-JP" sz="1400" dirty="0">
                          <a:solidFill>
                            <a:srgbClr val="002060"/>
                          </a:solidFill>
                          <a:latin typeface="+mn-lt"/>
                          <a:ea typeface="+mn-ea"/>
                        </a:rPr>
                        <a:t>256 MB/s</a:t>
                      </a:r>
                      <a:endParaRPr lang="en-US" sz="14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895835423"/>
                  </a:ext>
                </a:extLst>
              </a:tr>
              <a:tr h="548546">
                <a:tc>
                  <a:txBody>
                    <a:bodyPr/>
                    <a:lstStyle/>
                    <a:p>
                      <a:pPr algn="ctr"/>
                      <a:r>
                        <a:rPr lang="en-US" sz="2000" dirty="0">
                          <a:solidFill>
                            <a:srgbClr val="002060"/>
                          </a:solidFill>
                          <a:latin typeface="+mn-lt"/>
                          <a:ea typeface="+mn-ea"/>
                        </a:rPr>
                        <a:t>DS11</a:t>
                      </a:r>
                      <a:endParaRPr lang="en-US" sz="16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72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400" dirty="0">
                          <a:solidFill>
                            <a:srgbClr val="002060"/>
                          </a:solidFill>
                          <a:latin typeface="+mn-lt"/>
                          <a:ea typeface="+mn-ea"/>
                        </a:rPr>
                        <a:t>6,400 IOPS</a:t>
                      </a:r>
                      <a:br>
                        <a:rPr lang="en-US" sz="1400" dirty="0">
                          <a:solidFill>
                            <a:srgbClr val="002060"/>
                          </a:solidFill>
                          <a:latin typeface="+mn-lt"/>
                          <a:ea typeface="+mn-ea"/>
                        </a:rPr>
                      </a:br>
                      <a:r>
                        <a:rPr lang="en-US" sz="1400" dirty="0">
                          <a:solidFill>
                            <a:srgbClr val="002060"/>
                          </a:solidFill>
                          <a:latin typeface="+mn-lt"/>
                          <a:ea typeface="+mn-ea"/>
                        </a:rPr>
                        <a:t>64 MB/s</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125290611"/>
                  </a:ext>
                </a:extLst>
              </a:tr>
              <a:tr h="548546">
                <a:tc>
                  <a:txBody>
                    <a:bodyPr/>
                    <a:lstStyle/>
                    <a:p>
                      <a:pPr marL="0" marR="0" indent="0" algn="ctr" defTabSz="932559" rtl="0" eaLnBrk="1" fontAlgn="auto" latinLnBrk="0" hangingPunct="1">
                        <a:lnSpc>
                          <a:spcPct val="100000"/>
                        </a:lnSpc>
                        <a:spcBef>
                          <a:spcPts val="0"/>
                        </a:spcBef>
                        <a:spcAft>
                          <a:spcPts val="0"/>
                        </a:spcAft>
                        <a:buClrTx/>
                        <a:buSzTx/>
                        <a:buFontTx/>
                        <a:buNone/>
                        <a:tabLst/>
                        <a:defRPr/>
                      </a:pPr>
                      <a:r>
                        <a:rPr lang="en-US" sz="2000" dirty="0">
                          <a:solidFill>
                            <a:srgbClr val="002060"/>
                          </a:solidFill>
                          <a:latin typeface="+mn-lt"/>
                          <a:ea typeface="+mn-ea"/>
                        </a:rPr>
                        <a:t>DS12</a:t>
                      </a:r>
                      <a:endParaRPr lang="en-US" altLang="ja-JP" sz="18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56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144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400" dirty="0">
                          <a:solidFill>
                            <a:srgbClr val="002060"/>
                          </a:solidFill>
                          <a:latin typeface="+mn-lt"/>
                          <a:ea typeface="+mn-ea"/>
                        </a:rPr>
                        <a:t>12,800</a:t>
                      </a:r>
                      <a:r>
                        <a:rPr lang="en-US" sz="1400" baseline="0" dirty="0">
                          <a:solidFill>
                            <a:srgbClr val="002060"/>
                          </a:solidFill>
                          <a:latin typeface="+mn-lt"/>
                          <a:ea typeface="+mn-ea"/>
                        </a:rPr>
                        <a:t> IOPS</a:t>
                      </a:r>
                      <a:br>
                        <a:rPr lang="en-US" sz="1400" baseline="0" dirty="0">
                          <a:solidFill>
                            <a:srgbClr val="002060"/>
                          </a:solidFill>
                          <a:latin typeface="+mn-lt"/>
                          <a:ea typeface="+mn-ea"/>
                        </a:rPr>
                      </a:br>
                      <a:r>
                        <a:rPr lang="en-US" sz="1400" baseline="0" dirty="0">
                          <a:solidFill>
                            <a:srgbClr val="002060"/>
                          </a:solidFill>
                          <a:latin typeface="+mn-lt"/>
                          <a:ea typeface="+mn-ea"/>
                        </a:rPr>
                        <a:t>128 MB/s</a:t>
                      </a:r>
                      <a:endParaRPr lang="en-US" sz="1400" dirty="0">
                        <a:solidFill>
                          <a:srgbClr val="00206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3177369"/>
                  </a:ext>
                </a:extLst>
              </a:tr>
              <a:tr h="548546">
                <a:tc>
                  <a:txBody>
                    <a:bodyPr/>
                    <a:lstStyle/>
                    <a:p>
                      <a:pPr algn="ctr"/>
                      <a:r>
                        <a:rPr lang="en-US" sz="2000" dirty="0">
                          <a:solidFill>
                            <a:srgbClr val="002060"/>
                          </a:solidFill>
                          <a:latin typeface="+mn-lt"/>
                          <a:ea typeface="+mn-ea"/>
                        </a:rPr>
                        <a:t>DS13</a:t>
                      </a:r>
                      <a:endParaRPr lang="en-US" sz="1600" dirty="0">
                        <a:solidFill>
                          <a:srgbClr val="FF000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56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112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288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400" dirty="0">
                          <a:solidFill>
                            <a:srgbClr val="002060"/>
                          </a:solidFill>
                          <a:latin typeface="+mn-lt"/>
                          <a:ea typeface="+mn-ea"/>
                        </a:rPr>
                        <a:t>25,600 IOPS</a:t>
                      </a:r>
                      <a:br>
                        <a:rPr lang="en-US" sz="1400" dirty="0">
                          <a:solidFill>
                            <a:srgbClr val="002060"/>
                          </a:solidFill>
                          <a:latin typeface="+mn-lt"/>
                          <a:ea typeface="+mn-ea"/>
                        </a:rPr>
                      </a:br>
                      <a:r>
                        <a:rPr lang="en-US" sz="1400" dirty="0">
                          <a:solidFill>
                            <a:srgbClr val="002060"/>
                          </a:solidFill>
                          <a:latin typeface="+mn-lt"/>
                          <a:ea typeface="+mn-ea"/>
                        </a:rPr>
                        <a:t>256 MB/s</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85069378"/>
                  </a:ext>
                </a:extLst>
              </a:tr>
              <a:tr h="548546">
                <a:tc>
                  <a:txBody>
                    <a:bodyPr/>
                    <a:lstStyle/>
                    <a:p>
                      <a:pPr algn="ctr"/>
                      <a:r>
                        <a:rPr lang="en-US" sz="2000" dirty="0">
                          <a:solidFill>
                            <a:srgbClr val="002060"/>
                          </a:solidFill>
                          <a:latin typeface="+mn-lt"/>
                          <a:ea typeface="+mn-ea"/>
                        </a:rPr>
                        <a:t>DS14</a:t>
                      </a:r>
                      <a:endParaRPr lang="en-US" sz="1600" dirty="0">
                        <a:solidFill>
                          <a:srgbClr val="FF000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112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224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32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576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400" dirty="0">
                          <a:solidFill>
                            <a:srgbClr val="002060"/>
                          </a:solidFill>
                          <a:latin typeface="+mn-lt"/>
                          <a:ea typeface="+mn-ea"/>
                        </a:rPr>
                        <a:t>50,000 IOPS</a:t>
                      </a:r>
                      <a:br>
                        <a:rPr lang="en-US" sz="1400" dirty="0">
                          <a:solidFill>
                            <a:srgbClr val="002060"/>
                          </a:solidFill>
                          <a:latin typeface="+mn-lt"/>
                          <a:ea typeface="+mn-ea"/>
                        </a:rPr>
                      </a:br>
                      <a:r>
                        <a:rPr lang="en-US" sz="1400" dirty="0">
                          <a:solidFill>
                            <a:srgbClr val="002060"/>
                          </a:solidFill>
                          <a:latin typeface="+mn-lt"/>
                          <a:ea typeface="+mn-ea"/>
                        </a:rPr>
                        <a:t>512 MB/s</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cxnSp>
        <p:nvCxnSpPr>
          <p:cNvPr id="7" name="直線コネクタ 6"/>
          <p:cNvCxnSpPr/>
          <p:nvPr/>
        </p:nvCxnSpPr>
        <p:spPr>
          <a:xfrm>
            <a:off x="264180" y="4076980"/>
            <a:ext cx="11807637"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06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無料評価版</a:t>
            </a:r>
            <a:r>
              <a:rPr lang="ja-JP" altLang="en-US" dirty="0"/>
              <a:t>あります</a:t>
            </a:r>
            <a:endParaRPr kumimoji="1" lang="ja-JP" altLang="en-US" dirty="0"/>
          </a:p>
        </p:txBody>
      </p:sp>
      <p:sp>
        <p:nvSpPr>
          <p:cNvPr id="3" name="テキスト ボックス 2"/>
          <p:cNvSpPr txBox="1"/>
          <p:nvPr/>
        </p:nvSpPr>
        <p:spPr bwMode="auto">
          <a:xfrm>
            <a:off x="2164172" y="6464477"/>
            <a:ext cx="5947223" cy="448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en-US" altLang="ja-JP" sz="1961" dirty="0">
                <a:solidFill>
                  <a:srgbClr val="000000"/>
                </a:solidFill>
                <a:cs typeface="Consolas" panose="020B0609020204030204" pitchFamily="49" charset="0"/>
                <a:hlinkClick r:id="rId2"/>
              </a:rPr>
              <a:t>https://azure.microsoft.com/ja-jp/pricing/free-trial/</a:t>
            </a:r>
            <a:endParaRPr kumimoji="1" lang="ja-JP" altLang="en-US" sz="1961" dirty="0">
              <a:solidFill>
                <a:srgbClr val="000000"/>
              </a:solidFill>
              <a:cs typeface="Consolas" panose="020B0609020204030204" pitchFamily="49" charset="0"/>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74" y="1191317"/>
            <a:ext cx="6677423" cy="5273158"/>
          </a:xfrm>
          <a:prstGeom prst="rect">
            <a:avLst/>
          </a:prstGeom>
          <a:ln>
            <a:solidFill>
              <a:srgbClr val="000000"/>
            </a:solidFill>
          </a:ln>
        </p:spPr>
      </p:pic>
      <p:sp>
        <p:nvSpPr>
          <p:cNvPr id="5" name="正方形/長方形 4"/>
          <p:cNvSpPr/>
          <p:nvPr/>
        </p:nvSpPr>
        <p:spPr bwMode="auto">
          <a:xfrm>
            <a:off x="7006735" y="1191317"/>
            <a:ext cx="4681346" cy="5273159"/>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まずはここから始めてみてください。</a:t>
            </a:r>
            <a:br>
              <a:rPr kumimoji="1" lang="en-US" altLang="ja-JP" sz="1765" kern="0" dirty="0">
                <a:solidFill>
                  <a:srgbClr val="002060"/>
                </a:solidFill>
              </a:rPr>
            </a:br>
            <a:r>
              <a:rPr kumimoji="1" lang="en-US" altLang="ja-JP" sz="1765" kern="0" dirty="0">
                <a:solidFill>
                  <a:srgbClr val="002060"/>
                </a:solidFill>
              </a:rPr>
              <a:t>2</a:t>
            </a:r>
            <a:r>
              <a:rPr kumimoji="1" lang="ja-JP" altLang="en-US" sz="882" kern="0" dirty="0">
                <a:solidFill>
                  <a:srgbClr val="002060"/>
                </a:solidFill>
              </a:rPr>
              <a:t> </a:t>
            </a:r>
            <a:r>
              <a:rPr kumimoji="1" lang="ja-JP" altLang="en-US" sz="1765" kern="0" dirty="0">
                <a:solidFill>
                  <a:srgbClr val="002060"/>
                </a:solidFill>
              </a:rPr>
              <a:t>万円、意外と使いでがあります。</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en-US" altLang="ja-JP" sz="1765" kern="0" dirty="0">
                <a:solidFill>
                  <a:srgbClr val="002060"/>
                </a:solidFill>
              </a:rPr>
              <a:t>Web</a:t>
            </a:r>
            <a:r>
              <a:rPr kumimoji="1" lang="ja-JP" altLang="en-US" sz="1765" kern="0" dirty="0">
                <a:solidFill>
                  <a:srgbClr val="002060"/>
                </a:solidFill>
              </a:rPr>
              <a:t> </a:t>
            </a:r>
            <a:r>
              <a:rPr kumimoji="1" lang="en-US" altLang="ja-JP" sz="1765" kern="0" dirty="0">
                <a:solidFill>
                  <a:srgbClr val="002060"/>
                </a:solidFill>
              </a:rPr>
              <a:t>Apps</a:t>
            </a:r>
            <a:r>
              <a:rPr kumimoji="1" lang="ja-JP" altLang="en-US" sz="1765" kern="0" dirty="0">
                <a:solidFill>
                  <a:srgbClr val="002060"/>
                </a:solidFill>
              </a:rPr>
              <a:t> の </a:t>
            </a:r>
            <a:r>
              <a:rPr kumimoji="1" lang="en-US" altLang="ja-JP" sz="1765" kern="0" dirty="0">
                <a:solidFill>
                  <a:srgbClr val="002060"/>
                </a:solidFill>
              </a:rPr>
              <a:t>Basic</a:t>
            </a:r>
            <a:r>
              <a:rPr kumimoji="1" lang="ja-JP" altLang="en-US" sz="1765" kern="0" dirty="0">
                <a:solidFill>
                  <a:srgbClr val="002060"/>
                </a:solidFill>
              </a:rPr>
              <a:t> </a:t>
            </a:r>
            <a:r>
              <a:rPr kumimoji="1" lang="en-US" altLang="ja-JP" sz="1765" kern="0" dirty="0">
                <a:solidFill>
                  <a:srgbClr val="002060"/>
                </a:solidFill>
              </a:rPr>
              <a:t>+</a:t>
            </a:r>
            <a:r>
              <a:rPr kumimoji="1" lang="ja-JP" altLang="en-US" sz="1765" kern="0" dirty="0">
                <a:solidFill>
                  <a:srgbClr val="002060"/>
                </a:solidFill>
              </a:rPr>
              <a:t> </a:t>
            </a:r>
            <a:r>
              <a:rPr kumimoji="1" lang="en-US" altLang="ja-JP" sz="1765" kern="0" dirty="0">
                <a:solidFill>
                  <a:srgbClr val="002060"/>
                </a:solidFill>
              </a:rPr>
              <a:t>SQL</a:t>
            </a:r>
            <a:r>
              <a:rPr kumimoji="1" lang="ja-JP" altLang="en-US" sz="1765" kern="0" dirty="0">
                <a:solidFill>
                  <a:srgbClr val="002060"/>
                </a:solidFill>
              </a:rPr>
              <a:t> </a:t>
            </a:r>
            <a:r>
              <a:rPr kumimoji="1" lang="en-US" altLang="ja-JP" sz="1765" kern="0" dirty="0">
                <a:solidFill>
                  <a:srgbClr val="002060"/>
                </a:solidFill>
              </a:rPr>
              <a:t>Database</a:t>
            </a:r>
            <a:r>
              <a:rPr kumimoji="1" lang="ja-JP" altLang="en-US" sz="1765" kern="0" dirty="0">
                <a:solidFill>
                  <a:srgbClr val="002060"/>
                </a:solidFill>
              </a:rPr>
              <a:t> の</a:t>
            </a:r>
            <a:r>
              <a:rPr kumimoji="1" lang="en-US" altLang="ja-JP" sz="1765" kern="0" dirty="0">
                <a:solidFill>
                  <a:srgbClr val="002060"/>
                </a:solidFill>
              </a:rPr>
              <a:t>Basic</a:t>
            </a:r>
            <a:r>
              <a:rPr kumimoji="1" lang="ja-JP" altLang="en-US" sz="1765" kern="0" dirty="0">
                <a:solidFill>
                  <a:srgbClr val="002060"/>
                </a:solidFill>
              </a:rPr>
              <a:t> を一か月使っても￥</a:t>
            </a:r>
            <a:r>
              <a:rPr kumimoji="1" lang="en-US" altLang="ja-JP" sz="1765" kern="0" dirty="0">
                <a:solidFill>
                  <a:srgbClr val="002060"/>
                </a:solidFill>
              </a:rPr>
              <a:t>15,000</a:t>
            </a:r>
            <a:r>
              <a:rPr kumimoji="1" lang="ja-JP" altLang="en-US" sz="1765" kern="0" dirty="0">
                <a:solidFill>
                  <a:srgbClr val="002060"/>
                </a:solidFill>
              </a:rPr>
              <a:t> 程度</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en-US" altLang="ja-JP" sz="1765" kern="0" dirty="0">
                <a:solidFill>
                  <a:srgbClr val="002060"/>
                </a:solidFill>
              </a:rPr>
              <a:t>Basic_A1(1</a:t>
            </a:r>
            <a:r>
              <a:rPr kumimoji="1" lang="ja-JP" altLang="en-US" sz="1765" kern="0" dirty="0">
                <a:solidFill>
                  <a:srgbClr val="002060"/>
                </a:solidFill>
              </a:rPr>
              <a:t>コア</a:t>
            </a:r>
            <a:r>
              <a:rPr kumimoji="1" lang="en-US" altLang="ja-JP" sz="1765" kern="0" dirty="0">
                <a:solidFill>
                  <a:srgbClr val="002060"/>
                </a:solidFill>
              </a:rPr>
              <a:t>)</a:t>
            </a:r>
            <a:r>
              <a:rPr kumimoji="1" lang="ja-JP" altLang="en-US" sz="1765" kern="0" dirty="0">
                <a:solidFill>
                  <a:srgbClr val="002060"/>
                </a:solidFill>
              </a:rPr>
              <a:t>の仮想マシン</a:t>
            </a:r>
            <a:r>
              <a:rPr kumimoji="1" lang="ja-JP" altLang="en-US" sz="882" kern="0" dirty="0">
                <a:solidFill>
                  <a:srgbClr val="002060"/>
                </a:solidFill>
              </a:rPr>
              <a:t> </a:t>
            </a:r>
            <a:r>
              <a:rPr kumimoji="1" lang="en-US" altLang="ja-JP" sz="1765" kern="0" dirty="0">
                <a:solidFill>
                  <a:srgbClr val="002060"/>
                </a:solidFill>
              </a:rPr>
              <a:t>1</a:t>
            </a:r>
            <a:r>
              <a:rPr kumimoji="1" lang="ja-JP" altLang="en-US" sz="882" kern="0" dirty="0">
                <a:solidFill>
                  <a:srgbClr val="002060"/>
                </a:solidFill>
              </a:rPr>
              <a:t> </a:t>
            </a:r>
            <a:r>
              <a:rPr kumimoji="1" lang="ja-JP" altLang="en-US" sz="1765" kern="0" dirty="0">
                <a:solidFill>
                  <a:srgbClr val="002060"/>
                </a:solidFill>
              </a:rPr>
              <a:t>台を</a:t>
            </a:r>
            <a:br>
              <a:rPr kumimoji="1" lang="en-US" altLang="ja-JP" sz="1765" kern="0" dirty="0">
                <a:solidFill>
                  <a:srgbClr val="002060"/>
                </a:solidFill>
              </a:rPr>
            </a:br>
            <a:r>
              <a:rPr kumimoji="1" lang="ja-JP" altLang="en-US" sz="1765" kern="0" dirty="0">
                <a:solidFill>
                  <a:srgbClr val="002060"/>
                </a:solidFill>
              </a:rPr>
              <a:t>一か月起動したままで ￥</a:t>
            </a:r>
            <a:r>
              <a:rPr kumimoji="1" lang="en-US" altLang="ja-JP" sz="1765" kern="0" dirty="0">
                <a:solidFill>
                  <a:srgbClr val="002060"/>
                </a:solidFill>
              </a:rPr>
              <a:t>6,000</a:t>
            </a:r>
            <a:r>
              <a:rPr kumimoji="1" lang="ja-JP" altLang="en-US" sz="1765" kern="0" dirty="0">
                <a:solidFill>
                  <a:srgbClr val="002060"/>
                </a:solidFill>
              </a:rPr>
              <a:t> 程度</a:t>
            </a:r>
            <a:endParaRPr kumimoji="1" lang="en-US" altLang="ja-JP" sz="1765" kern="0" dirty="0">
              <a:solidFill>
                <a:srgbClr val="002060"/>
              </a:solidFill>
            </a:endParaRPr>
          </a:p>
          <a:p>
            <a:pPr marL="728296" lvl="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シャットダウンしておけばその間はコア課金なし。</a:t>
            </a:r>
            <a:endParaRPr kumimoji="1" lang="en-US" altLang="ja-JP" sz="1765" kern="0" dirty="0">
              <a:solidFill>
                <a:srgbClr val="002060"/>
              </a:solidFill>
            </a:endParaRPr>
          </a:p>
          <a:p>
            <a:pPr marL="271113" indent="-280121" defTabSz="896091" fontAlgn="base">
              <a:lnSpc>
                <a:spcPct val="110000"/>
              </a:lnSpc>
              <a:spcBef>
                <a:spcPct val="0"/>
              </a:spcBef>
              <a:spcAft>
                <a:spcPct val="0"/>
              </a:spcAft>
              <a:buFont typeface="Wingdings" panose="05000000000000000000" pitchFamily="2" charset="2"/>
              <a:buChar char="l"/>
            </a:pPr>
            <a:endParaRPr kumimoji="1" lang="en-US" altLang="ja-JP" sz="1765" kern="0" dirty="0">
              <a:solidFill>
                <a:srgbClr val="002060"/>
              </a:solidFill>
            </a:endParaRPr>
          </a:p>
          <a:p>
            <a:pPr marL="271113" indent="-280121" defTabSz="896091" fontAlgn="base">
              <a:lnSpc>
                <a:spcPct val="110000"/>
              </a:lnSpc>
              <a:spcBef>
                <a:spcPct val="0"/>
              </a:spcBef>
              <a:spcAft>
                <a:spcPct val="0"/>
              </a:spcAft>
              <a:buFont typeface="Wingdings" panose="05000000000000000000" pitchFamily="2" charset="2"/>
              <a:buChar char="l"/>
            </a:pPr>
            <a:r>
              <a:rPr kumimoji="1" lang="ja-JP" altLang="en-US" sz="1765" kern="0" dirty="0">
                <a:solidFill>
                  <a:srgbClr val="002060"/>
                </a:solidFill>
              </a:rPr>
              <a:t>新型の</a:t>
            </a:r>
            <a:r>
              <a:rPr kumimoji="1" lang="ja-JP" altLang="en-US" sz="882" kern="0" dirty="0">
                <a:solidFill>
                  <a:srgbClr val="002060"/>
                </a:solidFill>
              </a:rPr>
              <a:t> </a:t>
            </a:r>
            <a:r>
              <a:rPr kumimoji="1" lang="en-US" altLang="ja-JP" sz="1765" kern="0" dirty="0">
                <a:solidFill>
                  <a:srgbClr val="002060"/>
                </a:solidFill>
              </a:rPr>
              <a:t>D</a:t>
            </a:r>
            <a:r>
              <a:rPr kumimoji="1" lang="ja-JP" altLang="en-US" sz="882" kern="0" dirty="0">
                <a:solidFill>
                  <a:srgbClr val="002060"/>
                </a:solidFill>
              </a:rPr>
              <a:t> </a:t>
            </a:r>
            <a:r>
              <a:rPr kumimoji="1" lang="ja-JP" altLang="en-US" sz="1765" kern="0" dirty="0">
                <a:solidFill>
                  <a:srgbClr val="002060"/>
                </a:solidFill>
              </a:rPr>
              <a:t>シリーズは</a:t>
            </a:r>
            <a:r>
              <a:rPr kumimoji="1" lang="ja-JP" altLang="en-US" sz="882" kern="0" dirty="0">
                <a:solidFill>
                  <a:srgbClr val="002060"/>
                </a:solidFill>
              </a:rPr>
              <a:t> </a:t>
            </a:r>
            <a:r>
              <a:rPr kumimoji="1" lang="en-US" altLang="ja-JP" sz="1765" kern="0" dirty="0">
                <a:solidFill>
                  <a:srgbClr val="002060"/>
                </a:solidFill>
              </a:rPr>
              <a:t>10</a:t>
            </a:r>
            <a:r>
              <a:rPr kumimoji="1" lang="ja-JP" altLang="en-US" sz="882" kern="0" dirty="0">
                <a:solidFill>
                  <a:srgbClr val="002060"/>
                </a:solidFill>
              </a:rPr>
              <a:t> </a:t>
            </a:r>
            <a:r>
              <a:rPr kumimoji="1" lang="ja-JP" altLang="en-US" sz="1765" kern="0" dirty="0">
                <a:solidFill>
                  <a:srgbClr val="002060"/>
                </a:solidFill>
              </a:rPr>
              <a:t>月から値下げ！</a:t>
            </a:r>
            <a:endParaRPr kumimoji="1" lang="en-US" altLang="ja-JP" sz="1765" kern="0" dirty="0">
              <a:solidFill>
                <a:srgbClr val="002060"/>
              </a:solidFill>
            </a:endParaRPr>
          </a:p>
          <a:p>
            <a:pPr marL="728296" lvl="1" indent="-280121" defTabSz="896091" fontAlgn="base">
              <a:lnSpc>
                <a:spcPct val="110000"/>
              </a:lnSpc>
              <a:spcBef>
                <a:spcPct val="0"/>
              </a:spcBef>
              <a:spcAft>
                <a:spcPct val="0"/>
              </a:spcAft>
              <a:buFont typeface="Wingdings" panose="05000000000000000000" pitchFamily="2" charset="2"/>
              <a:buChar char="l"/>
            </a:pPr>
            <a:r>
              <a:rPr kumimoji="1" lang="en-US" altLang="ja-JP" sz="1765" kern="0" dirty="0">
                <a:solidFill>
                  <a:srgbClr val="002060"/>
                </a:solidFill>
              </a:rPr>
              <a:t>D1</a:t>
            </a:r>
            <a:r>
              <a:rPr kumimoji="1" lang="ja-JP" altLang="en-US" sz="1765" kern="0" dirty="0">
                <a:solidFill>
                  <a:srgbClr val="002060"/>
                </a:solidFill>
              </a:rPr>
              <a:t> </a:t>
            </a:r>
            <a:r>
              <a:rPr kumimoji="1" lang="en-US" altLang="ja-JP" sz="1765" kern="0" dirty="0">
                <a:solidFill>
                  <a:srgbClr val="002060"/>
                </a:solidFill>
              </a:rPr>
              <a:t>(1</a:t>
            </a:r>
            <a:r>
              <a:rPr kumimoji="1" lang="ja-JP" altLang="en-US" sz="1765" kern="0" dirty="0">
                <a:solidFill>
                  <a:srgbClr val="002060"/>
                </a:solidFill>
              </a:rPr>
              <a:t>コア</a:t>
            </a:r>
            <a:r>
              <a:rPr kumimoji="1" lang="en-US" altLang="ja-JP" sz="1765" kern="0" dirty="0">
                <a:solidFill>
                  <a:srgbClr val="002060"/>
                </a:solidFill>
              </a:rPr>
              <a:t>)</a:t>
            </a:r>
            <a:r>
              <a:rPr kumimoji="1" lang="ja-JP" altLang="en-US" sz="1765" kern="0" dirty="0">
                <a:solidFill>
                  <a:srgbClr val="002060"/>
                </a:solidFill>
              </a:rPr>
              <a:t>が </a:t>
            </a:r>
            <a:r>
              <a:rPr kumimoji="1" lang="en-US" altLang="ja-JP" sz="1765" kern="0" dirty="0">
                <a:solidFill>
                  <a:srgbClr val="002060"/>
                </a:solidFill>
              </a:rPr>
              <a:t>\11,000</a:t>
            </a:r>
            <a:r>
              <a:rPr kumimoji="1" lang="ja-JP" altLang="en-US" sz="1765" kern="0" dirty="0">
                <a:solidFill>
                  <a:srgbClr val="002060"/>
                </a:solidFill>
              </a:rPr>
              <a:t> 程度</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ストレージ</a:t>
            </a:r>
            <a:r>
              <a:rPr kumimoji="1" lang="en-US" altLang="ja-JP" sz="1765" kern="0" dirty="0">
                <a:solidFill>
                  <a:srgbClr val="002060"/>
                </a:solidFill>
              </a:rPr>
              <a:t>(</a:t>
            </a:r>
            <a:r>
              <a:rPr kumimoji="1" lang="ja-JP" altLang="en-US" sz="1765" kern="0" dirty="0">
                <a:solidFill>
                  <a:srgbClr val="002060"/>
                </a:solidFill>
              </a:rPr>
              <a:t>ブロック</a:t>
            </a:r>
            <a:r>
              <a:rPr kumimoji="1" lang="en-US" altLang="ja-JP" sz="1765" kern="0" dirty="0">
                <a:solidFill>
                  <a:srgbClr val="002060"/>
                </a:solidFill>
              </a:rPr>
              <a:t>BLOB)</a:t>
            </a:r>
            <a:r>
              <a:rPr kumimoji="1" lang="ja-JP" altLang="en-US" sz="1765" kern="0" dirty="0">
                <a:solidFill>
                  <a:srgbClr val="002060"/>
                </a:solidFill>
              </a:rPr>
              <a:t>なら </a:t>
            </a:r>
            <a:r>
              <a:rPr kumimoji="1" lang="en-US" altLang="ja-JP" sz="1765" kern="0" dirty="0">
                <a:solidFill>
                  <a:srgbClr val="002060"/>
                </a:solidFill>
              </a:rPr>
              <a:t>1</a:t>
            </a:r>
            <a:r>
              <a:rPr kumimoji="1" lang="ja-JP" altLang="en-US" sz="1765" kern="0" dirty="0">
                <a:solidFill>
                  <a:srgbClr val="002060"/>
                </a:solidFill>
              </a:rPr>
              <a:t> </a:t>
            </a:r>
            <a:r>
              <a:rPr kumimoji="1" lang="en-US" altLang="ja-JP" sz="1765" kern="0" dirty="0">
                <a:solidFill>
                  <a:srgbClr val="002060"/>
                </a:solidFill>
              </a:rPr>
              <a:t>TB</a:t>
            </a:r>
            <a:br>
              <a:rPr kumimoji="1" lang="en-US" altLang="ja-JP" sz="1765" kern="0" dirty="0">
                <a:solidFill>
                  <a:srgbClr val="002060"/>
                </a:solidFill>
              </a:rPr>
            </a:br>
            <a:r>
              <a:rPr kumimoji="1" lang="ja-JP" altLang="en-US" sz="1765" kern="0" dirty="0">
                <a:solidFill>
                  <a:srgbClr val="002060"/>
                </a:solidFill>
              </a:rPr>
              <a:t>保存しても月額 </a:t>
            </a:r>
            <a:r>
              <a:rPr kumimoji="1" lang="en-US" altLang="ja-JP" sz="1765" kern="0" dirty="0">
                <a:solidFill>
                  <a:srgbClr val="002060"/>
                </a:solidFill>
              </a:rPr>
              <a:t>\2500 </a:t>
            </a:r>
            <a:r>
              <a:rPr kumimoji="1" lang="ja-JP" altLang="en-US" sz="1765" kern="0" dirty="0">
                <a:solidFill>
                  <a:srgbClr val="002060"/>
                </a:solidFill>
              </a:rPr>
              <a:t>程度</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ダウンロード課金は</a:t>
            </a:r>
            <a:r>
              <a:rPr kumimoji="1" lang="ja-JP" altLang="en-US" sz="882" kern="0" dirty="0">
                <a:solidFill>
                  <a:srgbClr val="002060"/>
                </a:solidFill>
              </a:rPr>
              <a:t> </a:t>
            </a:r>
            <a:r>
              <a:rPr kumimoji="1" lang="en-US" altLang="ja-JP" sz="1765" kern="0" dirty="0">
                <a:solidFill>
                  <a:srgbClr val="002060"/>
                </a:solidFill>
              </a:rPr>
              <a:t>5</a:t>
            </a:r>
            <a:r>
              <a:rPr kumimoji="1" lang="ja-JP" altLang="en-US" sz="882" kern="0" dirty="0">
                <a:solidFill>
                  <a:srgbClr val="002060"/>
                </a:solidFill>
              </a:rPr>
              <a:t> </a:t>
            </a:r>
            <a:r>
              <a:rPr kumimoji="1" lang="en-US" altLang="ja-JP" sz="1765" kern="0" dirty="0">
                <a:solidFill>
                  <a:srgbClr val="002060"/>
                </a:solidFill>
              </a:rPr>
              <a:t>GB</a:t>
            </a:r>
            <a:r>
              <a:rPr kumimoji="1" lang="ja-JP" altLang="en-US" sz="1765" kern="0" dirty="0" err="1">
                <a:solidFill>
                  <a:srgbClr val="002060"/>
                </a:solidFill>
              </a:rPr>
              <a:t>まで</a:t>
            </a:r>
            <a:r>
              <a:rPr kumimoji="1" lang="ja-JP" altLang="en-US" sz="1765" kern="0" dirty="0">
                <a:solidFill>
                  <a:srgbClr val="002060"/>
                </a:solidFill>
              </a:rPr>
              <a:t>無料です。</a:t>
            </a:r>
            <a:endParaRPr kumimoji="1" lang="en-US" altLang="ja-JP" sz="1765" kern="0" dirty="0">
              <a:solidFill>
                <a:srgbClr val="002060"/>
              </a:solidFill>
            </a:endParaRPr>
          </a:p>
        </p:txBody>
      </p:sp>
    </p:spTree>
    <p:extLst>
      <p:ext uri="{BB962C8B-B14F-4D97-AF65-F5344CB8AC3E}">
        <p14:creationId xmlns:p14="http://schemas.microsoft.com/office/powerpoint/2010/main" val="400275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Premium Storage </a:t>
            </a:r>
            <a:r>
              <a:rPr lang="ja-JP" altLang="en-US" dirty="0"/>
              <a:t>対応 </a:t>
            </a:r>
            <a:r>
              <a:rPr lang="en-US" altLang="ja-JP" dirty="0"/>
              <a:t>- GS </a:t>
            </a:r>
            <a:r>
              <a:rPr lang="ja-JP" altLang="en-US" dirty="0"/>
              <a:t>シリーズ</a:t>
            </a:r>
            <a:endParaRPr kumimoji="1" lang="ja-JP" altLang="en-US" dirty="0"/>
          </a:p>
        </p:txBody>
      </p:sp>
      <p:graphicFrame>
        <p:nvGraphicFramePr>
          <p:cNvPr id="3" name="Table 3"/>
          <p:cNvGraphicFramePr>
            <a:graphicFrameLocks noGrp="1"/>
          </p:cNvGraphicFramePr>
          <p:nvPr>
            <p:extLst/>
          </p:nvPr>
        </p:nvGraphicFramePr>
        <p:xfrm>
          <a:off x="378273" y="1269067"/>
          <a:ext cx="11478625" cy="3485223"/>
        </p:xfrm>
        <a:graphic>
          <a:graphicData uri="http://schemas.openxmlformats.org/drawingml/2006/table">
            <a:tbl>
              <a:tblPr firstRow="1" bandRow="1">
                <a:tableStyleId>{1E171933-4619-4E11-9A3F-F7608DF75F80}</a:tableStyleId>
              </a:tblPr>
              <a:tblGrid>
                <a:gridCol w="2167112">
                  <a:extLst>
                    <a:ext uri="{9D8B030D-6E8A-4147-A177-3AD203B41FA5}">
                      <a16:colId xmlns:a16="http://schemas.microsoft.com/office/drawing/2014/main" val="3039954190"/>
                    </a:ext>
                  </a:extLst>
                </a:gridCol>
                <a:gridCol w="1488714">
                  <a:extLst>
                    <a:ext uri="{9D8B030D-6E8A-4147-A177-3AD203B41FA5}">
                      <a16:colId xmlns:a16="http://schemas.microsoft.com/office/drawing/2014/main" val="753990548"/>
                    </a:ext>
                  </a:extLst>
                </a:gridCol>
                <a:gridCol w="1889494">
                  <a:extLst>
                    <a:ext uri="{9D8B030D-6E8A-4147-A177-3AD203B41FA5}">
                      <a16:colId xmlns:a16="http://schemas.microsoft.com/office/drawing/2014/main" val="473002120"/>
                    </a:ext>
                  </a:extLst>
                </a:gridCol>
                <a:gridCol w="2109063">
                  <a:extLst>
                    <a:ext uri="{9D8B030D-6E8A-4147-A177-3AD203B41FA5}">
                      <a16:colId xmlns:a16="http://schemas.microsoft.com/office/drawing/2014/main" val="3090326818"/>
                    </a:ext>
                  </a:extLst>
                </a:gridCol>
                <a:gridCol w="1912121">
                  <a:extLst>
                    <a:ext uri="{9D8B030D-6E8A-4147-A177-3AD203B41FA5}">
                      <a16:colId xmlns:a16="http://schemas.microsoft.com/office/drawing/2014/main" val="20004"/>
                    </a:ext>
                  </a:extLst>
                </a:gridCol>
                <a:gridCol w="1912121">
                  <a:extLst>
                    <a:ext uri="{9D8B030D-6E8A-4147-A177-3AD203B41FA5}">
                      <a16:colId xmlns:a16="http://schemas.microsoft.com/office/drawing/2014/main" val="20005"/>
                    </a:ext>
                  </a:extLst>
                </a:gridCol>
              </a:tblGrid>
              <a:tr h="944730">
                <a:tc>
                  <a:txBody>
                    <a:bodyPr/>
                    <a:lstStyle/>
                    <a:p>
                      <a:pPr algn="ctr"/>
                      <a:r>
                        <a:rPr lang="ja-JP" altLang="en-US" sz="1800" dirty="0">
                          <a:latin typeface="+mn-lt"/>
                          <a:ea typeface="+mn-ea"/>
                        </a:rPr>
                        <a:t>サイズ</a:t>
                      </a:r>
                      <a:endParaRPr lang="en-US" sz="18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800" dirty="0">
                          <a:latin typeface="+mn-lt"/>
                          <a:ea typeface="+mn-ea"/>
                        </a:rPr>
                        <a:t>コア数</a:t>
                      </a:r>
                      <a:endParaRPr lang="en-US" sz="18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800" dirty="0">
                          <a:latin typeface="+mn-lt"/>
                          <a:ea typeface="+mn-ea"/>
                        </a:rPr>
                        <a:t>メモリ容量</a:t>
                      </a:r>
                      <a:br>
                        <a:rPr lang="en-US" altLang="ja-JP" sz="1800" dirty="0">
                          <a:latin typeface="+mn-lt"/>
                          <a:ea typeface="+mn-ea"/>
                        </a:rPr>
                      </a:br>
                      <a:r>
                        <a:rPr lang="en-US" altLang="ja-JP" sz="1800" dirty="0">
                          <a:latin typeface="+mn-lt"/>
                          <a:ea typeface="+mn-ea"/>
                        </a:rPr>
                        <a:t>(GB)</a:t>
                      </a:r>
                      <a:endParaRPr lang="en-US" sz="18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algn="ctr"/>
                      <a:r>
                        <a:rPr lang="ja-JP" altLang="en-US" sz="1800" dirty="0">
                          <a:latin typeface="+mn-lt"/>
                          <a:ea typeface="+mn-ea"/>
                        </a:rPr>
                        <a:t>ローカル </a:t>
                      </a:r>
                      <a:r>
                        <a:rPr lang="en-US" altLang="ja-JP" sz="1800" dirty="0">
                          <a:latin typeface="+mn-lt"/>
                          <a:ea typeface="+mn-ea"/>
                        </a:rPr>
                        <a:t>SSD</a:t>
                      </a:r>
                    </a:p>
                    <a:p>
                      <a:pPr algn="ctr"/>
                      <a:r>
                        <a:rPr lang="ja-JP" altLang="en-US" sz="1800" dirty="0">
                          <a:latin typeface="+mn-lt"/>
                          <a:ea typeface="+mn-ea"/>
                        </a:rPr>
                        <a:t>容量 </a:t>
                      </a:r>
                      <a:r>
                        <a:rPr lang="en-US" altLang="ja-JP" sz="1800" dirty="0">
                          <a:latin typeface="+mn-lt"/>
                          <a:ea typeface="+mn-ea"/>
                        </a:rPr>
                        <a:t>(GB)</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b="1" dirty="0">
                          <a:solidFill>
                            <a:schemeClr val="bg1">
                              <a:alpha val="99000"/>
                            </a:schemeClr>
                          </a:solidFill>
                          <a:latin typeface="+mn-lt"/>
                          <a:ea typeface="+mn-ea"/>
                        </a:rPr>
                        <a:t>データ</a:t>
                      </a:r>
                      <a:br>
                        <a:rPr lang="ja-JP" altLang="en-US" sz="1800" b="1" dirty="0">
                          <a:solidFill>
                            <a:schemeClr val="bg1">
                              <a:alpha val="99000"/>
                            </a:schemeClr>
                          </a:solidFill>
                          <a:latin typeface="+mn-lt"/>
                          <a:ea typeface="+mn-ea"/>
                        </a:rPr>
                      </a:br>
                      <a:r>
                        <a:rPr lang="ja-JP" altLang="en-US" sz="1800" b="1" dirty="0">
                          <a:solidFill>
                            <a:schemeClr val="bg1">
                              <a:alpha val="99000"/>
                            </a:schemeClr>
                          </a:solidFill>
                          <a:latin typeface="+mn-lt"/>
                          <a:ea typeface="+mn-ea"/>
                        </a:rPr>
                        <a:t>ディスク</a:t>
                      </a:r>
                    </a:p>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b="1" dirty="0">
                          <a:solidFill>
                            <a:schemeClr val="bg1">
                              <a:alpha val="99000"/>
                            </a:schemeClr>
                          </a:solidFill>
                          <a:latin typeface="+mn-lt"/>
                          <a:ea typeface="+mn-ea"/>
                        </a:rPr>
                        <a:t>最大接続数</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tc>
                  <a:txBody>
                    <a:bodyPr/>
                    <a:lstStyle/>
                    <a:p>
                      <a:pPr marL="0" marR="0" indent="0" algn="ctr" defTabSz="685864" rtl="0" eaLnBrk="1" fontAlgn="auto" latinLnBrk="0" hangingPunct="1">
                        <a:lnSpc>
                          <a:spcPct val="100000"/>
                        </a:lnSpc>
                        <a:spcBef>
                          <a:spcPts val="0"/>
                        </a:spcBef>
                        <a:spcAft>
                          <a:spcPts val="0"/>
                        </a:spcAft>
                        <a:buClrTx/>
                        <a:buSzTx/>
                        <a:buFontTx/>
                        <a:buNone/>
                        <a:tabLst/>
                        <a:defRPr/>
                      </a:pPr>
                      <a:r>
                        <a:rPr lang="ja-JP" altLang="en-US" sz="1800" b="1" dirty="0">
                          <a:solidFill>
                            <a:schemeClr val="bg1">
                              <a:alpha val="99000"/>
                            </a:schemeClr>
                          </a:solidFill>
                          <a:latin typeface="+mn-lt"/>
                          <a:ea typeface="+mn-ea"/>
                        </a:rPr>
                        <a:t>最大 </a:t>
                      </a:r>
                      <a:r>
                        <a:rPr lang="en-US" altLang="ja-JP" sz="1800" b="1" dirty="0">
                          <a:solidFill>
                            <a:schemeClr val="bg1">
                              <a:alpha val="99000"/>
                            </a:schemeClr>
                          </a:solidFill>
                          <a:latin typeface="+mn-lt"/>
                          <a:ea typeface="+mn-ea"/>
                        </a:rPr>
                        <a:t>IOPS</a:t>
                      </a:r>
                      <a:endParaRPr lang="ja-JP" altLang="en-US" sz="1800" b="1" dirty="0">
                        <a:solidFill>
                          <a:schemeClr val="bg1">
                            <a:alpha val="99000"/>
                          </a:schemeClr>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solidFill>
                      <a:srgbClr val="0072C6"/>
                    </a:solidFill>
                  </a:tcPr>
                </a:tc>
                <a:extLst>
                  <a:ext uri="{0D108BD9-81ED-4DB2-BD59-A6C34878D82A}">
                    <a16:rowId xmlns:a16="http://schemas.microsoft.com/office/drawing/2014/main" val="3380049877"/>
                  </a:ext>
                </a:extLst>
              </a:tr>
              <a:tr h="396168">
                <a:tc>
                  <a:txBody>
                    <a:bodyPr/>
                    <a:lstStyle/>
                    <a:p>
                      <a:pPr algn="ctr"/>
                      <a:r>
                        <a:rPr lang="en-US" sz="1800" dirty="0">
                          <a:solidFill>
                            <a:srgbClr val="002060"/>
                          </a:solidFill>
                          <a:latin typeface="+mn-lt"/>
                          <a:ea typeface="+mn-ea"/>
                        </a:rPr>
                        <a:t>GS1</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28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56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1800" dirty="0">
                          <a:solidFill>
                            <a:srgbClr val="002060"/>
                          </a:solidFill>
                          <a:latin typeface="+mn-lt"/>
                          <a:ea typeface="+mn-ea"/>
                        </a:rPr>
                        <a:t>5,000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898292531"/>
                  </a:ext>
                </a:extLst>
              </a:tr>
              <a:tr h="426644">
                <a:tc>
                  <a:txBody>
                    <a:bodyPr/>
                    <a:lstStyle/>
                    <a:p>
                      <a:pPr algn="ctr"/>
                      <a:r>
                        <a:rPr lang="en-US" sz="2000" dirty="0">
                          <a:solidFill>
                            <a:srgbClr val="002060"/>
                          </a:solidFill>
                          <a:latin typeface="+mn-lt"/>
                          <a:ea typeface="+mn-ea"/>
                        </a:rPr>
                        <a:t>GS2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56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112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000" dirty="0">
                          <a:solidFill>
                            <a:srgbClr val="002060"/>
                          </a:solidFill>
                          <a:latin typeface="+mn-lt"/>
                          <a:ea typeface="+mn-ea"/>
                        </a:rPr>
                        <a:t>10,000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136616370"/>
                  </a:ext>
                </a:extLst>
              </a:tr>
              <a:tr h="487595">
                <a:tc>
                  <a:txBody>
                    <a:bodyPr/>
                    <a:lstStyle/>
                    <a:p>
                      <a:pPr algn="ctr"/>
                      <a:r>
                        <a:rPr lang="en-US" sz="2400" dirty="0">
                          <a:solidFill>
                            <a:srgbClr val="002060"/>
                          </a:solidFill>
                          <a:latin typeface="+mn-lt"/>
                          <a:ea typeface="+mn-ea"/>
                        </a:rPr>
                        <a:t>GS3</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400" dirty="0">
                          <a:solidFill>
                            <a:srgbClr val="002060"/>
                          </a:solidFill>
                          <a:latin typeface="+mn-lt"/>
                          <a:ea typeface="+mn-ea"/>
                        </a:rPr>
                        <a:t>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400" dirty="0">
                          <a:solidFill>
                            <a:srgbClr val="002060"/>
                          </a:solidFill>
                          <a:latin typeface="+mn-lt"/>
                          <a:ea typeface="+mn-ea"/>
                        </a:rPr>
                        <a:t>112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400" dirty="0">
                          <a:solidFill>
                            <a:srgbClr val="002060"/>
                          </a:solidFill>
                          <a:latin typeface="+mn-lt"/>
                          <a:ea typeface="+mn-ea"/>
                        </a:rPr>
                        <a:t>224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400" dirty="0">
                          <a:solidFill>
                            <a:srgbClr val="002060"/>
                          </a:solidFill>
                          <a:latin typeface="+mn-lt"/>
                          <a:ea typeface="+mn-ea"/>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400" dirty="0">
                          <a:solidFill>
                            <a:srgbClr val="002060"/>
                          </a:solidFill>
                          <a:latin typeface="+mn-lt"/>
                          <a:ea typeface="+mn-ea"/>
                        </a:rPr>
                        <a:t>20,000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582149765"/>
                  </a:ext>
                </a:extLst>
              </a:tr>
              <a:tr h="555158">
                <a:tc>
                  <a:txBody>
                    <a:bodyPr/>
                    <a:lstStyle/>
                    <a:p>
                      <a:pPr algn="ctr"/>
                      <a:r>
                        <a:rPr lang="en-US" sz="2800" dirty="0">
                          <a:solidFill>
                            <a:srgbClr val="002060"/>
                          </a:solidFill>
                          <a:latin typeface="+mn-lt"/>
                          <a:ea typeface="+mn-ea"/>
                        </a:rPr>
                        <a:t>GS4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800" dirty="0">
                          <a:solidFill>
                            <a:srgbClr val="002060"/>
                          </a:solidFill>
                          <a:latin typeface="+mn-lt"/>
                          <a:ea typeface="+mn-ea"/>
                        </a:rPr>
                        <a:t>16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800" dirty="0">
                          <a:solidFill>
                            <a:srgbClr val="002060"/>
                          </a:solidFill>
                          <a:latin typeface="+mn-lt"/>
                          <a:ea typeface="+mn-ea"/>
                        </a:rPr>
                        <a:t>224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800" dirty="0">
                          <a:solidFill>
                            <a:srgbClr val="002060"/>
                          </a:solidFill>
                          <a:latin typeface="+mn-lt"/>
                          <a:ea typeface="+mn-ea"/>
                        </a:rPr>
                        <a:t>448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800" dirty="0">
                          <a:solidFill>
                            <a:srgbClr val="002060"/>
                          </a:solidFill>
                          <a:latin typeface="+mn-lt"/>
                          <a:ea typeface="+mn-ea"/>
                        </a:rPr>
                        <a:t>32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2800" dirty="0">
                          <a:solidFill>
                            <a:srgbClr val="002060"/>
                          </a:solidFill>
                          <a:latin typeface="+mn-lt"/>
                          <a:ea typeface="+mn-ea"/>
                        </a:rPr>
                        <a:t>40,000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895835423"/>
                  </a:ext>
                </a:extLst>
              </a:tr>
              <a:tr h="674681">
                <a:tc>
                  <a:txBody>
                    <a:bodyPr/>
                    <a:lstStyle/>
                    <a:p>
                      <a:pPr algn="ctr"/>
                      <a:r>
                        <a:rPr lang="en-US" sz="3600" dirty="0">
                          <a:solidFill>
                            <a:srgbClr val="FF0000"/>
                          </a:solidFill>
                          <a:latin typeface="+mn-lt"/>
                          <a:ea typeface="+mn-ea"/>
                        </a:rPr>
                        <a:t>GS5</a:t>
                      </a:r>
                      <a:endParaRPr lang="en-US" sz="2800" dirty="0">
                        <a:solidFill>
                          <a:srgbClr val="FF0000"/>
                        </a:solidFill>
                        <a:latin typeface="+mn-lt"/>
                        <a:ea typeface="+mn-ea"/>
                      </a:endParaRP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3600" dirty="0">
                          <a:solidFill>
                            <a:srgbClr val="FF0000"/>
                          </a:solidFill>
                          <a:latin typeface="+mn-lt"/>
                          <a:ea typeface="+mn-ea"/>
                        </a:rPr>
                        <a:t>32</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3600" dirty="0">
                          <a:solidFill>
                            <a:srgbClr val="FF0000"/>
                          </a:solidFill>
                          <a:latin typeface="+mn-lt"/>
                          <a:ea typeface="+mn-ea"/>
                        </a:rPr>
                        <a:t>448</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3600" dirty="0">
                          <a:solidFill>
                            <a:srgbClr val="FF0000"/>
                          </a:solidFill>
                          <a:latin typeface="+mn-lt"/>
                          <a:ea typeface="+mn-ea"/>
                        </a:rPr>
                        <a:t>896</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3600" dirty="0">
                          <a:solidFill>
                            <a:srgbClr val="FF0000"/>
                          </a:solidFill>
                          <a:latin typeface="+mn-lt"/>
                          <a:ea typeface="+mn-ea"/>
                        </a:rPr>
                        <a:t>64</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pPr algn="ctr"/>
                      <a:r>
                        <a:rPr lang="en-US" sz="3600" dirty="0">
                          <a:solidFill>
                            <a:srgbClr val="FF0000"/>
                          </a:solidFill>
                          <a:latin typeface="+mn-lt"/>
                          <a:ea typeface="+mn-ea"/>
                        </a:rPr>
                        <a:t>80,000</a:t>
                      </a:r>
                    </a:p>
                  </a:txBody>
                  <a:tcPr marL="121886" marR="121886" marT="60943" marB="60943"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125290611"/>
                  </a:ext>
                </a:extLst>
              </a:tr>
            </a:tbl>
          </a:graphicData>
        </a:graphic>
      </p:graphicFrame>
      <p:sp>
        <p:nvSpPr>
          <p:cNvPr id="5" name="正方形/長方形 4"/>
          <p:cNvSpPr/>
          <p:nvPr/>
        </p:nvSpPr>
        <p:spPr bwMode="auto">
          <a:xfrm>
            <a:off x="378272" y="5012951"/>
            <a:ext cx="5717728" cy="1473262"/>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en-US" altLang="ja-JP" dirty="0">
                <a:solidFill>
                  <a:srgbClr val="002060"/>
                </a:solidFill>
              </a:rPr>
              <a:t>G </a:t>
            </a:r>
            <a:r>
              <a:rPr lang="ja-JP" altLang="en-US" dirty="0">
                <a:solidFill>
                  <a:srgbClr val="002060"/>
                </a:solidFill>
              </a:rPr>
              <a:t>シリーズの </a:t>
            </a:r>
            <a:r>
              <a:rPr lang="en-US" altLang="ja-JP" dirty="0">
                <a:solidFill>
                  <a:srgbClr val="002060"/>
                </a:solidFill>
              </a:rPr>
              <a:t>Premium Storage </a:t>
            </a:r>
            <a:r>
              <a:rPr lang="ja-JP" altLang="en-US" dirty="0">
                <a:solidFill>
                  <a:srgbClr val="002060"/>
                </a:solidFill>
              </a:rPr>
              <a:t>対応版</a:t>
            </a:r>
            <a:endParaRPr lang="en-US" altLang="ja-JP"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en-US" altLang="ja-JP" dirty="0">
                <a:solidFill>
                  <a:srgbClr val="002060"/>
                </a:solidFill>
              </a:rPr>
              <a:t>US West, US East 2, West Europe </a:t>
            </a:r>
            <a:r>
              <a:rPr lang="ja-JP" altLang="en-US" dirty="0">
                <a:solidFill>
                  <a:srgbClr val="002060"/>
                </a:solidFill>
              </a:rPr>
              <a:t>で利用可能</a:t>
            </a:r>
            <a:endParaRPr lang="en-US" altLang="ja-JP" dirty="0">
              <a:solidFill>
                <a:srgbClr val="002060"/>
              </a:solidFill>
            </a:endParaRPr>
          </a:p>
        </p:txBody>
      </p:sp>
      <p:sp>
        <p:nvSpPr>
          <p:cNvPr id="7" name="正方形/長方形 6"/>
          <p:cNvSpPr/>
          <p:nvPr/>
        </p:nvSpPr>
        <p:spPr bwMode="auto">
          <a:xfrm>
            <a:off x="6139168" y="5012951"/>
            <a:ext cx="5717728" cy="1473262"/>
          </a:xfrm>
          <a:prstGeom prst="rect">
            <a:avLst/>
          </a:prstGeom>
          <a:solidFill>
            <a:schemeClr val="accent4">
              <a:lumMod val="20000"/>
              <a:lumOff val="80000"/>
              <a:alpha val="85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ja-JP" altLang="en-US" dirty="0">
                <a:solidFill>
                  <a:srgbClr val="002060"/>
                </a:solidFill>
              </a:rPr>
              <a:t>データディスクは最大 </a:t>
            </a:r>
            <a:r>
              <a:rPr lang="en-US" altLang="ja-JP" dirty="0">
                <a:solidFill>
                  <a:srgbClr val="002060"/>
                </a:solidFill>
              </a:rPr>
              <a:t>80,000 IOPS </a:t>
            </a:r>
            <a:r>
              <a:rPr lang="ja-JP" altLang="en-US" dirty="0">
                <a:solidFill>
                  <a:srgbClr val="002060"/>
                </a:solidFill>
              </a:rPr>
              <a:t>を実現</a:t>
            </a:r>
            <a:endParaRPr lang="en-US" altLang="ja-JP"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ja-JP" altLang="en-US" dirty="0">
                <a:solidFill>
                  <a:srgbClr val="002060"/>
                </a:solidFill>
              </a:rPr>
              <a:t>ストレージ以外のスペック及び料金は</a:t>
            </a:r>
            <a:br>
              <a:rPr lang="en-US" altLang="ja-JP" dirty="0">
                <a:solidFill>
                  <a:srgbClr val="002060"/>
                </a:solidFill>
              </a:rPr>
            </a:br>
            <a:r>
              <a:rPr lang="en-US" altLang="ja-JP" dirty="0">
                <a:solidFill>
                  <a:srgbClr val="002060"/>
                </a:solidFill>
              </a:rPr>
              <a:t>G </a:t>
            </a:r>
            <a:r>
              <a:rPr lang="ja-JP" altLang="en-US" dirty="0">
                <a:solidFill>
                  <a:srgbClr val="002060"/>
                </a:solidFill>
              </a:rPr>
              <a:t>シリーズと同じ。</a:t>
            </a:r>
            <a:endParaRPr lang="en-US" altLang="ja-JP" dirty="0">
              <a:solidFill>
                <a:srgbClr val="002060"/>
              </a:solidFill>
            </a:endParaRPr>
          </a:p>
        </p:txBody>
      </p:sp>
      <p:sp>
        <p:nvSpPr>
          <p:cNvPr id="8" name="テキスト ボックス 7"/>
          <p:cNvSpPr txBox="1"/>
          <p:nvPr/>
        </p:nvSpPr>
        <p:spPr>
          <a:xfrm>
            <a:off x="1387647" y="6582800"/>
            <a:ext cx="8795100" cy="276999"/>
          </a:xfrm>
          <a:prstGeom prst="rect">
            <a:avLst/>
          </a:prstGeom>
          <a:noFill/>
        </p:spPr>
        <p:txBody>
          <a:bodyPr wrap="none" rtlCol="0">
            <a:spAutoFit/>
          </a:bodyPr>
          <a:lstStyle/>
          <a:p>
            <a:r>
              <a:rPr lang="en-US" altLang="ja-JP" sz="1200" dirty="0">
                <a:ea typeface="游ゴシック" panose="020B0400000000000000" pitchFamily="50" charset="-128"/>
                <a:hlinkClick r:id="rId3"/>
              </a:rPr>
              <a:t>http://azure.microsoft.com/ja-jp/updates/general-availability-g-series-and-gs-series-virtual-machines-in-multiple-new-regions/</a:t>
            </a:r>
            <a:endParaRPr lang="ja-JP" altLang="en-US" sz="1200" dirty="0">
              <a:ea typeface="游ゴシック" panose="020B0400000000000000" pitchFamily="50" charset="-128"/>
            </a:endParaRPr>
          </a:p>
        </p:txBody>
      </p:sp>
    </p:spTree>
    <p:extLst>
      <p:ext uri="{BB962C8B-B14F-4D97-AF65-F5344CB8AC3E}">
        <p14:creationId xmlns:p14="http://schemas.microsoft.com/office/powerpoint/2010/main" val="152734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3600" dirty="0"/>
              <a:t>Azure</a:t>
            </a:r>
            <a:r>
              <a:rPr lang="ja-JP" altLang="en-US" sz="3600" dirty="0"/>
              <a:t> </a:t>
            </a:r>
            <a:r>
              <a:rPr lang="en-US" altLang="ja-JP" sz="3600" dirty="0"/>
              <a:t>VM</a:t>
            </a:r>
            <a:r>
              <a:rPr lang="ja-JP" altLang="en-US" sz="3600" dirty="0"/>
              <a:t> の仮想 </a:t>
            </a:r>
            <a:r>
              <a:rPr lang="en-US" altLang="ja-JP" sz="3600" dirty="0"/>
              <a:t>CPU</a:t>
            </a:r>
            <a:r>
              <a:rPr lang="ja-JP" altLang="en-US" sz="3600" dirty="0"/>
              <a:t> は物理コアを占有</a:t>
            </a:r>
          </a:p>
        </p:txBody>
      </p:sp>
      <p:grpSp>
        <p:nvGrpSpPr>
          <p:cNvPr id="6" name="グループ化 5"/>
          <p:cNvGrpSpPr/>
          <p:nvPr/>
        </p:nvGrpSpPr>
        <p:grpSpPr>
          <a:xfrm>
            <a:off x="192183" y="1125071"/>
            <a:ext cx="7199778" cy="5495291"/>
            <a:chOff x="335360" y="1173290"/>
            <a:chExt cx="7200800" cy="5496070"/>
          </a:xfrm>
        </p:grpSpPr>
        <p:sp>
          <p:nvSpPr>
            <p:cNvPr id="5" name="正方形/長方形 4"/>
            <p:cNvSpPr/>
            <p:nvPr/>
          </p:nvSpPr>
          <p:spPr bwMode="auto">
            <a:xfrm>
              <a:off x="335360" y="1173290"/>
              <a:ext cx="7200800" cy="5496070"/>
            </a:xfrm>
            <a:prstGeom prst="rect">
              <a:avLst/>
            </a:prstGeom>
            <a:solidFill>
              <a:schemeClr val="accent4">
                <a:lumMod val="20000"/>
                <a:lumOff val="80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342834" indent="-342834" defTabSz="913924" fontAlgn="base">
                <a:lnSpc>
                  <a:spcPct val="110000"/>
                </a:lnSpc>
                <a:spcBef>
                  <a:spcPct val="0"/>
                </a:spcBef>
                <a:spcAft>
                  <a:spcPct val="0"/>
                </a:spcAft>
                <a:buFont typeface="Wingdings" panose="05000000000000000000" pitchFamily="2" charset="2"/>
                <a:buChar char="l"/>
              </a:pPr>
              <a:endParaRPr lang="en-US" altLang="ja-JP" dirty="0">
                <a:solidFill>
                  <a:srgbClr val="002060"/>
                </a:solidFill>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679" y="1242592"/>
              <a:ext cx="7050161" cy="5357466"/>
            </a:xfrm>
            <a:prstGeom prst="rect">
              <a:avLst/>
            </a:prstGeom>
          </p:spPr>
        </p:pic>
      </p:grpSp>
      <p:sp>
        <p:nvSpPr>
          <p:cNvPr id="7" name="正方形/長方形 6"/>
          <p:cNvSpPr/>
          <p:nvPr/>
        </p:nvSpPr>
        <p:spPr bwMode="auto">
          <a:xfrm>
            <a:off x="7493161" y="1125071"/>
            <a:ext cx="4434660" cy="5495291"/>
          </a:xfrm>
          <a:prstGeom prst="rect">
            <a:avLst/>
          </a:prstGeom>
          <a:solidFill>
            <a:schemeClr val="accent4">
              <a:lumMod val="20000"/>
              <a:lumOff val="80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marL="342834" indent="-342834" defTabSz="913924" fontAlgn="base">
              <a:lnSpc>
                <a:spcPct val="110000"/>
              </a:lnSpc>
              <a:spcBef>
                <a:spcPct val="0"/>
              </a:spcBef>
              <a:spcAft>
                <a:spcPct val="0"/>
              </a:spcAft>
              <a:buFont typeface="Wingdings" panose="05000000000000000000" pitchFamily="2" charset="2"/>
              <a:buChar char="l"/>
            </a:pPr>
            <a:r>
              <a:rPr lang="ja-JP" altLang="en-US" dirty="0">
                <a:solidFill>
                  <a:srgbClr val="002060"/>
                </a:solidFill>
              </a:rPr>
              <a:t>オンプレミスの </a:t>
            </a:r>
            <a:r>
              <a:rPr lang="en-US" altLang="ja-JP" dirty="0">
                <a:solidFill>
                  <a:srgbClr val="002060"/>
                </a:solidFill>
              </a:rPr>
              <a:t>Hyper-V </a:t>
            </a:r>
            <a:r>
              <a:rPr lang="ja-JP" altLang="en-US" dirty="0">
                <a:solidFill>
                  <a:srgbClr val="002060"/>
                </a:solidFill>
              </a:rPr>
              <a:t>と異なり、</a:t>
            </a:r>
            <a:br>
              <a:rPr lang="en-US" altLang="ja-JP" dirty="0">
                <a:solidFill>
                  <a:srgbClr val="002060"/>
                </a:solidFill>
              </a:rPr>
            </a:br>
            <a:r>
              <a:rPr lang="en-US" altLang="ja-JP" dirty="0">
                <a:solidFill>
                  <a:srgbClr val="002060"/>
                </a:solidFill>
              </a:rPr>
              <a:t>Azure </a:t>
            </a:r>
            <a:r>
              <a:rPr lang="ja-JP" altLang="en-US" dirty="0">
                <a:solidFill>
                  <a:srgbClr val="002060"/>
                </a:solidFill>
              </a:rPr>
              <a:t>上の仮想マシンは、</a:t>
            </a:r>
            <a:br>
              <a:rPr lang="en-US" altLang="ja-JP" dirty="0">
                <a:solidFill>
                  <a:srgbClr val="002060"/>
                </a:solidFill>
              </a:rPr>
            </a:br>
            <a:r>
              <a:rPr lang="en-US" altLang="ja-JP" dirty="0">
                <a:solidFill>
                  <a:srgbClr val="002060"/>
                </a:solidFill>
              </a:rPr>
              <a:t>LP </a:t>
            </a:r>
            <a:r>
              <a:rPr lang="ja-JP" altLang="en-US" dirty="0">
                <a:solidFill>
                  <a:srgbClr val="002060"/>
                </a:solidFill>
              </a:rPr>
              <a:t>と </a:t>
            </a:r>
            <a:r>
              <a:rPr lang="en-US" altLang="ja-JP" dirty="0">
                <a:solidFill>
                  <a:srgbClr val="002060"/>
                </a:solidFill>
              </a:rPr>
              <a:t>VP</a:t>
            </a:r>
            <a:r>
              <a:rPr lang="ja-JP" altLang="en-US" dirty="0">
                <a:solidFill>
                  <a:srgbClr val="002060"/>
                </a:solidFill>
              </a:rPr>
              <a:t> の比が </a:t>
            </a:r>
            <a:r>
              <a:rPr lang="en-US" altLang="ja-JP" dirty="0">
                <a:solidFill>
                  <a:srgbClr val="002060"/>
                </a:solidFill>
              </a:rPr>
              <a:t>1:1 </a:t>
            </a:r>
          </a:p>
          <a:p>
            <a:pPr marL="342834" indent="-342834" defTabSz="913924" fontAlgn="base">
              <a:lnSpc>
                <a:spcPct val="110000"/>
              </a:lnSpc>
              <a:spcBef>
                <a:spcPct val="0"/>
              </a:spcBef>
              <a:spcAft>
                <a:spcPct val="0"/>
              </a:spcAft>
              <a:buFont typeface="Wingdings" panose="05000000000000000000" pitchFamily="2" charset="2"/>
              <a:buChar char="l"/>
            </a:pPr>
            <a:endParaRPr lang="en-US" altLang="ja-JP"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r>
              <a:rPr lang="ja-JP" altLang="en-US" dirty="0">
                <a:solidFill>
                  <a:srgbClr val="002060"/>
                </a:solidFill>
              </a:rPr>
              <a:t>物理的なコアが一つ丸ごと、</a:t>
            </a:r>
            <a:br>
              <a:rPr lang="en-US" altLang="ja-JP" dirty="0">
                <a:solidFill>
                  <a:srgbClr val="002060"/>
                </a:solidFill>
              </a:rPr>
            </a:br>
            <a:r>
              <a:rPr lang="ja-JP" altLang="en-US" dirty="0">
                <a:solidFill>
                  <a:srgbClr val="002060"/>
                </a:solidFill>
              </a:rPr>
              <a:t>仮想マシン上の </a:t>
            </a:r>
            <a:r>
              <a:rPr lang="en-US" altLang="ja-JP" dirty="0">
                <a:solidFill>
                  <a:srgbClr val="002060"/>
                </a:solidFill>
              </a:rPr>
              <a:t>CPU</a:t>
            </a:r>
            <a:r>
              <a:rPr lang="ja-JP" altLang="en-US" dirty="0">
                <a:solidFill>
                  <a:srgbClr val="002060"/>
                </a:solidFill>
              </a:rPr>
              <a:t> コア</a:t>
            </a:r>
            <a:endParaRPr lang="en-US" altLang="ja-JP"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endParaRPr lang="en-US" altLang="ja-JP" dirty="0">
              <a:solidFill>
                <a:srgbClr val="002060"/>
              </a:solidFill>
            </a:endParaRPr>
          </a:p>
          <a:p>
            <a:pPr marL="342834" indent="-342834" defTabSz="913924" fontAlgn="base">
              <a:lnSpc>
                <a:spcPct val="110000"/>
              </a:lnSpc>
              <a:spcBef>
                <a:spcPct val="0"/>
              </a:spcBef>
              <a:spcAft>
                <a:spcPct val="0"/>
              </a:spcAft>
              <a:buFont typeface="Wingdings" panose="05000000000000000000" pitchFamily="2" charset="2"/>
              <a:buChar char="l"/>
            </a:pPr>
            <a:r>
              <a:rPr lang="ja-JP" altLang="en-US" dirty="0">
                <a:solidFill>
                  <a:srgbClr val="002060"/>
                </a:solidFill>
              </a:rPr>
              <a:t>「他の仮想マシン」とコアを共有することが</a:t>
            </a:r>
            <a:br>
              <a:rPr lang="en-US" altLang="ja-JP" dirty="0">
                <a:solidFill>
                  <a:srgbClr val="002060"/>
                </a:solidFill>
              </a:rPr>
            </a:br>
            <a:r>
              <a:rPr lang="ja-JP" altLang="en-US" dirty="0">
                <a:solidFill>
                  <a:srgbClr val="002060"/>
                </a:solidFill>
              </a:rPr>
              <a:t>ないため、物理コアの性能をすべて享受</a:t>
            </a:r>
            <a:br>
              <a:rPr lang="en-US" altLang="ja-JP" dirty="0">
                <a:solidFill>
                  <a:srgbClr val="002060"/>
                </a:solidFill>
              </a:rPr>
            </a:br>
            <a:br>
              <a:rPr lang="en-US" altLang="ja-JP" dirty="0">
                <a:solidFill>
                  <a:srgbClr val="002060"/>
                </a:solidFill>
              </a:rPr>
            </a:br>
            <a:r>
              <a:rPr lang="en-US" altLang="ja-JP" dirty="0">
                <a:solidFill>
                  <a:srgbClr val="002060"/>
                </a:solidFill>
              </a:rPr>
              <a:t>※ </a:t>
            </a:r>
            <a:r>
              <a:rPr lang="ja-JP" altLang="en-US" dirty="0">
                <a:solidFill>
                  <a:srgbClr val="002060"/>
                </a:solidFill>
              </a:rPr>
              <a:t>ただし、</a:t>
            </a:r>
            <a:r>
              <a:rPr lang="en-US" altLang="ja-JP" dirty="0">
                <a:solidFill>
                  <a:srgbClr val="002060"/>
                </a:solidFill>
              </a:rPr>
              <a:t>A0 (XS)</a:t>
            </a:r>
            <a:r>
              <a:rPr lang="ja-JP" altLang="en-US" dirty="0">
                <a:solidFill>
                  <a:srgbClr val="002060"/>
                </a:solidFill>
              </a:rPr>
              <a:t>サイズだけは例外で、</a:t>
            </a:r>
            <a:br>
              <a:rPr lang="en-US" altLang="ja-JP" dirty="0">
                <a:solidFill>
                  <a:srgbClr val="002060"/>
                </a:solidFill>
              </a:rPr>
            </a:br>
            <a:r>
              <a:rPr lang="ja-JP" altLang="en-US" dirty="0">
                <a:solidFill>
                  <a:srgbClr val="002060"/>
                </a:solidFill>
              </a:rPr>
              <a:t>複数の仮想マシンでコアを共有</a:t>
            </a:r>
            <a:br>
              <a:rPr lang="en-US" altLang="ja-JP" dirty="0">
                <a:solidFill>
                  <a:srgbClr val="002060"/>
                </a:solidFill>
              </a:rPr>
            </a:br>
            <a:endParaRPr lang="en-US" altLang="ja-JP" dirty="0">
              <a:solidFill>
                <a:srgbClr val="002060"/>
              </a:solidFill>
            </a:endParaRPr>
          </a:p>
        </p:txBody>
      </p:sp>
    </p:spTree>
    <p:extLst>
      <p:ext uri="{BB962C8B-B14F-4D97-AF65-F5344CB8AC3E}">
        <p14:creationId xmlns:p14="http://schemas.microsoft.com/office/powerpoint/2010/main" val="184277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右矢印 5"/>
          <p:cNvSpPr/>
          <p:nvPr/>
        </p:nvSpPr>
        <p:spPr>
          <a:xfrm>
            <a:off x="5176669" y="3127869"/>
            <a:ext cx="1552054" cy="880064"/>
          </a:xfrm>
          <a:prstGeom prst="rightArrow">
            <a:avLst/>
          </a:prstGeom>
          <a:solidFill>
            <a:srgbClr val="3DA7F3"/>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600" dirty="0">
              <a:solidFill>
                <a:schemeClr val="bg1"/>
              </a:solidFill>
            </a:endParaRPr>
          </a:p>
        </p:txBody>
      </p:sp>
      <p:sp>
        <p:nvSpPr>
          <p:cNvPr id="2" name="タイトル 1"/>
          <p:cNvSpPr>
            <a:spLocks noGrp="1"/>
          </p:cNvSpPr>
          <p:nvPr>
            <p:ph type="title"/>
          </p:nvPr>
        </p:nvSpPr>
        <p:spPr/>
        <p:txBody>
          <a:bodyPr/>
          <a:lstStyle/>
          <a:p>
            <a:r>
              <a:rPr kumimoji="1" lang="ja-JP" altLang="en-US" dirty="0"/>
              <a:t>仮想マシンのサイズ変更</a:t>
            </a:r>
          </a:p>
        </p:txBody>
      </p:sp>
      <p:sp>
        <p:nvSpPr>
          <p:cNvPr id="3" name="Rectangle 46"/>
          <p:cNvSpPr/>
          <p:nvPr/>
        </p:nvSpPr>
        <p:spPr bwMode="auto">
          <a:xfrm>
            <a:off x="336178" y="1263882"/>
            <a:ext cx="11519646" cy="575919"/>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仮想マシンを作り直すことなく、いつでも変更可能</a:t>
            </a:r>
            <a:endParaRPr lang="en-US" sz="2800" kern="0" dirty="0">
              <a:gradFill>
                <a:gsLst>
                  <a:gs pos="0">
                    <a:srgbClr val="FFFFFF"/>
                  </a:gs>
                  <a:gs pos="100000">
                    <a:srgbClr val="FFFFFF"/>
                  </a:gs>
                </a:gsLst>
                <a:lin ang="5400000" scaled="0"/>
              </a:gradFill>
              <a:cs typeface="Segoe UI" pitchFamily="34" charset="0"/>
            </a:endParaRP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310" y="2033902"/>
            <a:ext cx="3626514" cy="4694320"/>
          </a:xfrm>
          <a:prstGeom prst="rect">
            <a:avLst/>
          </a:prstGeom>
          <a:ln>
            <a:solidFill>
              <a:schemeClr val="tx1"/>
            </a:solidFill>
          </a:ln>
        </p:spPr>
      </p:pic>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77" y="2033902"/>
            <a:ext cx="3590955" cy="4694320"/>
          </a:xfrm>
          <a:prstGeom prst="rect">
            <a:avLst/>
          </a:prstGeom>
          <a:ln>
            <a:solidFill>
              <a:schemeClr val="tx1"/>
            </a:solidFill>
          </a:ln>
        </p:spPr>
      </p:pic>
      <p:sp>
        <p:nvSpPr>
          <p:cNvPr id="10" name="正方形/長方形 9"/>
          <p:cNvSpPr/>
          <p:nvPr/>
        </p:nvSpPr>
        <p:spPr bwMode="auto">
          <a:xfrm>
            <a:off x="4074769" y="4868956"/>
            <a:ext cx="4049606" cy="1859266"/>
          </a:xfrm>
          <a:prstGeom prst="rect">
            <a:avLst/>
          </a:prstGeom>
          <a:solidFill>
            <a:schemeClr val="accent4">
              <a:lumMod val="20000"/>
              <a:lumOff val="80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110000"/>
              </a:lnSpc>
              <a:spcBef>
                <a:spcPct val="0"/>
              </a:spcBef>
              <a:spcAft>
                <a:spcPct val="0"/>
              </a:spcAft>
            </a:pPr>
            <a:r>
              <a:rPr lang="ja-JP" altLang="en-US" sz="2157" dirty="0">
                <a:solidFill>
                  <a:srgbClr val="002060"/>
                </a:solidFill>
              </a:rPr>
              <a:t>実行中の状態でも変更可能。</a:t>
            </a:r>
            <a:br>
              <a:rPr lang="en-US" altLang="ja-JP" sz="2157" dirty="0">
                <a:solidFill>
                  <a:srgbClr val="002060"/>
                </a:solidFill>
              </a:rPr>
            </a:br>
            <a:r>
              <a:rPr lang="ja-JP" altLang="en-US" sz="2157" dirty="0">
                <a:solidFill>
                  <a:srgbClr val="002060"/>
                </a:solidFill>
              </a:rPr>
              <a:t>ただし再起動される</a:t>
            </a:r>
            <a:endParaRPr lang="en-US" altLang="ja-JP" sz="2157" dirty="0">
              <a:solidFill>
                <a:srgbClr val="002060"/>
              </a:solidFill>
            </a:endParaRPr>
          </a:p>
        </p:txBody>
      </p:sp>
      <p:sp>
        <p:nvSpPr>
          <p:cNvPr id="14" name="正方形/長方形 13"/>
          <p:cNvSpPr/>
          <p:nvPr/>
        </p:nvSpPr>
        <p:spPr bwMode="auto">
          <a:xfrm>
            <a:off x="1513539" y="2033902"/>
            <a:ext cx="1223962" cy="218707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ja-JP" altLang="en-US" sz="2400" kern="0" dirty="0">
              <a:gradFill>
                <a:gsLst>
                  <a:gs pos="0">
                    <a:srgbClr val="FFFFFF"/>
                  </a:gs>
                  <a:gs pos="100000">
                    <a:srgbClr val="FFFFFF"/>
                  </a:gs>
                </a:gsLst>
                <a:lin ang="5400000" scaled="0"/>
              </a:gradFill>
              <a:cs typeface="Segoe UI" pitchFamily="34" charset="0"/>
            </a:endParaRPr>
          </a:p>
        </p:txBody>
      </p:sp>
      <p:sp>
        <p:nvSpPr>
          <p:cNvPr id="16" name="正方形/長方形 15"/>
          <p:cNvSpPr/>
          <p:nvPr/>
        </p:nvSpPr>
        <p:spPr bwMode="auto">
          <a:xfrm>
            <a:off x="10625604" y="4214214"/>
            <a:ext cx="1223962" cy="2187074"/>
          </a:xfrm>
          <a:prstGeom prst="rect">
            <a:avLst/>
          </a:prstGeom>
          <a:noFill/>
          <a:ln w="38100" cap="flat" cmpd="sng" algn="ctr">
            <a:solidFill>
              <a:srgbClr val="FF0000"/>
            </a:solid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ja-JP" altLang="en-US" sz="2400" kern="0" dirty="0">
              <a:gradFill>
                <a:gsLst>
                  <a:gs pos="0">
                    <a:srgbClr val="FFFFFF"/>
                  </a:gs>
                  <a:gs pos="100000">
                    <a:srgbClr val="FFFFFF"/>
                  </a:gs>
                </a:gsLst>
                <a:lin ang="5400000" scaled="0"/>
              </a:gradFill>
              <a:cs typeface="Segoe UI" pitchFamily="34" charset="0"/>
            </a:endParaRPr>
          </a:p>
        </p:txBody>
      </p:sp>
      <p:grpSp>
        <p:nvGrpSpPr>
          <p:cNvPr id="7" name="グループ化 6"/>
          <p:cNvGrpSpPr/>
          <p:nvPr/>
        </p:nvGrpSpPr>
        <p:grpSpPr>
          <a:xfrm>
            <a:off x="4108430" y="3116740"/>
            <a:ext cx="912429" cy="1334559"/>
            <a:chOff x="4108144" y="3042841"/>
            <a:chExt cx="912558" cy="1334748"/>
          </a:xfrm>
        </p:grpSpPr>
        <p:sp>
          <p:nvSpPr>
            <p:cNvPr id="12" name="テキスト ボックス 11"/>
            <p:cNvSpPr txBox="1"/>
            <p:nvPr/>
          </p:nvSpPr>
          <p:spPr>
            <a:xfrm>
              <a:off x="4108144" y="3792731"/>
              <a:ext cx="912558" cy="584858"/>
            </a:xfrm>
            <a:prstGeom prst="rect">
              <a:avLst/>
            </a:prstGeom>
            <a:noFill/>
          </p:spPr>
          <p:txBody>
            <a:bodyPr wrap="none" rtlCol="0">
              <a:spAutoFit/>
            </a:bodyPr>
            <a:lstStyle/>
            <a:p>
              <a:r>
                <a:rPr lang="en-US" altLang="ja-JP" sz="3200" dirty="0">
                  <a:solidFill>
                    <a:srgbClr val="002060"/>
                  </a:solidFill>
                </a:rPr>
                <a:t>DS2</a:t>
              </a:r>
              <a:endParaRPr lang="ja-JP" altLang="en-US" sz="3200" dirty="0">
                <a:solidFill>
                  <a:srgbClr val="002060"/>
                </a:solidFill>
              </a:endParaRPr>
            </a:p>
          </p:txBody>
        </p:sp>
        <p:grpSp>
          <p:nvGrpSpPr>
            <p:cNvPr id="15" name="グループ化 14"/>
            <p:cNvGrpSpPr/>
            <p:nvPr/>
          </p:nvGrpSpPr>
          <p:grpSpPr>
            <a:xfrm>
              <a:off x="4200520" y="3042841"/>
              <a:ext cx="745310" cy="688464"/>
              <a:chOff x="3791744" y="279400"/>
              <a:chExt cx="2247900" cy="2076450"/>
            </a:xfrm>
          </p:grpSpPr>
          <p:sp>
            <p:nvSpPr>
              <p:cNvPr id="17" name="正方形/長方形 16"/>
              <p:cNvSpPr/>
              <p:nvPr/>
            </p:nvSpPr>
            <p:spPr>
              <a:xfrm>
                <a:off x="4423068" y="548680"/>
                <a:ext cx="1008112" cy="576064"/>
              </a:xfrm>
              <a:prstGeom prst="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600" dirty="0">
                  <a:solidFill>
                    <a:schemeClr val="bg1"/>
                  </a:solidFill>
                </a:endParaRPr>
              </a:p>
            </p:txBody>
          </p:sp>
          <p:pic>
            <p:nvPicPr>
              <p:cNvPr id="18" name="図 17"/>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1744" y="279400"/>
                <a:ext cx="2247900" cy="2076450"/>
              </a:xfrm>
              <a:prstGeom prst="rect">
                <a:avLst/>
              </a:prstGeom>
            </p:spPr>
          </p:pic>
        </p:grpSp>
      </p:grpSp>
      <p:grpSp>
        <p:nvGrpSpPr>
          <p:cNvPr id="4" name="グループ化 3"/>
          <p:cNvGrpSpPr/>
          <p:nvPr/>
        </p:nvGrpSpPr>
        <p:grpSpPr>
          <a:xfrm>
            <a:off x="6867037" y="2684585"/>
            <a:ext cx="1163225" cy="1766714"/>
            <a:chOff x="6867143" y="2610625"/>
            <a:chExt cx="1163389" cy="1766964"/>
          </a:xfrm>
        </p:grpSpPr>
        <p:sp>
          <p:nvSpPr>
            <p:cNvPr id="13" name="テキスト ボックス 12"/>
            <p:cNvSpPr txBox="1"/>
            <p:nvPr/>
          </p:nvSpPr>
          <p:spPr>
            <a:xfrm>
              <a:off x="6896728" y="3792731"/>
              <a:ext cx="1133804" cy="584858"/>
            </a:xfrm>
            <a:prstGeom prst="rect">
              <a:avLst/>
            </a:prstGeom>
            <a:noFill/>
          </p:spPr>
          <p:txBody>
            <a:bodyPr wrap="none" rtlCol="0">
              <a:spAutoFit/>
            </a:bodyPr>
            <a:lstStyle/>
            <a:p>
              <a:r>
                <a:rPr lang="en-US" altLang="ja-JP" sz="3200" dirty="0">
                  <a:solidFill>
                    <a:srgbClr val="002060"/>
                  </a:solidFill>
                </a:rPr>
                <a:t>DS12</a:t>
              </a:r>
              <a:endParaRPr lang="ja-JP" altLang="en-US" sz="3200" dirty="0">
                <a:solidFill>
                  <a:srgbClr val="002060"/>
                </a:solidFill>
              </a:endParaRPr>
            </a:p>
          </p:txBody>
        </p:sp>
        <p:grpSp>
          <p:nvGrpSpPr>
            <p:cNvPr id="19" name="グループ化 18"/>
            <p:cNvGrpSpPr/>
            <p:nvPr/>
          </p:nvGrpSpPr>
          <p:grpSpPr>
            <a:xfrm>
              <a:off x="6867143" y="2610625"/>
              <a:ext cx="1154343" cy="1066300"/>
              <a:chOff x="3791744" y="279400"/>
              <a:chExt cx="2247900" cy="2076450"/>
            </a:xfrm>
          </p:grpSpPr>
          <p:sp>
            <p:nvSpPr>
              <p:cNvPr id="20" name="正方形/長方形 19"/>
              <p:cNvSpPr/>
              <p:nvPr/>
            </p:nvSpPr>
            <p:spPr>
              <a:xfrm>
                <a:off x="4423068" y="548680"/>
                <a:ext cx="1008112" cy="576064"/>
              </a:xfrm>
              <a:prstGeom prst="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ja-JP" altLang="en-US" sz="1600" dirty="0">
                  <a:solidFill>
                    <a:schemeClr val="bg1"/>
                  </a:solidFill>
                </a:endParaRPr>
              </a:p>
            </p:txBody>
          </p:sp>
          <p:pic>
            <p:nvPicPr>
              <p:cNvPr id="21" name="図 20"/>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1744" y="279400"/>
                <a:ext cx="2247900" cy="2076450"/>
              </a:xfrm>
              <a:prstGeom prst="rect">
                <a:avLst/>
              </a:prstGeom>
            </p:spPr>
          </p:pic>
        </p:grpSp>
      </p:grpSp>
    </p:spTree>
    <p:extLst>
      <p:ext uri="{BB962C8B-B14F-4D97-AF65-F5344CB8AC3E}">
        <p14:creationId xmlns:p14="http://schemas.microsoft.com/office/powerpoint/2010/main" val="349748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正方形/長方形 50"/>
          <p:cNvSpPr/>
          <p:nvPr/>
        </p:nvSpPr>
        <p:spPr bwMode="auto">
          <a:xfrm>
            <a:off x="6236843" y="1959699"/>
            <a:ext cx="5763813" cy="4669763"/>
          </a:xfrm>
          <a:prstGeom prst="rect">
            <a:avLst/>
          </a:prstGeom>
          <a:no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000" b="1" dirty="0">
              <a:solidFill>
                <a:schemeClr val="bg1"/>
              </a:solidFill>
              <a:cs typeface="Segoe UI" pitchFamily="34" charset="0"/>
            </a:endParaRPr>
          </a:p>
        </p:txBody>
      </p:sp>
      <p:sp>
        <p:nvSpPr>
          <p:cNvPr id="2" name="タイトル 1"/>
          <p:cNvSpPr>
            <a:spLocks noGrp="1"/>
          </p:cNvSpPr>
          <p:nvPr>
            <p:ph type="title"/>
          </p:nvPr>
        </p:nvSpPr>
        <p:spPr/>
        <p:txBody>
          <a:bodyPr/>
          <a:lstStyle/>
          <a:p>
            <a:r>
              <a:rPr kumimoji="1" lang="ja-JP" altLang="en-US" dirty="0"/>
              <a:t>二つの配置方式</a:t>
            </a:r>
          </a:p>
        </p:txBody>
      </p:sp>
      <p:sp>
        <p:nvSpPr>
          <p:cNvPr id="4" name="角丸四角形 3"/>
          <p:cNvSpPr/>
          <p:nvPr/>
        </p:nvSpPr>
        <p:spPr>
          <a:xfrm>
            <a:off x="2050950" y="4716098"/>
            <a:ext cx="3261322" cy="1217800"/>
          </a:xfrm>
          <a:prstGeom prst="roundRect">
            <a:avLst>
              <a:gd name="adj" fmla="val 5063"/>
            </a:avLst>
          </a:prstGeom>
          <a:noFill/>
          <a:ln w="12700" cap="flat" cmpd="sng" algn="ctr">
            <a:solidFill>
              <a:srgbClr val="00BEF2"/>
            </a:solidFill>
            <a:prstDash val="solid"/>
          </a:ln>
          <a:effectLst/>
        </p:spPr>
        <p:txBody>
          <a:bodyPr rtlCol="0" anchor="ctr"/>
          <a:lstStyle/>
          <a:p>
            <a:pPr marL="0" marR="0" lvl="0" indent="0" defTabSz="914400" eaLnBrk="1" fontAlgn="auto" latinLnBrk="0" hangingPunct="1">
              <a:lnSpc>
                <a:spcPct val="11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cs typeface="+mn-cs"/>
              </a:rPr>
              <a:t>サイズ</a:t>
            </a:r>
            <a:r>
              <a:rPr kumimoji="1" lang="en-US" altLang="ja-JP" sz="1800" b="0" i="0" u="none" strike="noStrike" kern="0" cap="none" spc="0" normalizeH="0" baseline="0" noProof="0" dirty="0">
                <a:ln>
                  <a:noFill/>
                </a:ln>
                <a:solidFill>
                  <a:srgbClr val="002060"/>
                </a:solidFill>
                <a:effectLst/>
                <a:uLnTx/>
                <a:uFillTx/>
                <a:cs typeface="+mn-cs"/>
              </a:rPr>
              <a:t>:</a:t>
            </a:r>
            <a:r>
              <a:rPr kumimoji="1" lang="ja-JP" altLang="en-US" sz="1800" b="0" i="0" u="none" strike="noStrike" kern="0" cap="none" spc="0" normalizeH="0" baseline="0" noProof="0" dirty="0">
                <a:ln>
                  <a:noFill/>
                </a:ln>
                <a:solidFill>
                  <a:srgbClr val="002060"/>
                </a:solidFill>
                <a:effectLst/>
                <a:uLnTx/>
                <a:uFillTx/>
                <a:cs typeface="+mn-cs"/>
              </a:rPr>
              <a:t> </a:t>
            </a:r>
            <a:r>
              <a:rPr kumimoji="1" lang="en-US" altLang="ja-JP" sz="1800" b="0" i="1" u="none" strike="noStrike" kern="0" cap="none" spc="0" normalizeH="0" baseline="0" noProof="0" dirty="0">
                <a:ln>
                  <a:noFill/>
                </a:ln>
                <a:solidFill>
                  <a:srgbClr val="002060"/>
                </a:solidFill>
                <a:effectLst/>
                <a:uLnTx/>
                <a:uFillTx/>
                <a:cs typeface="+mn-cs"/>
              </a:rPr>
              <a:t>Standard_A1</a:t>
            </a:r>
          </a:p>
          <a:p>
            <a:pPr marL="0" marR="0" lvl="0" indent="0" defTabSz="914400" eaLnBrk="1" fontAlgn="auto" latinLnBrk="0" hangingPunct="1">
              <a:lnSpc>
                <a:spcPct val="11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cs typeface="+mn-cs"/>
              </a:rPr>
              <a:t>ホスト名</a:t>
            </a:r>
            <a:r>
              <a:rPr kumimoji="1" lang="en-US" altLang="ja-JP" sz="1800" b="0" i="0" u="none" strike="noStrike" kern="0" cap="none" spc="0" normalizeH="0" baseline="0" noProof="0" dirty="0">
                <a:ln>
                  <a:noFill/>
                </a:ln>
                <a:solidFill>
                  <a:srgbClr val="002060"/>
                </a:solidFill>
                <a:effectLst/>
                <a:uLnTx/>
                <a:uFillTx/>
                <a:cs typeface="+mn-cs"/>
              </a:rPr>
              <a:t>:</a:t>
            </a:r>
            <a:r>
              <a:rPr kumimoji="1" lang="ja-JP" altLang="en-US" sz="1800" b="0" i="0" u="none" strike="noStrike" kern="0" cap="none" spc="0" normalizeH="0" baseline="0" noProof="0" dirty="0">
                <a:ln>
                  <a:noFill/>
                </a:ln>
                <a:solidFill>
                  <a:srgbClr val="002060"/>
                </a:solidFill>
                <a:effectLst/>
                <a:uLnTx/>
                <a:uFillTx/>
                <a:cs typeface="+mn-cs"/>
              </a:rPr>
              <a:t> </a:t>
            </a:r>
            <a:r>
              <a:rPr kumimoji="1" lang="en-US" altLang="ja-JP" sz="1800" b="0" i="1" u="none" strike="noStrike" kern="0" cap="none" spc="0" normalizeH="0" baseline="0" noProof="0" dirty="0">
                <a:ln>
                  <a:noFill/>
                </a:ln>
                <a:solidFill>
                  <a:srgbClr val="002060"/>
                </a:solidFill>
                <a:effectLst/>
                <a:uLnTx/>
                <a:uFillTx/>
                <a:cs typeface="+mn-cs"/>
              </a:rPr>
              <a:t>vm01</a:t>
            </a:r>
          </a:p>
          <a:p>
            <a:pPr marL="0" marR="0" lvl="0" indent="0" defTabSz="914400" eaLnBrk="1" fontAlgn="auto" latinLnBrk="0" hangingPunct="1">
              <a:lnSpc>
                <a:spcPct val="11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cs typeface="+mn-cs"/>
              </a:rPr>
              <a:t>内部 </a:t>
            </a:r>
            <a:r>
              <a:rPr kumimoji="1" lang="en-US" altLang="ja-JP" sz="1800" b="0" i="0" u="none" strike="noStrike" kern="0" cap="none" spc="0" normalizeH="0" baseline="0" noProof="0" dirty="0">
                <a:ln>
                  <a:noFill/>
                </a:ln>
                <a:solidFill>
                  <a:srgbClr val="002060"/>
                </a:solidFill>
                <a:effectLst/>
                <a:uLnTx/>
                <a:uFillTx/>
                <a:cs typeface="+mn-cs"/>
              </a:rPr>
              <a:t>IP (DIP)</a:t>
            </a:r>
            <a:r>
              <a:rPr kumimoji="1" lang="ja-JP" altLang="en-US" sz="1800" b="0" i="0" u="none" strike="noStrike" kern="0" cap="none" spc="0" normalizeH="0" baseline="0" noProof="0" dirty="0">
                <a:ln>
                  <a:noFill/>
                </a:ln>
                <a:solidFill>
                  <a:srgbClr val="002060"/>
                </a:solidFill>
                <a:effectLst/>
                <a:uLnTx/>
                <a:uFillTx/>
                <a:cs typeface="+mn-cs"/>
              </a:rPr>
              <a:t> </a:t>
            </a:r>
            <a:r>
              <a:rPr kumimoji="1" lang="en-US" altLang="ja-JP" sz="1800" b="0" i="0" u="none" strike="noStrike" kern="0" cap="none" spc="0" normalizeH="0" baseline="0" noProof="0" dirty="0">
                <a:ln>
                  <a:noFill/>
                </a:ln>
                <a:solidFill>
                  <a:srgbClr val="002060"/>
                </a:solidFill>
                <a:effectLst/>
                <a:uLnTx/>
                <a:uFillTx/>
                <a:cs typeface="+mn-cs"/>
              </a:rPr>
              <a:t>:</a:t>
            </a:r>
            <a:r>
              <a:rPr kumimoji="1" lang="ja-JP" altLang="en-US" sz="1800" b="0" i="0" u="none" strike="noStrike" kern="0" cap="none" spc="0" normalizeH="0" baseline="0" noProof="0" dirty="0">
                <a:ln>
                  <a:noFill/>
                </a:ln>
                <a:solidFill>
                  <a:srgbClr val="002060"/>
                </a:solidFill>
                <a:effectLst/>
                <a:uLnTx/>
                <a:uFillTx/>
                <a:cs typeface="+mn-cs"/>
              </a:rPr>
              <a:t> </a:t>
            </a:r>
            <a:r>
              <a:rPr kumimoji="1" lang="en-US" altLang="ja-JP" sz="1800" b="0" i="1" u="none" strike="noStrike" kern="0" cap="none" spc="0" normalizeH="0" baseline="0" noProof="0" dirty="0" err="1">
                <a:ln>
                  <a:noFill/>
                </a:ln>
                <a:solidFill>
                  <a:srgbClr val="002060"/>
                </a:solidFill>
                <a:effectLst/>
                <a:uLnTx/>
                <a:uFillTx/>
                <a:cs typeface="+mn-cs"/>
              </a:rPr>
              <a:t>a.b.c.d</a:t>
            </a:r>
            <a:endParaRPr kumimoji="1" lang="ja-JP" altLang="en-US" sz="1800" b="0" i="1" u="none" strike="noStrike" kern="0" cap="none" spc="0" normalizeH="0" baseline="0" noProof="0" dirty="0">
              <a:ln>
                <a:noFill/>
              </a:ln>
              <a:solidFill>
                <a:srgbClr val="002060"/>
              </a:solidFill>
              <a:effectLst/>
              <a:uLnTx/>
              <a:uFillTx/>
              <a:cs typeface="+mn-cs"/>
            </a:endParaRPr>
          </a:p>
        </p:txBody>
      </p:sp>
      <p:sp>
        <p:nvSpPr>
          <p:cNvPr id="5" name="テキスト ボックス 4"/>
          <p:cNvSpPr txBox="1"/>
          <p:nvPr/>
        </p:nvSpPr>
        <p:spPr>
          <a:xfrm>
            <a:off x="3086839" y="4531432"/>
            <a:ext cx="1176925" cy="369332"/>
          </a:xfrm>
          <a:prstGeom prst="rect">
            <a:avLst/>
          </a:prstGeom>
          <a:solidFill>
            <a:srgbClr val="FFFFFF"/>
          </a:solid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rPr>
              <a:t>仮想マシン</a:t>
            </a:r>
          </a:p>
        </p:txBody>
      </p:sp>
      <p:pic>
        <p:nvPicPr>
          <p:cNvPr id="6" name="図 5"/>
          <p:cNvPicPr>
            <a:picLocks noChangeAspect="1"/>
          </p:cNvPicPr>
          <p:nvPr/>
        </p:nvPicPr>
        <p:blipFill>
          <a:blip r:embed="rId2" cstate="print">
            <a:clrChange>
              <a:clrFrom>
                <a:srgbClr val="003C6C"/>
              </a:clrFrom>
              <a:clrTo>
                <a:srgbClr val="003C6C">
                  <a:alpha val="0"/>
                </a:srgbClr>
              </a:clrTo>
            </a:clrChange>
            <a:extLst>
              <a:ext uri="{28A0092B-C50C-407E-A947-70E740481C1C}">
                <a14:useLocalDpi xmlns:a14="http://schemas.microsoft.com/office/drawing/2010/main" val="0"/>
              </a:ext>
            </a:extLst>
          </a:blip>
          <a:stretch>
            <a:fillRect/>
          </a:stretch>
        </p:blipFill>
        <p:spPr>
          <a:xfrm>
            <a:off x="7007399" y="4540025"/>
            <a:ext cx="994297" cy="918068"/>
          </a:xfrm>
          <a:prstGeom prst="rect">
            <a:avLst/>
          </a:prstGeom>
        </p:spPr>
      </p:pic>
      <p:grpSp>
        <p:nvGrpSpPr>
          <p:cNvPr id="7" name="グループ化 6"/>
          <p:cNvGrpSpPr/>
          <p:nvPr/>
        </p:nvGrpSpPr>
        <p:grpSpPr>
          <a:xfrm>
            <a:off x="268374" y="3886297"/>
            <a:ext cx="5235897" cy="2971703"/>
            <a:chOff x="402555" y="3886297"/>
            <a:chExt cx="5235897" cy="2971703"/>
          </a:xfrm>
        </p:grpSpPr>
        <p:sp>
          <p:nvSpPr>
            <p:cNvPr id="8" name="正方形/長方形 7"/>
            <p:cNvSpPr/>
            <p:nvPr/>
          </p:nvSpPr>
          <p:spPr>
            <a:xfrm>
              <a:off x="623385" y="3886297"/>
              <a:ext cx="5015067" cy="2743165"/>
            </a:xfrm>
            <a:prstGeom prst="rect">
              <a:avLst/>
            </a:prstGeom>
            <a:noFill/>
            <a:ln w="38100" cap="flat" cmpd="sng" algn="ctr">
              <a:solidFill>
                <a:srgbClr val="0072C6"/>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cs typeface="+mn-cs"/>
                </a:rPr>
                <a:t>   クラウドサービス </a:t>
              </a:r>
              <a:r>
                <a:rPr kumimoji="1" lang="en-US" altLang="ja-JP" sz="1800" b="0" i="0" u="none" strike="noStrike" kern="0" cap="none" spc="0" normalizeH="0" baseline="0" noProof="0" dirty="0">
                  <a:ln>
                    <a:noFill/>
                  </a:ln>
                  <a:solidFill>
                    <a:srgbClr val="002060"/>
                  </a:solidFill>
                  <a:effectLst/>
                  <a:uLnTx/>
                  <a:uFillTx/>
                  <a:cs typeface="+mn-cs"/>
                </a:rPr>
                <a:t>(~.cloudapp.net)</a:t>
              </a:r>
              <a:endParaRPr kumimoji="1" lang="ja-JP" altLang="en-US" sz="1800" b="0" i="0" u="none" strike="noStrike" kern="0" cap="none" spc="0" normalizeH="0" baseline="0" noProof="0" dirty="0">
                <a:ln>
                  <a:noFill/>
                </a:ln>
                <a:solidFill>
                  <a:srgbClr val="002060"/>
                </a:solidFill>
                <a:effectLst/>
                <a:uLnTx/>
                <a:uFillTx/>
                <a:cs typeface="+mn-cs"/>
              </a:endParaRPr>
            </a:p>
          </p:txBody>
        </p:sp>
        <p:grpSp>
          <p:nvGrpSpPr>
            <p:cNvPr id="9" name="グループ化 8"/>
            <p:cNvGrpSpPr/>
            <p:nvPr/>
          </p:nvGrpSpPr>
          <p:grpSpPr>
            <a:xfrm>
              <a:off x="402555" y="6077710"/>
              <a:ext cx="780290" cy="780290"/>
              <a:chOff x="156995" y="2579576"/>
              <a:chExt cx="780290" cy="780290"/>
            </a:xfrm>
          </p:grpSpPr>
          <p:sp>
            <p:nvSpPr>
              <p:cNvPr id="10" name="正方形/長方形 9"/>
              <p:cNvSpPr/>
              <p:nvPr/>
            </p:nvSpPr>
            <p:spPr>
              <a:xfrm>
                <a:off x="340123" y="2852641"/>
                <a:ext cx="283269" cy="295515"/>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
            <p:nvSpPr>
              <p:cNvPr id="11" name="正方形/長方形 10"/>
              <p:cNvSpPr/>
              <p:nvPr/>
            </p:nvSpPr>
            <p:spPr>
              <a:xfrm>
                <a:off x="511909" y="2778992"/>
                <a:ext cx="283269" cy="295515"/>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pic>
            <p:nvPicPr>
              <p:cNvPr id="12" name="図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995" y="2579576"/>
                <a:ext cx="780290" cy="780290"/>
              </a:xfrm>
              <a:prstGeom prst="rect">
                <a:avLst/>
              </a:prstGeom>
            </p:spPr>
          </p:pic>
        </p:grpSp>
      </p:grpSp>
      <p:sp>
        <p:nvSpPr>
          <p:cNvPr id="31" name="Rectangle 46"/>
          <p:cNvSpPr/>
          <p:nvPr/>
        </p:nvSpPr>
        <p:spPr bwMode="auto">
          <a:xfrm>
            <a:off x="211242" y="1263576"/>
            <a:ext cx="5760640" cy="576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仮想マシン </a:t>
            </a:r>
            <a:r>
              <a:rPr lang="en-US" altLang="ja-JP" sz="2800" kern="0" dirty="0">
                <a:gradFill>
                  <a:gsLst>
                    <a:gs pos="0">
                      <a:srgbClr val="FFFFFF"/>
                    </a:gs>
                    <a:gs pos="100000">
                      <a:srgbClr val="FFFFFF"/>
                    </a:gs>
                  </a:gsLst>
                  <a:lin ang="5400000" scaled="0"/>
                </a:gradFill>
                <a:cs typeface="Segoe UI" pitchFamily="34" charset="0"/>
              </a:rPr>
              <a:t>(</a:t>
            </a:r>
            <a:r>
              <a:rPr lang="ja-JP" altLang="en-US" sz="2800" kern="0" dirty="0">
                <a:gradFill>
                  <a:gsLst>
                    <a:gs pos="0">
                      <a:srgbClr val="FFFFFF"/>
                    </a:gs>
                    <a:gs pos="100000">
                      <a:srgbClr val="FFFFFF"/>
                    </a:gs>
                  </a:gsLst>
                  <a:lin ang="5400000" scaled="0"/>
                </a:gradFill>
                <a:cs typeface="Segoe UI" pitchFamily="34" charset="0"/>
              </a:rPr>
              <a:t>クラシック</a:t>
            </a:r>
            <a:r>
              <a:rPr lang="en-US" altLang="ja-JP" sz="2800" kern="0" dirty="0">
                <a:gradFill>
                  <a:gsLst>
                    <a:gs pos="0">
                      <a:srgbClr val="FFFFFF"/>
                    </a:gs>
                    <a:gs pos="100000">
                      <a:srgbClr val="FFFFFF"/>
                    </a:gs>
                  </a:gsLst>
                  <a:lin ang="5400000" scaled="0"/>
                </a:gradFill>
                <a:cs typeface="Segoe UI" pitchFamily="34" charset="0"/>
              </a:rPr>
              <a:t>)</a:t>
            </a:r>
            <a:endParaRPr lang="en-US" sz="2800" kern="0" dirty="0">
              <a:gradFill>
                <a:gsLst>
                  <a:gs pos="0">
                    <a:srgbClr val="FFFFFF"/>
                  </a:gs>
                  <a:gs pos="100000">
                    <a:srgbClr val="FFFFFF"/>
                  </a:gs>
                </a:gsLst>
                <a:lin ang="5400000" scaled="0"/>
              </a:gradFill>
              <a:cs typeface="Segoe UI" pitchFamily="34" charset="0"/>
            </a:endParaRPr>
          </a:p>
        </p:txBody>
      </p:sp>
      <p:sp>
        <p:nvSpPr>
          <p:cNvPr id="32" name="Rectangle 46"/>
          <p:cNvSpPr/>
          <p:nvPr/>
        </p:nvSpPr>
        <p:spPr bwMode="auto">
          <a:xfrm>
            <a:off x="6238429" y="1264827"/>
            <a:ext cx="5760640" cy="576000"/>
          </a:xfrm>
          <a:prstGeom prst="rect">
            <a:avLst/>
          </a:prstGeom>
          <a:solidFill>
            <a:srgbClr val="0072C6"/>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仮想マシン </a:t>
            </a:r>
            <a:r>
              <a:rPr lang="en-US" altLang="ja-JP" sz="2800" kern="0" dirty="0">
                <a:gradFill>
                  <a:gsLst>
                    <a:gs pos="0">
                      <a:srgbClr val="FFFFFF"/>
                    </a:gs>
                    <a:gs pos="100000">
                      <a:srgbClr val="FFFFFF"/>
                    </a:gs>
                  </a:gsLst>
                  <a:lin ang="5400000" scaled="0"/>
                </a:gradFill>
                <a:cs typeface="Segoe UI" pitchFamily="34" charset="0"/>
              </a:rPr>
              <a:t>(ARM)</a:t>
            </a:r>
            <a:endParaRPr lang="en-US" sz="2800" kern="0" dirty="0">
              <a:gradFill>
                <a:gsLst>
                  <a:gs pos="0">
                    <a:srgbClr val="FFFFFF"/>
                  </a:gs>
                  <a:gs pos="100000">
                    <a:srgbClr val="FFFFFF"/>
                  </a:gs>
                </a:gsLst>
                <a:lin ang="5400000" scaled="0"/>
              </a:gradFill>
              <a:cs typeface="Segoe UI" pitchFamily="34" charset="0"/>
            </a:endParaRPr>
          </a:p>
        </p:txBody>
      </p:sp>
      <p:sp>
        <p:nvSpPr>
          <p:cNvPr id="14" name="角丸四角形 13"/>
          <p:cNvSpPr/>
          <p:nvPr/>
        </p:nvSpPr>
        <p:spPr>
          <a:xfrm>
            <a:off x="792114" y="3051151"/>
            <a:ext cx="4116722" cy="1399414"/>
          </a:xfrm>
          <a:prstGeom prst="roundRect">
            <a:avLst>
              <a:gd name="adj" fmla="val 7402"/>
            </a:avLst>
          </a:prstGeom>
          <a:solidFill>
            <a:srgbClr val="2DB557">
              <a:lumMod val="20000"/>
              <a:lumOff val="80000"/>
              <a:alpha val="54000"/>
            </a:srgbClr>
          </a:solidFill>
          <a:ln w="38100" cap="flat" cmpd="sng" algn="ctr">
            <a:solidFill>
              <a:srgbClr val="00B05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cxnSp>
        <p:nvCxnSpPr>
          <p:cNvPr id="15" name="直線矢印コネクタ 14"/>
          <p:cNvCxnSpPr/>
          <p:nvPr/>
        </p:nvCxnSpPr>
        <p:spPr>
          <a:xfrm flipH="1">
            <a:off x="1384477" y="3398764"/>
            <a:ext cx="1" cy="663132"/>
          </a:xfrm>
          <a:prstGeom prst="straightConnector1">
            <a:avLst/>
          </a:prstGeom>
          <a:noFill/>
          <a:ln w="57150" cap="flat" cmpd="sng" algn="ctr">
            <a:solidFill>
              <a:srgbClr val="88C235"/>
            </a:solidFill>
            <a:prstDash val="solid"/>
            <a:tailEnd type="triangle"/>
          </a:ln>
          <a:effectLst/>
        </p:spPr>
      </p:cxnSp>
      <p:sp>
        <p:nvSpPr>
          <p:cNvPr id="16" name="テキスト ボックス 15"/>
          <p:cNvSpPr txBox="1"/>
          <p:nvPr/>
        </p:nvSpPr>
        <p:spPr>
          <a:xfrm>
            <a:off x="832157" y="4027238"/>
            <a:ext cx="109677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1" u="none" strike="noStrike" kern="0" cap="none" spc="0" normalizeH="0" baseline="0" noProof="0" dirty="0">
                <a:ln>
                  <a:noFill/>
                </a:ln>
                <a:solidFill>
                  <a:srgbClr val="002060"/>
                </a:solidFill>
                <a:effectLst/>
                <a:uLnTx/>
                <a:uFillTx/>
              </a:rPr>
              <a:t>3389/</a:t>
            </a:r>
            <a:r>
              <a:rPr kumimoji="1" lang="en-US" altLang="ja-JP" sz="1800" b="0" i="1" u="none" strike="noStrike" kern="0" cap="none" spc="0" normalizeH="0" baseline="0" noProof="0" dirty="0" err="1">
                <a:ln>
                  <a:noFill/>
                </a:ln>
                <a:solidFill>
                  <a:srgbClr val="002060"/>
                </a:solidFill>
                <a:effectLst/>
                <a:uLnTx/>
                <a:uFillTx/>
              </a:rPr>
              <a:t>tcp</a:t>
            </a:r>
            <a:endParaRPr kumimoji="1" lang="ja-JP" altLang="en-US" sz="1800" b="0" i="1" u="none" strike="noStrike" kern="0" cap="none" spc="0" normalizeH="0" baseline="0" noProof="0" dirty="0">
              <a:ln>
                <a:noFill/>
              </a:ln>
              <a:solidFill>
                <a:srgbClr val="002060"/>
              </a:solidFill>
              <a:effectLst/>
              <a:uLnTx/>
              <a:uFillTx/>
            </a:endParaRPr>
          </a:p>
        </p:txBody>
      </p:sp>
      <p:sp>
        <p:nvSpPr>
          <p:cNvPr id="17" name="テキスト ボックス 16"/>
          <p:cNvSpPr txBox="1"/>
          <p:nvPr/>
        </p:nvSpPr>
        <p:spPr>
          <a:xfrm>
            <a:off x="769641" y="3088639"/>
            <a:ext cx="1221808"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1" u="none" strike="noStrike" kern="0" cap="none" spc="0" normalizeH="0" baseline="0" noProof="0" dirty="0">
                <a:ln>
                  <a:noFill/>
                </a:ln>
                <a:solidFill>
                  <a:srgbClr val="002060"/>
                </a:solidFill>
                <a:effectLst/>
                <a:uLnTx/>
                <a:uFillTx/>
              </a:rPr>
              <a:t>50413/</a:t>
            </a:r>
            <a:r>
              <a:rPr kumimoji="1" lang="en-US" altLang="ja-JP" sz="1800" b="0" i="1" u="none" strike="noStrike" kern="0" cap="none" spc="0" normalizeH="0" baseline="0" noProof="0" dirty="0" err="1">
                <a:ln>
                  <a:noFill/>
                </a:ln>
                <a:solidFill>
                  <a:srgbClr val="002060"/>
                </a:solidFill>
                <a:effectLst/>
                <a:uLnTx/>
                <a:uFillTx/>
              </a:rPr>
              <a:t>tcp</a:t>
            </a:r>
            <a:endParaRPr kumimoji="1" lang="ja-JP" altLang="en-US" sz="1800" b="0" i="1" u="none" strike="noStrike" kern="0" cap="none" spc="0" normalizeH="0" baseline="0" noProof="0" dirty="0">
              <a:ln>
                <a:noFill/>
              </a:ln>
              <a:solidFill>
                <a:srgbClr val="002060"/>
              </a:solidFill>
              <a:effectLst/>
              <a:uLnTx/>
              <a:uFillTx/>
            </a:endParaRPr>
          </a:p>
        </p:txBody>
      </p:sp>
      <p:grpSp>
        <p:nvGrpSpPr>
          <p:cNvPr id="18" name="グループ化 17"/>
          <p:cNvGrpSpPr/>
          <p:nvPr/>
        </p:nvGrpSpPr>
        <p:grpSpPr>
          <a:xfrm>
            <a:off x="1799521" y="2588196"/>
            <a:ext cx="3154186" cy="338554"/>
            <a:chOff x="1933702" y="2588196"/>
            <a:chExt cx="3154186" cy="338554"/>
          </a:xfrm>
        </p:grpSpPr>
        <p:sp>
          <p:nvSpPr>
            <p:cNvPr id="29" name="テキスト ボックス 28"/>
            <p:cNvSpPr txBox="1"/>
            <p:nvPr/>
          </p:nvSpPr>
          <p:spPr>
            <a:xfrm>
              <a:off x="2666274" y="2588196"/>
              <a:ext cx="2421614"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2060"/>
                  </a:solidFill>
                  <a:effectLst/>
                  <a:uLnTx/>
                  <a:uFillTx/>
                </a:rPr>
                <a:t>ロードバランサー </a:t>
              </a:r>
              <a:r>
                <a:rPr kumimoji="1" lang="en-US" altLang="ja-JP" sz="1600" b="0" i="0" u="none" strike="noStrike" kern="0" cap="none" spc="0" normalizeH="0" baseline="0" noProof="0" dirty="0">
                  <a:ln>
                    <a:noFill/>
                  </a:ln>
                  <a:solidFill>
                    <a:srgbClr val="002060"/>
                  </a:solidFill>
                  <a:effectLst/>
                  <a:uLnTx/>
                  <a:uFillTx/>
                </a:rPr>
                <a:t>(LB)</a:t>
              </a:r>
            </a:p>
          </p:txBody>
        </p:sp>
        <p:cxnSp>
          <p:nvCxnSpPr>
            <p:cNvPr id="30" name="直線矢印コネクタ 29"/>
            <p:cNvCxnSpPr>
              <a:stCxn id="29" idx="1"/>
            </p:cNvCxnSpPr>
            <p:nvPr/>
          </p:nvCxnSpPr>
          <p:spPr>
            <a:xfrm flipH="1" flipV="1">
              <a:off x="1933702" y="2753069"/>
              <a:ext cx="732572" cy="4404"/>
            </a:xfrm>
            <a:prstGeom prst="straightConnector1">
              <a:avLst/>
            </a:prstGeom>
            <a:noFill/>
            <a:ln w="57150" cap="flat" cmpd="sng" algn="ctr">
              <a:solidFill>
                <a:srgbClr val="7030A0"/>
              </a:solidFill>
              <a:prstDash val="solid"/>
              <a:tailEnd type="triangle"/>
            </a:ln>
            <a:effectLst/>
          </p:spPr>
        </p:cxnSp>
      </p:grpSp>
      <p:grpSp>
        <p:nvGrpSpPr>
          <p:cNvPr id="19" name="グループ化 18"/>
          <p:cNvGrpSpPr/>
          <p:nvPr/>
        </p:nvGrpSpPr>
        <p:grpSpPr>
          <a:xfrm>
            <a:off x="920324" y="2122610"/>
            <a:ext cx="4660200" cy="369332"/>
            <a:chOff x="1054505" y="2122610"/>
            <a:chExt cx="4660200" cy="369332"/>
          </a:xfrm>
        </p:grpSpPr>
        <p:sp>
          <p:nvSpPr>
            <p:cNvPr id="26" name="テキスト ボックス 25"/>
            <p:cNvSpPr txBox="1"/>
            <p:nvPr/>
          </p:nvSpPr>
          <p:spPr>
            <a:xfrm>
              <a:off x="1054505" y="2122610"/>
              <a:ext cx="92044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1" u="none" strike="noStrike" kern="0" cap="none" spc="0" normalizeH="0" baseline="0" noProof="0" dirty="0">
                  <a:ln>
                    <a:noFill/>
                  </a:ln>
                  <a:solidFill>
                    <a:srgbClr val="002060"/>
                  </a:solidFill>
                  <a:effectLst/>
                  <a:uLnTx/>
                  <a:uFillTx/>
                  <a:cs typeface="Consolas" panose="020B0609020204030204" pitchFamily="49" charset="0"/>
                </a:rPr>
                <a:t>A.B.C.D</a:t>
              </a:r>
              <a:endParaRPr kumimoji="1" lang="ja-JP" altLang="en-US" sz="1800" b="0" i="1" u="none" strike="noStrike" kern="0" cap="none" spc="0" normalizeH="0" baseline="0" noProof="0" dirty="0">
                <a:ln>
                  <a:noFill/>
                </a:ln>
                <a:solidFill>
                  <a:srgbClr val="002060"/>
                </a:solidFill>
                <a:effectLst/>
                <a:uLnTx/>
                <a:uFillTx/>
                <a:cs typeface="Consolas" panose="020B0609020204030204" pitchFamily="49" charset="0"/>
              </a:endParaRPr>
            </a:p>
          </p:txBody>
        </p:sp>
        <p:sp>
          <p:nvSpPr>
            <p:cNvPr id="27" name="テキスト ボックス 26"/>
            <p:cNvSpPr txBox="1"/>
            <p:nvPr/>
          </p:nvSpPr>
          <p:spPr>
            <a:xfrm>
              <a:off x="3000500" y="2137999"/>
              <a:ext cx="271420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2060"/>
                  </a:solidFill>
                  <a:effectLst/>
                  <a:uLnTx/>
                  <a:uFillTx/>
                  <a:cs typeface="Consolas" panose="020B0609020204030204" pitchFamily="49" charset="0"/>
                </a:rPr>
                <a:t>パブリック仮想 </a:t>
              </a:r>
              <a:r>
                <a:rPr kumimoji="1" lang="en-US" altLang="ja-JP" sz="1600" b="0" i="0" u="none" strike="noStrike" kern="0" cap="none" spc="0" normalizeH="0" baseline="0" noProof="0" dirty="0">
                  <a:ln>
                    <a:noFill/>
                  </a:ln>
                  <a:solidFill>
                    <a:srgbClr val="002060"/>
                  </a:solidFill>
                  <a:effectLst/>
                  <a:uLnTx/>
                  <a:uFillTx/>
                  <a:cs typeface="Consolas" panose="020B0609020204030204" pitchFamily="49" charset="0"/>
                </a:rPr>
                <a:t>IP </a:t>
              </a:r>
              <a:r>
                <a:rPr kumimoji="1" lang="ja-JP" altLang="en-US" sz="1600" b="0" i="0" u="none" strike="noStrike" kern="0" cap="none" spc="0" normalizeH="0" baseline="0" noProof="0" dirty="0">
                  <a:ln>
                    <a:noFill/>
                  </a:ln>
                  <a:solidFill>
                    <a:srgbClr val="002060"/>
                  </a:solidFill>
                  <a:effectLst/>
                  <a:uLnTx/>
                  <a:uFillTx/>
                  <a:cs typeface="Consolas" panose="020B0609020204030204" pitchFamily="49" charset="0"/>
                </a:rPr>
                <a:t>アドレス </a:t>
              </a:r>
              <a:r>
                <a:rPr kumimoji="1" lang="en-US" altLang="ja-JP" sz="1600" b="0" i="0" u="none" strike="noStrike" kern="0" cap="none" spc="0" normalizeH="0" baseline="0" noProof="0" dirty="0">
                  <a:ln>
                    <a:noFill/>
                  </a:ln>
                  <a:solidFill>
                    <a:srgbClr val="002060"/>
                  </a:solidFill>
                  <a:effectLst/>
                  <a:uLnTx/>
                  <a:uFillTx/>
                  <a:cs typeface="Consolas" panose="020B0609020204030204" pitchFamily="49" charset="0"/>
                </a:rPr>
                <a:t>(VIP)</a:t>
              </a:r>
            </a:p>
          </p:txBody>
        </p:sp>
        <p:cxnSp>
          <p:nvCxnSpPr>
            <p:cNvPr id="28" name="直線矢印コネクタ 27"/>
            <p:cNvCxnSpPr>
              <a:stCxn id="27" idx="1"/>
              <a:endCxn id="26" idx="3"/>
            </p:cNvCxnSpPr>
            <p:nvPr/>
          </p:nvCxnSpPr>
          <p:spPr>
            <a:xfrm flipH="1">
              <a:off x="1974949" y="2307276"/>
              <a:ext cx="1025551" cy="0"/>
            </a:xfrm>
            <a:prstGeom prst="straightConnector1">
              <a:avLst/>
            </a:prstGeom>
            <a:noFill/>
            <a:ln w="57150" cap="flat" cmpd="sng" algn="ctr">
              <a:solidFill>
                <a:srgbClr val="7030A0"/>
              </a:solidFill>
              <a:prstDash val="solid"/>
              <a:tailEnd type="triangle"/>
            </a:ln>
            <a:effectLst/>
          </p:spPr>
        </p:cxnSp>
      </p:grpSp>
      <p:pic>
        <p:nvPicPr>
          <p:cNvPr id="20" name="図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332" y="2370542"/>
            <a:ext cx="780290" cy="780290"/>
          </a:xfrm>
          <a:prstGeom prst="rect">
            <a:avLst/>
          </a:prstGeom>
        </p:spPr>
      </p:pic>
      <p:sp>
        <p:nvSpPr>
          <p:cNvPr id="21" name="テキスト ボックス 20"/>
          <p:cNvSpPr txBox="1"/>
          <p:nvPr/>
        </p:nvSpPr>
        <p:spPr>
          <a:xfrm>
            <a:off x="2624892" y="3140345"/>
            <a:ext cx="228394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2060"/>
                </a:solidFill>
                <a:effectLst/>
                <a:uLnTx/>
                <a:uFillTx/>
              </a:rPr>
              <a:t>パブリック ポート</a:t>
            </a:r>
            <a:endParaRPr kumimoji="1" lang="en-US" altLang="ja-JP" sz="1600" b="0" i="0" u="none" strike="noStrike" kern="0" cap="none" spc="0" normalizeH="0" baseline="0" noProof="0" dirty="0">
              <a:ln>
                <a:noFill/>
              </a:ln>
              <a:solidFill>
                <a:srgbClr val="002060"/>
              </a:solidFill>
              <a:effectLst/>
              <a:uLnTx/>
              <a:uFillTx/>
            </a:endParaRPr>
          </a:p>
        </p:txBody>
      </p:sp>
      <p:cxnSp>
        <p:nvCxnSpPr>
          <p:cNvPr id="22" name="直線矢印コネクタ 21"/>
          <p:cNvCxnSpPr/>
          <p:nvPr/>
        </p:nvCxnSpPr>
        <p:spPr>
          <a:xfrm flipH="1" flipV="1">
            <a:off x="1879135" y="3305218"/>
            <a:ext cx="792000" cy="4404"/>
          </a:xfrm>
          <a:prstGeom prst="straightConnector1">
            <a:avLst/>
          </a:prstGeom>
          <a:noFill/>
          <a:ln w="57150" cap="flat" cmpd="sng" algn="ctr">
            <a:solidFill>
              <a:srgbClr val="7030A0"/>
            </a:solidFill>
            <a:prstDash val="solid"/>
            <a:tailEnd type="triangle"/>
          </a:ln>
          <a:effectLst/>
        </p:spPr>
      </p:cxnSp>
      <p:sp>
        <p:nvSpPr>
          <p:cNvPr id="23" name="テキスト ボックス 22"/>
          <p:cNvSpPr txBox="1"/>
          <p:nvPr/>
        </p:nvSpPr>
        <p:spPr>
          <a:xfrm>
            <a:off x="2624892" y="4042627"/>
            <a:ext cx="2283944"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2060"/>
                </a:solidFill>
                <a:effectLst/>
                <a:uLnTx/>
                <a:uFillTx/>
              </a:rPr>
              <a:t>プライベート ポート</a:t>
            </a:r>
            <a:endParaRPr kumimoji="1" lang="en-US" altLang="ja-JP" sz="1600" b="0" i="0" u="none" strike="noStrike" kern="0" cap="none" spc="0" normalizeH="0" baseline="0" noProof="0" dirty="0">
              <a:ln>
                <a:noFill/>
              </a:ln>
              <a:solidFill>
                <a:srgbClr val="002060"/>
              </a:solidFill>
              <a:effectLst/>
              <a:uLnTx/>
              <a:uFillTx/>
            </a:endParaRPr>
          </a:p>
        </p:txBody>
      </p:sp>
      <p:cxnSp>
        <p:nvCxnSpPr>
          <p:cNvPr id="24" name="直線矢印コネクタ 23"/>
          <p:cNvCxnSpPr/>
          <p:nvPr/>
        </p:nvCxnSpPr>
        <p:spPr>
          <a:xfrm flipH="1" flipV="1">
            <a:off x="1879135" y="4209702"/>
            <a:ext cx="792000" cy="4404"/>
          </a:xfrm>
          <a:prstGeom prst="straightConnector1">
            <a:avLst/>
          </a:prstGeom>
          <a:noFill/>
          <a:ln w="57150" cap="flat" cmpd="sng" algn="ctr">
            <a:solidFill>
              <a:srgbClr val="7030A0"/>
            </a:solidFill>
            <a:prstDash val="solid"/>
            <a:tailEnd type="triangle"/>
          </a:ln>
          <a:effectLst/>
        </p:spPr>
      </p:cxnSp>
      <p:sp>
        <p:nvSpPr>
          <p:cNvPr id="25" name="テキスト ボックス 24"/>
          <p:cNvSpPr txBox="1"/>
          <p:nvPr/>
        </p:nvSpPr>
        <p:spPr>
          <a:xfrm>
            <a:off x="1719396" y="3533129"/>
            <a:ext cx="184217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rPr>
              <a:t>エンドポイント定義</a:t>
            </a:r>
          </a:p>
        </p:txBody>
      </p:sp>
      <p:pic>
        <p:nvPicPr>
          <p:cNvPr id="35" name="図 3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7904" y="4707264"/>
            <a:ext cx="973147" cy="912325"/>
          </a:xfrm>
          <a:prstGeom prst="rect">
            <a:avLst/>
          </a:prstGeom>
        </p:spPr>
      </p:pic>
      <p:pic>
        <p:nvPicPr>
          <p:cNvPr id="39" name="図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7945" y="6194680"/>
            <a:ext cx="717525" cy="582989"/>
          </a:xfrm>
          <a:prstGeom prst="rect">
            <a:avLst/>
          </a:prstGeom>
        </p:spPr>
      </p:pic>
      <p:pic>
        <p:nvPicPr>
          <p:cNvPr id="40" name="図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24782" y="3829414"/>
            <a:ext cx="676190" cy="923810"/>
          </a:xfrm>
          <a:prstGeom prst="rect">
            <a:avLst/>
          </a:prstGeom>
        </p:spPr>
      </p:pic>
      <p:pic>
        <p:nvPicPr>
          <p:cNvPr id="41" name="図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5023" y="3064711"/>
            <a:ext cx="819048" cy="914286"/>
          </a:xfrm>
          <a:prstGeom prst="rect">
            <a:avLst/>
          </a:prstGeom>
        </p:spPr>
      </p:pic>
      <p:sp>
        <p:nvSpPr>
          <p:cNvPr id="45" name="テキスト ボックス 44"/>
          <p:cNvSpPr txBox="1"/>
          <p:nvPr/>
        </p:nvSpPr>
        <p:spPr bwMode="auto">
          <a:xfrm>
            <a:off x="8064670" y="3146883"/>
            <a:ext cx="1418018" cy="679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algn="ctr" defTabSz="913341" fontAlgn="base">
              <a:lnSpc>
                <a:spcPct val="90000"/>
              </a:lnSpc>
              <a:spcBef>
                <a:spcPct val="0"/>
              </a:spcBef>
              <a:spcAft>
                <a:spcPts val="1175"/>
              </a:spcAft>
            </a:pPr>
            <a:r>
              <a:rPr kumimoji="1" lang="ja-JP" altLang="en-US" dirty="0">
                <a:cs typeface="Segoe UI" charset="0"/>
              </a:rPr>
              <a:t>ネットワーク</a:t>
            </a:r>
            <a:br>
              <a:rPr kumimoji="1" lang="en-US" altLang="ja-JP" dirty="0">
                <a:cs typeface="Segoe UI" charset="0"/>
              </a:rPr>
            </a:br>
            <a:r>
              <a:rPr kumimoji="1" lang="ja-JP" altLang="en-US" dirty="0">
                <a:cs typeface="Segoe UI" charset="0"/>
              </a:rPr>
              <a:t>インタフェース</a:t>
            </a:r>
          </a:p>
        </p:txBody>
      </p:sp>
      <p:sp>
        <p:nvSpPr>
          <p:cNvPr id="46" name="テキスト ボックス 45"/>
          <p:cNvSpPr txBox="1"/>
          <p:nvPr/>
        </p:nvSpPr>
        <p:spPr bwMode="auto">
          <a:xfrm>
            <a:off x="9389012" y="3953465"/>
            <a:ext cx="1967848" cy="9288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algn="ctr" defTabSz="913341" fontAlgn="base">
              <a:lnSpc>
                <a:spcPct val="90000"/>
              </a:lnSpc>
              <a:spcBef>
                <a:spcPct val="0"/>
              </a:spcBef>
              <a:spcAft>
                <a:spcPts val="1175"/>
              </a:spcAft>
            </a:pPr>
            <a:r>
              <a:rPr kumimoji="1" lang="ja-JP" altLang="en-US" dirty="0">
                <a:cs typeface="Segoe UI" charset="0"/>
              </a:rPr>
              <a:t>ネットワーク</a:t>
            </a:r>
            <a:br>
              <a:rPr kumimoji="1" lang="en-US" altLang="ja-JP" dirty="0">
                <a:cs typeface="Segoe UI" charset="0"/>
              </a:rPr>
            </a:br>
            <a:r>
              <a:rPr kumimoji="1" lang="ja-JP" altLang="en-US" dirty="0">
                <a:cs typeface="Segoe UI" charset="0"/>
              </a:rPr>
              <a:t>セキュリティグループ</a:t>
            </a:r>
            <a:br>
              <a:rPr kumimoji="1" lang="en-US" altLang="ja-JP" dirty="0">
                <a:cs typeface="Segoe UI" charset="0"/>
              </a:rPr>
            </a:br>
            <a:r>
              <a:rPr kumimoji="1" lang="en-US" altLang="ja-JP" dirty="0">
                <a:cs typeface="Segoe UI" charset="0"/>
              </a:rPr>
              <a:t>(NSG)</a:t>
            </a:r>
            <a:endParaRPr kumimoji="1" lang="ja-JP" altLang="en-US" dirty="0">
              <a:cs typeface="Segoe UI" charset="0"/>
            </a:endParaRPr>
          </a:p>
        </p:txBody>
      </p:sp>
      <p:sp>
        <p:nvSpPr>
          <p:cNvPr id="49" name="テキスト ボックス 48"/>
          <p:cNvSpPr txBox="1"/>
          <p:nvPr/>
        </p:nvSpPr>
        <p:spPr bwMode="auto">
          <a:xfrm>
            <a:off x="6832278" y="5589064"/>
            <a:ext cx="1749840" cy="4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defTabSz="913341" fontAlgn="base">
              <a:lnSpc>
                <a:spcPct val="90000"/>
              </a:lnSpc>
              <a:spcBef>
                <a:spcPct val="0"/>
              </a:spcBef>
              <a:spcAft>
                <a:spcPts val="1175"/>
              </a:spcAft>
            </a:pPr>
            <a:r>
              <a:rPr kumimoji="1" lang="ja-JP" altLang="en-US" dirty="0">
                <a:cs typeface="Segoe UI" charset="0"/>
              </a:rPr>
              <a:t>仮想ネットワーク</a:t>
            </a:r>
          </a:p>
        </p:txBody>
      </p:sp>
      <p:sp>
        <p:nvSpPr>
          <p:cNvPr id="50" name="テキスト ボックス 49"/>
          <p:cNvSpPr txBox="1"/>
          <p:nvPr/>
        </p:nvSpPr>
        <p:spPr bwMode="auto">
          <a:xfrm>
            <a:off x="6618056" y="6251126"/>
            <a:ext cx="1639232" cy="4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defTabSz="913341" fontAlgn="base">
              <a:lnSpc>
                <a:spcPct val="90000"/>
              </a:lnSpc>
              <a:spcBef>
                <a:spcPct val="0"/>
              </a:spcBef>
              <a:spcAft>
                <a:spcPts val="1175"/>
              </a:spcAft>
            </a:pPr>
            <a:r>
              <a:rPr kumimoji="1" lang="ja-JP" altLang="en-US" dirty="0">
                <a:cs typeface="Segoe UI" charset="0"/>
              </a:rPr>
              <a:t>リソースグループ</a:t>
            </a:r>
          </a:p>
        </p:txBody>
      </p:sp>
      <p:sp>
        <p:nvSpPr>
          <p:cNvPr id="52" name="正方形/長方形 51"/>
          <p:cNvSpPr/>
          <p:nvPr/>
        </p:nvSpPr>
        <p:spPr bwMode="auto">
          <a:xfrm>
            <a:off x="6386637" y="2147307"/>
            <a:ext cx="5464224" cy="3786591"/>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000" b="1" dirty="0">
              <a:solidFill>
                <a:schemeClr val="bg1"/>
              </a:solidFill>
              <a:cs typeface="Segoe UI" pitchFamily="34" charset="0"/>
            </a:endParaRPr>
          </a:p>
        </p:txBody>
      </p:sp>
      <p:pic>
        <p:nvPicPr>
          <p:cNvPr id="48" name="図 4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24426" y="5733240"/>
            <a:ext cx="587260" cy="342568"/>
          </a:xfrm>
          <a:prstGeom prst="rect">
            <a:avLst/>
          </a:prstGeom>
        </p:spPr>
      </p:pic>
      <p:sp>
        <p:nvSpPr>
          <p:cNvPr id="53" name="テキスト ボックス 52"/>
          <p:cNvSpPr txBox="1"/>
          <p:nvPr/>
        </p:nvSpPr>
        <p:spPr bwMode="auto">
          <a:xfrm>
            <a:off x="7936707" y="4852347"/>
            <a:ext cx="1281763" cy="4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defTabSz="913341" fontAlgn="base">
              <a:lnSpc>
                <a:spcPct val="90000"/>
              </a:lnSpc>
              <a:spcBef>
                <a:spcPct val="0"/>
              </a:spcBef>
              <a:spcAft>
                <a:spcPts val="1175"/>
              </a:spcAft>
            </a:pPr>
            <a:r>
              <a:rPr kumimoji="1" lang="ja-JP" altLang="en-US" dirty="0">
                <a:cs typeface="Segoe UI" charset="0"/>
              </a:rPr>
              <a:t>仮想マシン</a:t>
            </a:r>
          </a:p>
        </p:txBody>
      </p:sp>
      <p:cxnSp>
        <p:nvCxnSpPr>
          <p:cNvPr id="55" name="直線コネクタ 54"/>
          <p:cNvCxnSpPr>
            <a:stCxn id="41" idx="2"/>
            <a:endCxn id="6" idx="0"/>
          </p:cNvCxnSpPr>
          <p:nvPr/>
        </p:nvCxnSpPr>
        <p:spPr>
          <a:xfrm>
            <a:off x="7504547" y="3978997"/>
            <a:ext cx="1" cy="56102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a:endCxn id="40" idx="1"/>
          </p:cNvCxnSpPr>
          <p:nvPr/>
        </p:nvCxnSpPr>
        <p:spPr>
          <a:xfrm>
            <a:off x="7709310" y="3750858"/>
            <a:ext cx="815472" cy="540461"/>
          </a:xfrm>
          <a:prstGeom prst="line">
            <a:avLst/>
          </a:prstGeom>
          <a:ln w="381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8884696" y="2715924"/>
            <a:ext cx="2714205" cy="338554"/>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600" b="0" i="0" u="none" strike="noStrike" kern="0" cap="none" spc="0" normalizeH="0" baseline="0" noProof="0" dirty="0">
                <a:ln>
                  <a:noFill/>
                </a:ln>
                <a:solidFill>
                  <a:srgbClr val="002060"/>
                </a:solidFill>
                <a:effectLst/>
                <a:uLnTx/>
                <a:uFillTx/>
                <a:cs typeface="Consolas" panose="020B0609020204030204" pitchFamily="49" charset="0"/>
              </a:rPr>
              <a:t>パブリック仮想 </a:t>
            </a:r>
            <a:r>
              <a:rPr kumimoji="1" lang="en-US" altLang="ja-JP" sz="1600" b="0" i="0" u="none" strike="noStrike" kern="0" cap="none" spc="0" normalizeH="0" baseline="0" noProof="0" dirty="0">
                <a:ln>
                  <a:noFill/>
                </a:ln>
                <a:solidFill>
                  <a:srgbClr val="002060"/>
                </a:solidFill>
                <a:effectLst/>
                <a:uLnTx/>
                <a:uFillTx/>
                <a:cs typeface="Consolas" panose="020B0609020204030204" pitchFamily="49" charset="0"/>
              </a:rPr>
              <a:t>IP </a:t>
            </a:r>
            <a:r>
              <a:rPr kumimoji="1" lang="ja-JP" altLang="en-US" sz="1600" b="0" i="0" u="none" strike="noStrike" kern="0" cap="none" spc="0" normalizeH="0" baseline="0" noProof="0" dirty="0">
                <a:ln>
                  <a:noFill/>
                </a:ln>
                <a:solidFill>
                  <a:srgbClr val="002060"/>
                </a:solidFill>
                <a:effectLst/>
                <a:uLnTx/>
                <a:uFillTx/>
                <a:cs typeface="Consolas" panose="020B0609020204030204" pitchFamily="49" charset="0"/>
              </a:rPr>
              <a:t>アドレス </a:t>
            </a:r>
            <a:r>
              <a:rPr kumimoji="1" lang="en-US" altLang="ja-JP" sz="1600" b="0" i="0" u="none" strike="noStrike" kern="0" cap="none" spc="0" normalizeH="0" baseline="0" noProof="0" dirty="0">
                <a:ln>
                  <a:noFill/>
                </a:ln>
                <a:solidFill>
                  <a:srgbClr val="002060"/>
                </a:solidFill>
                <a:effectLst/>
                <a:uLnTx/>
                <a:uFillTx/>
                <a:cs typeface="Consolas" panose="020B0609020204030204" pitchFamily="49" charset="0"/>
              </a:rPr>
              <a:t>(VIP)</a:t>
            </a:r>
          </a:p>
        </p:txBody>
      </p:sp>
      <p:cxnSp>
        <p:nvCxnSpPr>
          <p:cNvPr id="54" name="直線矢印コネクタ 53"/>
          <p:cNvCxnSpPr>
            <a:endCxn id="56" idx="3"/>
          </p:cNvCxnSpPr>
          <p:nvPr/>
        </p:nvCxnSpPr>
        <p:spPr>
          <a:xfrm flipH="1">
            <a:off x="7911937" y="2885201"/>
            <a:ext cx="746604" cy="0"/>
          </a:xfrm>
          <a:prstGeom prst="straightConnector1">
            <a:avLst/>
          </a:prstGeom>
          <a:noFill/>
          <a:ln w="57150" cap="flat" cmpd="sng" algn="ctr">
            <a:solidFill>
              <a:srgbClr val="7030A0"/>
            </a:solidFill>
            <a:prstDash val="solid"/>
            <a:tailEnd type="triangle"/>
          </a:ln>
          <a:effectLst/>
        </p:spPr>
      </p:cxnSp>
      <p:sp>
        <p:nvSpPr>
          <p:cNvPr id="56" name="テキスト ボックス 55"/>
          <p:cNvSpPr txBox="1"/>
          <p:nvPr/>
        </p:nvSpPr>
        <p:spPr>
          <a:xfrm>
            <a:off x="6991493" y="2700535"/>
            <a:ext cx="92044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1" u="none" strike="noStrike" kern="0" cap="none" spc="0" normalizeH="0" baseline="0" noProof="0" dirty="0">
                <a:ln>
                  <a:noFill/>
                </a:ln>
                <a:solidFill>
                  <a:srgbClr val="002060"/>
                </a:solidFill>
                <a:effectLst/>
                <a:uLnTx/>
                <a:uFillTx/>
                <a:cs typeface="Consolas" panose="020B0609020204030204" pitchFamily="49" charset="0"/>
              </a:rPr>
              <a:t>A.B.C.D</a:t>
            </a:r>
            <a:endParaRPr kumimoji="1" lang="ja-JP" altLang="en-US" sz="1800" b="0" i="1" u="none" strike="noStrike" kern="0" cap="none" spc="0" normalizeH="0" baseline="0" noProof="0" dirty="0">
              <a:ln>
                <a:noFill/>
              </a:ln>
              <a:solidFill>
                <a:srgbClr val="002060"/>
              </a:solidFill>
              <a:effectLst/>
              <a:uLnTx/>
              <a:uFillTx/>
              <a:cs typeface="Consolas" panose="020B0609020204030204" pitchFamily="49" charset="0"/>
            </a:endParaRPr>
          </a:p>
        </p:txBody>
      </p:sp>
      <p:pic>
        <p:nvPicPr>
          <p:cNvPr id="3" name="図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37662" y="20315"/>
            <a:ext cx="3208271" cy="1190698"/>
          </a:xfrm>
          <a:prstGeom prst="rect">
            <a:avLst/>
          </a:prstGeom>
          <a:ln>
            <a:solidFill>
              <a:schemeClr val="tx1"/>
            </a:solidFill>
          </a:ln>
        </p:spPr>
      </p:pic>
    </p:spTree>
    <p:extLst>
      <p:ext uri="{BB962C8B-B14F-4D97-AF65-F5344CB8AC3E}">
        <p14:creationId xmlns:p14="http://schemas.microsoft.com/office/powerpoint/2010/main" val="340110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冗長構成の取り方</a:t>
            </a:r>
          </a:p>
        </p:txBody>
      </p:sp>
      <p:sp>
        <p:nvSpPr>
          <p:cNvPr id="3" name="正方形/長方形 2"/>
          <p:cNvSpPr/>
          <p:nvPr/>
        </p:nvSpPr>
        <p:spPr>
          <a:xfrm>
            <a:off x="623393" y="3478063"/>
            <a:ext cx="5040559" cy="3143087"/>
          </a:xfrm>
          <a:prstGeom prst="rect">
            <a:avLst/>
          </a:prstGeom>
          <a:noFill/>
          <a:ln w="38100" cap="flat" cmpd="sng" algn="ctr">
            <a:solidFill>
              <a:srgbClr val="0072C6"/>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cs typeface="+mn-cs"/>
              </a:rPr>
              <a:t>   クラウドサービス </a:t>
            </a:r>
            <a:r>
              <a:rPr kumimoji="1" lang="en-US" altLang="ja-JP" sz="1800" b="0" i="0" u="none" strike="noStrike" kern="0" cap="none" spc="0" normalizeH="0" baseline="0" noProof="0" dirty="0">
                <a:ln>
                  <a:noFill/>
                </a:ln>
                <a:solidFill>
                  <a:srgbClr val="002060"/>
                </a:solidFill>
                <a:effectLst/>
                <a:uLnTx/>
                <a:uFillTx/>
                <a:cs typeface="+mn-cs"/>
              </a:rPr>
              <a:t>(~.cloudapp.net)</a:t>
            </a:r>
            <a:endParaRPr kumimoji="1" lang="ja-JP" altLang="en-US" sz="1800" b="0" i="0" u="none" strike="noStrike" kern="0" cap="none" spc="0" normalizeH="0" baseline="0" noProof="0" dirty="0">
              <a:ln>
                <a:noFill/>
              </a:ln>
              <a:solidFill>
                <a:srgbClr val="002060"/>
              </a:solidFill>
              <a:effectLst/>
              <a:uLnTx/>
              <a:uFillTx/>
              <a:cs typeface="+mn-cs"/>
            </a:endParaRPr>
          </a:p>
        </p:txBody>
      </p:sp>
      <p:cxnSp>
        <p:nvCxnSpPr>
          <p:cNvPr id="4" name="直線コネクタ 3"/>
          <p:cNvCxnSpPr/>
          <p:nvPr/>
        </p:nvCxnSpPr>
        <p:spPr>
          <a:xfrm>
            <a:off x="1285132" y="5438115"/>
            <a:ext cx="3907716" cy="0"/>
          </a:xfrm>
          <a:prstGeom prst="line">
            <a:avLst/>
          </a:prstGeom>
          <a:noFill/>
          <a:ln w="28575" cap="flat" cmpd="sng" algn="ctr">
            <a:solidFill>
              <a:srgbClr val="88C235"/>
            </a:solidFill>
            <a:prstDash val="solid"/>
          </a:ln>
          <a:effectLst/>
        </p:spPr>
      </p:cxnSp>
      <p:sp>
        <p:nvSpPr>
          <p:cNvPr id="5" name="正方形/長方形 4"/>
          <p:cNvSpPr/>
          <p:nvPr/>
        </p:nvSpPr>
        <p:spPr>
          <a:xfrm>
            <a:off x="1285132" y="5402111"/>
            <a:ext cx="72008" cy="72008"/>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pic>
        <p:nvPicPr>
          <p:cNvPr id="6" name="図 5"/>
          <p:cNvPicPr>
            <a:picLocks noChangeAspect="1"/>
          </p:cNvPicPr>
          <p:nvPr/>
        </p:nvPicPr>
        <p:blipFill>
          <a:blip r:embed="rId2" cstate="print">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2742090" y="2187614"/>
            <a:ext cx="837953" cy="837953"/>
          </a:xfrm>
          <a:prstGeom prst="rect">
            <a:avLst/>
          </a:prstGeom>
          <a:noFill/>
        </p:spPr>
      </p:pic>
      <p:sp>
        <p:nvSpPr>
          <p:cNvPr id="7" name="テキスト ボックス 6"/>
          <p:cNvSpPr txBox="1"/>
          <p:nvPr/>
        </p:nvSpPr>
        <p:spPr>
          <a:xfrm>
            <a:off x="2700846" y="1976132"/>
            <a:ext cx="920444" cy="369332"/>
          </a:xfrm>
          <a:prstGeom prst="rect">
            <a:avLst/>
          </a:prstGeom>
          <a:noFill/>
        </p:spPr>
        <p:txBody>
          <a:bodyPr wrap="none" rtlCol="0">
            <a:spAutoFit/>
          </a:bodyPr>
          <a:lstStyle/>
          <a:p>
            <a:pPr algn="ctr"/>
            <a:r>
              <a:rPr kumimoji="1" lang="en-US" altLang="ja-JP" i="1" dirty="0">
                <a:solidFill>
                  <a:srgbClr val="002060"/>
                </a:solidFill>
                <a:cs typeface="Consolas" panose="020B0609020204030204" pitchFamily="49" charset="0"/>
              </a:rPr>
              <a:t>A.B.C.D</a:t>
            </a:r>
            <a:endParaRPr kumimoji="1" lang="ja-JP" altLang="en-US" i="1" dirty="0">
              <a:solidFill>
                <a:srgbClr val="002060"/>
              </a:solidFill>
              <a:cs typeface="Consolas" panose="020B0609020204030204" pitchFamily="49" charset="0"/>
            </a:endParaRPr>
          </a:p>
        </p:txBody>
      </p:sp>
      <p:cxnSp>
        <p:nvCxnSpPr>
          <p:cNvPr id="8" name="直線矢印コネクタ 7"/>
          <p:cNvCxnSpPr/>
          <p:nvPr/>
        </p:nvCxnSpPr>
        <p:spPr>
          <a:xfrm flipH="1">
            <a:off x="3161065" y="3233983"/>
            <a:ext cx="2" cy="431487"/>
          </a:xfrm>
          <a:prstGeom prst="straightConnector1">
            <a:avLst/>
          </a:prstGeom>
          <a:noFill/>
          <a:ln w="57150" cap="flat" cmpd="sng" algn="ctr">
            <a:solidFill>
              <a:srgbClr val="88C235"/>
            </a:solidFill>
            <a:prstDash val="solid"/>
            <a:tailEnd type="triangle"/>
          </a:ln>
          <a:effectLst/>
        </p:spPr>
      </p:cxnSp>
      <p:sp>
        <p:nvSpPr>
          <p:cNvPr id="9" name="テキスト ボックス 8"/>
          <p:cNvSpPr txBox="1"/>
          <p:nvPr/>
        </p:nvSpPr>
        <p:spPr>
          <a:xfrm>
            <a:off x="2675195" y="2871621"/>
            <a:ext cx="971741" cy="369332"/>
          </a:xfrm>
          <a:prstGeom prst="rect">
            <a:avLst/>
          </a:prstGeom>
          <a:noFill/>
        </p:spPr>
        <p:txBody>
          <a:bodyPr wrap="none" rtlCol="0">
            <a:spAutoFit/>
          </a:bodyPr>
          <a:lstStyle/>
          <a:p>
            <a:pPr algn="ctr"/>
            <a:r>
              <a:rPr kumimoji="1" lang="en-US" altLang="ja-JP" i="1" dirty="0">
                <a:solidFill>
                  <a:srgbClr val="002060"/>
                </a:solidFill>
              </a:rPr>
              <a:t>443/</a:t>
            </a:r>
            <a:r>
              <a:rPr kumimoji="1" lang="en-US" altLang="ja-JP" i="1" dirty="0" err="1">
                <a:solidFill>
                  <a:srgbClr val="002060"/>
                </a:solidFill>
              </a:rPr>
              <a:t>tcp</a:t>
            </a:r>
            <a:endParaRPr kumimoji="1" lang="ja-JP" altLang="en-US" i="1" dirty="0">
              <a:solidFill>
                <a:srgbClr val="002060"/>
              </a:solidFill>
            </a:endParaRPr>
          </a:p>
        </p:txBody>
      </p:sp>
      <p:cxnSp>
        <p:nvCxnSpPr>
          <p:cNvPr id="11" name="直線コネクタ 10"/>
          <p:cNvCxnSpPr/>
          <p:nvPr/>
        </p:nvCxnSpPr>
        <p:spPr>
          <a:xfrm>
            <a:off x="3161066" y="4810414"/>
            <a:ext cx="1" cy="643679"/>
          </a:xfrm>
          <a:prstGeom prst="line">
            <a:avLst/>
          </a:prstGeom>
          <a:noFill/>
          <a:ln w="28575" cap="flat" cmpd="sng" algn="ctr">
            <a:solidFill>
              <a:srgbClr val="88C235"/>
            </a:solidFill>
            <a:prstDash val="solid"/>
          </a:ln>
          <a:effectLst/>
        </p:spPr>
      </p:cxnSp>
      <p:cxnSp>
        <p:nvCxnSpPr>
          <p:cNvPr id="12" name="直線コネクタ 11"/>
          <p:cNvCxnSpPr/>
          <p:nvPr/>
        </p:nvCxnSpPr>
        <p:spPr>
          <a:xfrm>
            <a:off x="1906196" y="4810414"/>
            <a:ext cx="1" cy="643679"/>
          </a:xfrm>
          <a:prstGeom prst="line">
            <a:avLst/>
          </a:prstGeom>
          <a:noFill/>
          <a:ln w="28575" cap="flat" cmpd="sng" algn="ctr">
            <a:solidFill>
              <a:srgbClr val="88C235"/>
            </a:solidFill>
            <a:prstDash val="solid"/>
          </a:ln>
          <a:effectLst/>
        </p:spPr>
      </p:cxnSp>
      <p:pic>
        <p:nvPicPr>
          <p:cNvPr id="13" name="図 12"/>
          <p:cNvPicPr>
            <a:picLocks noChangeAspect="1"/>
          </p:cNvPicPr>
          <p:nvPr/>
        </p:nvPicPr>
        <p:blipFill>
          <a:blip r:embed="rId3" cstate="print">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2598476" y="3870864"/>
            <a:ext cx="1125181" cy="1125181"/>
          </a:xfrm>
          <a:prstGeom prst="rect">
            <a:avLst/>
          </a:prstGeom>
        </p:spPr>
      </p:pic>
      <p:pic>
        <p:nvPicPr>
          <p:cNvPr id="14" name="図 13"/>
          <p:cNvPicPr>
            <a:picLocks noChangeAspect="1"/>
          </p:cNvPicPr>
          <p:nvPr/>
        </p:nvPicPr>
        <p:blipFill>
          <a:blip r:embed="rId3" cstate="print">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1345743" y="3870864"/>
            <a:ext cx="1125181" cy="1125181"/>
          </a:xfrm>
          <a:prstGeom prst="rect">
            <a:avLst/>
          </a:prstGeom>
        </p:spPr>
      </p:pic>
      <p:sp>
        <p:nvSpPr>
          <p:cNvPr id="15" name="テキスト ボックス 14"/>
          <p:cNvSpPr txBox="1"/>
          <p:nvPr/>
        </p:nvSpPr>
        <p:spPr>
          <a:xfrm>
            <a:off x="1518173" y="5405640"/>
            <a:ext cx="819455" cy="369332"/>
          </a:xfrm>
          <a:prstGeom prst="rect">
            <a:avLst/>
          </a:prstGeom>
          <a:noFill/>
        </p:spPr>
        <p:txBody>
          <a:bodyPr wrap="none" rtlCol="0">
            <a:spAutoFit/>
          </a:bodyPr>
          <a:lstStyle/>
          <a:p>
            <a:r>
              <a:rPr kumimoji="1" lang="en-US" altLang="ja-JP" i="1" dirty="0">
                <a:solidFill>
                  <a:srgbClr val="002060"/>
                </a:solidFill>
              </a:rPr>
              <a:t>a.b.c.1</a:t>
            </a:r>
            <a:endParaRPr kumimoji="1" lang="ja-JP" altLang="en-US" i="1" dirty="0">
              <a:solidFill>
                <a:srgbClr val="002060"/>
              </a:solidFill>
            </a:endParaRPr>
          </a:p>
        </p:txBody>
      </p:sp>
      <p:sp>
        <p:nvSpPr>
          <p:cNvPr id="16" name="テキスト ボックス 15"/>
          <p:cNvSpPr txBox="1"/>
          <p:nvPr/>
        </p:nvSpPr>
        <p:spPr>
          <a:xfrm>
            <a:off x="2761821" y="5405640"/>
            <a:ext cx="819455" cy="369332"/>
          </a:xfrm>
          <a:prstGeom prst="rect">
            <a:avLst/>
          </a:prstGeom>
          <a:noFill/>
        </p:spPr>
        <p:txBody>
          <a:bodyPr wrap="none" rtlCol="0">
            <a:spAutoFit/>
          </a:bodyPr>
          <a:lstStyle/>
          <a:p>
            <a:r>
              <a:rPr kumimoji="1" lang="en-US" altLang="ja-JP" i="1" dirty="0">
                <a:solidFill>
                  <a:srgbClr val="002060"/>
                </a:solidFill>
              </a:rPr>
              <a:t>a.b.c.2</a:t>
            </a:r>
            <a:endParaRPr kumimoji="1" lang="ja-JP" altLang="en-US" i="1" dirty="0">
              <a:solidFill>
                <a:srgbClr val="002060"/>
              </a:solidFill>
            </a:endParaRPr>
          </a:p>
        </p:txBody>
      </p:sp>
      <p:cxnSp>
        <p:nvCxnSpPr>
          <p:cNvPr id="17" name="直線コネクタ 16"/>
          <p:cNvCxnSpPr/>
          <p:nvPr/>
        </p:nvCxnSpPr>
        <p:spPr>
          <a:xfrm>
            <a:off x="4393790" y="4810414"/>
            <a:ext cx="1" cy="643679"/>
          </a:xfrm>
          <a:prstGeom prst="line">
            <a:avLst/>
          </a:prstGeom>
          <a:noFill/>
          <a:ln w="28575" cap="flat" cmpd="sng" algn="ctr">
            <a:solidFill>
              <a:srgbClr val="88C235"/>
            </a:solidFill>
            <a:prstDash val="solid"/>
          </a:ln>
          <a:effectLst/>
        </p:spPr>
      </p:cxnSp>
      <p:pic>
        <p:nvPicPr>
          <p:cNvPr id="18" name="図 17"/>
          <p:cNvPicPr>
            <a:picLocks noChangeAspect="1"/>
          </p:cNvPicPr>
          <p:nvPr/>
        </p:nvPicPr>
        <p:blipFill>
          <a:blip r:embed="rId3" cstate="print">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3831200" y="3870864"/>
            <a:ext cx="1125181" cy="1125181"/>
          </a:xfrm>
          <a:prstGeom prst="rect">
            <a:avLst/>
          </a:prstGeom>
        </p:spPr>
      </p:pic>
      <p:sp>
        <p:nvSpPr>
          <p:cNvPr id="19" name="テキスト ボックス 18"/>
          <p:cNvSpPr txBox="1"/>
          <p:nvPr/>
        </p:nvSpPr>
        <p:spPr>
          <a:xfrm>
            <a:off x="4011584" y="5405640"/>
            <a:ext cx="819455" cy="369332"/>
          </a:xfrm>
          <a:prstGeom prst="rect">
            <a:avLst/>
          </a:prstGeom>
          <a:noFill/>
        </p:spPr>
        <p:txBody>
          <a:bodyPr wrap="none" rtlCol="0">
            <a:spAutoFit/>
          </a:bodyPr>
          <a:lstStyle/>
          <a:p>
            <a:r>
              <a:rPr kumimoji="1" lang="en-US" altLang="ja-JP" i="1" dirty="0">
                <a:solidFill>
                  <a:srgbClr val="002060"/>
                </a:solidFill>
              </a:rPr>
              <a:t>a.b.c.3</a:t>
            </a:r>
            <a:endParaRPr kumimoji="1" lang="ja-JP" altLang="en-US" i="1" dirty="0">
              <a:solidFill>
                <a:srgbClr val="002060"/>
              </a:solidFill>
            </a:endParaRPr>
          </a:p>
        </p:txBody>
      </p:sp>
      <p:sp>
        <p:nvSpPr>
          <p:cNvPr id="20" name="テキスト ボックス 19"/>
          <p:cNvSpPr txBox="1"/>
          <p:nvPr/>
        </p:nvSpPr>
        <p:spPr>
          <a:xfrm>
            <a:off x="1838840" y="4825399"/>
            <a:ext cx="689612" cy="338554"/>
          </a:xfrm>
          <a:prstGeom prst="rect">
            <a:avLst/>
          </a:prstGeom>
          <a:noFill/>
        </p:spPr>
        <p:txBody>
          <a:bodyPr wrap="none" rtlCol="0">
            <a:spAutoFit/>
          </a:bodyPr>
          <a:lstStyle/>
          <a:p>
            <a:r>
              <a:rPr kumimoji="1" lang="en-US" altLang="ja-JP" sz="1600" i="1" dirty="0">
                <a:solidFill>
                  <a:srgbClr val="002060"/>
                </a:solidFill>
              </a:rPr>
              <a:t>vm01</a:t>
            </a:r>
            <a:endParaRPr kumimoji="1" lang="ja-JP" altLang="en-US" sz="1600" i="1" dirty="0">
              <a:solidFill>
                <a:srgbClr val="002060"/>
              </a:solidFill>
            </a:endParaRPr>
          </a:p>
        </p:txBody>
      </p:sp>
      <p:sp>
        <p:nvSpPr>
          <p:cNvPr id="21" name="テキスト ボックス 20"/>
          <p:cNvSpPr txBox="1"/>
          <p:nvPr/>
        </p:nvSpPr>
        <p:spPr>
          <a:xfrm>
            <a:off x="3093655" y="4825399"/>
            <a:ext cx="689612" cy="338554"/>
          </a:xfrm>
          <a:prstGeom prst="rect">
            <a:avLst/>
          </a:prstGeom>
          <a:noFill/>
        </p:spPr>
        <p:txBody>
          <a:bodyPr wrap="none" rtlCol="0">
            <a:spAutoFit/>
          </a:bodyPr>
          <a:lstStyle/>
          <a:p>
            <a:r>
              <a:rPr kumimoji="1" lang="en-US" altLang="ja-JP" sz="1600" i="1" dirty="0">
                <a:solidFill>
                  <a:srgbClr val="002060"/>
                </a:solidFill>
              </a:rPr>
              <a:t>vm02</a:t>
            </a:r>
            <a:endParaRPr kumimoji="1" lang="ja-JP" altLang="en-US" sz="1600" i="1" dirty="0">
              <a:solidFill>
                <a:srgbClr val="002060"/>
              </a:solidFill>
            </a:endParaRPr>
          </a:p>
        </p:txBody>
      </p:sp>
      <p:sp>
        <p:nvSpPr>
          <p:cNvPr id="22" name="テキスト ボックス 21"/>
          <p:cNvSpPr txBox="1"/>
          <p:nvPr/>
        </p:nvSpPr>
        <p:spPr>
          <a:xfrm>
            <a:off x="4347958" y="4825399"/>
            <a:ext cx="684803" cy="338554"/>
          </a:xfrm>
          <a:prstGeom prst="rect">
            <a:avLst/>
          </a:prstGeom>
          <a:noFill/>
        </p:spPr>
        <p:txBody>
          <a:bodyPr wrap="none" rtlCol="0">
            <a:spAutoFit/>
          </a:bodyPr>
          <a:lstStyle/>
          <a:p>
            <a:r>
              <a:rPr kumimoji="1" lang="en-US" altLang="ja-JP" sz="1600" i="1" dirty="0">
                <a:solidFill>
                  <a:srgbClr val="002060"/>
                </a:solidFill>
              </a:rPr>
              <a:t>vm03</a:t>
            </a:r>
            <a:endParaRPr kumimoji="1" lang="ja-JP" altLang="en-US" sz="1600" i="1" dirty="0">
              <a:solidFill>
                <a:srgbClr val="002060"/>
              </a:solidFill>
            </a:endParaRPr>
          </a:p>
        </p:txBody>
      </p:sp>
      <p:sp>
        <p:nvSpPr>
          <p:cNvPr id="23" name="正方形/長方形 22"/>
          <p:cNvSpPr/>
          <p:nvPr/>
        </p:nvSpPr>
        <p:spPr>
          <a:xfrm>
            <a:off x="5129078" y="5402111"/>
            <a:ext cx="72008" cy="72008"/>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
        <p:nvSpPr>
          <p:cNvPr id="24" name="テキスト ボックス 23"/>
          <p:cNvSpPr txBox="1"/>
          <p:nvPr/>
        </p:nvSpPr>
        <p:spPr>
          <a:xfrm>
            <a:off x="1439089" y="3665470"/>
            <a:ext cx="971741" cy="369332"/>
          </a:xfrm>
          <a:prstGeom prst="rect">
            <a:avLst/>
          </a:prstGeom>
          <a:noFill/>
        </p:spPr>
        <p:txBody>
          <a:bodyPr wrap="none" rtlCol="0">
            <a:spAutoFit/>
          </a:bodyPr>
          <a:lstStyle/>
          <a:p>
            <a:pPr algn="ctr"/>
            <a:r>
              <a:rPr kumimoji="1" lang="en-US" altLang="ja-JP" i="1" dirty="0">
                <a:solidFill>
                  <a:srgbClr val="002060"/>
                </a:solidFill>
              </a:rPr>
              <a:t>443/</a:t>
            </a:r>
            <a:r>
              <a:rPr kumimoji="1" lang="en-US" altLang="ja-JP" i="1" dirty="0" err="1">
                <a:solidFill>
                  <a:srgbClr val="002060"/>
                </a:solidFill>
              </a:rPr>
              <a:t>tcp</a:t>
            </a:r>
            <a:endParaRPr kumimoji="1" lang="ja-JP" altLang="en-US" i="1" dirty="0">
              <a:solidFill>
                <a:srgbClr val="002060"/>
              </a:solidFill>
            </a:endParaRPr>
          </a:p>
        </p:txBody>
      </p:sp>
      <p:sp>
        <p:nvSpPr>
          <p:cNvPr id="25" name="テキスト ボックス 24"/>
          <p:cNvSpPr txBox="1"/>
          <p:nvPr/>
        </p:nvSpPr>
        <p:spPr>
          <a:xfrm>
            <a:off x="2675195" y="3665470"/>
            <a:ext cx="971741" cy="369332"/>
          </a:xfrm>
          <a:prstGeom prst="rect">
            <a:avLst/>
          </a:prstGeom>
          <a:noFill/>
        </p:spPr>
        <p:txBody>
          <a:bodyPr wrap="none" rtlCol="0">
            <a:spAutoFit/>
          </a:bodyPr>
          <a:lstStyle/>
          <a:p>
            <a:pPr algn="ctr"/>
            <a:r>
              <a:rPr kumimoji="1" lang="en-US" altLang="ja-JP" i="1" dirty="0">
                <a:solidFill>
                  <a:srgbClr val="002060"/>
                </a:solidFill>
              </a:rPr>
              <a:t>443/</a:t>
            </a:r>
            <a:r>
              <a:rPr kumimoji="1" lang="en-US" altLang="ja-JP" i="1" dirty="0" err="1">
                <a:solidFill>
                  <a:srgbClr val="002060"/>
                </a:solidFill>
              </a:rPr>
              <a:t>tcp</a:t>
            </a:r>
            <a:endParaRPr kumimoji="1" lang="ja-JP" altLang="en-US" i="1" dirty="0">
              <a:solidFill>
                <a:srgbClr val="002060"/>
              </a:solidFill>
            </a:endParaRPr>
          </a:p>
        </p:txBody>
      </p:sp>
      <p:sp>
        <p:nvSpPr>
          <p:cNvPr id="26" name="テキスト ボックス 25"/>
          <p:cNvSpPr txBox="1"/>
          <p:nvPr/>
        </p:nvSpPr>
        <p:spPr>
          <a:xfrm>
            <a:off x="3925907" y="3665470"/>
            <a:ext cx="971741" cy="369332"/>
          </a:xfrm>
          <a:prstGeom prst="rect">
            <a:avLst/>
          </a:prstGeom>
          <a:noFill/>
        </p:spPr>
        <p:txBody>
          <a:bodyPr wrap="none" rtlCol="0">
            <a:spAutoFit/>
          </a:bodyPr>
          <a:lstStyle/>
          <a:p>
            <a:pPr algn="ctr"/>
            <a:r>
              <a:rPr kumimoji="1" lang="en-US" altLang="ja-JP" i="1" dirty="0">
                <a:solidFill>
                  <a:srgbClr val="002060"/>
                </a:solidFill>
              </a:rPr>
              <a:t>443/</a:t>
            </a:r>
            <a:r>
              <a:rPr kumimoji="1" lang="en-US" altLang="ja-JP" i="1" dirty="0" err="1">
                <a:solidFill>
                  <a:srgbClr val="002060"/>
                </a:solidFill>
              </a:rPr>
              <a:t>tcp</a:t>
            </a:r>
            <a:endParaRPr kumimoji="1" lang="ja-JP" altLang="en-US" i="1" dirty="0">
              <a:solidFill>
                <a:srgbClr val="002060"/>
              </a:solidFill>
            </a:endParaRPr>
          </a:p>
        </p:txBody>
      </p:sp>
      <p:cxnSp>
        <p:nvCxnSpPr>
          <p:cNvPr id="27" name="直線矢印コネクタ 26"/>
          <p:cNvCxnSpPr>
            <a:stCxn id="9" idx="2"/>
            <a:endCxn id="26" idx="0"/>
          </p:cNvCxnSpPr>
          <p:nvPr/>
        </p:nvCxnSpPr>
        <p:spPr>
          <a:xfrm>
            <a:off x="3161066" y="3240953"/>
            <a:ext cx="1250712" cy="424517"/>
          </a:xfrm>
          <a:prstGeom prst="straightConnector1">
            <a:avLst/>
          </a:prstGeom>
          <a:noFill/>
          <a:ln w="57150" cap="flat" cmpd="sng" algn="ctr">
            <a:solidFill>
              <a:srgbClr val="88C235"/>
            </a:solidFill>
            <a:prstDash val="solid"/>
            <a:tailEnd type="triangle"/>
          </a:ln>
          <a:effectLst/>
        </p:spPr>
      </p:cxnSp>
      <p:cxnSp>
        <p:nvCxnSpPr>
          <p:cNvPr id="28" name="直線矢印コネクタ 27"/>
          <p:cNvCxnSpPr>
            <a:stCxn id="9" idx="2"/>
            <a:endCxn id="24" idx="0"/>
          </p:cNvCxnSpPr>
          <p:nvPr/>
        </p:nvCxnSpPr>
        <p:spPr>
          <a:xfrm flipH="1">
            <a:off x="1924960" y="3240953"/>
            <a:ext cx="1236106" cy="424517"/>
          </a:xfrm>
          <a:prstGeom prst="straightConnector1">
            <a:avLst/>
          </a:prstGeom>
          <a:noFill/>
          <a:ln w="57150" cap="flat" cmpd="sng" algn="ctr">
            <a:solidFill>
              <a:srgbClr val="88C235"/>
            </a:solidFill>
            <a:prstDash val="solid"/>
            <a:tailEnd type="triangle"/>
          </a:ln>
          <a:effectLst/>
        </p:spPr>
      </p:cxnSp>
      <p:pic>
        <p:nvPicPr>
          <p:cNvPr id="30" name="図 29"/>
          <p:cNvPicPr>
            <a:picLocks noChangeAspect="1"/>
          </p:cNvPicPr>
          <p:nvPr/>
        </p:nvPicPr>
        <p:blipFill>
          <a:blip r:embed="rId4" cstate="print">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432020" y="5967984"/>
            <a:ext cx="894410" cy="894410"/>
          </a:xfrm>
          <a:prstGeom prst="rect">
            <a:avLst/>
          </a:prstGeom>
        </p:spPr>
      </p:pic>
      <p:sp>
        <p:nvSpPr>
          <p:cNvPr id="31" name="テキスト ボックス 30"/>
          <p:cNvSpPr txBox="1"/>
          <p:nvPr/>
        </p:nvSpPr>
        <p:spPr bwMode="auto">
          <a:xfrm>
            <a:off x="3598910" y="2307194"/>
            <a:ext cx="1485344" cy="6795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defTabSz="913341" fontAlgn="base">
              <a:lnSpc>
                <a:spcPct val="90000"/>
              </a:lnSpc>
              <a:spcBef>
                <a:spcPct val="0"/>
              </a:spcBef>
              <a:spcAft>
                <a:spcPts val="1175"/>
              </a:spcAft>
            </a:pPr>
            <a:r>
              <a:rPr kumimoji="1" lang="ja-JP" altLang="en-US" dirty="0">
                <a:cs typeface="Segoe UI" charset="0"/>
              </a:rPr>
              <a:t>負荷分散</a:t>
            </a:r>
            <a:br>
              <a:rPr kumimoji="1" lang="en-US" altLang="ja-JP" dirty="0">
                <a:cs typeface="Segoe UI" charset="0"/>
              </a:rPr>
            </a:br>
            <a:r>
              <a:rPr kumimoji="1" lang="ja-JP" altLang="en-US" dirty="0">
                <a:cs typeface="Segoe UI" charset="0"/>
              </a:rPr>
              <a:t>エンドポイント</a:t>
            </a:r>
          </a:p>
        </p:txBody>
      </p:sp>
      <p:sp>
        <p:nvSpPr>
          <p:cNvPr id="32" name="Rectangle 46"/>
          <p:cNvSpPr/>
          <p:nvPr/>
        </p:nvSpPr>
        <p:spPr bwMode="auto">
          <a:xfrm>
            <a:off x="211242" y="1263576"/>
            <a:ext cx="5760640" cy="576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仮想マシン </a:t>
            </a:r>
            <a:r>
              <a:rPr lang="en-US" altLang="ja-JP" sz="2800" kern="0" dirty="0">
                <a:gradFill>
                  <a:gsLst>
                    <a:gs pos="0">
                      <a:srgbClr val="FFFFFF"/>
                    </a:gs>
                    <a:gs pos="100000">
                      <a:srgbClr val="FFFFFF"/>
                    </a:gs>
                  </a:gsLst>
                  <a:lin ang="5400000" scaled="0"/>
                </a:gradFill>
                <a:cs typeface="Segoe UI" pitchFamily="34" charset="0"/>
              </a:rPr>
              <a:t>(</a:t>
            </a:r>
            <a:r>
              <a:rPr lang="ja-JP" altLang="en-US" sz="2800" kern="0" dirty="0">
                <a:gradFill>
                  <a:gsLst>
                    <a:gs pos="0">
                      <a:srgbClr val="FFFFFF"/>
                    </a:gs>
                    <a:gs pos="100000">
                      <a:srgbClr val="FFFFFF"/>
                    </a:gs>
                  </a:gsLst>
                  <a:lin ang="5400000" scaled="0"/>
                </a:gradFill>
                <a:cs typeface="Segoe UI" pitchFamily="34" charset="0"/>
              </a:rPr>
              <a:t>クラシック</a:t>
            </a:r>
            <a:r>
              <a:rPr lang="en-US" altLang="ja-JP" sz="2800" kern="0" dirty="0">
                <a:gradFill>
                  <a:gsLst>
                    <a:gs pos="0">
                      <a:srgbClr val="FFFFFF"/>
                    </a:gs>
                    <a:gs pos="100000">
                      <a:srgbClr val="FFFFFF"/>
                    </a:gs>
                  </a:gsLst>
                  <a:lin ang="5400000" scaled="0"/>
                </a:gradFill>
                <a:cs typeface="Segoe UI" pitchFamily="34" charset="0"/>
              </a:rPr>
              <a:t>)</a:t>
            </a:r>
            <a:endParaRPr lang="en-US" sz="2800" kern="0" dirty="0">
              <a:gradFill>
                <a:gsLst>
                  <a:gs pos="0">
                    <a:srgbClr val="FFFFFF"/>
                  </a:gs>
                  <a:gs pos="100000">
                    <a:srgbClr val="FFFFFF"/>
                  </a:gs>
                </a:gsLst>
                <a:lin ang="5400000" scaled="0"/>
              </a:gradFill>
              <a:cs typeface="Segoe UI" pitchFamily="34" charset="0"/>
            </a:endParaRPr>
          </a:p>
        </p:txBody>
      </p:sp>
      <p:sp>
        <p:nvSpPr>
          <p:cNvPr id="33" name="Rectangle 46"/>
          <p:cNvSpPr/>
          <p:nvPr/>
        </p:nvSpPr>
        <p:spPr bwMode="auto">
          <a:xfrm>
            <a:off x="6238429" y="1264827"/>
            <a:ext cx="5760640" cy="576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仮想マシン </a:t>
            </a:r>
            <a:r>
              <a:rPr lang="en-US" altLang="ja-JP" sz="2800" kern="0" dirty="0">
                <a:gradFill>
                  <a:gsLst>
                    <a:gs pos="0">
                      <a:srgbClr val="FFFFFF"/>
                    </a:gs>
                    <a:gs pos="100000">
                      <a:srgbClr val="FFFFFF"/>
                    </a:gs>
                  </a:gsLst>
                  <a:lin ang="5400000" scaled="0"/>
                </a:gradFill>
                <a:cs typeface="Segoe UI" pitchFamily="34" charset="0"/>
              </a:rPr>
              <a:t>(ARM)</a:t>
            </a:r>
            <a:endParaRPr lang="en-US" sz="2800" kern="0" dirty="0">
              <a:gradFill>
                <a:gsLst>
                  <a:gs pos="0">
                    <a:srgbClr val="FFFFFF"/>
                  </a:gs>
                  <a:gs pos="100000">
                    <a:srgbClr val="FFFFFF"/>
                  </a:gs>
                </a:gsLst>
                <a:lin ang="5400000" scaled="0"/>
              </a:gradFill>
              <a:cs typeface="Segoe UI" pitchFamily="34" charset="0"/>
            </a:endParaRPr>
          </a:p>
        </p:txBody>
      </p:sp>
      <p:sp>
        <p:nvSpPr>
          <p:cNvPr id="34" name="正方形/長方形 33"/>
          <p:cNvSpPr/>
          <p:nvPr/>
        </p:nvSpPr>
        <p:spPr bwMode="auto">
          <a:xfrm>
            <a:off x="6236843" y="1959699"/>
            <a:ext cx="5763813" cy="4669763"/>
          </a:xfrm>
          <a:prstGeom prst="rect">
            <a:avLst/>
          </a:prstGeom>
          <a:noFill/>
          <a:ln w="38100">
            <a:solidFill>
              <a:srgbClr val="0072C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000" b="1" dirty="0">
              <a:solidFill>
                <a:schemeClr val="bg1"/>
              </a:solidFill>
              <a:cs typeface="Segoe UI" pitchFamily="34" charset="0"/>
            </a:endParaRPr>
          </a:p>
        </p:txBody>
      </p:sp>
      <p:pic>
        <p:nvPicPr>
          <p:cNvPr id="36" name="図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7945" y="6194680"/>
            <a:ext cx="717525" cy="582989"/>
          </a:xfrm>
          <a:prstGeom prst="rect">
            <a:avLst/>
          </a:prstGeom>
        </p:spPr>
      </p:pic>
      <p:sp>
        <p:nvSpPr>
          <p:cNvPr id="41" name="テキスト ボックス 40"/>
          <p:cNvSpPr txBox="1"/>
          <p:nvPr/>
        </p:nvSpPr>
        <p:spPr bwMode="auto">
          <a:xfrm>
            <a:off x="6832278" y="5589064"/>
            <a:ext cx="1749840" cy="4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defTabSz="913341" fontAlgn="base">
              <a:lnSpc>
                <a:spcPct val="90000"/>
              </a:lnSpc>
              <a:spcBef>
                <a:spcPct val="0"/>
              </a:spcBef>
              <a:spcAft>
                <a:spcPts val="1175"/>
              </a:spcAft>
            </a:pPr>
            <a:r>
              <a:rPr kumimoji="1" lang="ja-JP" altLang="en-US" dirty="0">
                <a:cs typeface="Segoe UI" charset="0"/>
              </a:rPr>
              <a:t>仮想ネットワーク</a:t>
            </a:r>
          </a:p>
        </p:txBody>
      </p:sp>
      <p:sp>
        <p:nvSpPr>
          <p:cNvPr id="42" name="テキスト ボックス 41"/>
          <p:cNvSpPr txBox="1"/>
          <p:nvPr/>
        </p:nvSpPr>
        <p:spPr bwMode="auto">
          <a:xfrm>
            <a:off x="6618056" y="6251126"/>
            <a:ext cx="1639232" cy="4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defTabSz="913341" fontAlgn="base">
              <a:lnSpc>
                <a:spcPct val="90000"/>
              </a:lnSpc>
              <a:spcBef>
                <a:spcPct val="0"/>
              </a:spcBef>
              <a:spcAft>
                <a:spcPts val="1175"/>
              </a:spcAft>
            </a:pPr>
            <a:r>
              <a:rPr kumimoji="1" lang="ja-JP" altLang="en-US" dirty="0">
                <a:cs typeface="Segoe UI" charset="0"/>
              </a:rPr>
              <a:t>リソースグループ</a:t>
            </a:r>
          </a:p>
        </p:txBody>
      </p:sp>
      <p:sp>
        <p:nvSpPr>
          <p:cNvPr id="43" name="正方形/長方形 42"/>
          <p:cNvSpPr/>
          <p:nvPr/>
        </p:nvSpPr>
        <p:spPr bwMode="auto">
          <a:xfrm>
            <a:off x="6458832" y="2117933"/>
            <a:ext cx="5464224" cy="3786591"/>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kumimoji="1" lang="ja-JP" altLang="en-US" sz="2000" b="1" dirty="0">
              <a:solidFill>
                <a:schemeClr val="bg1"/>
              </a:solidFill>
              <a:cs typeface="Segoe UI" pitchFamily="34" charset="0"/>
            </a:endParaRPr>
          </a:p>
        </p:txBody>
      </p:sp>
      <p:pic>
        <p:nvPicPr>
          <p:cNvPr id="44" name="図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4426" y="5733240"/>
            <a:ext cx="587260" cy="342568"/>
          </a:xfrm>
          <a:prstGeom prst="rect">
            <a:avLst/>
          </a:prstGeom>
        </p:spPr>
      </p:pic>
      <p:sp>
        <p:nvSpPr>
          <p:cNvPr id="50" name="テキスト ボックス 49"/>
          <p:cNvSpPr txBox="1"/>
          <p:nvPr/>
        </p:nvSpPr>
        <p:spPr>
          <a:xfrm>
            <a:off x="8658527" y="2182729"/>
            <a:ext cx="920444"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1" u="none" strike="noStrike" kern="0" cap="none" spc="0" normalizeH="0" baseline="0" noProof="0" dirty="0">
                <a:ln>
                  <a:noFill/>
                </a:ln>
                <a:solidFill>
                  <a:srgbClr val="002060"/>
                </a:solidFill>
                <a:effectLst/>
                <a:uLnTx/>
                <a:uFillTx/>
                <a:cs typeface="Consolas" panose="020B0609020204030204" pitchFamily="49" charset="0"/>
              </a:rPr>
              <a:t>A.B.C.D</a:t>
            </a:r>
            <a:endParaRPr kumimoji="1" lang="ja-JP" altLang="en-US" sz="1800" b="0" i="1" u="none" strike="noStrike" kern="0" cap="none" spc="0" normalizeH="0" baseline="0" noProof="0" dirty="0">
              <a:ln>
                <a:noFill/>
              </a:ln>
              <a:solidFill>
                <a:srgbClr val="002060"/>
              </a:solidFill>
              <a:effectLst/>
              <a:uLnTx/>
              <a:uFillTx/>
              <a:cs typeface="Consolas" panose="020B0609020204030204" pitchFamily="49" charset="0"/>
            </a:endParaRPr>
          </a:p>
        </p:txBody>
      </p:sp>
      <p:pic>
        <p:nvPicPr>
          <p:cNvPr id="67" name="図 6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53918" y="2523843"/>
            <a:ext cx="729663" cy="737264"/>
          </a:xfrm>
          <a:prstGeom prst="rect">
            <a:avLst/>
          </a:prstGeom>
        </p:spPr>
      </p:pic>
      <p:sp>
        <p:nvSpPr>
          <p:cNvPr id="68" name="テキスト ボックス 67"/>
          <p:cNvSpPr txBox="1"/>
          <p:nvPr/>
        </p:nvSpPr>
        <p:spPr bwMode="auto">
          <a:xfrm>
            <a:off x="9351390" y="2662841"/>
            <a:ext cx="1623202" cy="4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defTabSz="913341" fontAlgn="base">
              <a:lnSpc>
                <a:spcPct val="90000"/>
              </a:lnSpc>
              <a:spcBef>
                <a:spcPct val="0"/>
              </a:spcBef>
              <a:spcAft>
                <a:spcPts val="1175"/>
              </a:spcAft>
            </a:pPr>
            <a:r>
              <a:rPr kumimoji="1" lang="ja-JP" altLang="en-US" dirty="0">
                <a:cs typeface="Segoe UI" charset="0"/>
              </a:rPr>
              <a:t>ロードバランサー</a:t>
            </a:r>
          </a:p>
        </p:txBody>
      </p:sp>
      <p:cxnSp>
        <p:nvCxnSpPr>
          <p:cNvPr id="71" name="直線矢印コネクタ 70"/>
          <p:cNvCxnSpPr/>
          <p:nvPr/>
        </p:nvCxnSpPr>
        <p:spPr>
          <a:xfrm flipH="1">
            <a:off x="9118748" y="3293923"/>
            <a:ext cx="2" cy="431487"/>
          </a:xfrm>
          <a:prstGeom prst="straightConnector1">
            <a:avLst/>
          </a:prstGeom>
          <a:noFill/>
          <a:ln w="57150" cap="flat" cmpd="sng" algn="ctr">
            <a:solidFill>
              <a:srgbClr val="88C235"/>
            </a:solidFill>
            <a:prstDash val="solid"/>
            <a:tailEnd type="triangle"/>
          </a:ln>
          <a:effectLst/>
        </p:spPr>
      </p:cxnSp>
      <p:cxnSp>
        <p:nvCxnSpPr>
          <p:cNvPr id="72" name="直線矢印コネクタ 71"/>
          <p:cNvCxnSpPr>
            <a:stCxn id="67" idx="2"/>
          </p:cNvCxnSpPr>
          <p:nvPr/>
        </p:nvCxnSpPr>
        <p:spPr>
          <a:xfrm>
            <a:off x="9118750" y="3261107"/>
            <a:ext cx="1186095" cy="464303"/>
          </a:xfrm>
          <a:prstGeom prst="straightConnector1">
            <a:avLst/>
          </a:prstGeom>
          <a:noFill/>
          <a:ln w="57150" cap="flat" cmpd="sng" algn="ctr">
            <a:solidFill>
              <a:srgbClr val="88C235"/>
            </a:solidFill>
            <a:prstDash val="solid"/>
            <a:tailEnd type="triangle"/>
          </a:ln>
          <a:effectLst/>
        </p:spPr>
      </p:cxnSp>
      <p:cxnSp>
        <p:nvCxnSpPr>
          <p:cNvPr id="73" name="直線矢印コネクタ 72"/>
          <p:cNvCxnSpPr>
            <a:stCxn id="67" idx="2"/>
          </p:cNvCxnSpPr>
          <p:nvPr/>
        </p:nvCxnSpPr>
        <p:spPr>
          <a:xfrm flipH="1">
            <a:off x="7818027" y="3261107"/>
            <a:ext cx="1300723" cy="464303"/>
          </a:xfrm>
          <a:prstGeom prst="straightConnector1">
            <a:avLst/>
          </a:prstGeom>
          <a:noFill/>
          <a:ln w="57150" cap="flat" cmpd="sng" algn="ctr">
            <a:solidFill>
              <a:srgbClr val="88C235"/>
            </a:solidFill>
            <a:prstDash val="solid"/>
            <a:tailEnd type="triangle"/>
          </a:ln>
          <a:effectLst/>
        </p:spPr>
      </p:cxnSp>
      <p:pic>
        <p:nvPicPr>
          <p:cNvPr id="76" name="図 7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20090" y="5003038"/>
            <a:ext cx="482072" cy="658606"/>
          </a:xfrm>
          <a:prstGeom prst="rect">
            <a:avLst/>
          </a:prstGeom>
        </p:spPr>
      </p:pic>
      <p:sp>
        <p:nvSpPr>
          <p:cNvPr id="77" name="テキスト ボックス 76"/>
          <p:cNvSpPr txBox="1"/>
          <p:nvPr/>
        </p:nvSpPr>
        <p:spPr bwMode="auto">
          <a:xfrm>
            <a:off x="10788747" y="5589064"/>
            <a:ext cx="744757" cy="4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3352" tIns="89594" rIns="143352" bIns="89594" rtlCol="0">
            <a:spAutoFit/>
          </a:bodyPr>
          <a:lstStyle/>
          <a:p>
            <a:pPr algn="ctr" defTabSz="913341" fontAlgn="base">
              <a:lnSpc>
                <a:spcPct val="90000"/>
              </a:lnSpc>
              <a:spcBef>
                <a:spcPct val="0"/>
              </a:spcBef>
              <a:spcAft>
                <a:spcPts val="1175"/>
              </a:spcAft>
            </a:pPr>
            <a:r>
              <a:rPr kumimoji="1" lang="en-US" altLang="ja-JP" dirty="0">
                <a:cs typeface="Segoe UI" charset="0"/>
              </a:rPr>
              <a:t>NSG</a:t>
            </a:r>
            <a:endParaRPr kumimoji="1" lang="ja-JP" altLang="en-US" dirty="0">
              <a:cs typeface="Segoe UI" charset="0"/>
            </a:endParaRPr>
          </a:p>
        </p:txBody>
      </p:sp>
      <p:cxnSp>
        <p:nvCxnSpPr>
          <p:cNvPr id="78" name="直線コネクタ 77"/>
          <p:cNvCxnSpPr/>
          <p:nvPr/>
        </p:nvCxnSpPr>
        <p:spPr>
          <a:xfrm>
            <a:off x="7184461" y="5506217"/>
            <a:ext cx="3907716" cy="0"/>
          </a:xfrm>
          <a:prstGeom prst="line">
            <a:avLst/>
          </a:prstGeom>
          <a:noFill/>
          <a:ln w="28575" cap="flat" cmpd="sng" algn="ctr">
            <a:solidFill>
              <a:srgbClr val="88C235"/>
            </a:solidFill>
            <a:prstDash val="solid"/>
          </a:ln>
          <a:effectLst/>
        </p:spPr>
      </p:cxnSp>
      <p:sp>
        <p:nvSpPr>
          <p:cNvPr id="79" name="正方形/長方形 78"/>
          <p:cNvSpPr/>
          <p:nvPr/>
        </p:nvSpPr>
        <p:spPr>
          <a:xfrm>
            <a:off x="7184461" y="5470213"/>
            <a:ext cx="72008" cy="72008"/>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cxnSp>
        <p:nvCxnSpPr>
          <p:cNvPr id="80" name="直線コネクタ 79"/>
          <p:cNvCxnSpPr/>
          <p:nvPr/>
        </p:nvCxnSpPr>
        <p:spPr>
          <a:xfrm>
            <a:off x="9118747" y="4878516"/>
            <a:ext cx="1" cy="643679"/>
          </a:xfrm>
          <a:prstGeom prst="line">
            <a:avLst/>
          </a:prstGeom>
          <a:noFill/>
          <a:ln w="28575" cap="flat" cmpd="sng" algn="ctr">
            <a:solidFill>
              <a:srgbClr val="88C235"/>
            </a:solidFill>
            <a:prstDash val="solid"/>
          </a:ln>
          <a:effectLst/>
        </p:spPr>
      </p:cxnSp>
      <p:cxnSp>
        <p:nvCxnSpPr>
          <p:cNvPr id="81" name="直線コネクタ 80"/>
          <p:cNvCxnSpPr/>
          <p:nvPr/>
        </p:nvCxnSpPr>
        <p:spPr>
          <a:xfrm>
            <a:off x="7900358" y="4878516"/>
            <a:ext cx="1" cy="643679"/>
          </a:xfrm>
          <a:prstGeom prst="line">
            <a:avLst/>
          </a:prstGeom>
          <a:noFill/>
          <a:ln w="28575" cap="flat" cmpd="sng" algn="ctr">
            <a:solidFill>
              <a:srgbClr val="88C235"/>
            </a:solidFill>
            <a:prstDash val="solid"/>
          </a:ln>
          <a:effectLst/>
        </p:spPr>
      </p:cxnSp>
      <p:cxnSp>
        <p:nvCxnSpPr>
          <p:cNvPr id="82" name="直線コネクタ 81"/>
          <p:cNvCxnSpPr/>
          <p:nvPr/>
        </p:nvCxnSpPr>
        <p:spPr>
          <a:xfrm>
            <a:off x="10333316" y="4878516"/>
            <a:ext cx="1" cy="643679"/>
          </a:xfrm>
          <a:prstGeom prst="line">
            <a:avLst/>
          </a:prstGeom>
          <a:noFill/>
          <a:ln w="28575" cap="flat" cmpd="sng" algn="ctr">
            <a:solidFill>
              <a:srgbClr val="88C235"/>
            </a:solidFill>
            <a:prstDash val="solid"/>
          </a:ln>
          <a:effectLst/>
        </p:spPr>
      </p:cxnSp>
      <p:sp>
        <p:nvSpPr>
          <p:cNvPr id="83" name="正方形/長方形 82"/>
          <p:cNvSpPr/>
          <p:nvPr/>
        </p:nvSpPr>
        <p:spPr>
          <a:xfrm>
            <a:off x="11028407" y="5470213"/>
            <a:ext cx="72008" cy="72008"/>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grpSp>
        <p:nvGrpSpPr>
          <p:cNvPr id="58" name="グループ化 57"/>
          <p:cNvGrpSpPr/>
          <p:nvPr/>
        </p:nvGrpSpPr>
        <p:grpSpPr>
          <a:xfrm>
            <a:off x="7467891" y="3779224"/>
            <a:ext cx="872580" cy="1539985"/>
            <a:chOff x="7051265" y="3918107"/>
            <a:chExt cx="872580" cy="1539985"/>
          </a:xfrm>
        </p:grpSpPr>
        <p:pic>
          <p:nvPicPr>
            <p:cNvPr id="35" name="図 34"/>
            <p:cNvPicPr>
              <a:picLocks noChangeAspect="1"/>
            </p:cNvPicPr>
            <p:nvPr/>
          </p:nvPicPr>
          <p:blipFill>
            <a:blip r:embed="rId9" cstate="print">
              <a:clrChange>
                <a:clrFrom>
                  <a:srgbClr val="003C6C"/>
                </a:clrFrom>
                <a:clrTo>
                  <a:srgbClr val="003C6C">
                    <a:alpha val="0"/>
                  </a:srgbClr>
                </a:clrTo>
              </a:clrChange>
              <a:extLst>
                <a:ext uri="{28A0092B-C50C-407E-A947-70E740481C1C}">
                  <a14:useLocalDpi xmlns:a14="http://schemas.microsoft.com/office/drawing/2010/main" val="0"/>
                </a:ext>
              </a:extLst>
            </a:blip>
            <a:stretch>
              <a:fillRect/>
            </a:stretch>
          </p:blipFill>
          <p:spPr>
            <a:xfrm>
              <a:off x="7051265" y="4652409"/>
              <a:ext cx="872580" cy="805683"/>
            </a:xfrm>
            <a:prstGeom prst="rect">
              <a:avLst/>
            </a:prstGeom>
          </p:spPr>
        </p:pic>
        <p:pic>
          <p:nvPicPr>
            <p:cNvPr id="38" name="図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0304" y="3918107"/>
              <a:ext cx="454502" cy="507351"/>
            </a:xfrm>
            <a:prstGeom prst="rect">
              <a:avLst/>
            </a:prstGeom>
          </p:spPr>
        </p:pic>
        <p:cxnSp>
          <p:nvCxnSpPr>
            <p:cNvPr id="46" name="直線コネクタ 45"/>
            <p:cNvCxnSpPr>
              <a:stCxn id="38" idx="2"/>
              <a:endCxn id="35" idx="0"/>
            </p:cNvCxnSpPr>
            <p:nvPr/>
          </p:nvCxnSpPr>
          <p:spPr>
            <a:xfrm>
              <a:off x="7487555" y="4425458"/>
              <a:ext cx="0" cy="2269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グループ化 58"/>
          <p:cNvGrpSpPr/>
          <p:nvPr/>
        </p:nvGrpSpPr>
        <p:grpSpPr>
          <a:xfrm>
            <a:off x="8682459" y="3779224"/>
            <a:ext cx="872580" cy="1539985"/>
            <a:chOff x="7051265" y="3918107"/>
            <a:chExt cx="872580" cy="1539985"/>
          </a:xfrm>
        </p:grpSpPr>
        <p:pic>
          <p:nvPicPr>
            <p:cNvPr id="60" name="図 59"/>
            <p:cNvPicPr>
              <a:picLocks noChangeAspect="1"/>
            </p:cNvPicPr>
            <p:nvPr/>
          </p:nvPicPr>
          <p:blipFill>
            <a:blip r:embed="rId9" cstate="print">
              <a:clrChange>
                <a:clrFrom>
                  <a:srgbClr val="003C6C"/>
                </a:clrFrom>
                <a:clrTo>
                  <a:srgbClr val="003C6C">
                    <a:alpha val="0"/>
                  </a:srgbClr>
                </a:clrTo>
              </a:clrChange>
              <a:extLst>
                <a:ext uri="{28A0092B-C50C-407E-A947-70E740481C1C}">
                  <a14:useLocalDpi xmlns:a14="http://schemas.microsoft.com/office/drawing/2010/main" val="0"/>
                </a:ext>
              </a:extLst>
            </a:blip>
            <a:stretch>
              <a:fillRect/>
            </a:stretch>
          </p:blipFill>
          <p:spPr>
            <a:xfrm>
              <a:off x="7051265" y="4652409"/>
              <a:ext cx="872580" cy="805683"/>
            </a:xfrm>
            <a:prstGeom prst="rect">
              <a:avLst/>
            </a:prstGeom>
          </p:spPr>
        </p:pic>
        <p:pic>
          <p:nvPicPr>
            <p:cNvPr id="61" name="図 6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0304" y="3918107"/>
              <a:ext cx="454502" cy="507351"/>
            </a:xfrm>
            <a:prstGeom prst="rect">
              <a:avLst/>
            </a:prstGeom>
          </p:spPr>
        </p:pic>
        <p:cxnSp>
          <p:nvCxnSpPr>
            <p:cNvPr id="62" name="直線コネクタ 61"/>
            <p:cNvCxnSpPr>
              <a:stCxn id="61" idx="2"/>
              <a:endCxn id="60" idx="0"/>
            </p:cNvCxnSpPr>
            <p:nvPr/>
          </p:nvCxnSpPr>
          <p:spPr>
            <a:xfrm>
              <a:off x="7487555" y="4425458"/>
              <a:ext cx="0" cy="2269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グループ化 62"/>
          <p:cNvGrpSpPr/>
          <p:nvPr/>
        </p:nvGrpSpPr>
        <p:grpSpPr>
          <a:xfrm>
            <a:off x="9897027" y="3779224"/>
            <a:ext cx="872580" cy="1539985"/>
            <a:chOff x="7051265" y="3918107"/>
            <a:chExt cx="872580" cy="1539985"/>
          </a:xfrm>
        </p:grpSpPr>
        <p:pic>
          <p:nvPicPr>
            <p:cNvPr id="64" name="図 63"/>
            <p:cNvPicPr>
              <a:picLocks noChangeAspect="1"/>
            </p:cNvPicPr>
            <p:nvPr/>
          </p:nvPicPr>
          <p:blipFill>
            <a:blip r:embed="rId9" cstate="print">
              <a:clrChange>
                <a:clrFrom>
                  <a:srgbClr val="003C6C"/>
                </a:clrFrom>
                <a:clrTo>
                  <a:srgbClr val="003C6C">
                    <a:alpha val="0"/>
                  </a:srgbClr>
                </a:clrTo>
              </a:clrChange>
              <a:extLst>
                <a:ext uri="{28A0092B-C50C-407E-A947-70E740481C1C}">
                  <a14:useLocalDpi xmlns:a14="http://schemas.microsoft.com/office/drawing/2010/main" val="0"/>
                </a:ext>
              </a:extLst>
            </a:blip>
            <a:stretch>
              <a:fillRect/>
            </a:stretch>
          </p:blipFill>
          <p:spPr>
            <a:xfrm>
              <a:off x="7051265" y="4652409"/>
              <a:ext cx="872580" cy="805683"/>
            </a:xfrm>
            <a:prstGeom prst="rect">
              <a:avLst/>
            </a:prstGeom>
          </p:spPr>
        </p:pic>
        <p:pic>
          <p:nvPicPr>
            <p:cNvPr id="65" name="図 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0304" y="3918107"/>
              <a:ext cx="454502" cy="507351"/>
            </a:xfrm>
            <a:prstGeom prst="rect">
              <a:avLst/>
            </a:prstGeom>
          </p:spPr>
        </p:pic>
        <p:cxnSp>
          <p:nvCxnSpPr>
            <p:cNvPr id="66" name="直線コネクタ 65"/>
            <p:cNvCxnSpPr>
              <a:stCxn id="65" idx="2"/>
              <a:endCxn id="64" idx="0"/>
            </p:cNvCxnSpPr>
            <p:nvPr/>
          </p:nvCxnSpPr>
          <p:spPr>
            <a:xfrm>
              <a:off x="7487555" y="4425458"/>
              <a:ext cx="0" cy="226951"/>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099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障害ドメイン </a:t>
            </a:r>
            <a:r>
              <a:rPr lang="en-US" altLang="ja-JP" dirty="0"/>
              <a:t>(fault domain)</a:t>
            </a:r>
            <a:r>
              <a:rPr lang="ja-JP" altLang="en-US" dirty="0"/>
              <a:t>と</a:t>
            </a:r>
            <a:br>
              <a:rPr lang="ja-JP" altLang="en-US" dirty="0"/>
            </a:br>
            <a:r>
              <a:rPr lang="ja-JP" altLang="en-US" dirty="0"/>
              <a:t>可用性セット </a:t>
            </a:r>
            <a:r>
              <a:rPr lang="en-US" altLang="ja-JP" dirty="0"/>
              <a:t>(availability set)</a:t>
            </a:r>
            <a:endParaRPr kumimoji="1" lang="ja-JP" altLang="en-US" dirty="0"/>
          </a:p>
        </p:txBody>
      </p:sp>
      <p:sp>
        <p:nvSpPr>
          <p:cNvPr id="44" name="正方形/長方形 43"/>
          <p:cNvSpPr/>
          <p:nvPr/>
        </p:nvSpPr>
        <p:spPr bwMode="auto">
          <a:xfrm>
            <a:off x="234627" y="4804060"/>
            <a:ext cx="5713952" cy="1792300"/>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280121" indent="-280121" defTabSz="896091" fontAlgn="base">
              <a:lnSpc>
                <a:spcPct val="110000"/>
              </a:lnSpc>
              <a:spcBef>
                <a:spcPct val="0"/>
              </a:spcBef>
              <a:spcAft>
                <a:spcPct val="0"/>
              </a:spcAft>
              <a:buFont typeface="Wingdings" panose="05000000000000000000" pitchFamily="2" charset="2"/>
              <a:buChar char="l"/>
              <a:defRPr/>
            </a:pPr>
            <a:r>
              <a:rPr lang="ja-JP" altLang="en-US" sz="1568" kern="0" dirty="0">
                <a:solidFill>
                  <a:srgbClr val="002060"/>
                </a:solidFill>
              </a:rPr>
              <a:t>複数の仮想マシンを同一の可用性セットで括ると、</a:t>
            </a:r>
            <a:br>
              <a:rPr lang="en-US" altLang="ja-JP" sz="1568" kern="0" dirty="0">
                <a:solidFill>
                  <a:srgbClr val="002060"/>
                </a:solidFill>
              </a:rPr>
            </a:br>
            <a:r>
              <a:rPr lang="ja-JP" altLang="en-US" sz="1568" kern="0" dirty="0">
                <a:solidFill>
                  <a:srgbClr val="002060"/>
                </a:solidFill>
              </a:rPr>
              <a:t>最大で</a:t>
            </a:r>
            <a:r>
              <a:rPr lang="ja-JP" altLang="en-US" sz="392" kern="0" dirty="0">
                <a:solidFill>
                  <a:srgbClr val="002060"/>
                </a:solidFill>
              </a:rPr>
              <a:t> </a:t>
            </a:r>
            <a:r>
              <a:rPr lang="en-US" altLang="ja-JP" sz="1568" kern="0" dirty="0">
                <a:solidFill>
                  <a:srgbClr val="002060"/>
                </a:solidFill>
              </a:rPr>
              <a:t>3</a:t>
            </a:r>
            <a:r>
              <a:rPr lang="ja-JP" altLang="en-US" sz="392" kern="0" dirty="0">
                <a:solidFill>
                  <a:srgbClr val="002060"/>
                </a:solidFill>
              </a:rPr>
              <a:t> </a:t>
            </a:r>
            <a:r>
              <a:rPr lang="ja-JP" altLang="en-US" sz="1568" kern="0" dirty="0" err="1">
                <a:solidFill>
                  <a:srgbClr val="002060"/>
                </a:solidFill>
              </a:rPr>
              <a:t>つの</a:t>
            </a:r>
            <a:r>
              <a:rPr lang="ja-JP" altLang="en-US" sz="1568" kern="0" dirty="0">
                <a:solidFill>
                  <a:srgbClr val="002060"/>
                </a:solidFill>
              </a:rPr>
              <a:t>障害ドメインに分散配置</a:t>
            </a:r>
            <a:endParaRPr lang="en-US" altLang="ja-JP" sz="1568"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lang="en-US" altLang="ja-JP" sz="1568"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lang="ja-JP" altLang="en-US" sz="1568" kern="0" dirty="0">
                <a:solidFill>
                  <a:srgbClr val="002060"/>
                </a:solidFill>
              </a:rPr>
              <a:t>いずれかの障害ドメイン内で障害が発生しても、</a:t>
            </a:r>
            <a:br>
              <a:rPr lang="en-US" altLang="ja-JP" sz="1568" kern="0" dirty="0">
                <a:solidFill>
                  <a:srgbClr val="002060"/>
                </a:solidFill>
              </a:rPr>
            </a:br>
            <a:r>
              <a:rPr lang="ja-JP" altLang="en-US" sz="1568" kern="0" dirty="0">
                <a:solidFill>
                  <a:srgbClr val="002060"/>
                </a:solidFill>
              </a:rPr>
              <a:t>可用性セット内の別インスタンスは稼働</a:t>
            </a:r>
            <a:endParaRPr lang="en-US" altLang="ja-JP" sz="1568" kern="0" dirty="0">
              <a:solidFill>
                <a:srgbClr val="002060"/>
              </a:solidFill>
            </a:endParaRPr>
          </a:p>
        </p:txBody>
      </p:sp>
      <p:sp>
        <p:nvSpPr>
          <p:cNvPr id="45" name="Rectangle 46"/>
          <p:cNvSpPr/>
          <p:nvPr/>
        </p:nvSpPr>
        <p:spPr bwMode="auto">
          <a:xfrm>
            <a:off x="234627" y="4345260"/>
            <a:ext cx="5721102"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961" kern="0" dirty="0">
                <a:gradFill>
                  <a:gsLst>
                    <a:gs pos="0">
                      <a:srgbClr val="FFFFFF"/>
                    </a:gs>
                    <a:gs pos="100000">
                      <a:srgbClr val="FFFFFF"/>
                    </a:gs>
                  </a:gsLst>
                  <a:lin ang="5400000" scaled="0"/>
                </a:gradFill>
                <a:cs typeface="Segoe UI" pitchFamily="34" charset="0"/>
              </a:rPr>
              <a:t>可用性セットの効果</a:t>
            </a:r>
            <a:endParaRPr lang="en-US" sz="1961" kern="0" dirty="0">
              <a:gradFill>
                <a:gsLst>
                  <a:gs pos="0">
                    <a:srgbClr val="FFFFFF"/>
                  </a:gs>
                  <a:gs pos="100000">
                    <a:srgbClr val="FFFFFF"/>
                  </a:gs>
                </a:gsLst>
                <a:lin ang="5400000" scaled="0"/>
              </a:gradFill>
              <a:cs typeface="Segoe UI" pitchFamily="34" charset="0"/>
            </a:endParaRPr>
          </a:p>
        </p:txBody>
      </p:sp>
      <p:sp>
        <p:nvSpPr>
          <p:cNvPr id="46" name="正方形/長方形 45"/>
          <p:cNvSpPr/>
          <p:nvPr/>
        </p:nvSpPr>
        <p:spPr bwMode="auto">
          <a:xfrm>
            <a:off x="234627" y="2419530"/>
            <a:ext cx="5752647" cy="1630773"/>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280121" indent="-280121" defTabSz="896091" fontAlgn="base">
              <a:lnSpc>
                <a:spcPct val="110000"/>
              </a:lnSpc>
              <a:spcBef>
                <a:spcPct val="0"/>
              </a:spcBef>
              <a:spcAft>
                <a:spcPct val="0"/>
              </a:spcAft>
              <a:buFont typeface="Wingdings" panose="05000000000000000000" pitchFamily="2" charset="2"/>
              <a:buChar char="l"/>
              <a:defRPr/>
            </a:pPr>
            <a:r>
              <a:rPr lang="ja-JP" altLang="en-US" sz="1568" kern="0" dirty="0">
                <a:solidFill>
                  <a:srgbClr val="002060"/>
                </a:solidFill>
              </a:rPr>
              <a:t>データセンター内のサーバー群ごとに、専用の電源や</a:t>
            </a:r>
            <a:br>
              <a:rPr lang="en-US" altLang="ja-JP" sz="1568" kern="0" dirty="0">
                <a:solidFill>
                  <a:srgbClr val="002060"/>
                </a:solidFill>
              </a:rPr>
            </a:br>
            <a:r>
              <a:rPr lang="ja-JP" altLang="en-US" sz="1568" kern="0" dirty="0">
                <a:solidFill>
                  <a:srgbClr val="002060"/>
                </a:solidFill>
              </a:rPr>
              <a:t>ネットワーク装置が配置され、これら装置の障害が他のサーバー群に影響を及ぼさないように設計</a:t>
            </a:r>
            <a:endParaRPr lang="en-US" altLang="ja-JP" sz="1568"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lang="en-US" altLang="ja-JP" sz="1568"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lang="ja-JP" altLang="en-US" sz="1568" kern="0" dirty="0">
                <a:solidFill>
                  <a:srgbClr val="002060"/>
                </a:solidFill>
              </a:rPr>
              <a:t>この括りを「障害ドメイン </a:t>
            </a:r>
            <a:r>
              <a:rPr lang="en-US" altLang="ja-JP" sz="1568" kern="0" dirty="0">
                <a:solidFill>
                  <a:srgbClr val="002060"/>
                </a:solidFill>
              </a:rPr>
              <a:t>(fault domain)</a:t>
            </a:r>
            <a:r>
              <a:rPr lang="ja-JP" altLang="en-US" sz="1568" kern="0" dirty="0">
                <a:solidFill>
                  <a:srgbClr val="002060"/>
                </a:solidFill>
              </a:rPr>
              <a:t>」という</a:t>
            </a:r>
            <a:endParaRPr lang="en-US" altLang="ja-JP" sz="1568" kern="0" dirty="0">
              <a:solidFill>
                <a:srgbClr val="002060"/>
              </a:solidFill>
            </a:endParaRPr>
          </a:p>
        </p:txBody>
      </p:sp>
      <p:sp>
        <p:nvSpPr>
          <p:cNvPr id="47" name="Rectangle 46"/>
          <p:cNvSpPr/>
          <p:nvPr/>
        </p:nvSpPr>
        <p:spPr bwMode="auto">
          <a:xfrm>
            <a:off x="234627" y="1960730"/>
            <a:ext cx="5752647"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961" kern="0" dirty="0">
                <a:gradFill>
                  <a:gsLst>
                    <a:gs pos="0">
                      <a:srgbClr val="FFFFFF"/>
                    </a:gs>
                    <a:gs pos="100000">
                      <a:srgbClr val="FFFFFF"/>
                    </a:gs>
                  </a:gsLst>
                  <a:lin ang="5400000" scaled="0"/>
                </a:gradFill>
                <a:cs typeface="Segoe UI" pitchFamily="34" charset="0"/>
              </a:rPr>
              <a:t>障害時の影響範囲 </a:t>
            </a:r>
            <a:r>
              <a:rPr lang="en-US" altLang="ja-JP" sz="1961" kern="0" dirty="0">
                <a:gradFill>
                  <a:gsLst>
                    <a:gs pos="0">
                      <a:srgbClr val="FFFFFF"/>
                    </a:gs>
                    <a:gs pos="100000">
                      <a:srgbClr val="FFFFFF"/>
                    </a:gs>
                  </a:gsLst>
                  <a:lin ang="5400000" scaled="0"/>
                </a:gradFill>
                <a:cs typeface="Segoe UI" pitchFamily="34" charset="0"/>
              </a:rPr>
              <a:t>= </a:t>
            </a:r>
            <a:r>
              <a:rPr lang="ja-JP" altLang="en-US" sz="1961" kern="0" dirty="0">
                <a:gradFill>
                  <a:gsLst>
                    <a:gs pos="0">
                      <a:srgbClr val="FFFFFF"/>
                    </a:gs>
                    <a:gs pos="100000">
                      <a:srgbClr val="FFFFFF"/>
                    </a:gs>
                  </a:gsLst>
                  <a:lin ang="5400000" scaled="0"/>
                </a:gradFill>
                <a:cs typeface="Segoe UI" pitchFamily="34" charset="0"/>
              </a:rPr>
              <a:t>障害ドメイン</a:t>
            </a:r>
            <a:endParaRPr lang="en-US" sz="1961" kern="0" dirty="0">
              <a:gradFill>
                <a:gsLst>
                  <a:gs pos="0">
                    <a:srgbClr val="FFFFFF"/>
                  </a:gs>
                  <a:gs pos="100000">
                    <a:srgbClr val="FFFFFF"/>
                  </a:gs>
                </a:gsLst>
                <a:lin ang="5400000" scaled="0"/>
              </a:gradFill>
              <a:cs typeface="Segoe UI" pitchFamily="34" charset="0"/>
            </a:endParaRPr>
          </a:p>
        </p:txBody>
      </p:sp>
      <p:sp>
        <p:nvSpPr>
          <p:cNvPr id="48" name="正方形/長方形 47"/>
          <p:cNvSpPr/>
          <p:nvPr/>
        </p:nvSpPr>
        <p:spPr bwMode="auto">
          <a:xfrm>
            <a:off x="8070941" y="2444378"/>
            <a:ext cx="1797893" cy="3670808"/>
          </a:xfrm>
          <a:prstGeom prst="rect">
            <a:avLst/>
          </a:prstGeom>
          <a:solidFill>
            <a:srgbClr val="808080">
              <a:lumMod val="20000"/>
              <a:lumOff val="80000"/>
            </a:srgbClr>
          </a:solidFill>
          <a:ln w="9525" cap="flat" cmpd="sng" algn="ctr">
            <a:no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lnSpc>
                <a:spcPct val="110000"/>
              </a:lnSpc>
              <a:spcBef>
                <a:spcPct val="0"/>
              </a:spcBef>
              <a:spcAft>
                <a:spcPct val="0"/>
              </a:spcAft>
              <a:defRPr/>
            </a:pPr>
            <a:r>
              <a:rPr lang="ja-JP" altLang="en-US" sz="1568" kern="0" dirty="0">
                <a:solidFill>
                  <a:srgbClr val="002060"/>
                </a:solidFill>
              </a:rPr>
              <a:t>障害ドメイン</a:t>
            </a:r>
            <a:endParaRPr lang="en-US" altLang="ja-JP" sz="1568" kern="0" dirty="0">
              <a:solidFill>
                <a:srgbClr val="002060"/>
              </a:solidFill>
            </a:endParaRPr>
          </a:p>
        </p:txBody>
      </p:sp>
      <p:sp>
        <p:nvSpPr>
          <p:cNvPr id="49" name="正方形/長方形 48"/>
          <p:cNvSpPr/>
          <p:nvPr/>
        </p:nvSpPr>
        <p:spPr bwMode="auto">
          <a:xfrm>
            <a:off x="10061656" y="2444378"/>
            <a:ext cx="1797893" cy="3670808"/>
          </a:xfrm>
          <a:prstGeom prst="rect">
            <a:avLst/>
          </a:prstGeom>
          <a:solidFill>
            <a:srgbClr val="808080">
              <a:lumMod val="20000"/>
              <a:lumOff val="80000"/>
            </a:srgbClr>
          </a:solidFill>
          <a:ln w="9525" cap="flat" cmpd="sng" algn="ctr">
            <a:no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lnSpc>
                <a:spcPct val="110000"/>
              </a:lnSpc>
              <a:spcBef>
                <a:spcPct val="0"/>
              </a:spcBef>
              <a:spcAft>
                <a:spcPct val="0"/>
              </a:spcAft>
              <a:defRPr/>
            </a:pPr>
            <a:r>
              <a:rPr lang="ja-JP" altLang="en-US" sz="1568" kern="0" dirty="0">
                <a:solidFill>
                  <a:srgbClr val="002060"/>
                </a:solidFill>
              </a:rPr>
              <a:t>障害ドメイン</a:t>
            </a:r>
            <a:endParaRPr lang="en-US" altLang="ja-JP" sz="1568" kern="0" dirty="0">
              <a:solidFill>
                <a:srgbClr val="002060"/>
              </a:solidFill>
            </a:endParaRPr>
          </a:p>
        </p:txBody>
      </p:sp>
      <p:sp>
        <p:nvSpPr>
          <p:cNvPr id="50" name="正方形/長方形 49"/>
          <p:cNvSpPr/>
          <p:nvPr/>
        </p:nvSpPr>
        <p:spPr bwMode="auto">
          <a:xfrm>
            <a:off x="6069170" y="2444378"/>
            <a:ext cx="1797893" cy="3670808"/>
          </a:xfrm>
          <a:prstGeom prst="rect">
            <a:avLst/>
          </a:prstGeom>
          <a:solidFill>
            <a:srgbClr val="808080">
              <a:lumMod val="20000"/>
              <a:lumOff val="80000"/>
            </a:srgbClr>
          </a:solidFill>
          <a:ln w="9525" cap="flat" cmpd="sng" algn="ctr">
            <a:noFill/>
            <a:prstDash val="solid"/>
            <a:headEnd type="none" w="med" len="med"/>
            <a:tailEnd type="none" w="med" len="med"/>
          </a:ln>
          <a:effectLst/>
        </p:spPr>
        <p:txBody>
          <a:bodyPr vert="horz" wrap="square" lIns="89639" tIns="44819" rIns="89639" bIns="44819" numCol="1" rtlCol="0" anchor="t" anchorCtr="0" compatLnSpc="1">
            <a:prstTxWarp prst="textNoShape">
              <a:avLst/>
            </a:prstTxWarp>
          </a:bodyPr>
          <a:lstStyle/>
          <a:p>
            <a:pPr algn="ctr" defTabSz="896091" fontAlgn="base">
              <a:lnSpc>
                <a:spcPct val="110000"/>
              </a:lnSpc>
              <a:spcBef>
                <a:spcPct val="0"/>
              </a:spcBef>
              <a:spcAft>
                <a:spcPct val="0"/>
              </a:spcAft>
              <a:defRPr/>
            </a:pPr>
            <a:r>
              <a:rPr lang="ja-JP" altLang="en-US" sz="1568" kern="0" dirty="0">
                <a:solidFill>
                  <a:srgbClr val="002060"/>
                </a:solidFill>
              </a:rPr>
              <a:t>障害ドメイン</a:t>
            </a:r>
            <a:endParaRPr lang="en-US" altLang="ja-JP" sz="1568" kern="0" dirty="0">
              <a:solidFill>
                <a:srgbClr val="002060"/>
              </a:solidFill>
            </a:endParaRPr>
          </a:p>
        </p:txBody>
      </p:sp>
      <p:sp>
        <p:nvSpPr>
          <p:cNvPr id="51" name="正方形/長方形 50"/>
          <p:cNvSpPr/>
          <p:nvPr/>
        </p:nvSpPr>
        <p:spPr bwMode="auto">
          <a:xfrm>
            <a:off x="6159032" y="3399776"/>
            <a:ext cx="1623447" cy="2574225"/>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89639" tIns="44819" rIns="89639" bIns="44819" numCol="1" rtlCol="0" anchor="b" anchorCtr="0" compatLnSpc="1">
            <a:prstTxWarp prst="textNoShape">
              <a:avLst/>
            </a:prstTxWarp>
          </a:bodyPr>
          <a:lstStyle/>
          <a:p>
            <a:pPr algn="ctr" defTabSz="896091" fontAlgn="base">
              <a:lnSpc>
                <a:spcPct val="110000"/>
              </a:lnSpc>
              <a:spcBef>
                <a:spcPct val="0"/>
              </a:spcBef>
              <a:spcAft>
                <a:spcPct val="0"/>
              </a:spcAft>
              <a:defRPr/>
            </a:pPr>
            <a:r>
              <a:rPr lang="ja-JP" altLang="en-US" sz="1765" kern="0" dirty="0">
                <a:solidFill>
                  <a:srgbClr val="002060"/>
                </a:solidFill>
              </a:rPr>
              <a:t>ラック</a:t>
            </a:r>
            <a:endParaRPr lang="en-US" altLang="ja-JP" sz="1765" kern="0" dirty="0">
              <a:solidFill>
                <a:srgbClr val="002060"/>
              </a:solidFill>
            </a:endParaRPr>
          </a:p>
        </p:txBody>
      </p:sp>
      <p:sp>
        <p:nvSpPr>
          <p:cNvPr id="52" name="Rectangle 46"/>
          <p:cNvSpPr/>
          <p:nvPr/>
        </p:nvSpPr>
        <p:spPr bwMode="auto">
          <a:xfrm>
            <a:off x="6159032" y="5159630"/>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53" name="Rectangle 46"/>
          <p:cNvSpPr/>
          <p:nvPr/>
        </p:nvSpPr>
        <p:spPr bwMode="auto">
          <a:xfrm>
            <a:off x="7042684" y="5159630"/>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54" name="Rectangle 46"/>
          <p:cNvSpPr/>
          <p:nvPr/>
        </p:nvSpPr>
        <p:spPr bwMode="auto">
          <a:xfrm>
            <a:off x="6159032" y="4050304"/>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55" name="Rectangle 46"/>
          <p:cNvSpPr/>
          <p:nvPr/>
        </p:nvSpPr>
        <p:spPr bwMode="auto">
          <a:xfrm>
            <a:off x="7042684" y="4050304"/>
            <a:ext cx="741139" cy="458800"/>
          </a:xfrm>
          <a:prstGeom prst="rect">
            <a:avLst/>
          </a:prstGeom>
          <a:solidFill>
            <a:srgbClr val="3DA7F3"/>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56" name="Rectangle 46"/>
          <p:cNvSpPr/>
          <p:nvPr/>
        </p:nvSpPr>
        <p:spPr bwMode="auto">
          <a:xfrm>
            <a:off x="7042684" y="3503862"/>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57" name="正方形/長方形 56"/>
          <p:cNvSpPr/>
          <p:nvPr/>
        </p:nvSpPr>
        <p:spPr>
          <a:xfrm>
            <a:off x="6150614" y="3503862"/>
            <a:ext cx="741139" cy="458800"/>
          </a:xfrm>
          <a:prstGeom prst="rect">
            <a:avLst/>
          </a:prstGeom>
          <a:solidFill>
            <a:srgbClr val="9BCC56"/>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en-US" altLang="ja-JP" sz="1372" kern="0" dirty="0">
                <a:solidFill>
                  <a:srgbClr val="002060"/>
                </a:solidFill>
              </a:rPr>
              <a:t>FC</a:t>
            </a:r>
          </a:p>
        </p:txBody>
      </p:sp>
      <p:sp>
        <p:nvSpPr>
          <p:cNvPr id="58" name="テキスト ボックス 57"/>
          <p:cNvSpPr txBox="1"/>
          <p:nvPr/>
        </p:nvSpPr>
        <p:spPr>
          <a:xfrm>
            <a:off x="6329910" y="4517816"/>
            <a:ext cx="395814" cy="621324"/>
          </a:xfrm>
          <a:prstGeom prst="rect">
            <a:avLst/>
          </a:prstGeom>
          <a:noFill/>
        </p:spPr>
        <p:txBody>
          <a:bodyPr vert="eaVert" wrap="none" rtlCol="0">
            <a:spAutoFit/>
          </a:bodyPr>
          <a:lstStyle/>
          <a:p>
            <a:pPr defTabSz="896350"/>
            <a:r>
              <a:rPr lang="ja-JP" altLang="en-US" sz="1372" b="1" dirty="0">
                <a:solidFill>
                  <a:srgbClr val="000000"/>
                </a:solidFill>
              </a:rPr>
              <a:t>・・・</a:t>
            </a:r>
          </a:p>
        </p:txBody>
      </p:sp>
      <p:sp>
        <p:nvSpPr>
          <p:cNvPr id="59" name="テキスト ボックス 58"/>
          <p:cNvSpPr txBox="1"/>
          <p:nvPr/>
        </p:nvSpPr>
        <p:spPr>
          <a:xfrm>
            <a:off x="7213562" y="4517816"/>
            <a:ext cx="395814" cy="621324"/>
          </a:xfrm>
          <a:prstGeom prst="rect">
            <a:avLst/>
          </a:prstGeom>
          <a:noFill/>
        </p:spPr>
        <p:txBody>
          <a:bodyPr vert="eaVert" wrap="none" rtlCol="0">
            <a:spAutoFit/>
          </a:bodyPr>
          <a:lstStyle/>
          <a:p>
            <a:pPr defTabSz="896350"/>
            <a:r>
              <a:rPr lang="ja-JP" altLang="en-US" sz="1372" b="1" dirty="0">
                <a:solidFill>
                  <a:srgbClr val="000000"/>
                </a:solidFill>
              </a:rPr>
              <a:t>・・・</a:t>
            </a:r>
          </a:p>
        </p:txBody>
      </p:sp>
      <p:sp>
        <p:nvSpPr>
          <p:cNvPr id="60" name="正方形/長方形 59"/>
          <p:cNvSpPr/>
          <p:nvPr/>
        </p:nvSpPr>
        <p:spPr>
          <a:xfrm>
            <a:off x="6600186" y="2940976"/>
            <a:ext cx="741139" cy="458800"/>
          </a:xfrm>
          <a:prstGeom prst="rect">
            <a:avLst/>
          </a:prstGeom>
          <a:solidFill>
            <a:srgbClr val="808080">
              <a:lumMod val="60000"/>
              <a:lumOff val="40000"/>
            </a:srgbClr>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ja-JP" altLang="en-US" sz="1372" kern="0" dirty="0">
                <a:solidFill>
                  <a:srgbClr val="002060"/>
                </a:solidFill>
              </a:rPr>
              <a:t>ルータ</a:t>
            </a:r>
            <a:endParaRPr lang="en-US" altLang="ja-JP" sz="1372" kern="0" dirty="0">
              <a:solidFill>
                <a:srgbClr val="002060"/>
              </a:solidFill>
            </a:endParaRPr>
          </a:p>
        </p:txBody>
      </p:sp>
      <p:sp>
        <p:nvSpPr>
          <p:cNvPr id="61" name="正方形/長方形 60"/>
          <p:cNvSpPr/>
          <p:nvPr/>
        </p:nvSpPr>
        <p:spPr bwMode="auto">
          <a:xfrm>
            <a:off x="8153955" y="3399776"/>
            <a:ext cx="1623447" cy="2574225"/>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89639" tIns="44819" rIns="89639" bIns="44819" numCol="1" rtlCol="0" anchor="b" anchorCtr="0" compatLnSpc="1">
            <a:prstTxWarp prst="textNoShape">
              <a:avLst/>
            </a:prstTxWarp>
          </a:bodyPr>
          <a:lstStyle/>
          <a:p>
            <a:pPr algn="ctr" defTabSz="896091" fontAlgn="base">
              <a:lnSpc>
                <a:spcPct val="110000"/>
              </a:lnSpc>
              <a:spcBef>
                <a:spcPct val="0"/>
              </a:spcBef>
              <a:spcAft>
                <a:spcPct val="0"/>
              </a:spcAft>
              <a:defRPr/>
            </a:pPr>
            <a:r>
              <a:rPr lang="ja-JP" altLang="en-US" sz="1765" kern="0" dirty="0">
                <a:solidFill>
                  <a:srgbClr val="002060"/>
                </a:solidFill>
              </a:rPr>
              <a:t>ラック</a:t>
            </a:r>
            <a:endParaRPr lang="en-US" altLang="ja-JP" sz="1765" kern="0" dirty="0">
              <a:solidFill>
                <a:srgbClr val="002060"/>
              </a:solidFill>
            </a:endParaRPr>
          </a:p>
        </p:txBody>
      </p:sp>
      <p:sp>
        <p:nvSpPr>
          <p:cNvPr id="62" name="Rectangle 46"/>
          <p:cNvSpPr/>
          <p:nvPr/>
        </p:nvSpPr>
        <p:spPr bwMode="auto">
          <a:xfrm>
            <a:off x="8149746" y="5159630"/>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63" name="Rectangle 46"/>
          <p:cNvSpPr/>
          <p:nvPr/>
        </p:nvSpPr>
        <p:spPr bwMode="auto">
          <a:xfrm>
            <a:off x="9038952" y="5159630"/>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64" name="Rectangle 46"/>
          <p:cNvSpPr/>
          <p:nvPr/>
        </p:nvSpPr>
        <p:spPr bwMode="auto">
          <a:xfrm>
            <a:off x="8153956" y="4050304"/>
            <a:ext cx="741139" cy="458800"/>
          </a:xfrm>
          <a:prstGeom prst="rect">
            <a:avLst/>
          </a:prstGeom>
          <a:solidFill>
            <a:srgbClr val="3DA7F3"/>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65" name="Rectangle 46"/>
          <p:cNvSpPr/>
          <p:nvPr/>
        </p:nvSpPr>
        <p:spPr bwMode="auto">
          <a:xfrm>
            <a:off x="9038952" y="4050304"/>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66" name="Rectangle 46"/>
          <p:cNvSpPr/>
          <p:nvPr/>
        </p:nvSpPr>
        <p:spPr bwMode="auto">
          <a:xfrm>
            <a:off x="9036263" y="3503862"/>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67" name="正方形/長方形 66"/>
          <p:cNvSpPr/>
          <p:nvPr/>
        </p:nvSpPr>
        <p:spPr>
          <a:xfrm>
            <a:off x="8149746" y="3503862"/>
            <a:ext cx="741139" cy="458800"/>
          </a:xfrm>
          <a:prstGeom prst="rect">
            <a:avLst/>
          </a:prstGeom>
          <a:solidFill>
            <a:srgbClr val="9BCC56"/>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en-US" altLang="ja-JP" sz="1372" kern="0" dirty="0">
                <a:solidFill>
                  <a:srgbClr val="002060"/>
                </a:solidFill>
              </a:rPr>
              <a:t>FC</a:t>
            </a:r>
          </a:p>
        </p:txBody>
      </p:sp>
      <p:sp>
        <p:nvSpPr>
          <p:cNvPr id="68" name="テキスト ボックス 67"/>
          <p:cNvSpPr txBox="1"/>
          <p:nvPr/>
        </p:nvSpPr>
        <p:spPr>
          <a:xfrm>
            <a:off x="8324833" y="4517816"/>
            <a:ext cx="395814" cy="621324"/>
          </a:xfrm>
          <a:prstGeom prst="rect">
            <a:avLst/>
          </a:prstGeom>
          <a:noFill/>
        </p:spPr>
        <p:txBody>
          <a:bodyPr vert="eaVert" wrap="none" rtlCol="0">
            <a:spAutoFit/>
          </a:bodyPr>
          <a:lstStyle/>
          <a:p>
            <a:pPr defTabSz="896350"/>
            <a:r>
              <a:rPr lang="ja-JP" altLang="en-US" sz="1372" b="1" dirty="0">
                <a:solidFill>
                  <a:srgbClr val="000000"/>
                </a:solidFill>
              </a:rPr>
              <a:t>・・・</a:t>
            </a:r>
          </a:p>
        </p:txBody>
      </p:sp>
      <p:sp>
        <p:nvSpPr>
          <p:cNvPr id="69" name="テキスト ボックス 68"/>
          <p:cNvSpPr txBox="1"/>
          <p:nvPr/>
        </p:nvSpPr>
        <p:spPr>
          <a:xfrm>
            <a:off x="9207141" y="4517816"/>
            <a:ext cx="395814" cy="621324"/>
          </a:xfrm>
          <a:prstGeom prst="rect">
            <a:avLst/>
          </a:prstGeom>
          <a:noFill/>
        </p:spPr>
        <p:txBody>
          <a:bodyPr vert="eaVert" wrap="none" rtlCol="0">
            <a:spAutoFit/>
          </a:bodyPr>
          <a:lstStyle/>
          <a:p>
            <a:pPr defTabSz="896350"/>
            <a:r>
              <a:rPr lang="ja-JP" altLang="en-US" sz="1372" b="1" dirty="0">
                <a:solidFill>
                  <a:srgbClr val="000000"/>
                </a:solidFill>
              </a:rPr>
              <a:t>・・・</a:t>
            </a:r>
          </a:p>
        </p:txBody>
      </p:sp>
      <p:sp>
        <p:nvSpPr>
          <p:cNvPr id="70" name="正方形/長方形 69"/>
          <p:cNvSpPr/>
          <p:nvPr/>
        </p:nvSpPr>
        <p:spPr>
          <a:xfrm>
            <a:off x="8595109" y="2940976"/>
            <a:ext cx="741139" cy="458800"/>
          </a:xfrm>
          <a:prstGeom prst="rect">
            <a:avLst/>
          </a:prstGeom>
          <a:solidFill>
            <a:srgbClr val="808080">
              <a:lumMod val="60000"/>
              <a:lumOff val="40000"/>
            </a:srgbClr>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ja-JP" altLang="en-US" sz="1372" kern="0" dirty="0">
                <a:solidFill>
                  <a:srgbClr val="002060"/>
                </a:solidFill>
              </a:rPr>
              <a:t>ルータ</a:t>
            </a:r>
            <a:endParaRPr lang="en-US" altLang="ja-JP" sz="1372" kern="0" dirty="0">
              <a:solidFill>
                <a:srgbClr val="002060"/>
              </a:solidFill>
            </a:endParaRPr>
          </a:p>
        </p:txBody>
      </p:sp>
      <p:sp>
        <p:nvSpPr>
          <p:cNvPr id="71" name="正方形/長方形 70"/>
          <p:cNvSpPr/>
          <p:nvPr/>
        </p:nvSpPr>
        <p:spPr bwMode="auto">
          <a:xfrm>
            <a:off x="10148879" y="3399776"/>
            <a:ext cx="1623447" cy="2574225"/>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89639" tIns="44819" rIns="89639" bIns="44819" numCol="1" rtlCol="0" anchor="b" anchorCtr="0" compatLnSpc="1">
            <a:prstTxWarp prst="textNoShape">
              <a:avLst/>
            </a:prstTxWarp>
          </a:bodyPr>
          <a:lstStyle/>
          <a:p>
            <a:pPr algn="ctr" defTabSz="896091" fontAlgn="base">
              <a:lnSpc>
                <a:spcPct val="110000"/>
              </a:lnSpc>
              <a:spcBef>
                <a:spcPct val="0"/>
              </a:spcBef>
              <a:spcAft>
                <a:spcPct val="0"/>
              </a:spcAft>
              <a:defRPr/>
            </a:pPr>
            <a:r>
              <a:rPr lang="ja-JP" altLang="en-US" sz="1765" kern="0" dirty="0">
                <a:solidFill>
                  <a:srgbClr val="002060"/>
                </a:solidFill>
              </a:rPr>
              <a:t>ラック</a:t>
            </a:r>
            <a:endParaRPr lang="en-US" altLang="ja-JP" sz="1765" kern="0" dirty="0">
              <a:solidFill>
                <a:srgbClr val="002060"/>
              </a:solidFill>
            </a:endParaRPr>
          </a:p>
        </p:txBody>
      </p:sp>
      <p:sp>
        <p:nvSpPr>
          <p:cNvPr id="72" name="Rectangle 46"/>
          <p:cNvSpPr/>
          <p:nvPr/>
        </p:nvSpPr>
        <p:spPr bwMode="auto">
          <a:xfrm>
            <a:off x="10144670" y="5159630"/>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73" name="Rectangle 46"/>
          <p:cNvSpPr/>
          <p:nvPr/>
        </p:nvSpPr>
        <p:spPr bwMode="auto">
          <a:xfrm>
            <a:off x="11033876" y="5159630"/>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74" name="Rectangle 46"/>
          <p:cNvSpPr/>
          <p:nvPr/>
        </p:nvSpPr>
        <p:spPr bwMode="auto">
          <a:xfrm>
            <a:off x="10144670" y="4050304"/>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75" name="Rectangle 46"/>
          <p:cNvSpPr/>
          <p:nvPr/>
        </p:nvSpPr>
        <p:spPr bwMode="auto">
          <a:xfrm>
            <a:off x="11033876" y="4050304"/>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76" name="Rectangle 46"/>
          <p:cNvSpPr/>
          <p:nvPr/>
        </p:nvSpPr>
        <p:spPr bwMode="auto">
          <a:xfrm>
            <a:off x="11031187" y="3503862"/>
            <a:ext cx="741139" cy="4588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1372" kern="0" dirty="0">
                <a:gradFill>
                  <a:gsLst>
                    <a:gs pos="0">
                      <a:srgbClr val="FFFFFF"/>
                    </a:gs>
                    <a:gs pos="100000">
                      <a:srgbClr val="FFFFFF"/>
                    </a:gs>
                  </a:gsLst>
                  <a:lin ang="5400000" scaled="0"/>
                </a:gradFill>
                <a:cs typeface="Segoe UI" pitchFamily="34" charset="0"/>
              </a:rPr>
              <a:t>サーバ</a:t>
            </a:r>
            <a:endParaRPr lang="en-US" sz="1372" kern="0" dirty="0">
              <a:gradFill>
                <a:gsLst>
                  <a:gs pos="0">
                    <a:srgbClr val="FFFFFF"/>
                  </a:gs>
                  <a:gs pos="100000">
                    <a:srgbClr val="FFFFFF"/>
                  </a:gs>
                </a:gsLst>
                <a:lin ang="5400000" scaled="0"/>
              </a:gradFill>
              <a:cs typeface="Segoe UI" pitchFamily="34" charset="0"/>
            </a:endParaRPr>
          </a:p>
        </p:txBody>
      </p:sp>
      <p:sp>
        <p:nvSpPr>
          <p:cNvPr id="77" name="正方形/長方形 76"/>
          <p:cNvSpPr/>
          <p:nvPr/>
        </p:nvSpPr>
        <p:spPr>
          <a:xfrm>
            <a:off x="10144670" y="3503862"/>
            <a:ext cx="741139" cy="458800"/>
          </a:xfrm>
          <a:prstGeom prst="rect">
            <a:avLst/>
          </a:prstGeom>
          <a:solidFill>
            <a:srgbClr val="9BCC56"/>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en-US" altLang="ja-JP" sz="1372" kern="0" dirty="0">
                <a:solidFill>
                  <a:srgbClr val="002060"/>
                </a:solidFill>
              </a:rPr>
              <a:t>FC</a:t>
            </a:r>
          </a:p>
        </p:txBody>
      </p:sp>
      <p:sp>
        <p:nvSpPr>
          <p:cNvPr id="78" name="テキスト ボックス 77"/>
          <p:cNvSpPr txBox="1"/>
          <p:nvPr/>
        </p:nvSpPr>
        <p:spPr>
          <a:xfrm>
            <a:off x="10319757" y="4517816"/>
            <a:ext cx="395814" cy="621324"/>
          </a:xfrm>
          <a:prstGeom prst="rect">
            <a:avLst/>
          </a:prstGeom>
          <a:noFill/>
        </p:spPr>
        <p:txBody>
          <a:bodyPr vert="eaVert" wrap="none" rtlCol="0">
            <a:spAutoFit/>
          </a:bodyPr>
          <a:lstStyle/>
          <a:p>
            <a:pPr defTabSz="896350"/>
            <a:r>
              <a:rPr lang="ja-JP" altLang="en-US" sz="1372" b="1" dirty="0">
                <a:solidFill>
                  <a:srgbClr val="000000"/>
                </a:solidFill>
              </a:rPr>
              <a:t>・・・</a:t>
            </a:r>
          </a:p>
        </p:txBody>
      </p:sp>
      <p:sp>
        <p:nvSpPr>
          <p:cNvPr id="79" name="テキスト ボックス 78"/>
          <p:cNvSpPr txBox="1"/>
          <p:nvPr/>
        </p:nvSpPr>
        <p:spPr>
          <a:xfrm>
            <a:off x="11202065" y="4517816"/>
            <a:ext cx="395814" cy="621324"/>
          </a:xfrm>
          <a:prstGeom prst="rect">
            <a:avLst/>
          </a:prstGeom>
          <a:noFill/>
        </p:spPr>
        <p:txBody>
          <a:bodyPr vert="eaVert" wrap="none" rtlCol="0">
            <a:spAutoFit/>
          </a:bodyPr>
          <a:lstStyle/>
          <a:p>
            <a:pPr defTabSz="896350"/>
            <a:r>
              <a:rPr lang="ja-JP" altLang="en-US" sz="1372" b="1" dirty="0">
                <a:solidFill>
                  <a:srgbClr val="000000"/>
                </a:solidFill>
              </a:rPr>
              <a:t>・・・</a:t>
            </a:r>
          </a:p>
        </p:txBody>
      </p:sp>
      <p:sp>
        <p:nvSpPr>
          <p:cNvPr id="80" name="正方形/長方形 79"/>
          <p:cNvSpPr/>
          <p:nvPr/>
        </p:nvSpPr>
        <p:spPr>
          <a:xfrm>
            <a:off x="10590033" y="2940976"/>
            <a:ext cx="741139" cy="458800"/>
          </a:xfrm>
          <a:prstGeom prst="rect">
            <a:avLst/>
          </a:prstGeom>
          <a:solidFill>
            <a:srgbClr val="808080">
              <a:lumMod val="60000"/>
              <a:lumOff val="40000"/>
            </a:srgbClr>
          </a:solidFill>
          <a:ln w="9525" cap="flat" cmpd="sng" algn="ctr">
            <a:noFill/>
            <a:prstDash val="solid"/>
          </a:ln>
          <a:effectLst/>
        </p:spPr>
        <p:txBody>
          <a:bodyPr rtlCol="0" anchor="ctr"/>
          <a:lstStyle/>
          <a:p>
            <a:pPr algn="ctr" defTabSz="896091" fontAlgn="base">
              <a:lnSpc>
                <a:spcPct val="110000"/>
              </a:lnSpc>
              <a:spcBef>
                <a:spcPct val="0"/>
              </a:spcBef>
              <a:spcAft>
                <a:spcPct val="0"/>
              </a:spcAft>
              <a:defRPr/>
            </a:pPr>
            <a:r>
              <a:rPr lang="ja-JP" altLang="en-US" sz="1372" kern="0" dirty="0">
                <a:solidFill>
                  <a:srgbClr val="002060"/>
                </a:solidFill>
              </a:rPr>
              <a:t>ルータ</a:t>
            </a:r>
            <a:endParaRPr lang="en-US" altLang="ja-JP" sz="1372" kern="0" dirty="0">
              <a:solidFill>
                <a:srgbClr val="002060"/>
              </a:solidFill>
            </a:endParaRPr>
          </a:p>
        </p:txBody>
      </p:sp>
      <p:sp>
        <p:nvSpPr>
          <p:cNvPr id="82" name="正方形/長方形 81"/>
          <p:cNvSpPr/>
          <p:nvPr/>
        </p:nvSpPr>
        <p:spPr bwMode="auto">
          <a:xfrm>
            <a:off x="7026884" y="3951022"/>
            <a:ext cx="3858925" cy="1055783"/>
          </a:xfrm>
          <a:prstGeom prst="rect">
            <a:avLst/>
          </a:prstGeom>
          <a:solidFill>
            <a:srgbClr val="EBEBEC">
              <a:alpha val="98000"/>
            </a:srgbClr>
          </a:solidFill>
          <a:ln w="57150" cap="flat" cmpd="sng" algn="ctr">
            <a:solidFill>
              <a:srgbClr val="FF0000"/>
            </a:solidFill>
            <a:prstDash val="solid"/>
            <a:headEnd type="none" w="med" len="med"/>
            <a:tailEnd type="none" w="med" len="med"/>
          </a:ln>
          <a:effectLst/>
        </p:spPr>
        <p:txBody>
          <a:bodyPr vert="horz" wrap="square" lIns="89639" tIns="44819" rIns="89639" bIns="44819" numCol="1" rtlCol="0" anchor="b" anchorCtr="0" compatLnSpc="1">
            <a:prstTxWarp prst="textNoShape">
              <a:avLst/>
            </a:prstTxWarp>
          </a:bodyPr>
          <a:lstStyle/>
          <a:p>
            <a:pPr algn="ctr" defTabSz="896091" fontAlgn="base">
              <a:lnSpc>
                <a:spcPct val="110000"/>
              </a:lnSpc>
              <a:spcBef>
                <a:spcPct val="0"/>
              </a:spcBef>
              <a:spcAft>
                <a:spcPct val="0"/>
              </a:spcAft>
              <a:defRPr/>
            </a:pPr>
            <a:r>
              <a:rPr lang="ja-JP" altLang="en-US" sz="1961" kern="0" dirty="0">
                <a:solidFill>
                  <a:srgbClr val="002060"/>
                </a:solidFill>
              </a:rPr>
              <a:t>可用性セット</a:t>
            </a:r>
            <a:endParaRPr lang="en-US" altLang="ja-JP" sz="1961" kern="0" dirty="0">
              <a:solidFill>
                <a:srgbClr val="002060"/>
              </a:solidFill>
            </a:endParaRPr>
          </a:p>
        </p:txBody>
      </p:sp>
      <p:pic>
        <p:nvPicPr>
          <p:cNvPr id="85" name="図 84"/>
          <p:cNvPicPr>
            <a:picLocks noChangeAspect="1"/>
          </p:cNvPicPr>
          <p:nvPr/>
        </p:nvPicPr>
        <p:blipFill>
          <a:blip r:embed="rId3" cstate="print">
            <a:clrChange>
              <a:clrFrom>
                <a:srgbClr val="003C6C"/>
              </a:clrFrom>
              <a:clrTo>
                <a:srgbClr val="003C6C">
                  <a:alpha val="0"/>
                </a:srgbClr>
              </a:clrTo>
            </a:clrChange>
            <a:extLst>
              <a:ext uri="{28A0092B-C50C-407E-A947-70E740481C1C}">
                <a14:useLocalDpi xmlns:a14="http://schemas.microsoft.com/office/drawing/2010/main" val="0"/>
              </a:ext>
            </a:extLst>
          </a:blip>
          <a:stretch>
            <a:fillRect/>
          </a:stretch>
        </p:blipFill>
        <p:spPr>
          <a:xfrm>
            <a:off x="7119545" y="4031309"/>
            <a:ext cx="587417" cy="542382"/>
          </a:xfrm>
          <a:prstGeom prst="rect">
            <a:avLst/>
          </a:prstGeom>
        </p:spPr>
      </p:pic>
      <p:pic>
        <p:nvPicPr>
          <p:cNvPr id="86" name="図 85"/>
          <p:cNvPicPr>
            <a:picLocks noChangeAspect="1"/>
          </p:cNvPicPr>
          <p:nvPr/>
        </p:nvPicPr>
        <p:blipFill>
          <a:blip r:embed="rId3" cstate="print">
            <a:clrChange>
              <a:clrFrom>
                <a:srgbClr val="003C6C"/>
              </a:clrFrom>
              <a:clrTo>
                <a:srgbClr val="003C6C">
                  <a:alpha val="0"/>
                </a:srgbClr>
              </a:clrTo>
            </a:clrChange>
            <a:extLst>
              <a:ext uri="{28A0092B-C50C-407E-A947-70E740481C1C}">
                <a14:useLocalDpi xmlns:a14="http://schemas.microsoft.com/office/drawing/2010/main" val="0"/>
              </a:ext>
            </a:extLst>
          </a:blip>
          <a:stretch>
            <a:fillRect/>
          </a:stretch>
        </p:blipFill>
        <p:spPr>
          <a:xfrm>
            <a:off x="8226607" y="4031309"/>
            <a:ext cx="587417" cy="542382"/>
          </a:xfrm>
          <a:prstGeom prst="rect">
            <a:avLst/>
          </a:prstGeom>
        </p:spPr>
      </p:pic>
      <p:pic>
        <p:nvPicPr>
          <p:cNvPr id="87" name="図 86"/>
          <p:cNvPicPr>
            <a:picLocks noChangeAspect="1"/>
          </p:cNvPicPr>
          <p:nvPr/>
        </p:nvPicPr>
        <p:blipFill>
          <a:blip r:embed="rId3" cstate="print">
            <a:clrChange>
              <a:clrFrom>
                <a:srgbClr val="003C6C"/>
              </a:clrFrom>
              <a:clrTo>
                <a:srgbClr val="003C6C">
                  <a:alpha val="0"/>
                </a:srgbClr>
              </a:clrTo>
            </a:clrChange>
            <a:extLst>
              <a:ext uri="{28A0092B-C50C-407E-A947-70E740481C1C}">
                <a14:useLocalDpi xmlns:a14="http://schemas.microsoft.com/office/drawing/2010/main" val="0"/>
              </a:ext>
            </a:extLst>
          </a:blip>
          <a:stretch>
            <a:fillRect/>
          </a:stretch>
        </p:blipFill>
        <p:spPr>
          <a:xfrm>
            <a:off x="10221531" y="4031309"/>
            <a:ext cx="587417" cy="542382"/>
          </a:xfrm>
          <a:prstGeom prst="rect">
            <a:avLst/>
          </a:prstGeom>
        </p:spPr>
      </p:pic>
    </p:spTree>
    <p:extLst>
      <p:ext uri="{BB962C8B-B14F-4D97-AF65-F5344CB8AC3E}">
        <p14:creationId xmlns:p14="http://schemas.microsoft.com/office/powerpoint/2010/main" val="21355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3474709" y="2635977"/>
            <a:ext cx="6947121" cy="747769"/>
          </a:xfrm>
        </p:spPr>
        <p:txBody>
          <a:bodyPr/>
          <a:lstStyle/>
          <a:p>
            <a:r>
              <a:rPr kumimoji="1" lang="en-US" altLang="ja-JP" dirty="0"/>
              <a:t>Storage</a:t>
            </a:r>
            <a:endParaRPr kumimoji="1" lang="ja-JP" altLang="en-US" dirty="0"/>
          </a:p>
        </p:txBody>
      </p:sp>
      <p:sp>
        <p:nvSpPr>
          <p:cNvPr id="4" name="テキスト プレースホルダー 3"/>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249107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ja-JP" dirty="0"/>
              <a:t>2</a:t>
            </a:r>
            <a:r>
              <a:rPr lang="ja-JP" altLang="en-US" dirty="0"/>
              <a:t>種類の </a:t>
            </a:r>
            <a:r>
              <a:rPr lang="en-US" altLang="ja-JP" dirty="0"/>
              <a:t>Blob </a:t>
            </a:r>
            <a:r>
              <a:rPr lang="ja-JP" altLang="en-US" dirty="0"/>
              <a:t>ストレージ</a:t>
            </a:r>
            <a:endParaRPr lang="en-US" dirty="0"/>
          </a:p>
        </p:txBody>
      </p:sp>
      <p:sp>
        <p:nvSpPr>
          <p:cNvPr id="7" name="Rectangle 6"/>
          <p:cNvSpPr/>
          <p:nvPr/>
        </p:nvSpPr>
        <p:spPr bwMode="auto">
          <a:xfrm>
            <a:off x="1780355" y="1747050"/>
            <a:ext cx="4218936" cy="413284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6" rIns="91412" bIns="45706" numCol="1" rtlCol="0" anchor="t" anchorCtr="0" compatLnSpc="1">
            <a:prstTxWarp prst="textNoShape">
              <a:avLst/>
            </a:prstTxWarp>
          </a:bodyPr>
          <a:lstStyle/>
          <a:p>
            <a:pPr defTabSz="913825" fontAlgn="base">
              <a:spcBef>
                <a:spcPct val="0"/>
              </a:spcBef>
              <a:spcAft>
                <a:spcPts val="1200"/>
              </a:spcAft>
            </a:pPr>
            <a:r>
              <a:rPr lang="en-US" sz="3999" dirty="0">
                <a:gradFill>
                  <a:gsLst>
                    <a:gs pos="0">
                      <a:srgbClr val="FFFFFF"/>
                    </a:gs>
                    <a:gs pos="100000">
                      <a:srgbClr val="FFFFFF"/>
                    </a:gs>
                  </a:gsLst>
                  <a:lin ang="5400000" scaled="0"/>
                </a:gradFill>
                <a:latin typeface="Segoe UI Light" pitchFamily="34" charset="0"/>
              </a:rPr>
              <a:t>Block Blob </a:t>
            </a:r>
            <a:endParaRPr lang="en-US" sz="3599" dirty="0">
              <a:gradFill>
                <a:gsLst>
                  <a:gs pos="0">
                    <a:srgbClr val="FFFFFF"/>
                  </a:gs>
                  <a:gs pos="100000">
                    <a:srgbClr val="FFFFFF"/>
                  </a:gs>
                </a:gsLst>
                <a:lin ang="5400000" scaled="0"/>
              </a:gradFill>
              <a:latin typeface="Segoe UI Light" pitchFamily="34" charset="0"/>
            </a:endParaRPr>
          </a:p>
          <a:p>
            <a:pPr defTabSz="913825" fontAlgn="base">
              <a:spcBef>
                <a:spcPct val="0"/>
              </a:spcBef>
              <a:spcAft>
                <a:spcPts val="1799"/>
              </a:spcAft>
            </a:pPr>
            <a:r>
              <a:rPr lang="ja-JP" altLang="en-US" sz="1999" dirty="0">
                <a:gradFill>
                  <a:gsLst>
                    <a:gs pos="0">
                      <a:srgbClr val="FFFFFF"/>
                    </a:gs>
                    <a:gs pos="100000">
                      <a:srgbClr val="FFFFFF"/>
                    </a:gs>
                  </a:gsLst>
                  <a:lin ang="5400000" scaled="0"/>
                </a:gradFill>
              </a:rPr>
              <a:t>ストリーミング ワークロード向け</a:t>
            </a:r>
            <a:br>
              <a:rPr lang="en-US" altLang="ja-JP" sz="1999" dirty="0">
                <a:gradFill>
                  <a:gsLst>
                    <a:gs pos="0">
                      <a:srgbClr val="FFFFFF"/>
                    </a:gs>
                    <a:gs pos="100000">
                      <a:srgbClr val="FFFFFF"/>
                    </a:gs>
                  </a:gsLst>
                  <a:lin ang="5400000" scaled="0"/>
                </a:gradFill>
              </a:rPr>
            </a:br>
            <a:br>
              <a:rPr lang="en-US" altLang="ja-JP" sz="1999" dirty="0">
                <a:gradFill>
                  <a:gsLst>
                    <a:gs pos="0">
                      <a:srgbClr val="FFFFFF"/>
                    </a:gs>
                    <a:gs pos="100000">
                      <a:srgbClr val="FFFFFF"/>
                    </a:gs>
                  </a:gsLst>
                  <a:lin ang="5400000" scaled="0"/>
                </a:gradFill>
              </a:rPr>
            </a:br>
            <a:r>
              <a:rPr lang="en-US" altLang="ja-JP" sz="1999" dirty="0">
                <a:gradFill>
                  <a:gsLst>
                    <a:gs pos="0">
                      <a:srgbClr val="FFFFFF"/>
                    </a:gs>
                    <a:gs pos="100000">
                      <a:srgbClr val="FFFFFF"/>
                    </a:gs>
                  </a:gsLst>
                  <a:lin ang="5400000" scaled="0"/>
                </a:gradFill>
              </a:rPr>
              <a:t>Blob </a:t>
            </a:r>
            <a:r>
              <a:rPr lang="ja-JP" altLang="en-US" sz="1999" dirty="0">
                <a:gradFill>
                  <a:gsLst>
                    <a:gs pos="0">
                      <a:srgbClr val="FFFFFF"/>
                    </a:gs>
                    <a:gs pos="100000">
                      <a:srgbClr val="FFFFFF"/>
                    </a:gs>
                  </a:gsLst>
                  <a:lin ang="5400000" scaled="0"/>
                </a:gradFill>
              </a:rPr>
              <a:t>は </a:t>
            </a:r>
            <a:r>
              <a:rPr lang="en-US" altLang="ja-JP" sz="1999" dirty="0">
                <a:gradFill>
                  <a:gsLst>
                    <a:gs pos="0">
                      <a:srgbClr val="FFFFFF"/>
                    </a:gs>
                    <a:gs pos="100000">
                      <a:srgbClr val="FFFFFF"/>
                    </a:gs>
                  </a:gsLst>
                  <a:lin ang="5400000" scaled="0"/>
                </a:gradFill>
              </a:rPr>
              <a:t>Block </a:t>
            </a:r>
            <a:r>
              <a:rPr lang="ja-JP" altLang="en-US" sz="1999" dirty="0">
                <a:gradFill>
                  <a:gsLst>
                    <a:gs pos="0">
                      <a:srgbClr val="FFFFFF"/>
                    </a:gs>
                    <a:gs pos="100000">
                      <a:srgbClr val="FFFFFF"/>
                    </a:gs>
                  </a:gsLst>
                  <a:lin ang="5400000" scaled="0"/>
                </a:gradFill>
              </a:rPr>
              <a:t>の集合</a:t>
            </a:r>
            <a:endParaRPr lang="en-US" altLang="ja-JP" sz="1999" dirty="0">
              <a:gradFill>
                <a:gsLst>
                  <a:gs pos="0">
                    <a:srgbClr val="FFFFFF"/>
                  </a:gs>
                  <a:gs pos="100000">
                    <a:srgbClr val="FFFFFF"/>
                  </a:gs>
                </a:gsLst>
                <a:lin ang="5400000" scaled="0"/>
              </a:gradFill>
            </a:endParaRPr>
          </a:p>
          <a:p>
            <a:pPr defTabSz="913825" fontAlgn="base">
              <a:spcBef>
                <a:spcPct val="0"/>
              </a:spcBef>
              <a:spcAft>
                <a:spcPts val="1799"/>
              </a:spcAft>
            </a:pPr>
            <a:r>
              <a:rPr lang="ja-JP" altLang="en-US" sz="1999" dirty="0">
                <a:gradFill>
                  <a:gsLst>
                    <a:gs pos="0">
                      <a:srgbClr val="FFFFFF"/>
                    </a:gs>
                    <a:gs pos="100000">
                      <a:srgbClr val="FFFFFF"/>
                    </a:gs>
                  </a:gsLst>
                  <a:lin ang="5400000" scaled="0"/>
                </a:gradFill>
              </a:rPr>
              <a:t>すべての </a:t>
            </a:r>
            <a:r>
              <a:rPr lang="en-US" altLang="ja-JP" sz="1999" dirty="0">
                <a:gradFill>
                  <a:gsLst>
                    <a:gs pos="0">
                      <a:srgbClr val="FFFFFF"/>
                    </a:gs>
                    <a:gs pos="100000">
                      <a:srgbClr val="FFFFFF"/>
                    </a:gs>
                  </a:gsLst>
                  <a:lin ang="5400000" scaled="0"/>
                </a:gradFill>
              </a:rPr>
              <a:t>Block </a:t>
            </a:r>
            <a:r>
              <a:rPr lang="ja-JP" altLang="en-US" sz="1999" dirty="0">
                <a:gradFill>
                  <a:gsLst>
                    <a:gs pos="0">
                      <a:srgbClr val="FFFFFF"/>
                    </a:gs>
                    <a:gs pos="100000">
                      <a:srgbClr val="FFFFFF"/>
                    </a:gs>
                  </a:gsLst>
                  <a:lin ang="5400000" scaled="0"/>
                </a:gradFill>
              </a:rPr>
              <a:t>は </a:t>
            </a:r>
            <a:r>
              <a:rPr lang="en-US" altLang="ja-JP" sz="1999" dirty="0">
                <a:gradFill>
                  <a:gsLst>
                    <a:gs pos="0">
                      <a:srgbClr val="FFFFFF"/>
                    </a:gs>
                    <a:gs pos="100000">
                      <a:srgbClr val="FFFFFF"/>
                    </a:gs>
                  </a:gsLst>
                  <a:lin ang="5400000" scaled="0"/>
                </a:gradFill>
              </a:rPr>
              <a:t>Block ID </a:t>
            </a:r>
            <a:r>
              <a:rPr lang="ja-JP" altLang="en-US" sz="1999" dirty="0">
                <a:gradFill>
                  <a:gsLst>
                    <a:gs pos="0">
                      <a:srgbClr val="FFFFFF"/>
                    </a:gs>
                    <a:gs pos="100000">
                      <a:srgbClr val="FFFFFF"/>
                    </a:gs>
                  </a:gsLst>
                  <a:lin ang="5400000" scaled="0"/>
                </a:gradFill>
              </a:rPr>
              <a:t>で管理</a:t>
            </a:r>
            <a:endParaRPr lang="en-US" sz="1999" dirty="0">
              <a:gradFill>
                <a:gsLst>
                  <a:gs pos="0">
                    <a:srgbClr val="FFFFFF"/>
                  </a:gs>
                  <a:gs pos="100000">
                    <a:srgbClr val="FFFFFF"/>
                  </a:gs>
                </a:gsLst>
                <a:lin ang="5400000" scaled="0"/>
              </a:gradFill>
            </a:endParaRPr>
          </a:p>
          <a:p>
            <a:pPr defTabSz="913825" fontAlgn="base">
              <a:spcBef>
                <a:spcPct val="0"/>
              </a:spcBef>
              <a:spcAft>
                <a:spcPts val="1799"/>
              </a:spcAft>
            </a:pPr>
            <a:r>
              <a:rPr lang="en-US" sz="1999" dirty="0">
                <a:gradFill>
                  <a:gsLst>
                    <a:gs pos="0">
                      <a:srgbClr val="FFFFFF"/>
                    </a:gs>
                    <a:gs pos="100000">
                      <a:srgbClr val="FFFFFF"/>
                    </a:gs>
                  </a:gsLst>
                  <a:lin ang="5400000" scaled="0"/>
                </a:gradFill>
              </a:rPr>
              <a:t>1</a:t>
            </a:r>
            <a:r>
              <a:rPr lang="ja-JP" altLang="en-US" sz="1999" dirty="0">
                <a:gradFill>
                  <a:gsLst>
                    <a:gs pos="0">
                      <a:srgbClr val="FFFFFF"/>
                    </a:gs>
                    <a:gs pos="100000">
                      <a:srgbClr val="FFFFFF"/>
                    </a:gs>
                  </a:gsLst>
                  <a:lin ang="5400000" scaled="0"/>
                </a:gradFill>
              </a:rPr>
              <a:t>つの </a:t>
            </a:r>
            <a:r>
              <a:rPr lang="en-US" altLang="ja-JP" sz="1999" dirty="0">
                <a:gradFill>
                  <a:gsLst>
                    <a:gs pos="0">
                      <a:srgbClr val="FFFFFF"/>
                    </a:gs>
                    <a:gs pos="100000">
                      <a:srgbClr val="FFFFFF"/>
                    </a:gs>
                  </a:gsLst>
                  <a:lin ang="5400000" scaled="0"/>
                </a:gradFill>
              </a:rPr>
              <a:t>Blob </a:t>
            </a:r>
            <a:r>
              <a:rPr lang="ja-JP" altLang="en-US" sz="1999" dirty="0">
                <a:gradFill>
                  <a:gsLst>
                    <a:gs pos="0">
                      <a:srgbClr val="FFFFFF"/>
                    </a:gs>
                    <a:gs pos="100000">
                      <a:srgbClr val="FFFFFF"/>
                    </a:gs>
                  </a:gsLst>
                  <a:lin ang="5400000" scaled="0"/>
                </a:gradFill>
              </a:rPr>
              <a:t>の最大サイズは </a:t>
            </a:r>
            <a:r>
              <a:rPr lang="en-US" altLang="ja-JP" sz="1999" dirty="0">
                <a:gradFill>
                  <a:gsLst>
                    <a:gs pos="0">
                      <a:srgbClr val="FFFFFF"/>
                    </a:gs>
                    <a:gs pos="100000">
                      <a:srgbClr val="FFFFFF"/>
                    </a:gs>
                  </a:gsLst>
                  <a:lin ang="5400000" scaled="0"/>
                </a:gradFill>
              </a:rPr>
              <a:t>200GB</a:t>
            </a:r>
            <a:endParaRPr lang="en-US" sz="1999" dirty="0">
              <a:gradFill>
                <a:gsLst>
                  <a:gs pos="0">
                    <a:srgbClr val="FFFFFF"/>
                  </a:gs>
                  <a:gs pos="100000">
                    <a:srgbClr val="FFFFFF"/>
                  </a:gs>
                </a:gsLst>
                <a:lin ang="5400000" scaled="0"/>
              </a:gradFill>
            </a:endParaRPr>
          </a:p>
          <a:p>
            <a:pPr defTabSz="913825" fontAlgn="base">
              <a:spcBef>
                <a:spcPct val="0"/>
              </a:spcBef>
              <a:spcAft>
                <a:spcPct val="0"/>
              </a:spcAft>
            </a:pPr>
            <a:r>
              <a:rPr lang="en-US" sz="1999" dirty="0" err="1">
                <a:gradFill>
                  <a:gsLst>
                    <a:gs pos="0">
                      <a:srgbClr val="FFFFFF"/>
                    </a:gs>
                    <a:gs pos="100000">
                      <a:srgbClr val="FFFFFF"/>
                    </a:gs>
                  </a:gsLst>
                  <a:lin ang="5400000" scaled="0"/>
                </a:gradFill>
              </a:rPr>
              <a:t>Etag</a:t>
            </a:r>
            <a:r>
              <a:rPr lang="en-US" sz="1999" dirty="0">
                <a:gradFill>
                  <a:gsLst>
                    <a:gs pos="0">
                      <a:srgbClr val="FFFFFF"/>
                    </a:gs>
                    <a:gs pos="100000">
                      <a:srgbClr val="FFFFFF"/>
                    </a:gs>
                  </a:gsLst>
                  <a:lin ang="5400000" scaled="0"/>
                </a:gradFill>
              </a:rPr>
              <a:t> </a:t>
            </a:r>
            <a:r>
              <a:rPr lang="ja-JP" altLang="en-US" sz="1999" dirty="0">
                <a:gradFill>
                  <a:gsLst>
                    <a:gs pos="0">
                      <a:srgbClr val="FFFFFF"/>
                    </a:gs>
                    <a:gs pos="100000">
                      <a:srgbClr val="FFFFFF"/>
                    </a:gs>
                  </a:gsLst>
                  <a:lin ang="5400000" scaled="0"/>
                </a:gradFill>
              </a:rPr>
              <a:t>による同時実行制御</a:t>
            </a:r>
            <a:endParaRPr lang="en-US" sz="1999" dirty="0">
              <a:gradFill>
                <a:gsLst>
                  <a:gs pos="0">
                    <a:srgbClr val="FFFFFF"/>
                  </a:gs>
                  <a:gs pos="100000">
                    <a:srgbClr val="FFFFFF"/>
                  </a:gs>
                </a:gsLst>
                <a:lin ang="5400000" scaled="0"/>
              </a:gradFill>
            </a:endParaRPr>
          </a:p>
        </p:txBody>
      </p:sp>
      <p:sp>
        <p:nvSpPr>
          <p:cNvPr id="8" name="Rectangle 7"/>
          <p:cNvSpPr/>
          <p:nvPr/>
        </p:nvSpPr>
        <p:spPr bwMode="auto">
          <a:xfrm>
            <a:off x="6193889" y="1747050"/>
            <a:ext cx="4218936" cy="41328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2" tIns="91416" rIns="91412" bIns="45706" numCol="1" rtlCol="0" anchor="t" anchorCtr="0" compatLnSpc="1">
            <a:prstTxWarp prst="textNoShape">
              <a:avLst/>
            </a:prstTxWarp>
          </a:bodyPr>
          <a:lstStyle/>
          <a:p>
            <a:pPr defTabSz="913825" fontAlgn="base">
              <a:spcBef>
                <a:spcPct val="0"/>
              </a:spcBef>
              <a:spcAft>
                <a:spcPts val="1200"/>
              </a:spcAft>
            </a:pPr>
            <a:r>
              <a:rPr lang="en-US" sz="3599" dirty="0">
                <a:gradFill>
                  <a:gsLst>
                    <a:gs pos="0">
                      <a:srgbClr val="FFFFFF"/>
                    </a:gs>
                    <a:gs pos="100000">
                      <a:srgbClr val="FFFFFF"/>
                    </a:gs>
                  </a:gsLst>
                  <a:lin ang="5400000" scaled="0"/>
                </a:gradFill>
                <a:latin typeface="Segoe UI Light" pitchFamily="34" charset="0"/>
              </a:rPr>
              <a:t>Page Blob (VHD)</a:t>
            </a:r>
          </a:p>
          <a:p>
            <a:pPr defTabSz="913825" fontAlgn="base">
              <a:spcBef>
                <a:spcPct val="0"/>
              </a:spcBef>
              <a:spcAft>
                <a:spcPts val="1799"/>
              </a:spcAft>
            </a:pPr>
            <a:r>
              <a:rPr lang="ja-JP" altLang="en-US" sz="1799" dirty="0">
                <a:gradFill>
                  <a:gsLst>
                    <a:gs pos="0">
                      <a:srgbClr val="FFFFFF"/>
                    </a:gs>
                    <a:gs pos="100000">
                      <a:srgbClr val="FFFFFF"/>
                    </a:gs>
                  </a:gsLst>
                  <a:lin ang="5400000" scaled="0"/>
                </a:gradFill>
              </a:rPr>
              <a:t>ランダム読み書きワークロード向け</a:t>
            </a:r>
            <a:endParaRPr lang="en-US" sz="1799" dirty="0">
              <a:gradFill>
                <a:gsLst>
                  <a:gs pos="0">
                    <a:srgbClr val="FFFFFF"/>
                  </a:gs>
                  <a:gs pos="100000">
                    <a:srgbClr val="FFFFFF"/>
                  </a:gs>
                </a:gsLst>
                <a:lin ang="5400000" scaled="0"/>
              </a:gradFill>
            </a:endParaRPr>
          </a:p>
          <a:p>
            <a:pPr defTabSz="913825" fontAlgn="base">
              <a:spcBef>
                <a:spcPct val="0"/>
              </a:spcBef>
              <a:spcAft>
                <a:spcPts val="1799"/>
              </a:spcAft>
            </a:pPr>
            <a:r>
              <a:rPr lang="en-US" sz="1799" dirty="0">
                <a:gradFill>
                  <a:gsLst>
                    <a:gs pos="0">
                      <a:srgbClr val="FFFFFF"/>
                    </a:gs>
                    <a:gs pos="100000">
                      <a:srgbClr val="FFFFFF"/>
                    </a:gs>
                  </a:gsLst>
                  <a:lin ang="5400000" scaled="0"/>
                </a:gradFill>
              </a:rPr>
              <a:t>Blob </a:t>
            </a:r>
            <a:r>
              <a:rPr lang="ja-JP" altLang="en-US" sz="1799" dirty="0">
                <a:gradFill>
                  <a:gsLst>
                    <a:gs pos="0">
                      <a:srgbClr val="FFFFFF"/>
                    </a:gs>
                    <a:gs pos="100000">
                      <a:srgbClr val="FFFFFF"/>
                    </a:gs>
                  </a:gsLst>
                  <a:lin ang="5400000" scaled="0"/>
                </a:gradFill>
              </a:rPr>
              <a:t>は </a:t>
            </a:r>
            <a:r>
              <a:rPr lang="en-US" altLang="ja-JP" sz="1799" dirty="0">
                <a:gradFill>
                  <a:gsLst>
                    <a:gs pos="0">
                      <a:srgbClr val="FFFFFF"/>
                    </a:gs>
                    <a:gs pos="100000">
                      <a:srgbClr val="FFFFFF"/>
                    </a:gs>
                  </a:gsLst>
                  <a:lin ang="5400000" scaled="0"/>
                </a:gradFill>
              </a:rPr>
              <a:t>Page </a:t>
            </a:r>
            <a:r>
              <a:rPr lang="ja-JP" altLang="en-US" sz="1799" dirty="0">
                <a:gradFill>
                  <a:gsLst>
                    <a:gs pos="0">
                      <a:srgbClr val="FFFFFF"/>
                    </a:gs>
                    <a:gs pos="100000">
                      <a:srgbClr val="FFFFFF"/>
                    </a:gs>
                  </a:gsLst>
                  <a:lin ang="5400000" scaled="0"/>
                </a:gradFill>
              </a:rPr>
              <a:t>の配列で構成</a:t>
            </a:r>
            <a:r>
              <a:rPr lang="en-US" sz="1799" dirty="0">
                <a:gradFill>
                  <a:gsLst>
                    <a:gs pos="0">
                      <a:srgbClr val="FFFFFF"/>
                    </a:gs>
                    <a:gs pos="100000">
                      <a:srgbClr val="FFFFFF"/>
                    </a:gs>
                  </a:gsLst>
                  <a:lin ang="5400000" scaled="0"/>
                </a:gradFill>
              </a:rPr>
              <a:t> </a:t>
            </a:r>
          </a:p>
          <a:p>
            <a:pPr defTabSz="913825" fontAlgn="base">
              <a:spcBef>
                <a:spcPct val="0"/>
              </a:spcBef>
              <a:spcAft>
                <a:spcPts val="1799"/>
              </a:spcAft>
            </a:pPr>
            <a:r>
              <a:rPr lang="en-US" sz="1400" dirty="0">
                <a:gradFill>
                  <a:gsLst>
                    <a:gs pos="0">
                      <a:srgbClr val="FFFFFF"/>
                    </a:gs>
                    <a:gs pos="100000">
                      <a:srgbClr val="FFFFFF"/>
                    </a:gs>
                  </a:gsLst>
                  <a:lin ang="5400000" scaled="0"/>
                </a:gradFill>
              </a:rPr>
              <a:t>Page </a:t>
            </a:r>
            <a:r>
              <a:rPr lang="ja-JP" altLang="en-US" sz="1400" dirty="0">
                <a:gradFill>
                  <a:gsLst>
                    <a:gs pos="0">
                      <a:srgbClr val="FFFFFF"/>
                    </a:gs>
                    <a:gs pos="100000">
                      <a:srgbClr val="FFFFFF"/>
                    </a:gs>
                  </a:gsLst>
                  <a:lin ang="5400000" scaled="0"/>
                </a:gradFill>
              </a:rPr>
              <a:t>は </a:t>
            </a:r>
            <a:r>
              <a:rPr lang="en-US" altLang="ja-JP" sz="1400" dirty="0">
                <a:gradFill>
                  <a:gsLst>
                    <a:gs pos="0">
                      <a:srgbClr val="FFFFFF"/>
                    </a:gs>
                    <a:gs pos="100000">
                      <a:srgbClr val="FFFFFF"/>
                    </a:gs>
                  </a:gsLst>
                  <a:lin ang="5400000" scaled="0"/>
                </a:gradFill>
              </a:rPr>
              <a:t>Blob</a:t>
            </a:r>
            <a:r>
              <a:rPr lang="ja-JP" altLang="en-US" sz="1400" dirty="0">
                <a:gradFill>
                  <a:gsLst>
                    <a:gs pos="0">
                      <a:srgbClr val="FFFFFF"/>
                    </a:gs>
                    <a:gs pos="100000">
                      <a:srgbClr val="FFFFFF"/>
                    </a:gs>
                  </a:gsLst>
                  <a:lin ang="5400000" scaled="0"/>
                </a:gradFill>
              </a:rPr>
              <a:t> の開始位置からのオフセットで管理</a:t>
            </a:r>
            <a:endParaRPr lang="en-US" sz="1400" dirty="0">
              <a:gradFill>
                <a:gsLst>
                  <a:gs pos="0">
                    <a:srgbClr val="FFFFFF"/>
                  </a:gs>
                  <a:gs pos="100000">
                    <a:srgbClr val="FFFFFF"/>
                  </a:gs>
                </a:gsLst>
                <a:lin ang="5400000" scaled="0"/>
              </a:gradFill>
            </a:endParaRPr>
          </a:p>
          <a:p>
            <a:pPr defTabSz="913825" fontAlgn="base">
              <a:spcBef>
                <a:spcPct val="0"/>
              </a:spcBef>
              <a:spcAft>
                <a:spcPts val="1799"/>
              </a:spcAft>
            </a:pPr>
            <a:r>
              <a:rPr lang="ja-JP" altLang="en-US" sz="1799" dirty="0">
                <a:gradFill>
                  <a:gsLst>
                    <a:gs pos="0">
                      <a:srgbClr val="FFFFFF"/>
                    </a:gs>
                    <a:gs pos="100000">
                      <a:srgbClr val="FFFFFF"/>
                    </a:gs>
                  </a:gsLst>
                  <a:lin ang="5400000" scaled="0"/>
                </a:gradFill>
              </a:rPr>
              <a:t>１つの </a:t>
            </a:r>
            <a:r>
              <a:rPr lang="en-US" altLang="ja-JP" sz="1799" dirty="0">
                <a:gradFill>
                  <a:gsLst>
                    <a:gs pos="0">
                      <a:srgbClr val="FFFFFF"/>
                    </a:gs>
                    <a:gs pos="100000">
                      <a:srgbClr val="FFFFFF"/>
                    </a:gs>
                  </a:gsLst>
                  <a:lin ang="5400000" scaled="0"/>
                </a:gradFill>
              </a:rPr>
              <a:t>Blob </a:t>
            </a:r>
            <a:r>
              <a:rPr lang="ja-JP" altLang="en-US" sz="1799" dirty="0">
                <a:gradFill>
                  <a:gsLst>
                    <a:gs pos="0">
                      <a:srgbClr val="FFFFFF"/>
                    </a:gs>
                    <a:gs pos="100000">
                      <a:srgbClr val="FFFFFF"/>
                    </a:gs>
                  </a:gsLst>
                  <a:lin ang="5400000" scaled="0"/>
                </a:gradFill>
              </a:rPr>
              <a:t>の最大サイズは </a:t>
            </a:r>
            <a:r>
              <a:rPr lang="en-US" altLang="ja-JP" sz="1799" dirty="0">
                <a:gradFill>
                  <a:gsLst>
                    <a:gs pos="0">
                      <a:srgbClr val="FFFFFF"/>
                    </a:gs>
                    <a:gs pos="100000">
                      <a:srgbClr val="FFFFFF"/>
                    </a:gs>
                  </a:gsLst>
                  <a:lin ang="5400000" scaled="0"/>
                </a:gradFill>
              </a:rPr>
              <a:t>1TB</a:t>
            </a:r>
          </a:p>
          <a:p>
            <a:pPr defTabSz="913825" fontAlgn="base">
              <a:spcBef>
                <a:spcPct val="0"/>
              </a:spcBef>
              <a:spcAft>
                <a:spcPts val="1799"/>
              </a:spcAft>
            </a:pPr>
            <a:r>
              <a:rPr lang="en-US" sz="1799" dirty="0">
                <a:gradFill>
                  <a:gsLst>
                    <a:gs pos="0">
                      <a:srgbClr val="FFFFFF"/>
                    </a:gs>
                    <a:gs pos="100000">
                      <a:srgbClr val="FFFFFF"/>
                    </a:gs>
                  </a:gsLst>
                  <a:lin ang="5400000" scaled="0"/>
                </a:gradFill>
              </a:rPr>
              <a:t>Optimistic or Pessimistic (locking) concurrency via leases</a:t>
            </a:r>
          </a:p>
        </p:txBody>
      </p:sp>
    </p:spTree>
    <p:extLst>
      <p:ext uri="{BB962C8B-B14F-4D97-AF65-F5344CB8AC3E}">
        <p14:creationId xmlns:p14="http://schemas.microsoft.com/office/powerpoint/2010/main" val="308140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Azure File Storage</a:t>
            </a:r>
            <a:endParaRPr kumimoji="1" lang="ja-JP" altLang="en-US" dirty="0"/>
          </a:p>
        </p:txBody>
      </p:sp>
      <p:grpSp>
        <p:nvGrpSpPr>
          <p:cNvPr id="7" name="グループ化 6"/>
          <p:cNvGrpSpPr/>
          <p:nvPr/>
        </p:nvGrpSpPr>
        <p:grpSpPr bwMode="invGray">
          <a:xfrm>
            <a:off x="1" y="1828195"/>
            <a:ext cx="5887456" cy="5134549"/>
            <a:chOff x="6100709" y="1112179"/>
            <a:chExt cx="6005512" cy="5428034"/>
          </a:xfrm>
        </p:grpSpPr>
        <p:cxnSp>
          <p:nvCxnSpPr>
            <p:cNvPr id="8" name="Straight Arrow Connector 24"/>
            <p:cNvCxnSpPr>
              <a:stCxn id="14" idx="2"/>
              <a:endCxn id="10" idx="0"/>
            </p:cNvCxnSpPr>
            <p:nvPr/>
          </p:nvCxnSpPr>
          <p:spPr bwMode="invGray">
            <a:xfrm>
              <a:off x="8360845" y="3041481"/>
              <a:ext cx="1002315" cy="1098348"/>
            </a:xfrm>
            <a:prstGeom prst="straightConnector1">
              <a:avLst/>
            </a:prstGeom>
            <a:noFill/>
            <a:ln w="57150" cap="flat" cmpd="sng" algn="ctr">
              <a:solidFill>
                <a:schemeClr val="tx2"/>
              </a:solidFill>
              <a:prstDash val="solid"/>
              <a:headEnd w="lg" len="lg"/>
              <a:tailEnd type="triangle"/>
            </a:ln>
            <a:effectLst/>
          </p:spPr>
        </p:cxnSp>
        <p:cxnSp>
          <p:nvCxnSpPr>
            <p:cNvPr id="9" name="Straight Arrow Connector 31"/>
            <p:cNvCxnSpPr>
              <a:stCxn id="15" idx="2"/>
              <a:endCxn id="10" idx="0"/>
            </p:cNvCxnSpPr>
            <p:nvPr/>
          </p:nvCxnSpPr>
          <p:spPr bwMode="invGray">
            <a:xfrm flipH="1">
              <a:off x="9363160" y="3041943"/>
              <a:ext cx="979876" cy="1097886"/>
            </a:xfrm>
            <a:prstGeom prst="straightConnector1">
              <a:avLst/>
            </a:prstGeom>
            <a:noFill/>
            <a:ln w="57150" cap="flat" cmpd="sng" algn="ctr">
              <a:solidFill>
                <a:schemeClr val="tx2"/>
              </a:solidFill>
              <a:prstDash val="solid"/>
              <a:headEnd w="lg" len="lg"/>
              <a:tailEnd type="triangle"/>
            </a:ln>
            <a:effectLst/>
          </p:spPr>
        </p:cxnSp>
        <p:sp>
          <p:nvSpPr>
            <p:cNvPr id="10" name="Flowchart: Process 20"/>
            <p:cNvSpPr/>
            <p:nvPr/>
          </p:nvSpPr>
          <p:spPr bwMode="invGray">
            <a:xfrm>
              <a:off x="8456087" y="4139829"/>
              <a:ext cx="1814145" cy="921865"/>
            </a:xfrm>
            <a:prstGeom prst="roundRect">
              <a:avLst/>
            </a:prstGeom>
            <a:noFill/>
            <a:ln w="76200" cap="flat" cmpd="sng" algn="ctr">
              <a:solidFill>
                <a:srgbClr val="FFC000"/>
              </a:solidFill>
              <a:prstDash val="solid"/>
              <a:headEnd type="none" w="med" len="med"/>
              <a:tailEnd type="none" w="med" len="med"/>
            </a:ln>
            <a:effectLst/>
          </p:spPr>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r>
                <a:rPr kumimoji="0" lang="ja-JP" altLang="en-US" sz="2353" kern="0" dirty="0">
                  <a:cs typeface="Segoe UI" pitchFamily="34" charset="0"/>
                </a:rPr>
                <a:t>ファイル</a:t>
              </a:r>
              <a:endParaRPr kumimoji="0" lang="en-US" altLang="ja-JP" sz="2353" kern="0" dirty="0">
                <a:cs typeface="Segoe UI" pitchFamily="34" charset="0"/>
              </a:endParaRPr>
            </a:p>
            <a:p>
              <a:pPr algn="ctr" defTabSz="895750" fontAlgn="base">
                <a:lnSpc>
                  <a:spcPct val="90000"/>
                </a:lnSpc>
                <a:spcBef>
                  <a:spcPct val="0"/>
                </a:spcBef>
                <a:spcAft>
                  <a:spcPct val="0"/>
                </a:spcAft>
                <a:defRPr/>
              </a:pPr>
              <a:r>
                <a:rPr kumimoji="0" lang="ja-JP" altLang="en-US" sz="2353" kern="0" dirty="0">
                  <a:cs typeface="Segoe UI" pitchFamily="34" charset="0"/>
                </a:rPr>
                <a:t>共有</a:t>
              </a:r>
              <a:endParaRPr kumimoji="0" lang="en-US" sz="2353" kern="0" dirty="0">
                <a:cs typeface="Segoe UI" pitchFamily="34" charset="0"/>
              </a:endParaRPr>
            </a:p>
          </p:txBody>
        </p:sp>
        <p:cxnSp>
          <p:nvCxnSpPr>
            <p:cNvPr id="11" name="Straight Arrow Connector 25"/>
            <p:cNvCxnSpPr/>
            <p:nvPr/>
          </p:nvCxnSpPr>
          <p:spPr bwMode="invGray">
            <a:xfrm flipH="1">
              <a:off x="7528016" y="4531197"/>
              <a:ext cx="928071" cy="0"/>
            </a:xfrm>
            <a:prstGeom prst="straightConnector1">
              <a:avLst/>
            </a:prstGeom>
            <a:noFill/>
            <a:ln w="57150" cap="flat" cmpd="sng" algn="ctr">
              <a:solidFill>
                <a:schemeClr val="tx2"/>
              </a:solidFill>
              <a:prstDash val="solid"/>
              <a:miter lim="800000"/>
              <a:headEnd type="triangle" w="lg" len="lg"/>
              <a:tailEnd type="none"/>
            </a:ln>
            <a:effectLst/>
          </p:spPr>
        </p:cxnSp>
        <p:sp>
          <p:nvSpPr>
            <p:cNvPr id="12" name="TextBox 2"/>
            <p:cNvSpPr txBox="1"/>
            <p:nvPr/>
          </p:nvSpPr>
          <p:spPr bwMode="invGray">
            <a:xfrm>
              <a:off x="6780479" y="4162019"/>
              <a:ext cx="1308151" cy="765535"/>
            </a:xfrm>
            <a:prstGeom prst="rect">
              <a:avLst/>
            </a:prstGeom>
            <a:noFill/>
          </p:spPr>
          <p:txBody>
            <a:bodyPr wrap="square" lIns="0" tIns="0" rIns="0" bIns="0" rtlCol="0">
              <a:spAutoFit/>
            </a:bodyPr>
            <a:lstStyle/>
            <a:p>
              <a:pPr defTabSz="896182">
                <a:defRPr/>
              </a:pPr>
              <a:r>
                <a:rPr kumimoji="0" lang="en-US" sz="2353" kern="0" dirty="0"/>
                <a:t>REST</a:t>
              </a:r>
            </a:p>
            <a:p>
              <a:pPr defTabSz="896182">
                <a:defRPr/>
              </a:pPr>
              <a:r>
                <a:rPr kumimoji="0" lang="en-US" sz="2353" kern="0" dirty="0"/>
                <a:t>API</a:t>
              </a:r>
            </a:p>
          </p:txBody>
        </p:sp>
        <p:sp>
          <p:nvSpPr>
            <p:cNvPr id="13" name="TextBox 2"/>
            <p:cNvSpPr txBox="1"/>
            <p:nvPr/>
          </p:nvSpPr>
          <p:spPr bwMode="invGray">
            <a:xfrm>
              <a:off x="7648540" y="1224830"/>
              <a:ext cx="1424608" cy="637945"/>
            </a:xfrm>
            <a:prstGeom prst="rect">
              <a:avLst/>
            </a:prstGeom>
            <a:noFill/>
          </p:spPr>
          <p:txBody>
            <a:bodyPr wrap="square" lIns="0" tIns="0" rIns="0" bIns="0" rtlCol="0">
              <a:spAutoFit/>
            </a:bodyPr>
            <a:lstStyle/>
            <a:p>
              <a:pPr algn="ctr" defTabSz="896182">
                <a:defRPr/>
              </a:pPr>
              <a:r>
                <a:rPr kumimoji="0" lang="en-US" altLang="ja-JP" sz="1961" kern="0" dirty="0"/>
                <a:t>Azure</a:t>
              </a:r>
              <a:br>
                <a:rPr kumimoji="0" lang="en-US" altLang="ja-JP" sz="1961" kern="0" dirty="0"/>
              </a:br>
              <a:r>
                <a:rPr kumimoji="0" lang="ja-JP" altLang="en-US" sz="1961" kern="0" dirty="0"/>
                <a:t> 仮想マシン</a:t>
              </a:r>
              <a:endParaRPr kumimoji="0" lang="en-US" sz="1961" kern="0" dirty="0"/>
            </a:p>
          </p:txBody>
        </p:sp>
        <p:pic>
          <p:nvPicPr>
            <p:cNvPr id="14" name="図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7782028" y="1883848"/>
              <a:ext cx="1157633" cy="1157633"/>
            </a:xfrm>
            <a:prstGeom prst="rect">
              <a:avLst/>
            </a:prstGeom>
          </p:spPr>
        </p:pic>
        <p:pic>
          <p:nvPicPr>
            <p:cNvPr id="15" name="図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9764219" y="1884310"/>
              <a:ext cx="1157633" cy="1157633"/>
            </a:xfrm>
            <a:prstGeom prst="rect">
              <a:avLst/>
            </a:prstGeom>
          </p:spPr>
        </p:pic>
        <p:pic>
          <p:nvPicPr>
            <p:cNvPr id="16" name="図 15"/>
            <p:cNvPicPr>
              <a:picLocks noChangeAspect="1"/>
            </p:cNvPicPr>
            <p:nvPr/>
          </p:nvPicPr>
          <p:blipFill>
            <a:blip r:embed="rId4" cstate="print">
              <a:duotone>
                <a:srgbClr val="FFC000">
                  <a:shade val="45000"/>
                  <a:satMod val="135000"/>
                </a:srgbClr>
                <a:prstClr val="white"/>
              </a:duotone>
              <a:extLst>
                <a:ext uri="{28A0092B-C50C-407E-A947-70E740481C1C}">
                  <a14:useLocalDpi xmlns:a14="http://schemas.microsoft.com/office/drawing/2010/main" val="0"/>
                </a:ext>
              </a:extLst>
            </a:blip>
            <a:stretch>
              <a:fillRect/>
            </a:stretch>
          </p:blipFill>
          <p:spPr bwMode="invGray">
            <a:xfrm>
              <a:off x="10147346" y="4643033"/>
              <a:ext cx="654429" cy="654429"/>
            </a:xfrm>
            <a:prstGeom prst="rect">
              <a:avLst/>
            </a:prstGeom>
          </p:spPr>
        </p:pic>
        <p:sp>
          <p:nvSpPr>
            <p:cNvPr id="17" name="TextBox 2"/>
            <p:cNvSpPr txBox="1"/>
            <p:nvPr/>
          </p:nvSpPr>
          <p:spPr bwMode="invGray">
            <a:xfrm>
              <a:off x="8871277" y="3175933"/>
              <a:ext cx="1201546" cy="312726"/>
            </a:xfrm>
            <a:prstGeom prst="rect">
              <a:avLst/>
            </a:prstGeom>
            <a:noFill/>
          </p:spPr>
          <p:txBody>
            <a:bodyPr wrap="square" lIns="0" tIns="0" rIns="0" bIns="0" rtlCol="0">
              <a:spAutoFit/>
            </a:bodyPr>
            <a:lstStyle/>
            <a:p>
              <a:pPr defTabSz="896182">
                <a:defRPr/>
              </a:pPr>
              <a:r>
                <a:rPr kumimoji="0" lang="en-US" altLang="ja-JP" sz="1922" kern="0" dirty="0"/>
                <a:t>SMB</a:t>
              </a:r>
              <a:r>
                <a:rPr kumimoji="0" lang="ja-JP" altLang="en-US" sz="1922" kern="0" dirty="0"/>
                <a:t> </a:t>
              </a:r>
              <a:r>
                <a:rPr kumimoji="0" lang="en-US" altLang="ja-JP" sz="1922" kern="0" dirty="0"/>
                <a:t>3.0</a:t>
              </a:r>
              <a:endParaRPr kumimoji="0" lang="en-US" sz="1922" kern="0" dirty="0"/>
            </a:p>
          </p:txBody>
        </p:sp>
        <p:sp>
          <p:nvSpPr>
            <p:cNvPr id="18" name="正方形/長方形 17"/>
            <p:cNvSpPr/>
            <p:nvPr/>
          </p:nvSpPr>
          <p:spPr bwMode="invGray">
            <a:xfrm>
              <a:off x="6483178" y="1112179"/>
              <a:ext cx="4850142" cy="4184751"/>
            </a:xfrm>
            <a:prstGeom prst="rect">
              <a:avLst/>
            </a:prstGeom>
            <a:noFill/>
            <a:ln w="6350" cap="flat" cmpd="sng" algn="ctr">
              <a:solidFill>
                <a:srgbClr val="00B0F0">
                  <a:lumMod val="95000"/>
                </a:srgbClr>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defRPr/>
              </a:pPr>
              <a:endParaRPr lang="ja-JP" altLang="en-US" sz="2307" kern="0" dirty="0">
                <a:cs typeface="Segoe UI" pitchFamily="34" charset="0"/>
              </a:endParaRPr>
            </a:p>
          </p:txBody>
        </p:sp>
        <p:sp>
          <p:nvSpPr>
            <p:cNvPr id="19" name="TextBox 2"/>
            <p:cNvSpPr txBox="1"/>
            <p:nvPr/>
          </p:nvSpPr>
          <p:spPr bwMode="invGray">
            <a:xfrm>
              <a:off x="9630731" y="1222257"/>
              <a:ext cx="1424608" cy="637945"/>
            </a:xfrm>
            <a:prstGeom prst="rect">
              <a:avLst/>
            </a:prstGeom>
            <a:noFill/>
          </p:spPr>
          <p:txBody>
            <a:bodyPr wrap="square" lIns="0" tIns="0" rIns="0" bIns="0" rtlCol="0">
              <a:spAutoFit/>
            </a:bodyPr>
            <a:lstStyle/>
            <a:p>
              <a:pPr algn="ctr" defTabSz="896182">
                <a:defRPr/>
              </a:pPr>
              <a:r>
                <a:rPr lang="ja-JP" altLang="en-US" sz="1961" kern="0" dirty="0"/>
                <a:t>オンプレ</a:t>
              </a:r>
              <a:br>
                <a:rPr kumimoji="0" lang="en-US" altLang="ja-JP" sz="1961" kern="0" dirty="0"/>
              </a:br>
              <a:r>
                <a:rPr kumimoji="0" lang="ja-JP" altLang="en-US" sz="1961" kern="0" dirty="0"/>
                <a:t> 仮想マシン</a:t>
              </a:r>
              <a:endParaRPr kumimoji="0" lang="en-US" sz="1961" kern="0" dirty="0"/>
            </a:p>
          </p:txBody>
        </p:sp>
        <p:sp>
          <p:nvSpPr>
            <p:cNvPr id="20" name="テキスト プレースホルダー 7"/>
            <p:cNvSpPr txBox="1">
              <a:spLocks/>
            </p:cNvSpPr>
            <p:nvPr/>
          </p:nvSpPr>
          <p:spPr bwMode="invGray">
            <a:xfrm>
              <a:off x="6100709" y="5500691"/>
              <a:ext cx="6005512" cy="1039522"/>
            </a:xfrm>
            <a:prstGeom prst="rect">
              <a:avLst/>
            </a:prstGeom>
          </p:spPr>
          <p:txBody>
            <a:bodyPr vert="horz" lIns="89642" tIns="44821" rIns="89642" bIns="4482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メイリオ" panose="020B0604030504040204" pitchFamily="50" charset="-128"/>
                  <a:ea typeface="メイリオ" panose="020B0604030504040204" pitchFamily="50"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メイリオ" panose="020B0604030504040204" pitchFamily="50" charset="-128"/>
                  <a:ea typeface="メイリオ" panose="020B0604030504040204" pitchFamily="50"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メイリオ" panose="020B0604030504040204" pitchFamily="50" charset="-128"/>
                  <a:ea typeface="メイリオ" panose="020B0604030504040204" pitchFamily="50"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メイリオ" panose="020B0604030504040204" pitchFamily="50" charset="-128"/>
                  <a:ea typeface="メイリオ" panose="020B0604030504040204" pitchFamily="50"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メイリオ" panose="020B0604030504040204" pitchFamily="50" charset="-128"/>
                  <a:ea typeface="メイリオ"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4097" indent="-224097" defTabSz="896386">
                <a:spcBef>
                  <a:spcPts val="980"/>
                </a:spcBef>
                <a:defRPr/>
              </a:pPr>
              <a:endParaRPr lang="en-US" altLang="ja-JP" sz="2353" dirty="0">
                <a:solidFill>
                  <a:schemeClr val="tx1"/>
                </a:solidFill>
                <a:latin typeface="+mn-lt"/>
                <a:ea typeface="+mn-ea"/>
              </a:endParaRPr>
            </a:p>
          </p:txBody>
        </p:sp>
      </p:grpSp>
      <p:sp>
        <p:nvSpPr>
          <p:cNvPr id="22" name="Rectangle 46"/>
          <p:cNvSpPr/>
          <p:nvPr/>
        </p:nvSpPr>
        <p:spPr bwMode="auto">
          <a:xfrm>
            <a:off x="0" y="971639"/>
            <a:ext cx="12192000" cy="575919"/>
          </a:xfrm>
          <a:prstGeom prst="rect">
            <a:avLst/>
          </a:prstGeom>
          <a:solidFill>
            <a:srgbClr val="0079D6"/>
          </a:solidFill>
          <a:ln w="9525" cap="flat" cmpd="sng" algn="ctr">
            <a:noFill/>
            <a:prstDash val="solid"/>
            <a:headEnd type="none" w="med" len="med"/>
            <a:tailEnd type="none" w="med" len="med"/>
          </a:ln>
          <a:effectLst/>
        </p:spPr>
        <p:txBody>
          <a:bodyPr rot="0" spcFirstLastPara="0" vertOverflow="overflow" horzOverflow="overflow" vert="horz" wrap="square" lIns="107985"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defRPr/>
            </a:pPr>
            <a:r>
              <a:rPr lang="ja-JP" altLang="en-US" sz="2255" kern="0" dirty="0">
                <a:gradFill>
                  <a:gsLst>
                    <a:gs pos="0">
                      <a:srgbClr val="FFFFFF"/>
                    </a:gs>
                    <a:gs pos="100000">
                      <a:srgbClr val="FFFFFF"/>
                    </a:gs>
                  </a:gsLst>
                  <a:lin ang="5400000" scaled="0"/>
                </a:gradFill>
                <a:cs typeface="Segoe UI" pitchFamily="34" charset="0"/>
              </a:rPr>
              <a:t>ファイルサーバー用仮想マシン不要、</a:t>
            </a:r>
            <a:r>
              <a:rPr lang="en-US" altLang="ja-JP" sz="2255" kern="0" dirty="0">
                <a:gradFill>
                  <a:gsLst>
                    <a:gs pos="0">
                      <a:srgbClr val="FFFFFF"/>
                    </a:gs>
                    <a:gs pos="100000">
                      <a:srgbClr val="FFFFFF"/>
                    </a:gs>
                  </a:gsLst>
                  <a:lin ang="5400000" scaled="0"/>
                </a:gradFill>
                <a:cs typeface="Segoe UI" pitchFamily="34" charset="0"/>
              </a:rPr>
              <a:t>SMB </a:t>
            </a:r>
            <a:r>
              <a:rPr lang="ja-JP" altLang="en-US" sz="2255" kern="0" dirty="0">
                <a:gradFill>
                  <a:gsLst>
                    <a:gs pos="0">
                      <a:srgbClr val="FFFFFF"/>
                    </a:gs>
                    <a:gs pos="100000">
                      <a:srgbClr val="FFFFFF"/>
                    </a:gs>
                  </a:gsLst>
                  <a:lin ang="5400000" scaled="0"/>
                </a:gradFill>
                <a:cs typeface="Segoe UI" pitchFamily="34" charset="0"/>
              </a:rPr>
              <a:t>ファイル共有サービス正式提供</a:t>
            </a:r>
          </a:p>
        </p:txBody>
      </p:sp>
      <p:sp>
        <p:nvSpPr>
          <p:cNvPr id="23" name="正方形/長方形 22"/>
          <p:cNvSpPr/>
          <p:nvPr/>
        </p:nvSpPr>
        <p:spPr bwMode="auto">
          <a:xfrm>
            <a:off x="5250408" y="1664188"/>
            <a:ext cx="6847430" cy="4870881"/>
          </a:xfrm>
          <a:prstGeom prst="rect">
            <a:avLst/>
          </a:prstGeom>
          <a:solidFill>
            <a:schemeClr val="accent4">
              <a:lumMod val="20000"/>
              <a:lumOff val="80000"/>
            </a:schemeClr>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23" tIns="45711" rIns="91423" bIns="45711" numCol="1" rtlCol="0" anchor="t" anchorCtr="0" compatLnSpc="1">
            <a:prstTxWarp prst="textNoShape">
              <a:avLst/>
            </a:prstTxWarp>
          </a:bodyPr>
          <a:lstStyle/>
          <a:p>
            <a:pPr marL="285695" indent="-285695" defTabSz="913924" fontAlgn="base">
              <a:lnSpc>
                <a:spcPct val="110000"/>
              </a:lnSpc>
              <a:spcBef>
                <a:spcPct val="0"/>
              </a:spcBef>
              <a:spcAft>
                <a:spcPct val="0"/>
              </a:spcAft>
              <a:buFont typeface="Wingdings" panose="05000000000000000000" pitchFamily="2" charset="2"/>
              <a:buChar char="l"/>
            </a:pPr>
            <a:r>
              <a:rPr lang="en-US" altLang="ja-JP" sz="1961" dirty="0">
                <a:solidFill>
                  <a:srgbClr val="002060"/>
                </a:solidFill>
              </a:rPr>
              <a:t>Azure Storage</a:t>
            </a:r>
            <a:r>
              <a:rPr lang="ja-JP" altLang="en-US" sz="1961" dirty="0">
                <a:solidFill>
                  <a:srgbClr val="002060"/>
                </a:solidFill>
              </a:rPr>
              <a:t>と同じテクノロジーで構築</a:t>
            </a:r>
            <a:endParaRPr lang="en-US" altLang="ja-JP" sz="1961"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en-US" altLang="ja-JP" sz="1961" dirty="0">
                <a:solidFill>
                  <a:srgbClr val="002060"/>
                </a:solidFill>
              </a:rPr>
              <a:t>SMB3.0</a:t>
            </a:r>
            <a:r>
              <a:rPr lang="ja-JP" altLang="en-US" sz="1961" dirty="0">
                <a:solidFill>
                  <a:srgbClr val="002060"/>
                </a:solidFill>
              </a:rPr>
              <a:t>をサポートして正式提供を開始</a:t>
            </a:r>
            <a:endParaRPr lang="en-US" altLang="ja-JP" sz="1961"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ja-JP" altLang="en-US" sz="1961" dirty="0">
                <a:solidFill>
                  <a:srgbClr val="002060"/>
                </a:solidFill>
              </a:rPr>
              <a:t>「ストレージアカウントと同じリージョンの仮想マシンからのみ</a:t>
            </a:r>
            <a:br>
              <a:rPr lang="en-US" altLang="ja-JP" sz="1961" dirty="0">
                <a:solidFill>
                  <a:srgbClr val="002060"/>
                </a:solidFill>
              </a:rPr>
            </a:br>
            <a:r>
              <a:rPr lang="en-US" altLang="ja-JP" sz="1961" dirty="0">
                <a:solidFill>
                  <a:srgbClr val="002060"/>
                </a:solidFill>
              </a:rPr>
              <a:t>SMB</a:t>
            </a:r>
            <a:r>
              <a:rPr lang="ja-JP" altLang="en-US" sz="1961" dirty="0">
                <a:solidFill>
                  <a:srgbClr val="002060"/>
                </a:solidFill>
              </a:rPr>
              <a:t>アクセス可能」だったのが、オンプレからもアクセス可能に</a:t>
            </a:r>
            <a:endParaRPr lang="en-US" altLang="ja-JP" sz="1961"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ja-JP" altLang="en-US" sz="1961" dirty="0">
                <a:solidFill>
                  <a:srgbClr val="002060"/>
                </a:solidFill>
              </a:rPr>
              <a:t>ネットワークドライブの割り当て、</a:t>
            </a:r>
            <a:r>
              <a:rPr lang="en-US" altLang="ja-JP" sz="1961" dirty="0">
                <a:solidFill>
                  <a:srgbClr val="002060"/>
                </a:solidFill>
              </a:rPr>
              <a:t>net use </a:t>
            </a:r>
            <a:r>
              <a:rPr lang="ja-JP" altLang="en-US" sz="1961" dirty="0">
                <a:solidFill>
                  <a:srgbClr val="002060"/>
                </a:solidFill>
              </a:rPr>
              <a:t>でマウント</a:t>
            </a:r>
            <a:endParaRPr lang="en-US" altLang="ja-JP" sz="1961"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en-US" altLang="ja-JP" sz="1961" dirty="0">
                <a:solidFill>
                  <a:srgbClr val="002060"/>
                </a:solidFill>
              </a:rPr>
              <a:t>REST </a:t>
            </a:r>
            <a:r>
              <a:rPr lang="ja-JP" altLang="en-US" sz="1961" dirty="0">
                <a:solidFill>
                  <a:srgbClr val="002060"/>
                </a:solidFill>
              </a:rPr>
              <a:t>インターフェイスを介して同時にファイルにアクセス可能</a:t>
            </a:r>
          </a:p>
          <a:p>
            <a:pPr marL="285695" indent="-285695" defTabSz="913924" fontAlgn="base">
              <a:lnSpc>
                <a:spcPct val="110000"/>
              </a:lnSpc>
              <a:spcBef>
                <a:spcPct val="0"/>
              </a:spcBef>
              <a:spcAft>
                <a:spcPct val="0"/>
              </a:spcAft>
              <a:buFont typeface="Wingdings" panose="05000000000000000000" pitchFamily="2" charset="2"/>
              <a:buChar char="l"/>
            </a:pPr>
            <a:r>
              <a:rPr lang="en-US" altLang="ja-JP" sz="1961" dirty="0">
                <a:solidFill>
                  <a:srgbClr val="002060"/>
                </a:solidFill>
              </a:rPr>
              <a:t>Shared Access Signature </a:t>
            </a:r>
            <a:r>
              <a:rPr lang="ja-JP" altLang="en-US" sz="1961" dirty="0">
                <a:solidFill>
                  <a:srgbClr val="002060"/>
                </a:solidFill>
              </a:rPr>
              <a:t>によるアクセス制御</a:t>
            </a:r>
            <a:endParaRPr lang="en-US" altLang="ja-JP" sz="1961" dirty="0">
              <a:solidFill>
                <a:srgbClr val="002060"/>
              </a:solidFill>
            </a:endParaRPr>
          </a:p>
          <a:p>
            <a:pPr marL="285695" indent="-285695" defTabSz="913924" fontAlgn="base">
              <a:lnSpc>
                <a:spcPct val="110000"/>
              </a:lnSpc>
              <a:spcBef>
                <a:spcPct val="0"/>
              </a:spcBef>
              <a:spcAft>
                <a:spcPct val="0"/>
              </a:spcAft>
              <a:buFont typeface="Wingdings" panose="05000000000000000000" pitchFamily="2" charset="2"/>
              <a:buChar char="l"/>
            </a:pPr>
            <a:r>
              <a:rPr lang="ja-JP" altLang="en-US" sz="1961" dirty="0">
                <a:solidFill>
                  <a:srgbClr val="002060"/>
                </a:solidFill>
              </a:rPr>
              <a:t>最大値</a:t>
            </a:r>
          </a:p>
          <a:p>
            <a:pPr marL="742878" lvl="1" indent="-285695" defTabSz="913924" fontAlgn="base">
              <a:lnSpc>
                <a:spcPct val="110000"/>
              </a:lnSpc>
              <a:spcBef>
                <a:spcPct val="0"/>
              </a:spcBef>
              <a:spcAft>
                <a:spcPct val="0"/>
              </a:spcAft>
              <a:buFont typeface="Wingdings" panose="05000000000000000000" pitchFamily="2" charset="2"/>
              <a:buChar char="ü"/>
            </a:pPr>
            <a:r>
              <a:rPr lang="en-US" altLang="ja-JP" sz="1765" dirty="0">
                <a:solidFill>
                  <a:srgbClr val="002060"/>
                </a:solidFill>
              </a:rPr>
              <a:t>5120 GB / </a:t>
            </a:r>
            <a:r>
              <a:rPr lang="ja-JP" altLang="en-US" sz="1765" dirty="0">
                <a:solidFill>
                  <a:srgbClr val="002060"/>
                </a:solidFill>
              </a:rPr>
              <a:t>共有</a:t>
            </a:r>
          </a:p>
          <a:p>
            <a:pPr marL="742878" lvl="1" indent="-285695" defTabSz="913924" fontAlgn="base">
              <a:lnSpc>
                <a:spcPct val="110000"/>
              </a:lnSpc>
              <a:spcBef>
                <a:spcPct val="0"/>
              </a:spcBef>
              <a:spcAft>
                <a:spcPct val="0"/>
              </a:spcAft>
              <a:buFont typeface="Wingdings" panose="05000000000000000000" pitchFamily="2" charset="2"/>
              <a:buChar char="ü"/>
            </a:pPr>
            <a:r>
              <a:rPr lang="en-US" altLang="ja-JP" sz="1765" dirty="0">
                <a:solidFill>
                  <a:srgbClr val="002060"/>
                </a:solidFill>
              </a:rPr>
              <a:t>1 TB / </a:t>
            </a:r>
            <a:r>
              <a:rPr lang="ja-JP" altLang="en-US" sz="1765" dirty="0">
                <a:solidFill>
                  <a:srgbClr val="002060"/>
                </a:solidFill>
              </a:rPr>
              <a:t>ファイル </a:t>
            </a:r>
          </a:p>
          <a:p>
            <a:pPr marL="742878" lvl="1" indent="-285695" defTabSz="913924" fontAlgn="base">
              <a:lnSpc>
                <a:spcPct val="110000"/>
              </a:lnSpc>
              <a:spcBef>
                <a:spcPct val="0"/>
              </a:spcBef>
              <a:spcAft>
                <a:spcPct val="0"/>
              </a:spcAft>
              <a:buFont typeface="Wingdings" panose="05000000000000000000" pitchFamily="2" charset="2"/>
              <a:buChar char="ü"/>
            </a:pPr>
            <a:r>
              <a:rPr lang="en-US" altLang="ja-JP" sz="1765" dirty="0">
                <a:solidFill>
                  <a:srgbClr val="002060"/>
                </a:solidFill>
              </a:rPr>
              <a:t>1,000 IOPS</a:t>
            </a:r>
          </a:p>
          <a:p>
            <a:pPr marL="742878" lvl="1" indent="-285695" defTabSz="913924" fontAlgn="base">
              <a:lnSpc>
                <a:spcPct val="110000"/>
              </a:lnSpc>
              <a:spcBef>
                <a:spcPct val="0"/>
              </a:spcBef>
              <a:spcAft>
                <a:spcPct val="0"/>
              </a:spcAft>
              <a:buFont typeface="Wingdings" panose="05000000000000000000" pitchFamily="2" charset="2"/>
              <a:buChar char="ü"/>
            </a:pPr>
            <a:r>
              <a:rPr lang="en-US" altLang="ja-JP" sz="1765" dirty="0">
                <a:solidFill>
                  <a:srgbClr val="002060"/>
                </a:solidFill>
              </a:rPr>
              <a:t>60Mbps</a:t>
            </a:r>
          </a:p>
        </p:txBody>
      </p:sp>
    </p:spTree>
    <p:extLst>
      <p:ext uri="{BB962C8B-B14F-4D97-AF65-F5344CB8AC3E}">
        <p14:creationId xmlns:p14="http://schemas.microsoft.com/office/powerpoint/2010/main" val="1471063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16-Point Star 15"/>
          <p:cNvSpPr/>
          <p:nvPr/>
        </p:nvSpPr>
        <p:spPr bwMode="auto">
          <a:xfrm>
            <a:off x="-477782" y="665024"/>
            <a:ext cx="5901463" cy="5901463"/>
          </a:xfrm>
          <a:prstGeom prst="star16">
            <a:avLst>
              <a:gd name="adj" fmla="val 35361"/>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cs typeface="Segoe UI" pitchFamily="34" charset="0"/>
            </a:endParaRPr>
          </a:p>
        </p:txBody>
      </p:sp>
      <p:sp>
        <p:nvSpPr>
          <p:cNvPr id="2" name="Title 1"/>
          <p:cNvSpPr>
            <a:spLocks noGrp="1"/>
          </p:cNvSpPr>
          <p:nvPr>
            <p:ph type="title" idx="4294967295"/>
          </p:nvPr>
        </p:nvSpPr>
        <p:spPr>
          <a:xfrm>
            <a:off x="5543404" y="340380"/>
            <a:ext cx="4578586" cy="2090737"/>
          </a:xfrm>
        </p:spPr>
        <p:txBody>
          <a:bodyPr>
            <a:normAutofit/>
          </a:bodyPr>
          <a:lstStyle/>
          <a:p>
            <a:r>
              <a:rPr lang="ja-JP" altLang="en-US" sz="7058" dirty="0"/>
              <a:t>プレミアム</a:t>
            </a:r>
            <a:br>
              <a:rPr lang="en-US" altLang="ja-JP" sz="7058" dirty="0"/>
            </a:br>
            <a:r>
              <a:rPr lang="ja-JP" altLang="en-US" sz="7058" dirty="0"/>
              <a:t>ストレージ</a:t>
            </a:r>
            <a:endParaRPr lang="en-US" sz="7058" dirty="0"/>
          </a:p>
        </p:txBody>
      </p:sp>
      <p:sp>
        <p:nvSpPr>
          <p:cNvPr id="10" name="Content Placeholder 2"/>
          <p:cNvSpPr txBox="1">
            <a:spLocks/>
          </p:cNvSpPr>
          <p:nvPr/>
        </p:nvSpPr>
        <p:spPr>
          <a:xfrm>
            <a:off x="5485549" y="2447749"/>
            <a:ext cx="5568042" cy="2332393"/>
          </a:xfrm>
          <a:prstGeom prst="rect">
            <a:avLst/>
          </a:prstGeom>
          <a:no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176"/>
              </a:spcBef>
              <a:buClr>
                <a:srgbClr val="FFFFFF"/>
              </a:buClr>
              <a:buFont typeface="Wingdings" panose="05000000000000000000" pitchFamily="2" charset="2"/>
              <a:buNone/>
            </a:pPr>
            <a:r>
              <a:rPr lang="en-US" sz="2745" dirty="0">
                <a:solidFill>
                  <a:schemeClr val="tx2">
                    <a:lumMod val="50000"/>
                  </a:schemeClr>
                </a:solidFill>
                <a:latin typeface="+mn-lt"/>
              </a:rPr>
              <a:t>VM</a:t>
            </a:r>
            <a:r>
              <a:rPr lang="ja-JP" altLang="en-US" sz="2745" dirty="0">
                <a:solidFill>
                  <a:schemeClr val="tx2">
                    <a:lumMod val="50000"/>
                  </a:schemeClr>
                </a:solidFill>
                <a:latin typeface="+mn-lt"/>
              </a:rPr>
              <a:t>単位で最大</a:t>
            </a:r>
            <a:r>
              <a:rPr lang="en-US" sz="2745" dirty="0">
                <a:solidFill>
                  <a:schemeClr val="tx2">
                    <a:lumMod val="50000"/>
                  </a:schemeClr>
                </a:solidFill>
                <a:latin typeface="+mn-lt"/>
              </a:rPr>
              <a:t> 32 TB </a:t>
            </a:r>
          </a:p>
          <a:p>
            <a:pPr marL="0" indent="0">
              <a:lnSpc>
                <a:spcPct val="100000"/>
              </a:lnSpc>
              <a:spcBef>
                <a:spcPts val="1176"/>
              </a:spcBef>
              <a:buClr>
                <a:srgbClr val="FFFFFF"/>
              </a:buClr>
              <a:buFont typeface="Wingdings" panose="05000000000000000000" pitchFamily="2" charset="2"/>
              <a:buNone/>
            </a:pPr>
            <a:r>
              <a:rPr lang="en-US" sz="2745" dirty="0">
                <a:solidFill>
                  <a:schemeClr val="tx2">
                    <a:lumMod val="50000"/>
                  </a:schemeClr>
                </a:solidFill>
                <a:latin typeface="+mn-lt"/>
              </a:rPr>
              <a:t>VM</a:t>
            </a:r>
            <a:r>
              <a:rPr lang="ja-JP" altLang="en-US" sz="2745" dirty="0">
                <a:solidFill>
                  <a:schemeClr val="tx2">
                    <a:lumMod val="50000"/>
                  </a:schemeClr>
                </a:solidFill>
                <a:latin typeface="+mn-lt"/>
              </a:rPr>
              <a:t>単位で </a:t>
            </a:r>
            <a:r>
              <a:rPr lang="en-US" sz="2745" dirty="0">
                <a:solidFill>
                  <a:schemeClr val="tx2">
                    <a:lumMod val="50000"/>
                  </a:schemeClr>
                </a:solidFill>
                <a:latin typeface="+mn-lt"/>
              </a:rPr>
              <a:t>&gt;64,000 IOPS</a:t>
            </a:r>
          </a:p>
          <a:p>
            <a:pPr marL="0" indent="0">
              <a:lnSpc>
                <a:spcPct val="100000"/>
              </a:lnSpc>
              <a:spcBef>
                <a:spcPts val="1176"/>
              </a:spcBef>
              <a:buClr>
                <a:srgbClr val="FFFFFF"/>
              </a:buClr>
              <a:buFont typeface="Wingdings" panose="05000000000000000000" pitchFamily="2" charset="2"/>
              <a:buNone/>
            </a:pPr>
            <a:r>
              <a:rPr lang="en-US" sz="2745" dirty="0">
                <a:solidFill>
                  <a:schemeClr val="tx2">
                    <a:lumMod val="50000"/>
                  </a:schemeClr>
                </a:solidFill>
                <a:latin typeface="+mn-lt"/>
              </a:rPr>
              <a:t>1 </a:t>
            </a:r>
            <a:r>
              <a:rPr lang="en-US" sz="2745" dirty="0" err="1">
                <a:solidFill>
                  <a:schemeClr val="tx2">
                    <a:lumMod val="50000"/>
                  </a:schemeClr>
                </a:solidFill>
                <a:latin typeface="+mn-lt"/>
              </a:rPr>
              <a:t>ms</a:t>
            </a:r>
            <a:r>
              <a:rPr lang="en-US" sz="2745" dirty="0">
                <a:solidFill>
                  <a:schemeClr val="tx2">
                    <a:lumMod val="50000"/>
                  </a:schemeClr>
                </a:solidFill>
                <a:latin typeface="+mn-lt"/>
              </a:rPr>
              <a:t> </a:t>
            </a:r>
            <a:r>
              <a:rPr lang="ja-JP" altLang="en-US" sz="2745" dirty="0">
                <a:solidFill>
                  <a:schemeClr val="tx2">
                    <a:lumMod val="50000"/>
                  </a:schemeClr>
                </a:solidFill>
                <a:latin typeface="+mn-lt"/>
              </a:rPr>
              <a:t>以内の読み取り処理</a:t>
            </a:r>
            <a:endParaRPr lang="en-US" altLang="ja-JP" sz="2745" dirty="0">
              <a:solidFill>
                <a:schemeClr val="tx2">
                  <a:lumMod val="50000"/>
                </a:schemeClr>
              </a:solidFill>
              <a:latin typeface="+mn-lt"/>
            </a:endParaRPr>
          </a:p>
          <a:p>
            <a:pPr marL="0" indent="0">
              <a:lnSpc>
                <a:spcPct val="100000"/>
              </a:lnSpc>
              <a:spcBef>
                <a:spcPts val="1176"/>
              </a:spcBef>
              <a:buClr>
                <a:srgbClr val="FFFFFF"/>
              </a:buClr>
              <a:buFont typeface="Wingdings" panose="05000000000000000000" pitchFamily="2" charset="2"/>
              <a:buNone/>
            </a:pPr>
            <a:r>
              <a:rPr lang="ja-JP" altLang="en-US" sz="2745" dirty="0">
                <a:solidFill>
                  <a:schemeClr val="tx2">
                    <a:lumMod val="50000"/>
                  </a:schemeClr>
                </a:solidFill>
                <a:latin typeface="+mn-lt"/>
              </a:rPr>
              <a:t>最大 </a:t>
            </a:r>
            <a:r>
              <a:rPr lang="en-US" sz="2745" dirty="0">
                <a:solidFill>
                  <a:schemeClr val="tx2">
                    <a:lumMod val="50000"/>
                  </a:schemeClr>
                </a:solidFill>
                <a:latin typeface="+mn-lt"/>
              </a:rPr>
              <a:t>200MB/s </a:t>
            </a:r>
            <a:r>
              <a:rPr lang="ja-JP" altLang="en-US" sz="2745" dirty="0">
                <a:solidFill>
                  <a:schemeClr val="tx2">
                    <a:lumMod val="50000"/>
                  </a:schemeClr>
                </a:solidFill>
                <a:latin typeface="+mn-lt"/>
              </a:rPr>
              <a:t>のスループット</a:t>
            </a:r>
            <a:endParaRPr lang="en-US" sz="2745" dirty="0">
              <a:solidFill>
                <a:schemeClr val="tx2">
                  <a:lumMod val="50000"/>
                </a:schemeClr>
              </a:solidFill>
              <a:latin typeface="+mn-lt"/>
            </a:endParaRPr>
          </a:p>
        </p:txBody>
      </p:sp>
      <p:cxnSp>
        <p:nvCxnSpPr>
          <p:cNvPr id="4" name="Straight Connector 3"/>
          <p:cNvCxnSpPr/>
          <p:nvPr/>
        </p:nvCxnSpPr>
        <p:spPr>
          <a:xfrm>
            <a:off x="5423681" y="2530566"/>
            <a:ext cx="624266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0885" y="4844838"/>
            <a:ext cx="1486280" cy="149057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20" y="1700441"/>
            <a:ext cx="3815982" cy="3827010"/>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1493" y="450675"/>
            <a:ext cx="1974734" cy="1980442"/>
          </a:xfrm>
          <a:prstGeom prst="rect">
            <a:avLst/>
          </a:prstGeom>
        </p:spPr>
      </p:pic>
      <p:graphicFrame>
        <p:nvGraphicFramePr>
          <p:cNvPr id="9" name="表 8"/>
          <p:cNvGraphicFramePr>
            <a:graphicFrameLocks noGrp="1"/>
          </p:cNvGraphicFramePr>
          <p:nvPr>
            <p:extLst/>
          </p:nvPr>
        </p:nvGraphicFramePr>
        <p:xfrm>
          <a:off x="5485549" y="4780142"/>
          <a:ext cx="6449438" cy="1592240"/>
        </p:xfrm>
        <a:graphic>
          <a:graphicData uri="http://schemas.openxmlformats.org/drawingml/2006/table">
            <a:tbl>
              <a:tblPr firstRow="1" bandRow="1">
                <a:tableStyleId>{00A15C55-8517-42AA-B614-E9B94910E393}</a:tableStyleId>
              </a:tblPr>
              <a:tblGrid>
                <a:gridCol w="2127941">
                  <a:extLst>
                    <a:ext uri="{9D8B030D-6E8A-4147-A177-3AD203B41FA5}">
                      <a16:colId xmlns:a16="http://schemas.microsoft.com/office/drawing/2014/main" val="20000"/>
                    </a:ext>
                  </a:extLst>
                </a:gridCol>
                <a:gridCol w="1224655">
                  <a:extLst>
                    <a:ext uri="{9D8B030D-6E8A-4147-A177-3AD203B41FA5}">
                      <a16:colId xmlns:a16="http://schemas.microsoft.com/office/drawing/2014/main" val="20001"/>
                    </a:ext>
                  </a:extLst>
                </a:gridCol>
                <a:gridCol w="1548421">
                  <a:extLst>
                    <a:ext uri="{9D8B030D-6E8A-4147-A177-3AD203B41FA5}">
                      <a16:colId xmlns:a16="http://schemas.microsoft.com/office/drawing/2014/main" val="20002"/>
                    </a:ext>
                  </a:extLst>
                </a:gridCol>
                <a:gridCol w="1548421">
                  <a:extLst>
                    <a:ext uri="{9D8B030D-6E8A-4147-A177-3AD203B41FA5}">
                      <a16:colId xmlns:a16="http://schemas.microsoft.com/office/drawing/2014/main" val="20003"/>
                    </a:ext>
                  </a:extLst>
                </a:gridCol>
              </a:tblGrid>
              <a:tr h="178627">
                <a:tc>
                  <a:txBody>
                    <a:bodyPr/>
                    <a:lstStyle/>
                    <a:p>
                      <a:pPr algn="ctr"/>
                      <a:r>
                        <a:rPr kumimoji="1" lang="ja-JP" altLang="en-US" sz="2000" dirty="0"/>
                        <a:t>種類</a:t>
                      </a:r>
                    </a:p>
                  </a:txBody>
                  <a:tcPr marL="93260" marR="93260" marT="46630" marB="46630">
                    <a:solidFill>
                      <a:srgbClr val="0072C6"/>
                    </a:solidFill>
                  </a:tcPr>
                </a:tc>
                <a:tc>
                  <a:txBody>
                    <a:bodyPr/>
                    <a:lstStyle/>
                    <a:p>
                      <a:pPr algn="ctr"/>
                      <a:r>
                        <a:rPr kumimoji="1" lang="en-US" altLang="ja-JP" sz="2000" dirty="0"/>
                        <a:t>P10</a:t>
                      </a:r>
                      <a:endParaRPr kumimoji="1" lang="ja-JP" altLang="en-US" sz="2000" dirty="0"/>
                    </a:p>
                  </a:txBody>
                  <a:tcPr marL="93260" marR="93260" marT="46630" marB="46630">
                    <a:solidFill>
                      <a:srgbClr val="0072C6"/>
                    </a:solidFill>
                  </a:tcPr>
                </a:tc>
                <a:tc>
                  <a:txBody>
                    <a:bodyPr/>
                    <a:lstStyle/>
                    <a:p>
                      <a:pPr algn="ctr"/>
                      <a:r>
                        <a:rPr kumimoji="1" lang="en-US" altLang="ja-JP" sz="2000" dirty="0"/>
                        <a:t>P20</a:t>
                      </a:r>
                      <a:endParaRPr kumimoji="1" lang="ja-JP" altLang="en-US" sz="2000" dirty="0"/>
                    </a:p>
                  </a:txBody>
                  <a:tcPr marL="93260" marR="93260" marT="46630" marB="46630">
                    <a:solidFill>
                      <a:srgbClr val="0072C6"/>
                    </a:solidFill>
                  </a:tcPr>
                </a:tc>
                <a:tc>
                  <a:txBody>
                    <a:bodyPr/>
                    <a:lstStyle/>
                    <a:p>
                      <a:pPr algn="ctr"/>
                      <a:r>
                        <a:rPr kumimoji="1" lang="en-US" altLang="ja-JP" sz="2000" dirty="0"/>
                        <a:t>P30</a:t>
                      </a:r>
                      <a:endParaRPr kumimoji="1" lang="ja-JP" altLang="en-US" sz="2000" dirty="0"/>
                    </a:p>
                  </a:txBody>
                  <a:tcPr marL="93260" marR="93260" marT="46630" marB="46630">
                    <a:solidFill>
                      <a:srgbClr val="0072C6"/>
                    </a:solidFill>
                  </a:tcPr>
                </a:tc>
                <a:extLst>
                  <a:ext uri="{0D108BD9-81ED-4DB2-BD59-A6C34878D82A}">
                    <a16:rowId xmlns:a16="http://schemas.microsoft.com/office/drawing/2014/main" val="10000"/>
                  </a:ext>
                </a:extLst>
              </a:tr>
              <a:tr h="178627">
                <a:tc>
                  <a:txBody>
                    <a:bodyPr/>
                    <a:lstStyle/>
                    <a:p>
                      <a:pPr algn="ctr"/>
                      <a:r>
                        <a:rPr kumimoji="1" lang="ja-JP" altLang="en-US" sz="2000" dirty="0"/>
                        <a:t>サイズ</a:t>
                      </a:r>
                      <a:r>
                        <a:rPr kumimoji="1" lang="en-US" altLang="ja-JP" sz="2000" dirty="0"/>
                        <a:t>(GB)</a:t>
                      </a:r>
                      <a:endParaRPr kumimoji="1" lang="ja-JP" altLang="en-US" sz="2000" dirty="0"/>
                    </a:p>
                  </a:txBody>
                  <a:tcPr marL="93260" marR="93260" marT="46630" marB="46630"/>
                </a:tc>
                <a:tc>
                  <a:txBody>
                    <a:bodyPr/>
                    <a:lstStyle/>
                    <a:p>
                      <a:pPr algn="ctr"/>
                      <a:r>
                        <a:rPr kumimoji="1" lang="en-US" altLang="ja-JP" sz="2000" dirty="0"/>
                        <a:t>~128</a:t>
                      </a:r>
                      <a:endParaRPr kumimoji="1" lang="ja-JP" altLang="en-US" sz="2000" dirty="0"/>
                    </a:p>
                  </a:txBody>
                  <a:tcPr marL="93260" marR="93260" marT="46630" marB="46630"/>
                </a:tc>
                <a:tc>
                  <a:txBody>
                    <a:bodyPr/>
                    <a:lstStyle/>
                    <a:p>
                      <a:pPr algn="ctr"/>
                      <a:r>
                        <a:rPr kumimoji="1" lang="en-US" altLang="ja-JP" sz="2000" dirty="0"/>
                        <a:t>~512</a:t>
                      </a:r>
                      <a:endParaRPr kumimoji="1" lang="ja-JP" altLang="en-US" sz="2000" dirty="0"/>
                    </a:p>
                  </a:txBody>
                  <a:tcPr marL="93260" marR="93260" marT="46630" marB="46630"/>
                </a:tc>
                <a:tc>
                  <a:txBody>
                    <a:bodyPr/>
                    <a:lstStyle/>
                    <a:p>
                      <a:pPr algn="ctr"/>
                      <a:r>
                        <a:rPr kumimoji="1" lang="en-US" altLang="ja-JP" sz="2000" dirty="0"/>
                        <a:t>~1,023</a:t>
                      </a:r>
                      <a:endParaRPr kumimoji="1" lang="ja-JP" altLang="en-US" sz="2000" dirty="0"/>
                    </a:p>
                  </a:txBody>
                  <a:tcPr marL="93260" marR="93260" marT="46630" marB="46630"/>
                </a:tc>
                <a:extLst>
                  <a:ext uri="{0D108BD9-81ED-4DB2-BD59-A6C34878D82A}">
                    <a16:rowId xmlns:a16="http://schemas.microsoft.com/office/drawing/2014/main" val="10001"/>
                  </a:ext>
                </a:extLst>
              </a:tr>
              <a:tr h="178627">
                <a:tc>
                  <a:txBody>
                    <a:bodyPr/>
                    <a:lstStyle/>
                    <a:p>
                      <a:pPr algn="ctr"/>
                      <a:r>
                        <a:rPr kumimoji="1" lang="en-US" altLang="ja-JP" sz="2000" dirty="0"/>
                        <a:t>IOPS</a:t>
                      </a:r>
                      <a:endParaRPr kumimoji="1" lang="ja-JP" altLang="en-US" sz="2000" dirty="0"/>
                    </a:p>
                  </a:txBody>
                  <a:tcPr marL="93260" marR="93260" marT="46630" marB="46630"/>
                </a:tc>
                <a:tc>
                  <a:txBody>
                    <a:bodyPr/>
                    <a:lstStyle/>
                    <a:p>
                      <a:pPr algn="ctr"/>
                      <a:r>
                        <a:rPr kumimoji="1" lang="en-US" altLang="ja-JP" sz="2000" dirty="0"/>
                        <a:t>500</a:t>
                      </a:r>
                      <a:endParaRPr kumimoji="1" lang="ja-JP" altLang="en-US" sz="2000" dirty="0"/>
                    </a:p>
                  </a:txBody>
                  <a:tcPr marL="93260" marR="93260" marT="46630" marB="46630"/>
                </a:tc>
                <a:tc>
                  <a:txBody>
                    <a:bodyPr/>
                    <a:lstStyle/>
                    <a:p>
                      <a:pPr algn="ctr"/>
                      <a:r>
                        <a:rPr kumimoji="1" lang="en-US" altLang="ja-JP" sz="2000" dirty="0"/>
                        <a:t>2,300</a:t>
                      </a:r>
                      <a:endParaRPr kumimoji="1" lang="ja-JP" altLang="en-US" sz="2000" dirty="0"/>
                    </a:p>
                  </a:txBody>
                  <a:tcPr marL="93260" marR="93260" marT="46630" marB="46630"/>
                </a:tc>
                <a:tc>
                  <a:txBody>
                    <a:bodyPr/>
                    <a:lstStyle/>
                    <a:p>
                      <a:pPr algn="ctr"/>
                      <a:r>
                        <a:rPr kumimoji="1" lang="en-US" altLang="ja-JP" sz="2000" dirty="0"/>
                        <a:t>5,000</a:t>
                      </a:r>
                      <a:endParaRPr kumimoji="1" lang="ja-JP" altLang="en-US" sz="2000" dirty="0"/>
                    </a:p>
                  </a:txBody>
                  <a:tcPr marL="93260" marR="93260" marT="46630" marB="46630"/>
                </a:tc>
                <a:extLst>
                  <a:ext uri="{0D108BD9-81ED-4DB2-BD59-A6C34878D82A}">
                    <a16:rowId xmlns:a16="http://schemas.microsoft.com/office/drawing/2014/main" val="10002"/>
                  </a:ext>
                </a:extLst>
              </a:tr>
              <a:tr h="265051">
                <a:tc>
                  <a:txBody>
                    <a:bodyPr/>
                    <a:lstStyle/>
                    <a:p>
                      <a:pPr algn="ctr"/>
                      <a:r>
                        <a:rPr kumimoji="1" lang="ja-JP" altLang="en-US" sz="2000" dirty="0"/>
                        <a:t>スループット</a:t>
                      </a:r>
                      <a:r>
                        <a:rPr kumimoji="1" lang="en-US" altLang="ja-JP" sz="2000" dirty="0"/>
                        <a:t>(MB/s)</a:t>
                      </a:r>
                      <a:endParaRPr kumimoji="1" lang="ja-JP" altLang="en-US" sz="2000" dirty="0"/>
                    </a:p>
                  </a:txBody>
                  <a:tcPr marL="93260" marR="93260" marT="46630" marB="46630"/>
                </a:tc>
                <a:tc>
                  <a:txBody>
                    <a:bodyPr/>
                    <a:lstStyle/>
                    <a:p>
                      <a:pPr algn="ctr"/>
                      <a:r>
                        <a:rPr kumimoji="1" lang="en-US" altLang="ja-JP" sz="2000" dirty="0"/>
                        <a:t>100</a:t>
                      </a:r>
                      <a:endParaRPr kumimoji="1" lang="ja-JP" altLang="en-US" sz="2000" dirty="0"/>
                    </a:p>
                  </a:txBody>
                  <a:tcPr marL="93260" marR="93260" marT="46630" marB="46630" anchor="ctr"/>
                </a:tc>
                <a:tc>
                  <a:txBody>
                    <a:bodyPr/>
                    <a:lstStyle/>
                    <a:p>
                      <a:pPr algn="ctr"/>
                      <a:r>
                        <a:rPr kumimoji="1" lang="en-US" altLang="ja-JP" sz="2000" dirty="0"/>
                        <a:t>150</a:t>
                      </a:r>
                      <a:endParaRPr kumimoji="1" lang="ja-JP" altLang="en-US" sz="2000" dirty="0"/>
                    </a:p>
                  </a:txBody>
                  <a:tcPr marL="93260" marR="93260" marT="46630" marB="46630" anchor="ctr"/>
                </a:tc>
                <a:tc>
                  <a:txBody>
                    <a:bodyPr/>
                    <a:lstStyle/>
                    <a:p>
                      <a:pPr algn="ctr"/>
                      <a:r>
                        <a:rPr kumimoji="1" lang="en-US" altLang="ja-JP" sz="2000" dirty="0"/>
                        <a:t>200</a:t>
                      </a:r>
                      <a:endParaRPr kumimoji="1" lang="ja-JP" altLang="en-US" sz="2000" dirty="0"/>
                    </a:p>
                  </a:txBody>
                  <a:tcPr marL="93260" marR="93260" marT="46630" marB="46630"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38309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10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1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0" presetClass="entr" presetSubtype="0" fill="hold" grpId="1"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500"/>
                                        <p:tgtEl>
                                          <p:spTgt spid="16"/>
                                        </p:tgtEl>
                                      </p:cBhvr>
                                    </p:animEffect>
                                  </p:childTnLst>
                                </p:cTn>
                              </p:par>
                              <p:par>
                                <p:cTn id="27" presetID="8" presetClass="emph" presetSubtype="0" fill="hold" grpId="0" nodeType="withEffect">
                                  <p:stCondLst>
                                    <p:cond delay="0"/>
                                  </p:stCondLst>
                                  <p:childTnLst>
                                    <p:animRot by="21600000">
                                      <p:cBhvr>
                                        <p:cTn id="28" dur="6000" fill="hold"/>
                                        <p:tgtEl>
                                          <p:spTgt spid="16"/>
                                        </p:tgtEl>
                                        <p:attrNameLst>
                                          <p:attrName>r</p:attrName>
                                        </p:attrNameLst>
                                      </p:cBhvr>
                                    </p:animRot>
                                  </p:childTnLst>
                                </p:cTn>
                              </p:par>
                              <p:par>
                                <p:cTn id="29" presetID="10" presetClass="exit" presetSubtype="0" fill="hold" grpId="2" nodeType="withEffect">
                                  <p:stCondLst>
                                    <p:cond delay="3000"/>
                                  </p:stCondLst>
                                  <p:childTnLst>
                                    <p:animEffect transition="out" filter="fade">
                                      <p:cBhvr>
                                        <p:cTn id="30" dur="1250"/>
                                        <p:tgtEl>
                                          <p:spTgt spid="16"/>
                                        </p:tgtEl>
                                      </p:cBhvr>
                                    </p:animEffect>
                                    <p:set>
                                      <p:cBhvr>
                                        <p:cTn id="31" dur="1" fill="hold">
                                          <p:stCondLst>
                                            <p:cond delay="12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2"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latin typeface="+mj-ea"/>
                <a:ea typeface="+mj-ea"/>
              </a:rPr>
              <a:t>MSDN</a:t>
            </a:r>
            <a:r>
              <a:rPr kumimoji="1" lang="ja-JP" altLang="en-US" dirty="0">
                <a:latin typeface="+mj-ea"/>
                <a:ea typeface="+mj-ea"/>
              </a:rPr>
              <a:t> についてます！</a:t>
            </a:r>
          </a:p>
        </p:txBody>
      </p:sp>
      <p:sp>
        <p:nvSpPr>
          <p:cNvPr id="3" name="テキスト ボックス 2"/>
          <p:cNvSpPr txBox="1"/>
          <p:nvPr/>
        </p:nvSpPr>
        <p:spPr>
          <a:xfrm>
            <a:off x="212286" y="6501828"/>
            <a:ext cx="5627937" cy="452522"/>
          </a:xfrm>
          <a:prstGeom prst="rect">
            <a:avLst/>
          </a:prstGeom>
          <a:noFill/>
        </p:spPr>
        <p:txBody>
          <a:bodyPr wrap="none" lIns="179285" tIns="143428" rIns="179285" bIns="143428" rtlCol="0">
            <a:spAutoFit/>
          </a:bodyPr>
          <a:lstStyle/>
          <a:p>
            <a:pPr>
              <a:lnSpc>
                <a:spcPct val="90000"/>
              </a:lnSpc>
              <a:spcAft>
                <a:spcPts val="588"/>
              </a:spcAft>
            </a:pPr>
            <a:r>
              <a:rPr kumimoji="1" lang="en-US" altLang="ja-JP" sz="1176" dirty="0">
                <a:gradFill>
                  <a:gsLst>
                    <a:gs pos="2917">
                      <a:schemeClr val="tx1"/>
                    </a:gs>
                    <a:gs pos="30000">
                      <a:schemeClr val="tx1"/>
                    </a:gs>
                  </a:gsLst>
                  <a:lin ang="5400000" scaled="0"/>
                </a:gradFill>
                <a:cs typeface="Consolas" panose="020B0609020204030204" pitchFamily="49" charset="0"/>
                <a:hlinkClick r:id="rId2"/>
              </a:rPr>
              <a:t>http://azure.microsoft.com/ja-jp/pricing/member-offers/msdn-benefits-details/</a:t>
            </a:r>
            <a:endParaRPr kumimoji="1" lang="ja-JP" altLang="en-US" sz="1176" dirty="0" err="1">
              <a:gradFill>
                <a:gsLst>
                  <a:gs pos="2917">
                    <a:schemeClr val="tx1"/>
                  </a:gs>
                  <a:gs pos="30000">
                    <a:schemeClr val="tx1"/>
                  </a:gs>
                </a:gsLst>
                <a:lin ang="5400000" scaled="0"/>
              </a:gradFill>
              <a:cs typeface="Consolas" panose="020B0609020204030204" pitchFamily="49" charset="0"/>
            </a:endParaRPr>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557" y="1261563"/>
            <a:ext cx="6726784" cy="5343832"/>
          </a:xfrm>
          <a:prstGeom prst="rect">
            <a:avLst/>
          </a:prstGeom>
          <a:ln>
            <a:solidFill>
              <a:schemeClr val="tx1">
                <a:lumMod val="50000"/>
              </a:schemeClr>
            </a:solidFill>
          </a:ln>
        </p:spPr>
      </p:pic>
      <p:sp>
        <p:nvSpPr>
          <p:cNvPr id="5" name="正方形/長方形 4"/>
          <p:cNvSpPr/>
          <p:nvPr/>
        </p:nvSpPr>
        <p:spPr bwMode="auto">
          <a:xfrm>
            <a:off x="7287448" y="1261562"/>
            <a:ext cx="4681346" cy="5343832"/>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280121" indent="-280121" defTabSz="896091" fontAlgn="base">
              <a:lnSpc>
                <a:spcPct val="110000"/>
              </a:lnSpc>
              <a:spcBef>
                <a:spcPct val="0"/>
              </a:spcBef>
              <a:spcAft>
                <a:spcPct val="0"/>
              </a:spcAft>
              <a:buFont typeface="Wingdings" panose="05000000000000000000" pitchFamily="2" charset="2"/>
              <a:buChar char="l"/>
              <a:defRPr/>
            </a:pPr>
            <a:r>
              <a:rPr kumimoji="1" lang="en-US" altLang="ja-JP" sz="1765" kern="0" dirty="0">
                <a:solidFill>
                  <a:srgbClr val="002060"/>
                </a:solidFill>
              </a:rPr>
              <a:t>MSDN</a:t>
            </a:r>
            <a:r>
              <a:rPr kumimoji="1" lang="ja-JP" altLang="en-US" sz="1765" kern="0" dirty="0">
                <a:solidFill>
                  <a:srgbClr val="002060"/>
                </a:solidFill>
              </a:rPr>
              <a:t> をお持ちであれば、すぐに</a:t>
            </a:r>
            <a:br>
              <a:rPr kumimoji="1" lang="en-US" altLang="ja-JP" sz="1765" kern="0" dirty="0">
                <a:solidFill>
                  <a:srgbClr val="002060"/>
                </a:solidFill>
              </a:rPr>
            </a:br>
            <a:r>
              <a:rPr kumimoji="1" lang="en-US" altLang="ja-JP" sz="1765" kern="0" dirty="0">
                <a:solidFill>
                  <a:srgbClr val="002060"/>
                </a:solidFill>
              </a:rPr>
              <a:t>Azure</a:t>
            </a:r>
            <a:r>
              <a:rPr kumimoji="1" lang="ja-JP" altLang="en-US" sz="1765" kern="0" dirty="0">
                <a:solidFill>
                  <a:srgbClr val="002060"/>
                </a:solidFill>
              </a:rPr>
              <a:t> を開発・テスト目的で利用可能！</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サブスクリプションのレベルによって、</a:t>
            </a:r>
            <a:br>
              <a:rPr kumimoji="1" lang="en-US" altLang="ja-JP" sz="1765" kern="0" dirty="0">
                <a:solidFill>
                  <a:srgbClr val="002060"/>
                </a:solidFill>
              </a:rPr>
            </a:br>
            <a:r>
              <a:rPr kumimoji="1" lang="ja-JP" altLang="en-US" sz="1765" kern="0" dirty="0">
                <a:solidFill>
                  <a:srgbClr val="002060"/>
                </a:solidFill>
              </a:rPr>
              <a:t>最大￥</a:t>
            </a:r>
            <a:r>
              <a:rPr kumimoji="1" lang="en-US" altLang="ja-JP" sz="1765" kern="0" dirty="0">
                <a:solidFill>
                  <a:srgbClr val="002060"/>
                </a:solidFill>
              </a:rPr>
              <a:t>15,500/</a:t>
            </a:r>
            <a:r>
              <a:rPr kumimoji="1" lang="ja-JP" altLang="en-US" sz="1765" kern="0" dirty="0">
                <a:solidFill>
                  <a:srgbClr val="002060"/>
                </a:solidFill>
              </a:rPr>
              <a:t>月の </a:t>
            </a:r>
            <a:r>
              <a:rPr kumimoji="1" lang="en-US" altLang="ja-JP" sz="1765" kern="0" dirty="0">
                <a:solidFill>
                  <a:srgbClr val="002060"/>
                </a:solidFill>
              </a:rPr>
              <a:t>Azure</a:t>
            </a:r>
            <a:r>
              <a:rPr kumimoji="1" lang="ja-JP" altLang="en-US" sz="1765" kern="0" dirty="0">
                <a:solidFill>
                  <a:srgbClr val="002060"/>
                </a:solidFill>
              </a:rPr>
              <a:t> 利用枠。</a:t>
            </a:r>
            <a:br>
              <a:rPr kumimoji="1" lang="en-US" altLang="ja-JP" sz="1765" kern="0" dirty="0">
                <a:solidFill>
                  <a:srgbClr val="002060"/>
                </a:solidFill>
              </a:rPr>
            </a:br>
            <a:r>
              <a:rPr kumimoji="1" lang="ja-JP" altLang="en-US" sz="1765" kern="0" dirty="0">
                <a:solidFill>
                  <a:srgbClr val="002060"/>
                </a:solidFill>
              </a:rPr>
              <a:t>利用可能額は毎月リセットされます。</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さらに、仮想マシンなどの時間単価も</a:t>
            </a:r>
            <a:br>
              <a:rPr kumimoji="1" lang="en-US" altLang="ja-JP" sz="1765" kern="0" dirty="0">
                <a:solidFill>
                  <a:srgbClr val="002060"/>
                </a:solidFill>
              </a:rPr>
            </a:br>
            <a:r>
              <a:rPr kumimoji="1" lang="en-US" altLang="ja-JP" sz="1765" kern="0" dirty="0">
                <a:solidFill>
                  <a:srgbClr val="002060"/>
                </a:solidFill>
              </a:rPr>
              <a:t>MSDN</a:t>
            </a:r>
            <a:r>
              <a:rPr kumimoji="1" lang="ja-JP" altLang="en-US" sz="1765" kern="0" dirty="0">
                <a:solidFill>
                  <a:srgbClr val="002060"/>
                </a:solidFill>
              </a:rPr>
              <a:t> サブスクライバ向けの割引料金が適用されます。</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また、 </a:t>
            </a:r>
            <a:r>
              <a:rPr kumimoji="1" lang="en-US" altLang="ja-JP" sz="1765" kern="0" dirty="0">
                <a:solidFill>
                  <a:srgbClr val="002060"/>
                </a:solidFill>
              </a:rPr>
              <a:t>MSDN</a:t>
            </a:r>
            <a:r>
              <a:rPr kumimoji="1" lang="ja-JP" altLang="en-US" sz="1765" kern="0" dirty="0">
                <a:solidFill>
                  <a:srgbClr val="002060"/>
                </a:solidFill>
              </a:rPr>
              <a:t> のサブスクリプションでは、 </a:t>
            </a:r>
            <a:r>
              <a:rPr kumimoji="1" lang="en-US" altLang="ja-JP" sz="1765" kern="0" dirty="0">
                <a:solidFill>
                  <a:srgbClr val="002060"/>
                </a:solidFill>
              </a:rPr>
              <a:t>Windows 7/8.1/10</a:t>
            </a:r>
            <a:r>
              <a:rPr kumimoji="1" lang="ja-JP" altLang="en-US" sz="1765" kern="0" dirty="0">
                <a:solidFill>
                  <a:srgbClr val="002060"/>
                </a:solidFill>
              </a:rPr>
              <a:t> 等のクライアント </a:t>
            </a:r>
            <a:r>
              <a:rPr kumimoji="1" lang="en-US" altLang="ja-JP" sz="1765" kern="0" dirty="0">
                <a:solidFill>
                  <a:srgbClr val="002060"/>
                </a:solidFill>
              </a:rPr>
              <a:t>OS</a:t>
            </a:r>
            <a:r>
              <a:rPr kumimoji="1" lang="ja-JP" altLang="en-US" sz="1765" kern="0" dirty="0">
                <a:solidFill>
                  <a:srgbClr val="002060"/>
                </a:solidFill>
              </a:rPr>
              <a:t> イメージも利用可能です。</a:t>
            </a:r>
            <a:endParaRPr kumimoji="1" lang="en-US" altLang="ja-JP" sz="1765" kern="0" dirty="0">
              <a:solidFill>
                <a:srgbClr val="002060"/>
              </a:solidFill>
            </a:endParaRPr>
          </a:p>
        </p:txBody>
      </p:sp>
    </p:spTree>
    <p:extLst>
      <p:ext uri="{BB962C8B-B14F-4D97-AF65-F5344CB8AC3E}">
        <p14:creationId xmlns:p14="http://schemas.microsoft.com/office/powerpoint/2010/main" val="329501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dirty="0"/>
              <a:t>DS14: 10 x P30, </a:t>
            </a:r>
            <a:r>
              <a:rPr kumimoji="1" lang="ja-JP" altLang="en-US" dirty="0"/>
              <a:t>キャッシュなし </a:t>
            </a:r>
            <a:r>
              <a:rPr kumimoji="1" lang="en-US" altLang="ja-JP" dirty="0"/>
              <a:t>Write</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100" y="1773052"/>
            <a:ext cx="9123656" cy="4818967"/>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71" y="1299955"/>
            <a:ext cx="5561811" cy="3428514"/>
          </a:xfrm>
          <a:prstGeom prst="rect">
            <a:avLst/>
          </a:prstGeom>
        </p:spPr>
      </p:pic>
    </p:spTree>
    <p:extLst>
      <p:ext uri="{BB962C8B-B14F-4D97-AF65-F5344CB8AC3E}">
        <p14:creationId xmlns:p14="http://schemas.microsoft.com/office/powerpoint/2010/main" val="113188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kumimoji="1" lang="en-US" altLang="ja-JP" dirty="0"/>
              <a:t>DS14: 1</a:t>
            </a:r>
            <a:r>
              <a:rPr lang="ja-JP" altLang="en-US" dirty="0"/>
              <a:t> </a:t>
            </a:r>
            <a:r>
              <a:rPr lang="en-US" altLang="ja-JP" dirty="0"/>
              <a:t>x </a:t>
            </a:r>
            <a:r>
              <a:rPr kumimoji="1" lang="en-US" altLang="ja-JP" dirty="0"/>
              <a:t>P30, </a:t>
            </a:r>
            <a:r>
              <a:rPr kumimoji="1" lang="ja-JP" altLang="en-US" dirty="0"/>
              <a:t>キャッシュあり </a:t>
            </a:r>
            <a:r>
              <a:rPr kumimoji="1" lang="en-US" altLang="ja-JP" dirty="0"/>
              <a:t>Read</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098" y="1701053"/>
            <a:ext cx="9133180" cy="4838014"/>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713" y="1299955"/>
            <a:ext cx="5552287" cy="3409466"/>
          </a:xfrm>
          <a:prstGeom prst="rect">
            <a:avLst/>
          </a:prstGeom>
        </p:spPr>
      </p:pic>
    </p:spTree>
    <p:extLst>
      <p:ext uri="{BB962C8B-B14F-4D97-AF65-F5344CB8AC3E}">
        <p14:creationId xmlns:p14="http://schemas.microsoft.com/office/powerpoint/2010/main" val="156704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正方形/長方形 59"/>
          <p:cNvSpPr/>
          <p:nvPr>
            <p:custDataLst>
              <p:tags r:id="rId1"/>
            </p:custDataLst>
          </p:nvPr>
        </p:nvSpPr>
        <p:spPr bwMode="auto">
          <a:xfrm>
            <a:off x="286139" y="976497"/>
            <a:ext cx="11385026" cy="465297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kumimoji="1" lang="ja-JP" altLang="en-US" sz="2200" dirty="0">
                <a:gradFill flip="none" rotWithShape="1">
                  <a:gsLst>
                    <a:gs pos="0">
                      <a:srgbClr val="FFFFFF"/>
                    </a:gs>
                    <a:gs pos="100000">
                      <a:srgbClr val="FFFFFF"/>
                    </a:gs>
                  </a:gsLst>
                  <a:lin ang="5400000" scaled="0"/>
                  <a:tileRect/>
                </a:gradFill>
              </a:rPr>
              <a:t>同一</a:t>
            </a:r>
            <a:r>
              <a:rPr lang="ja-JP" altLang="en-US" sz="2200" dirty="0">
                <a:gradFill flip="none" rotWithShape="1">
                  <a:gsLst>
                    <a:gs pos="0">
                      <a:srgbClr val="FFFFFF"/>
                    </a:gs>
                    <a:gs pos="100000">
                      <a:srgbClr val="FFFFFF"/>
                    </a:gs>
                  </a:gsLst>
                  <a:lin ang="5400000" scaled="0"/>
                  <a:tileRect/>
                </a:gradFill>
              </a:rPr>
              <a:t>リージョン</a:t>
            </a:r>
            <a:endParaRPr kumimoji="1" lang="ja-JP" altLang="en-US" sz="2200" dirty="0">
              <a:gradFill flip="none" rotWithShape="1">
                <a:gsLst>
                  <a:gs pos="0">
                    <a:srgbClr val="FFFFFF"/>
                  </a:gs>
                  <a:gs pos="100000">
                    <a:srgbClr val="FFFFFF"/>
                  </a:gs>
                </a:gsLst>
                <a:lin ang="5400000" scaled="0"/>
                <a:tileRect/>
              </a:gradFill>
            </a:endParaRPr>
          </a:p>
        </p:txBody>
      </p:sp>
      <p:sp>
        <p:nvSpPr>
          <p:cNvPr id="61" name="正方形/長方形 60"/>
          <p:cNvSpPr/>
          <p:nvPr>
            <p:custDataLst>
              <p:tags r:id="rId2"/>
            </p:custDataLst>
          </p:nvPr>
        </p:nvSpPr>
        <p:spPr bwMode="auto">
          <a:xfrm>
            <a:off x="6064154" y="1349828"/>
            <a:ext cx="5366755" cy="3385160"/>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2000" dirty="0">
                <a:gradFill flip="none" rotWithShape="1">
                  <a:gsLst>
                    <a:gs pos="0">
                      <a:srgbClr val="FFFFFF"/>
                    </a:gs>
                    <a:gs pos="100000">
                      <a:srgbClr val="FFFFFF"/>
                    </a:gs>
                  </a:gsLst>
                  <a:lin ang="5400000" scaled="0"/>
                  <a:tileRect/>
                </a:gradFill>
              </a:rPr>
              <a:t>Azure Storage (Geo </a:t>
            </a:r>
            <a:r>
              <a:rPr lang="ja-JP" altLang="en-US" sz="2000" dirty="0">
                <a:gradFill flip="none" rotWithShape="1">
                  <a:gsLst>
                    <a:gs pos="0">
                      <a:srgbClr val="FFFFFF"/>
                    </a:gs>
                    <a:gs pos="100000">
                      <a:srgbClr val="FFFFFF"/>
                    </a:gs>
                  </a:gsLst>
                  <a:lin ang="5400000" scaled="0"/>
                  <a:tileRect/>
                </a:gradFill>
              </a:rPr>
              <a:t>冗長無効</a:t>
            </a:r>
            <a:r>
              <a:rPr lang="en-US" altLang="ja-JP" sz="2000" dirty="0">
                <a:gradFill flip="none" rotWithShape="1">
                  <a:gsLst>
                    <a:gs pos="0">
                      <a:srgbClr val="FFFFFF"/>
                    </a:gs>
                    <a:gs pos="100000">
                      <a:srgbClr val="FFFFFF"/>
                    </a:gs>
                  </a:gsLst>
                  <a:lin ang="5400000" scaled="0"/>
                  <a:tileRect/>
                </a:gradFill>
              </a:rPr>
              <a:t>)</a:t>
            </a:r>
            <a:endParaRPr kumimoji="1" lang="ja-JP" altLang="en-US" sz="2000" dirty="0">
              <a:gradFill flip="none" rotWithShape="1">
                <a:gsLst>
                  <a:gs pos="0">
                    <a:srgbClr val="FFFFFF"/>
                  </a:gs>
                  <a:gs pos="100000">
                    <a:srgbClr val="FFFFFF"/>
                  </a:gs>
                </a:gsLst>
                <a:lin ang="5400000" scaled="0"/>
                <a:tileRect/>
              </a:gradFill>
            </a:endParaRPr>
          </a:p>
        </p:txBody>
      </p:sp>
      <p:sp>
        <p:nvSpPr>
          <p:cNvPr id="62" name="正方形/長方形 61"/>
          <p:cNvSpPr/>
          <p:nvPr>
            <p:custDataLst>
              <p:tags r:id="rId3"/>
            </p:custDataLst>
          </p:nvPr>
        </p:nvSpPr>
        <p:spPr bwMode="auto">
          <a:xfrm>
            <a:off x="2743654" y="1336594"/>
            <a:ext cx="1787066" cy="3385160"/>
          </a:xfrm>
          <a:prstGeom prst="rect">
            <a:avLst/>
          </a:prstGeom>
          <a:solidFill>
            <a:srgbClr val="0072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altLang="ja-JP" sz="2000" dirty="0">
                <a:gradFill flip="none" rotWithShape="1">
                  <a:gsLst>
                    <a:gs pos="0">
                      <a:srgbClr val="FFFFFF"/>
                    </a:gs>
                    <a:gs pos="100000">
                      <a:srgbClr val="FFFFFF"/>
                    </a:gs>
                  </a:gsLst>
                  <a:lin ang="5400000" scaled="0"/>
                  <a:tileRect/>
                </a:gradFill>
              </a:rPr>
              <a:t>Azure Storage</a:t>
            </a:r>
            <a:endParaRPr kumimoji="1" lang="ja-JP" altLang="en-US" sz="2000" dirty="0">
              <a:gradFill flip="none" rotWithShape="1">
                <a:gsLst>
                  <a:gs pos="0">
                    <a:srgbClr val="FFFFFF"/>
                  </a:gs>
                  <a:gs pos="100000">
                    <a:srgbClr val="FFFFFF"/>
                  </a:gs>
                </a:gsLst>
                <a:lin ang="5400000" scaled="0"/>
                <a:tileRect/>
              </a:gradFill>
            </a:endParaRPr>
          </a:p>
        </p:txBody>
      </p:sp>
      <p:sp>
        <p:nvSpPr>
          <p:cNvPr id="6" name="正方形/長方形 5"/>
          <p:cNvSpPr/>
          <p:nvPr/>
        </p:nvSpPr>
        <p:spPr>
          <a:xfrm>
            <a:off x="519248" y="1336594"/>
            <a:ext cx="1834097" cy="2719112"/>
          </a:xfrm>
          <a:prstGeom prst="rect">
            <a:avLst/>
          </a:prstGeom>
          <a:solidFill>
            <a:schemeClr val="accent6"/>
          </a:solidFill>
          <a:ln>
            <a:noFill/>
          </a:ln>
        </p:spPr>
        <p:style>
          <a:lnRef idx="2">
            <a:schemeClr val="accent1"/>
          </a:lnRef>
          <a:fillRef idx="1">
            <a:schemeClr val="lt1"/>
          </a:fillRef>
          <a:effectRef idx="0">
            <a:schemeClr val="accent1"/>
          </a:effectRef>
          <a:fontRef idx="minor">
            <a:schemeClr val="dk1"/>
          </a:fontRef>
        </p:style>
        <p:txBody>
          <a:bodyPr rtlCol="0" anchor="t"/>
          <a:lstStyle/>
          <a:p>
            <a:pPr algn="ctr"/>
            <a:r>
              <a:rPr kumimoji="1" lang="ja-JP" altLang="en-US" sz="2000" dirty="0">
                <a:solidFill>
                  <a:schemeClr val="bg1"/>
                </a:solidFill>
              </a:rPr>
              <a:t>仮想マシン</a:t>
            </a:r>
            <a:endParaRPr kumimoji="1" lang="en-US" altLang="ja-JP" sz="2000" dirty="0">
              <a:solidFill>
                <a:schemeClr val="bg1"/>
              </a:solidFill>
            </a:endParaRPr>
          </a:p>
          <a:p>
            <a:pPr algn="ctr"/>
            <a:r>
              <a:rPr lang="en-US" altLang="ja-JP" sz="1400" dirty="0">
                <a:solidFill>
                  <a:schemeClr val="bg1"/>
                </a:solidFill>
              </a:rPr>
              <a:t>SQL Enterprise</a:t>
            </a:r>
          </a:p>
          <a:p>
            <a:pPr algn="ctr"/>
            <a:endParaRPr lang="en-US" altLang="ja-JP" sz="1400" dirty="0">
              <a:solidFill>
                <a:schemeClr val="bg1"/>
              </a:solidFill>
            </a:endParaRPr>
          </a:p>
          <a:p>
            <a:pPr algn="ctr"/>
            <a:r>
              <a:rPr kumimoji="1" lang="en-US" altLang="ja-JP" sz="2000" u="sng" dirty="0">
                <a:solidFill>
                  <a:schemeClr val="bg1"/>
                </a:solidFill>
              </a:rPr>
              <a:t>DS4</a:t>
            </a:r>
            <a:r>
              <a:rPr kumimoji="1" lang="en-US" altLang="ja-JP" sz="1400" dirty="0">
                <a:solidFill>
                  <a:schemeClr val="bg1"/>
                </a:solidFill>
              </a:rPr>
              <a:t> </a:t>
            </a:r>
            <a:r>
              <a:rPr lang="ja-JP" altLang="en-US" sz="1400" dirty="0">
                <a:solidFill>
                  <a:schemeClr val="bg1"/>
                </a:solidFill>
              </a:rPr>
              <a:t>の場合</a:t>
            </a:r>
            <a:endParaRPr kumimoji="1" lang="en-US" altLang="ja-JP" sz="1400" dirty="0">
              <a:solidFill>
                <a:schemeClr val="bg1"/>
              </a:solidFill>
            </a:endParaRPr>
          </a:p>
          <a:p>
            <a:pPr algn="ctr"/>
            <a:r>
              <a:rPr lang="en-US" altLang="ja-JP" sz="1400" dirty="0">
                <a:solidFill>
                  <a:schemeClr val="bg1"/>
                </a:solidFill>
              </a:rPr>
              <a:t>8 Core/ 28</a:t>
            </a:r>
            <a:r>
              <a:rPr kumimoji="1" lang="en-US" altLang="ja-JP" sz="1400" dirty="0">
                <a:solidFill>
                  <a:schemeClr val="bg1"/>
                </a:solidFill>
              </a:rPr>
              <a:t> GB RAM</a:t>
            </a:r>
            <a:endParaRPr kumimoji="1" lang="ja-JP" altLang="en-US" sz="1400" dirty="0">
              <a:solidFill>
                <a:schemeClr val="bg1"/>
              </a:solidFill>
            </a:endParaRPr>
          </a:p>
        </p:txBody>
      </p:sp>
      <p:sp>
        <p:nvSpPr>
          <p:cNvPr id="7" name="円柱 6"/>
          <p:cNvSpPr/>
          <p:nvPr>
            <p:custDataLst>
              <p:tags r:id="rId4"/>
            </p:custDataLst>
          </p:nvPr>
        </p:nvSpPr>
        <p:spPr>
          <a:xfrm>
            <a:off x="2866310" y="1995858"/>
            <a:ext cx="1541755" cy="1792371"/>
          </a:xfrm>
          <a:prstGeom prst="can">
            <a:avLst>
              <a:gd name="adj" fmla="val 10130"/>
            </a:avLst>
          </a:prstGeom>
          <a:solidFill>
            <a:srgbClr val="00BCF2"/>
          </a:solidFill>
          <a:ln w="25400" cap="flat" cmpd="sng" algn="ctr">
            <a:noFill/>
            <a:prstDash val="solid"/>
          </a:ln>
          <a:effectLst/>
          <a:extLst>
            <a:ext uri="{91240B29-F687-4F45-9708-019B960494DF}">
              <a14:hiddenLine xmlns:a14="http://schemas.microsoft.com/office/drawing/2010/main" w="25400" cap="flat" cmpd="sng" algn="ctr">
                <a:solidFill>
                  <a:schemeClr val="accent5">
                    <a:lumMod val="75000"/>
                  </a:schemeClr>
                </a:solidFill>
                <a:prstDash val="solid"/>
              </a14:hiddenLine>
            </a:ext>
          </a:extLst>
        </p:spPr>
        <p:style>
          <a:lnRef idx="2">
            <a:schemeClr val="accent1"/>
          </a:lnRef>
          <a:fillRef idx="1">
            <a:schemeClr val="lt1"/>
          </a:fillRef>
          <a:effectRef idx="0">
            <a:schemeClr val="accent1"/>
          </a:effectRef>
          <a:fontRef idx="minor">
            <a:schemeClr val="dk1"/>
          </a:fontRef>
        </p:style>
        <p:txBody>
          <a:bodyPr rtlCol="0" anchor="b"/>
          <a:lstStyle/>
          <a:p>
            <a:pPr algn="ctr"/>
            <a:r>
              <a:rPr kumimoji="1" lang="en-US" altLang="ja-JP" sz="1400" dirty="0">
                <a:solidFill>
                  <a:srgbClr val="000000"/>
                </a:solidFill>
              </a:rPr>
              <a:t>Disk #0</a:t>
            </a:r>
            <a:r>
              <a:rPr lang="ja-JP" altLang="en-US" sz="1400" dirty="0">
                <a:solidFill>
                  <a:srgbClr val="000000"/>
                </a:solidFill>
              </a:rPr>
              <a:t> </a:t>
            </a:r>
            <a:endParaRPr lang="en-US" altLang="ja-JP" sz="1400" dirty="0">
              <a:solidFill>
                <a:srgbClr val="000000"/>
              </a:solidFill>
            </a:endParaRPr>
          </a:p>
          <a:p>
            <a:pPr algn="ctr"/>
            <a:r>
              <a:rPr lang="ja-JP" altLang="en-US" sz="1400" dirty="0">
                <a:solidFill>
                  <a:srgbClr val="000000"/>
                </a:solidFill>
              </a:rPr>
              <a:t>読み取り</a:t>
            </a:r>
            <a:r>
              <a:rPr lang="en-US" altLang="ja-JP" sz="1400" dirty="0">
                <a:solidFill>
                  <a:srgbClr val="000000"/>
                </a:solidFill>
              </a:rPr>
              <a:t>/</a:t>
            </a:r>
            <a:r>
              <a:rPr lang="ja-JP" altLang="en-US" sz="1400" dirty="0">
                <a:solidFill>
                  <a:srgbClr val="000000"/>
                </a:solidFill>
              </a:rPr>
              <a:t>書き込み</a:t>
            </a:r>
            <a:endParaRPr lang="en-US" altLang="ja-JP" sz="1400" dirty="0">
              <a:solidFill>
                <a:srgbClr val="000000"/>
              </a:solidFill>
            </a:endParaRPr>
          </a:p>
        </p:txBody>
      </p:sp>
      <p:sp>
        <p:nvSpPr>
          <p:cNvPr id="8" name="円柱 7"/>
          <p:cNvSpPr/>
          <p:nvPr/>
        </p:nvSpPr>
        <p:spPr>
          <a:xfrm>
            <a:off x="4582454" y="1995858"/>
            <a:ext cx="1434164" cy="1792371"/>
          </a:xfrm>
          <a:prstGeom prst="can">
            <a:avLst>
              <a:gd name="adj" fmla="val 10130"/>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rtlCol="0" anchor="b"/>
          <a:lstStyle/>
          <a:p>
            <a:pPr algn="ctr"/>
            <a:r>
              <a:rPr kumimoji="1" lang="en-US" altLang="ja-JP" sz="1400" dirty="0">
                <a:solidFill>
                  <a:srgbClr val="002060"/>
                </a:solidFill>
              </a:rPr>
              <a:t>Disk #1</a:t>
            </a:r>
            <a:endParaRPr kumimoji="1" lang="ja-JP" altLang="en-US" sz="1400" dirty="0">
              <a:solidFill>
                <a:srgbClr val="002060"/>
              </a:solidFill>
            </a:endParaRPr>
          </a:p>
        </p:txBody>
      </p:sp>
      <p:sp>
        <p:nvSpPr>
          <p:cNvPr id="9" name="円柱 8"/>
          <p:cNvSpPr/>
          <p:nvPr>
            <p:custDataLst>
              <p:tags r:id="rId5"/>
            </p:custDataLst>
          </p:nvPr>
        </p:nvSpPr>
        <p:spPr>
          <a:xfrm>
            <a:off x="6226581" y="1995858"/>
            <a:ext cx="1579555" cy="1792371"/>
          </a:xfrm>
          <a:prstGeom prst="can">
            <a:avLst>
              <a:gd name="adj" fmla="val 10130"/>
            </a:avLst>
          </a:prstGeom>
          <a:solidFill>
            <a:srgbClr val="68217A"/>
          </a:solidFill>
          <a:ln w="25400" cap="flat" cmpd="sng" algn="ctr">
            <a:noFill/>
            <a:prstDash val="solid"/>
          </a:ln>
          <a:effectLst/>
          <a:extLst>
            <a:ext uri="{91240B29-F687-4F45-9708-019B960494DF}">
              <a14:hiddenLine xmlns:a14="http://schemas.microsoft.com/office/drawing/2010/main" w="25400" cap="flat" cmpd="sng" algn="ctr">
                <a:solidFill>
                  <a:schemeClr val="accent5">
                    <a:lumMod val="75000"/>
                  </a:schemeClr>
                </a:solidFill>
                <a:prstDash val="solid"/>
              </a14:hiddenLine>
            </a:ext>
          </a:extLst>
        </p:spPr>
        <p:style>
          <a:lnRef idx="2">
            <a:schemeClr val="accent1"/>
          </a:lnRef>
          <a:fillRef idx="1">
            <a:schemeClr val="lt1"/>
          </a:fillRef>
          <a:effectRef idx="0">
            <a:schemeClr val="accent1"/>
          </a:effectRef>
          <a:fontRef idx="minor">
            <a:schemeClr val="dk1"/>
          </a:fontRef>
        </p:style>
        <p:txBody>
          <a:bodyPr rtlCol="0" anchor="b"/>
          <a:lstStyle/>
          <a:p>
            <a:pPr algn="ctr"/>
            <a:r>
              <a:rPr kumimoji="1" lang="en-US" altLang="ja-JP" sz="1400" dirty="0">
                <a:solidFill>
                  <a:schemeClr val="bg1"/>
                </a:solidFill>
              </a:rPr>
              <a:t>Disk #2</a:t>
            </a:r>
          </a:p>
          <a:p>
            <a:pPr algn="ctr"/>
            <a:r>
              <a:rPr lang="en-US" altLang="ja-JP" sz="1400" dirty="0">
                <a:solidFill>
                  <a:schemeClr val="bg1"/>
                </a:solidFill>
              </a:rPr>
              <a:t>P30</a:t>
            </a:r>
            <a:endParaRPr kumimoji="1" lang="en-US" altLang="ja-JP" sz="1400" dirty="0">
              <a:solidFill>
                <a:schemeClr val="bg1"/>
              </a:solidFill>
            </a:endParaRPr>
          </a:p>
          <a:p>
            <a:pPr algn="ctr"/>
            <a:r>
              <a:rPr lang="ja-JP" altLang="en-US" sz="1400" dirty="0">
                <a:solidFill>
                  <a:schemeClr val="bg1"/>
                </a:solidFill>
              </a:rPr>
              <a:t>読み取りのみ</a:t>
            </a:r>
            <a:endParaRPr kumimoji="1" lang="en-US" altLang="ja-JP" sz="1400" dirty="0">
              <a:solidFill>
                <a:schemeClr val="bg1"/>
              </a:solidFill>
            </a:endParaRPr>
          </a:p>
        </p:txBody>
      </p:sp>
      <p:sp>
        <p:nvSpPr>
          <p:cNvPr id="12" name="テキスト ボックス 11"/>
          <p:cNvSpPr txBox="1"/>
          <p:nvPr/>
        </p:nvSpPr>
        <p:spPr>
          <a:xfrm>
            <a:off x="3011545" y="2194438"/>
            <a:ext cx="1251284" cy="738664"/>
          </a:xfrm>
          <a:prstGeom prst="rect">
            <a:avLst/>
          </a:prstGeom>
          <a:solidFill>
            <a:srgbClr val="002060"/>
          </a:solidFill>
          <a:ln>
            <a:noFill/>
          </a:ln>
        </p:spPr>
        <p:style>
          <a:lnRef idx="2">
            <a:schemeClr val="accent1"/>
          </a:lnRef>
          <a:fillRef idx="1">
            <a:schemeClr val="lt1"/>
          </a:fillRef>
          <a:effectRef idx="0">
            <a:schemeClr val="accent1"/>
          </a:effectRef>
          <a:fontRef idx="minor">
            <a:schemeClr val="dk1"/>
          </a:fontRef>
        </p:style>
        <p:txBody>
          <a:bodyPr wrap="square" rtlCol="0" anchor="ctr">
            <a:normAutofit/>
          </a:bodyPr>
          <a:lstStyle/>
          <a:p>
            <a:pPr algn="ctr"/>
            <a:r>
              <a:rPr kumimoji="1" lang="en-US" altLang="ja-JP" sz="1400" dirty="0">
                <a:solidFill>
                  <a:schemeClr val="bg1"/>
                </a:solidFill>
              </a:rPr>
              <a:t>C:</a:t>
            </a:r>
          </a:p>
          <a:p>
            <a:pPr algn="ctr"/>
            <a:r>
              <a:rPr lang="ja-JP" altLang="en-US" sz="1400" dirty="0">
                <a:solidFill>
                  <a:schemeClr val="bg1"/>
                </a:solidFill>
              </a:rPr>
              <a:t>システム</a:t>
            </a:r>
            <a:endParaRPr kumimoji="1" lang="ja-JP" altLang="en-US" sz="1400" dirty="0">
              <a:solidFill>
                <a:schemeClr val="bg1"/>
              </a:solidFill>
            </a:endParaRPr>
          </a:p>
        </p:txBody>
      </p:sp>
      <p:sp>
        <p:nvSpPr>
          <p:cNvPr id="13" name="テキスト ボックス 12"/>
          <p:cNvSpPr txBox="1"/>
          <p:nvPr/>
        </p:nvSpPr>
        <p:spPr>
          <a:xfrm>
            <a:off x="4673894" y="2194438"/>
            <a:ext cx="1251284" cy="738664"/>
          </a:xfrm>
          <a:prstGeom prst="rect">
            <a:avLst/>
          </a:prstGeom>
          <a:solidFill>
            <a:srgbClr val="002060"/>
          </a:solidFill>
          <a:ln>
            <a:noFill/>
          </a:ln>
        </p:spPr>
        <p:style>
          <a:lnRef idx="2">
            <a:schemeClr val="accent1"/>
          </a:lnRef>
          <a:fillRef idx="1">
            <a:schemeClr val="lt1"/>
          </a:fillRef>
          <a:effectRef idx="0">
            <a:schemeClr val="accent1"/>
          </a:effectRef>
          <a:fontRef idx="minor">
            <a:schemeClr val="dk1"/>
          </a:fontRef>
        </p:style>
        <p:txBody>
          <a:bodyPr wrap="square" rtlCol="0" anchor="ctr">
            <a:normAutofit/>
          </a:bodyPr>
          <a:lstStyle/>
          <a:p>
            <a:pPr algn="ctr"/>
            <a:r>
              <a:rPr kumimoji="1" lang="en-US" altLang="ja-JP" sz="1400" dirty="0">
                <a:solidFill>
                  <a:schemeClr val="bg1"/>
                </a:solidFill>
              </a:rPr>
              <a:t>D:</a:t>
            </a:r>
          </a:p>
          <a:p>
            <a:pPr algn="ctr"/>
            <a:r>
              <a:rPr lang="ja-JP" altLang="en-US" sz="1400" dirty="0">
                <a:solidFill>
                  <a:schemeClr val="bg1"/>
                </a:solidFill>
              </a:rPr>
              <a:t>キャッシュ</a:t>
            </a:r>
            <a:endParaRPr lang="en-US" altLang="ja-JP" sz="1400" dirty="0">
              <a:solidFill>
                <a:schemeClr val="bg1"/>
              </a:solidFill>
            </a:endParaRPr>
          </a:p>
        </p:txBody>
      </p:sp>
      <p:cxnSp>
        <p:nvCxnSpPr>
          <p:cNvPr id="17" name="直線矢印コネクタ 16"/>
          <p:cNvCxnSpPr/>
          <p:nvPr/>
        </p:nvCxnSpPr>
        <p:spPr>
          <a:xfrm>
            <a:off x="2920105" y="4224399"/>
            <a:ext cx="1434164" cy="0"/>
          </a:xfrm>
          <a:prstGeom prst="straightConnector1">
            <a:avLst/>
          </a:prstGeom>
          <a:ln w="1905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4582454" y="4224399"/>
            <a:ext cx="1434164" cy="0"/>
          </a:xfrm>
          <a:prstGeom prst="straightConnector1">
            <a:avLst/>
          </a:prstGeom>
          <a:ln w="1905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6226582" y="4230616"/>
            <a:ext cx="5093505"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2899652" y="4298062"/>
            <a:ext cx="1475071" cy="307777"/>
          </a:xfrm>
          <a:prstGeom prst="rect">
            <a:avLst/>
          </a:prstGeom>
          <a:noFill/>
        </p:spPr>
        <p:txBody>
          <a:bodyPr wrap="square" rtlCol="0">
            <a:spAutoFit/>
          </a:bodyPr>
          <a:lstStyle/>
          <a:p>
            <a:pPr algn="ctr"/>
            <a:r>
              <a:rPr kumimoji="1" lang="ja-JP" altLang="en-US" sz="1400" dirty="0">
                <a:solidFill>
                  <a:schemeClr val="bg1"/>
                </a:solidFill>
              </a:rPr>
              <a:t>永続性あり</a:t>
            </a:r>
          </a:p>
        </p:txBody>
      </p:sp>
      <p:sp>
        <p:nvSpPr>
          <p:cNvPr id="21" name="テキスト ボックス 20"/>
          <p:cNvSpPr txBox="1"/>
          <p:nvPr/>
        </p:nvSpPr>
        <p:spPr>
          <a:xfrm>
            <a:off x="4562001" y="4279402"/>
            <a:ext cx="1475071" cy="307777"/>
          </a:xfrm>
          <a:prstGeom prst="rect">
            <a:avLst/>
          </a:prstGeom>
          <a:noFill/>
        </p:spPr>
        <p:txBody>
          <a:bodyPr wrap="square" rtlCol="0">
            <a:spAutoFit/>
          </a:bodyPr>
          <a:lstStyle/>
          <a:p>
            <a:pPr algn="ctr"/>
            <a:r>
              <a:rPr kumimoji="1" lang="ja-JP" altLang="en-US" sz="1400" dirty="0">
                <a:solidFill>
                  <a:schemeClr val="bg1"/>
                </a:solidFill>
              </a:rPr>
              <a:t>永続性なし</a:t>
            </a:r>
          </a:p>
        </p:txBody>
      </p:sp>
      <p:sp>
        <p:nvSpPr>
          <p:cNvPr id="22" name="テキスト ボックス 21"/>
          <p:cNvSpPr txBox="1"/>
          <p:nvPr/>
        </p:nvSpPr>
        <p:spPr>
          <a:xfrm>
            <a:off x="6175857" y="4198534"/>
            <a:ext cx="5143350" cy="523220"/>
          </a:xfrm>
          <a:prstGeom prst="rect">
            <a:avLst/>
          </a:prstGeom>
          <a:noFill/>
        </p:spPr>
        <p:txBody>
          <a:bodyPr wrap="square" rtlCol="0">
            <a:spAutoFit/>
          </a:bodyPr>
          <a:lstStyle/>
          <a:p>
            <a:pPr algn="ctr"/>
            <a:r>
              <a:rPr kumimoji="1" lang="ja-JP" altLang="en-US" sz="1400" dirty="0">
                <a:solidFill>
                  <a:schemeClr val="bg1"/>
                </a:solidFill>
              </a:rPr>
              <a:t>永続性あり </a:t>
            </a:r>
            <a:r>
              <a:rPr kumimoji="1" lang="en-US" altLang="ja-JP" sz="1400" dirty="0">
                <a:solidFill>
                  <a:schemeClr val="bg1"/>
                </a:solidFill>
              </a:rPr>
              <a:t>(</a:t>
            </a:r>
            <a:r>
              <a:rPr kumimoji="1" lang="ja-JP" altLang="en-US" sz="1400" dirty="0">
                <a:solidFill>
                  <a:schemeClr val="bg1"/>
                </a:solidFill>
              </a:rPr>
              <a:t>複数ボリュームの分割やストライプの構成が可能</a:t>
            </a:r>
            <a:r>
              <a:rPr kumimoji="1" lang="en-US" altLang="ja-JP" sz="1400" dirty="0">
                <a:solidFill>
                  <a:schemeClr val="bg1"/>
                </a:solidFill>
              </a:rPr>
              <a:t>)</a:t>
            </a:r>
          </a:p>
          <a:p>
            <a:pPr algn="ctr"/>
            <a:r>
              <a:rPr lang="en-US" altLang="ja-JP" sz="1400" dirty="0">
                <a:solidFill>
                  <a:schemeClr val="bg1"/>
                </a:solidFill>
              </a:rPr>
              <a:t>Premium Storage</a:t>
            </a:r>
            <a:endParaRPr kumimoji="1" lang="ja-JP" altLang="en-US" sz="1400" dirty="0">
              <a:solidFill>
                <a:schemeClr val="bg1"/>
              </a:solidFill>
            </a:endParaRPr>
          </a:p>
        </p:txBody>
      </p:sp>
      <p:cxnSp>
        <p:nvCxnSpPr>
          <p:cNvPr id="23" name="直線矢印コネクタ 22"/>
          <p:cNvCxnSpPr/>
          <p:nvPr/>
        </p:nvCxnSpPr>
        <p:spPr>
          <a:xfrm>
            <a:off x="2934740" y="1944275"/>
            <a:ext cx="3080085" cy="0"/>
          </a:xfrm>
          <a:prstGeom prst="straightConnector1">
            <a:avLst/>
          </a:prstGeom>
          <a:ln w="1905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a:off x="6226582" y="1944275"/>
            <a:ext cx="4726006" cy="0"/>
          </a:xfrm>
          <a:prstGeom prst="straightConnector1">
            <a:avLst/>
          </a:prstGeom>
          <a:ln w="1905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2934739" y="1693808"/>
            <a:ext cx="2988645" cy="307777"/>
          </a:xfrm>
          <a:prstGeom prst="rect">
            <a:avLst/>
          </a:prstGeom>
          <a:noFill/>
        </p:spPr>
        <p:txBody>
          <a:bodyPr wrap="square" rtlCol="0">
            <a:spAutoFit/>
          </a:bodyPr>
          <a:lstStyle/>
          <a:p>
            <a:pPr algn="ctr"/>
            <a:r>
              <a:rPr kumimoji="1" lang="ja-JP" altLang="en-US" sz="1400" dirty="0">
                <a:solidFill>
                  <a:schemeClr val="bg1"/>
                </a:solidFill>
              </a:rPr>
              <a:t>デフォルト作成</a:t>
            </a:r>
            <a:r>
              <a:rPr kumimoji="1" lang="en-US" altLang="ja-JP" sz="1400" dirty="0">
                <a:solidFill>
                  <a:schemeClr val="bg1"/>
                </a:solidFill>
              </a:rPr>
              <a:t>(</a:t>
            </a:r>
            <a:r>
              <a:rPr kumimoji="1" lang="ja-JP" altLang="en-US" sz="1400" dirty="0">
                <a:solidFill>
                  <a:schemeClr val="bg1"/>
                </a:solidFill>
              </a:rPr>
              <a:t>仮想マシン付属）</a:t>
            </a:r>
          </a:p>
        </p:txBody>
      </p:sp>
      <p:sp>
        <p:nvSpPr>
          <p:cNvPr id="26" name="テキスト ボックス 25"/>
          <p:cNvSpPr txBox="1"/>
          <p:nvPr/>
        </p:nvSpPr>
        <p:spPr>
          <a:xfrm>
            <a:off x="6216088" y="1684414"/>
            <a:ext cx="5062886" cy="307777"/>
          </a:xfrm>
          <a:prstGeom prst="rect">
            <a:avLst/>
          </a:prstGeom>
          <a:noFill/>
        </p:spPr>
        <p:txBody>
          <a:bodyPr wrap="square" rtlCol="0">
            <a:spAutoFit/>
          </a:bodyPr>
          <a:lstStyle/>
          <a:p>
            <a:pPr algn="ctr"/>
            <a:r>
              <a:rPr kumimoji="1" lang="ja-JP" altLang="en-US" sz="1400" dirty="0">
                <a:solidFill>
                  <a:schemeClr val="bg1"/>
                </a:solidFill>
              </a:rPr>
              <a:t>ユーザーが任意に追加</a:t>
            </a:r>
          </a:p>
        </p:txBody>
      </p:sp>
      <p:pic>
        <p:nvPicPr>
          <p:cNvPr id="28" name="Picture 3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bwMode="black">
          <a:xfrm>
            <a:off x="552597" y="1355837"/>
            <a:ext cx="300462" cy="271694"/>
          </a:xfrm>
          <a:prstGeom prst="rect">
            <a:avLst/>
          </a:prstGeom>
          <a:ln>
            <a:noFill/>
          </a:ln>
        </p:spPr>
      </p:pic>
      <p:cxnSp>
        <p:nvCxnSpPr>
          <p:cNvPr id="29" name="カギ線コネクタ 28"/>
          <p:cNvCxnSpPr>
            <a:endCxn id="7" idx="2"/>
          </p:cNvCxnSpPr>
          <p:nvPr/>
        </p:nvCxnSpPr>
        <p:spPr>
          <a:xfrm>
            <a:off x="2353345" y="2440259"/>
            <a:ext cx="512965" cy="451785"/>
          </a:xfrm>
          <a:prstGeom prst="bent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テキスト ボックス 35"/>
          <p:cNvSpPr txBox="1"/>
          <p:nvPr/>
        </p:nvSpPr>
        <p:spPr>
          <a:xfrm>
            <a:off x="3000182" y="4832284"/>
            <a:ext cx="1274010" cy="646331"/>
          </a:xfrm>
          <a:prstGeom prst="rect">
            <a:avLst/>
          </a:prstGeom>
          <a:noFill/>
        </p:spPr>
        <p:txBody>
          <a:bodyPr wrap="square" lIns="0" tIns="0" rIns="0" bIns="0" rtlCol="0">
            <a:spAutoFit/>
          </a:bodyPr>
          <a:lstStyle/>
          <a:p>
            <a:r>
              <a:rPr kumimoji="1" lang="ja-JP" altLang="en-US" sz="1400" spc="-50" dirty="0">
                <a:solidFill>
                  <a:schemeClr val="bg1"/>
                </a:solidFill>
              </a:rPr>
              <a:t>・</a:t>
            </a:r>
            <a:r>
              <a:rPr kumimoji="1" lang="en-US" altLang="ja-JP" sz="1400" spc="-50" dirty="0">
                <a:solidFill>
                  <a:schemeClr val="bg1"/>
                </a:solidFill>
              </a:rPr>
              <a:t>OS</a:t>
            </a:r>
          </a:p>
          <a:p>
            <a:r>
              <a:rPr lang="ja-JP" altLang="en-US" sz="1400" spc="-50" dirty="0">
                <a:solidFill>
                  <a:schemeClr val="bg1"/>
                </a:solidFill>
              </a:rPr>
              <a:t>・</a:t>
            </a:r>
            <a:r>
              <a:rPr lang="en-US" altLang="ja-JP" sz="1400" spc="-50" dirty="0">
                <a:solidFill>
                  <a:schemeClr val="bg1"/>
                </a:solidFill>
              </a:rPr>
              <a:t>Page </a:t>
            </a:r>
            <a:r>
              <a:rPr lang="ja-JP" altLang="en-US" sz="1400" spc="-50" dirty="0">
                <a:solidFill>
                  <a:schemeClr val="bg1"/>
                </a:solidFill>
              </a:rPr>
              <a:t>ファイル</a:t>
            </a:r>
            <a:endParaRPr kumimoji="1" lang="en-US" altLang="ja-JP" sz="1400" spc="-50" dirty="0">
              <a:solidFill>
                <a:schemeClr val="bg1"/>
              </a:solidFill>
            </a:endParaRPr>
          </a:p>
          <a:p>
            <a:r>
              <a:rPr lang="ja-JP" altLang="en-US" sz="1400" spc="-50" dirty="0">
                <a:solidFill>
                  <a:schemeClr val="bg1"/>
                </a:solidFill>
              </a:rPr>
              <a:t>・</a:t>
            </a:r>
            <a:r>
              <a:rPr lang="en-US" altLang="ja-JP" sz="1400" spc="-50" dirty="0">
                <a:solidFill>
                  <a:schemeClr val="bg1"/>
                </a:solidFill>
              </a:rPr>
              <a:t>DBMS Exe</a:t>
            </a:r>
          </a:p>
        </p:txBody>
      </p:sp>
      <p:sp>
        <p:nvSpPr>
          <p:cNvPr id="37" name="テキスト ボックス 36"/>
          <p:cNvSpPr txBox="1"/>
          <p:nvPr/>
        </p:nvSpPr>
        <p:spPr>
          <a:xfrm>
            <a:off x="4602230" y="4832284"/>
            <a:ext cx="1394613" cy="387798"/>
          </a:xfrm>
          <a:prstGeom prst="rect">
            <a:avLst/>
          </a:prstGeom>
          <a:noFill/>
        </p:spPr>
        <p:txBody>
          <a:bodyPr wrap="none" lIns="0" tIns="0" rIns="0" bIns="0" rtlCol="0">
            <a:spAutoFit/>
          </a:bodyPr>
          <a:lstStyle/>
          <a:p>
            <a:pPr>
              <a:lnSpc>
                <a:spcPct val="90000"/>
              </a:lnSpc>
            </a:pPr>
            <a:r>
              <a:rPr lang="ja-JP" altLang="en-US" sz="1400" spc="-50" dirty="0">
                <a:solidFill>
                  <a:schemeClr val="bg1"/>
                </a:solidFill>
              </a:rPr>
              <a:t>・</a:t>
            </a:r>
            <a:r>
              <a:rPr lang="en-US" altLang="ja-JP" sz="1400" spc="-50" dirty="0">
                <a:solidFill>
                  <a:schemeClr val="bg1"/>
                </a:solidFill>
              </a:rPr>
              <a:t>SQL Server </a:t>
            </a:r>
            <a:br>
              <a:rPr lang="en-US" altLang="ja-JP" sz="1400" spc="-50" dirty="0">
                <a:solidFill>
                  <a:schemeClr val="bg1"/>
                </a:solidFill>
              </a:rPr>
            </a:br>
            <a:r>
              <a:rPr lang="en-US" altLang="ja-JP" sz="1400" spc="-50" dirty="0">
                <a:solidFill>
                  <a:schemeClr val="bg1"/>
                </a:solidFill>
              </a:rPr>
              <a:t>  </a:t>
            </a:r>
            <a:r>
              <a:rPr lang="ja-JP" altLang="en-US" sz="1400" spc="-50" dirty="0">
                <a:solidFill>
                  <a:schemeClr val="bg1"/>
                </a:solidFill>
              </a:rPr>
              <a:t>バッファープール拡張</a:t>
            </a:r>
            <a:endParaRPr lang="en-US" altLang="ja-JP" sz="1400" spc="-50" dirty="0">
              <a:solidFill>
                <a:schemeClr val="bg1"/>
              </a:solidFill>
            </a:endParaRPr>
          </a:p>
        </p:txBody>
      </p:sp>
      <p:sp>
        <p:nvSpPr>
          <p:cNvPr id="42" name="テキスト ボックス 41"/>
          <p:cNvSpPr txBox="1"/>
          <p:nvPr/>
        </p:nvSpPr>
        <p:spPr>
          <a:xfrm>
            <a:off x="898097" y="5760937"/>
            <a:ext cx="10262438" cy="861774"/>
          </a:xfrm>
          <a:prstGeom prst="rect">
            <a:avLst/>
          </a:prstGeom>
          <a:noFill/>
        </p:spPr>
        <p:txBody>
          <a:bodyPr wrap="square" lIns="0" tIns="0" rIns="0" bIns="0" rtlCol="0">
            <a:spAutoFit/>
          </a:bodyPr>
          <a:lstStyle/>
          <a:p>
            <a:pPr>
              <a:lnSpc>
                <a:spcPct val="90000"/>
              </a:lnSpc>
              <a:spcBef>
                <a:spcPct val="20000"/>
              </a:spcBef>
              <a:buSzPct val="80000"/>
            </a:pPr>
            <a:r>
              <a:rPr lang="en-US" altLang="ja-JP" sz="1400" dirty="0">
                <a:gradFill>
                  <a:gsLst>
                    <a:gs pos="0">
                      <a:srgbClr val="292929">
                        <a:lumMod val="90000"/>
                        <a:lumOff val="10000"/>
                      </a:srgbClr>
                    </a:gs>
                    <a:gs pos="86000">
                      <a:srgbClr val="292929">
                        <a:lumMod val="90000"/>
                        <a:lumOff val="10000"/>
                      </a:srgbClr>
                    </a:gs>
                  </a:gsLst>
                  <a:lin ang="5400000" scaled="0"/>
                </a:gradFill>
              </a:rPr>
              <a:t>Azure Virtual Machines </a:t>
            </a:r>
            <a:r>
              <a:rPr lang="ja-JP" altLang="en-US" sz="1400" dirty="0">
                <a:gradFill>
                  <a:gsLst>
                    <a:gs pos="0">
                      <a:srgbClr val="292929">
                        <a:lumMod val="90000"/>
                        <a:lumOff val="10000"/>
                      </a:srgbClr>
                    </a:gs>
                    <a:gs pos="86000">
                      <a:srgbClr val="292929">
                        <a:lumMod val="90000"/>
                        <a:lumOff val="10000"/>
                      </a:srgbClr>
                    </a:gs>
                  </a:gsLst>
                  <a:lin ang="5400000" scaled="0"/>
                </a:gradFill>
              </a:rPr>
              <a:t>における </a:t>
            </a:r>
            <a:r>
              <a:rPr lang="en-US" altLang="ja-JP" sz="1400" dirty="0">
                <a:gradFill>
                  <a:gsLst>
                    <a:gs pos="0">
                      <a:srgbClr val="292929">
                        <a:lumMod val="90000"/>
                        <a:lumOff val="10000"/>
                      </a:srgbClr>
                    </a:gs>
                    <a:gs pos="86000">
                      <a:srgbClr val="292929">
                        <a:lumMod val="90000"/>
                        <a:lumOff val="10000"/>
                      </a:srgbClr>
                    </a:gs>
                  </a:gsLst>
                  <a:lin ang="5400000" scaled="0"/>
                </a:gradFill>
              </a:rPr>
              <a:t>SQL Server </a:t>
            </a:r>
            <a:r>
              <a:rPr lang="ja-JP" altLang="en-US" sz="1400" dirty="0">
                <a:gradFill>
                  <a:gsLst>
                    <a:gs pos="0">
                      <a:srgbClr val="292929">
                        <a:lumMod val="90000"/>
                        <a:lumOff val="10000"/>
                      </a:srgbClr>
                    </a:gs>
                    <a:gs pos="86000">
                      <a:srgbClr val="292929">
                        <a:lumMod val="90000"/>
                        <a:lumOff val="10000"/>
                      </a:srgbClr>
                    </a:gs>
                  </a:gsLst>
                  <a:lin ang="5400000" scaled="0"/>
                </a:gradFill>
              </a:rPr>
              <a:t>のパフォーマンスに関するベスト プラクティス</a:t>
            </a:r>
            <a:r>
              <a:rPr lang="en-US" altLang="ja-JP" sz="1400" dirty="0">
                <a:gradFill>
                  <a:gsLst>
                    <a:gs pos="0">
                      <a:srgbClr val="292929">
                        <a:lumMod val="90000"/>
                        <a:lumOff val="10000"/>
                      </a:srgbClr>
                    </a:gs>
                    <a:gs pos="86000">
                      <a:srgbClr val="292929">
                        <a:lumMod val="90000"/>
                        <a:lumOff val="10000"/>
                      </a:srgbClr>
                    </a:gs>
                  </a:gsLst>
                  <a:lin ang="5400000" scaled="0"/>
                </a:gradFill>
              </a:rPr>
              <a:t>:</a:t>
            </a:r>
            <a:br>
              <a:rPr lang="en-US" altLang="ja-JP" sz="1400" dirty="0">
                <a:gradFill>
                  <a:gsLst>
                    <a:gs pos="0">
                      <a:srgbClr val="292929">
                        <a:lumMod val="90000"/>
                        <a:lumOff val="10000"/>
                      </a:srgbClr>
                    </a:gs>
                    <a:gs pos="86000">
                      <a:srgbClr val="292929">
                        <a:lumMod val="90000"/>
                        <a:lumOff val="10000"/>
                      </a:srgbClr>
                    </a:gs>
                  </a:gsLst>
                  <a:lin ang="5400000" scaled="0"/>
                </a:gradFill>
              </a:rPr>
            </a:br>
            <a:r>
              <a:rPr lang="en-US" altLang="ja-JP" sz="1400" dirty="0">
                <a:gradFill>
                  <a:gsLst>
                    <a:gs pos="0">
                      <a:srgbClr val="292929">
                        <a:lumMod val="90000"/>
                        <a:lumOff val="10000"/>
                      </a:srgbClr>
                    </a:gs>
                    <a:gs pos="86000">
                      <a:srgbClr val="292929">
                        <a:lumMod val="90000"/>
                        <a:lumOff val="10000"/>
                      </a:srgbClr>
                    </a:gs>
                  </a:gsLst>
                  <a:lin ang="5400000" scaled="0"/>
                </a:gradFill>
                <a:hlinkClick r:id="rId19"/>
              </a:rPr>
              <a:t>https://azure.microsoft.com/ja-jp/documentation/articles/virtual-machines-sql-server-performance-best-practices/</a:t>
            </a:r>
            <a:endParaRPr kumimoji="1" lang="en-US" altLang="ja-JP" sz="1400" dirty="0">
              <a:gradFill>
                <a:gsLst>
                  <a:gs pos="0">
                    <a:srgbClr val="292929">
                      <a:lumMod val="90000"/>
                      <a:lumOff val="10000"/>
                    </a:srgbClr>
                  </a:gs>
                  <a:gs pos="86000">
                    <a:srgbClr val="292929">
                      <a:lumMod val="90000"/>
                      <a:lumOff val="10000"/>
                    </a:srgbClr>
                  </a:gs>
                </a:gsLst>
                <a:lin ang="5400000" scaled="0"/>
              </a:gradFill>
            </a:endParaRPr>
          </a:p>
          <a:p>
            <a:pPr>
              <a:lnSpc>
                <a:spcPct val="90000"/>
              </a:lnSpc>
              <a:spcBef>
                <a:spcPct val="20000"/>
              </a:spcBef>
              <a:buSzPct val="80000"/>
            </a:pPr>
            <a:r>
              <a:rPr lang="ja-JP" altLang="en-US" sz="1400" dirty="0">
                <a:gradFill>
                  <a:gsLst>
                    <a:gs pos="0">
                      <a:srgbClr val="292929">
                        <a:lumMod val="90000"/>
                        <a:lumOff val="10000"/>
                      </a:srgbClr>
                    </a:gs>
                    <a:gs pos="86000">
                      <a:srgbClr val="292929">
                        <a:lumMod val="90000"/>
                        <a:lumOff val="10000"/>
                      </a:srgbClr>
                    </a:gs>
                  </a:gsLst>
                  <a:lin ang="5400000" scaled="0"/>
                </a:gradFill>
              </a:rPr>
              <a:t>仮想マシン上での </a:t>
            </a:r>
            <a:r>
              <a:rPr lang="en-US" altLang="ja-JP" sz="1400" dirty="0">
                <a:gradFill>
                  <a:gsLst>
                    <a:gs pos="0">
                      <a:srgbClr val="292929">
                        <a:lumMod val="90000"/>
                        <a:lumOff val="10000"/>
                      </a:srgbClr>
                    </a:gs>
                    <a:gs pos="86000">
                      <a:srgbClr val="292929">
                        <a:lumMod val="90000"/>
                        <a:lumOff val="10000"/>
                      </a:srgbClr>
                    </a:gs>
                  </a:gsLst>
                  <a:lin ang="5400000" scaled="0"/>
                </a:gradFill>
              </a:rPr>
              <a:t>Azure Premium Storage </a:t>
            </a:r>
            <a:r>
              <a:rPr lang="ja-JP" altLang="en-US" sz="1400" dirty="0">
                <a:gradFill>
                  <a:gsLst>
                    <a:gs pos="0">
                      <a:srgbClr val="292929">
                        <a:lumMod val="90000"/>
                        <a:lumOff val="10000"/>
                      </a:srgbClr>
                    </a:gs>
                    <a:gs pos="86000">
                      <a:srgbClr val="292929">
                        <a:lumMod val="90000"/>
                        <a:lumOff val="10000"/>
                      </a:srgbClr>
                    </a:gs>
                  </a:gsLst>
                  <a:lin ang="5400000" scaled="0"/>
                </a:gradFill>
              </a:rPr>
              <a:t>と </a:t>
            </a:r>
            <a:r>
              <a:rPr lang="en-US" altLang="ja-JP" sz="1400" dirty="0">
                <a:gradFill>
                  <a:gsLst>
                    <a:gs pos="0">
                      <a:srgbClr val="292929">
                        <a:lumMod val="90000"/>
                        <a:lumOff val="10000"/>
                      </a:srgbClr>
                    </a:gs>
                    <a:gs pos="86000">
                      <a:srgbClr val="292929">
                        <a:lumMod val="90000"/>
                        <a:lumOff val="10000"/>
                      </a:srgbClr>
                    </a:gs>
                  </a:gsLst>
                  <a:lin ang="5400000" scaled="0"/>
                </a:gradFill>
              </a:rPr>
              <a:t>SQL Server </a:t>
            </a:r>
            <a:r>
              <a:rPr lang="ja-JP" altLang="en-US" sz="1400" dirty="0">
                <a:gradFill>
                  <a:gsLst>
                    <a:gs pos="0">
                      <a:srgbClr val="292929">
                        <a:lumMod val="90000"/>
                        <a:lumOff val="10000"/>
                      </a:srgbClr>
                    </a:gs>
                    <a:gs pos="86000">
                      <a:srgbClr val="292929">
                        <a:lumMod val="90000"/>
                        <a:lumOff val="10000"/>
                      </a:srgbClr>
                    </a:gs>
                  </a:gsLst>
                  <a:lin ang="5400000" scaled="0"/>
                </a:gradFill>
              </a:rPr>
              <a:t>の使用</a:t>
            </a:r>
            <a:r>
              <a:rPr lang="en-US" altLang="ja-JP" sz="1400" dirty="0">
                <a:gradFill>
                  <a:gsLst>
                    <a:gs pos="0">
                      <a:srgbClr val="292929">
                        <a:lumMod val="90000"/>
                        <a:lumOff val="10000"/>
                      </a:srgbClr>
                    </a:gs>
                    <a:gs pos="86000">
                      <a:srgbClr val="292929">
                        <a:lumMod val="90000"/>
                        <a:lumOff val="10000"/>
                      </a:srgbClr>
                    </a:gs>
                  </a:gsLst>
                  <a:lin ang="5400000" scaled="0"/>
                </a:gradFill>
              </a:rPr>
              <a:t>:</a:t>
            </a:r>
          </a:p>
          <a:p>
            <a:pPr>
              <a:lnSpc>
                <a:spcPct val="90000"/>
              </a:lnSpc>
              <a:spcBef>
                <a:spcPct val="20000"/>
              </a:spcBef>
              <a:buSzPct val="80000"/>
            </a:pPr>
            <a:r>
              <a:rPr lang="en-US" altLang="ja-JP" sz="1400" dirty="0">
                <a:gradFill>
                  <a:gsLst>
                    <a:gs pos="0">
                      <a:srgbClr val="292929">
                        <a:lumMod val="90000"/>
                        <a:lumOff val="10000"/>
                      </a:srgbClr>
                    </a:gs>
                    <a:gs pos="86000">
                      <a:srgbClr val="292929">
                        <a:lumMod val="90000"/>
                        <a:lumOff val="10000"/>
                      </a:srgbClr>
                    </a:gs>
                  </a:gsLst>
                  <a:lin ang="5400000" scaled="0"/>
                </a:gradFill>
                <a:hlinkClick r:id="rId20"/>
              </a:rPr>
              <a:t>https://azure.microsoft.com/ja-jp/documentation/articles/virtual-machines-sql-server-use-premium-storage/</a:t>
            </a:r>
            <a:endParaRPr lang="en-US" altLang="ja-JP" sz="1400" dirty="0">
              <a:gradFill>
                <a:gsLst>
                  <a:gs pos="0">
                    <a:srgbClr val="292929">
                      <a:lumMod val="90000"/>
                      <a:lumOff val="10000"/>
                    </a:srgbClr>
                  </a:gs>
                  <a:gs pos="86000">
                    <a:srgbClr val="292929">
                      <a:lumMod val="90000"/>
                      <a:lumOff val="10000"/>
                    </a:srgbClr>
                  </a:gs>
                </a:gsLst>
                <a:lin ang="5400000" scaled="0"/>
              </a:gradFill>
            </a:endParaRPr>
          </a:p>
        </p:txBody>
      </p:sp>
      <p:sp>
        <p:nvSpPr>
          <p:cNvPr id="46" name="タイトル 45"/>
          <p:cNvSpPr>
            <a:spLocks noGrp="1"/>
          </p:cNvSpPr>
          <p:nvPr>
            <p:ph type="title"/>
          </p:nvPr>
        </p:nvSpPr>
        <p:spPr/>
        <p:txBody>
          <a:bodyPr/>
          <a:lstStyle/>
          <a:p>
            <a:r>
              <a:rPr kumimoji="1" lang="en-US" altLang="ja-JP" dirty="0"/>
              <a:t>SQL Server on IaaS </a:t>
            </a:r>
            <a:r>
              <a:rPr kumimoji="1" lang="ja-JP" altLang="en-US" dirty="0"/>
              <a:t>の構成 例</a:t>
            </a:r>
          </a:p>
        </p:txBody>
      </p:sp>
      <p:sp>
        <p:nvSpPr>
          <p:cNvPr id="47" name="円柱 46"/>
          <p:cNvSpPr/>
          <p:nvPr>
            <p:custDataLst>
              <p:tags r:id="rId6"/>
            </p:custDataLst>
          </p:nvPr>
        </p:nvSpPr>
        <p:spPr>
          <a:xfrm>
            <a:off x="7957754" y="1995858"/>
            <a:ext cx="1579555" cy="1792371"/>
          </a:xfrm>
          <a:prstGeom prst="can">
            <a:avLst>
              <a:gd name="adj" fmla="val 10130"/>
            </a:avLst>
          </a:prstGeom>
          <a:noFill/>
          <a:ln w="25400" cap="flat" cmpd="sng" algn="ctr">
            <a:solidFill>
              <a:schemeClr val="bg1"/>
            </a:solidFill>
            <a:prstDash val="solid"/>
          </a:ln>
          <a:effectLst/>
        </p:spPr>
        <p:style>
          <a:lnRef idx="2">
            <a:schemeClr val="accent1"/>
          </a:lnRef>
          <a:fillRef idx="1">
            <a:schemeClr val="lt1"/>
          </a:fillRef>
          <a:effectRef idx="0">
            <a:schemeClr val="accent1"/>
          </a:effectRef>
          <a:fontRef idx="minor">
            <a:schemeClr val="dk1"/>
          </a:fontRef>
        </p:style>
        <p:txBody>
          <a:bodyPr rtlCol="0" anchor="b"/>
          <a:lstStyle/>
          <a:p>
            <a:pPr algn="ctr"/>
            <a:r>
              <a:rPr kumimoji="1" lang="en-US" altLang="ja-JP" sz="1400" dirty="0">
                <a:solidFill>
                  <a:schemeClr val="bg1"/>
                </a:solidFill>
              </a:rPr>
              <a:t>Disk #n</a:t>
            </a:r>
          </a:p>
          <a:p>
            <a:pPr algn="ctr"/>
            <a:r>
              <a:rPr lang="en-US" altLang="ja-JP" sz="1400" dirty="0">
                <a:solidFill>
                  <a:schemeClr val="bg1"/>
                </a:solidFill>
              </a:rPr>
              <a:t>P30</a:t>
            </a:r>
          </a:p>
          <a:p>
            <a:pPr algn="ctr"/>
            <a:r>
              <a:rPr kumimoji="1" lang="ja-JP" altLang="en-US" sz="1400" dirty="0">
                <a:solidFill>
                  <a:schemeClr val="bg1"/>
                </a:solidFill>
              </a:rPr>
              <a:t>読み取りのみ</a:t>
            </a:r>
          </a:p>
        </p:txBody>
      </p:sp>
      <p:sp>
        <p:nvSpPr>
          <p:cNvPr id="14" name="テキスト ボックス 13"/>
          <p:cNvSpPr txBox="1"/>
          <p:nvPr/>
        </p:nvSpPr>
        <p:spPr>
          <a:xfrm>
            <a:off x="6330748" y="2194438"/>
            <a:ext cx="3128043" cy="738664"/>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nchor="ctr">
            <a:spAutoFit/>
          </a:bodyPr>
          <a:lstStyle/>
          <a:p>
            <a:pPr algn="ctr"/>
            <a:r>
              <a:rPr kumimoji="1" lang="en-US" altLang="ja-JP" sz="1400" dirty="0">
                <a:solidFill>
                  <a:srgbClr val="002060"/>
                </a:solidFill>
              </a:rPr>
              <a:t>E:</a:t>
            </a:r>
          </a:p>
          <a:p>
            <a:pPr algn="ctr"/>
            <a:r>
              <a:rPr lang="ja-JP" altLang="en-US" sz="1400" dirty="0">
                <a:solidFill>
                  <a:srgbClr val="002060"/>
                </a:solidFill>
              </a:rPr>
              <a:t>・</a:t>
            </a:r>
            <a:r>
              <a:rPr lang="en-US" altLang="ja-JP" sz="1400" dirty="0">
                <a:solidFill>
                  <a:srgbClr val="002060"/>
                </a:solidFill>
              </a:rPr>
              <a:t>SQL </a:t>
            </a:r>
            <a:r>
              <a:rPr lang="ja-JP" altLang="en-US" sz="1400" dirty="0">
                <a:solidFill>
                  <a:srgbClr val="002060"/>
                </a:solidFill>
              </a:rPr>
              <a:t>データ</a:t>
            </a:r>
            <a:r>
              <a:rPr lang="en-US" altLang="ja-JP" sz="1400" dirty="0">
                <a:solidFill>
                  <a:srgbClr val="002060"/>
                </a:solidFill>
              </a:rPr>
              <a:t>(</a:t>
            </a:r>
            <a:r>
              <a:rPr lang="ja-JP" altLang="en-US" sz="1400" dirty="0">
                <a:solidFill>
                  <a:srgbClr val="002060"/>
                </a:solidFill>
              </a:rPr>
              <a:t>ページ圧縮</a:t>
            </a:r>
            <a:r>
              <a:rPr lang="en-US" altLang="ja-JP" sz="1400" dirty="0">
                <a:solidFill>
                  <a:srgbClr val="002060"/>
                </a:solidFill>
              </a:rPr>
              <a:t>)</a:t>
            </a:r>
          </a:p>
          <a:p>
            <a:pPr algn="ctr"/>
            <a:r>
              <a:rPr kumimoji="1" lang="ja-JP" altLang="en-US" sz="1400" dirty="0">
                <a:solidFill>
                  <a:srgbClr val="002060"/>
                </a:solidFill>
              </a:rPr>
              <a:t>・</a:t>
            </a:r>
            <a:r>
              <a:rPr kumimoji="1" lang="en-US" altLang="ja-JP" sz="1400" dirty="0">
                <a:solidFill>
                  <a:srgbClr val="002060"/>
                </a:solidFill>
              </a:rPr>
              <a:t>Temp DB</a:t>
            </a:r>
            <a:endParaRPr kumimoji="1" lang="ja-JP" altLang="en-US" sz="1400" dirty="0">
              <a:solidFill>
                <a:srgbClr val="002060"/>
              </a:solidFill>
            </a:endParaRPr>
          </a:p>
        </p:txBody>
      </p:sp>
      <p:sp>
        <p:nvSpPr>
          <p:cNvPr id="48" name="円柱 47"/>
          <p:cNvSpPr/>
          <p:nvPr>
            <p:custDataLst>
              <p:tags r:id="rId7"/>
            </p:custDataLst>
          </p:nvPr>
        </p:nvSpPr>
        <p:spPr>
          <a:xfrm>
            <a:off x="9690626" y="1995858"/>
            <a:ext cx="1579555" cy="1792371"/>
          </a:xfrm>
          <a:prstGeom prst="can">
            <a:avLst>
              <a:gd name="adj" fmla="val 10130"/>
            </a:avLst>
          </a:prstGeom>
          <a:solidFill>
            <a:srgbClr val="68217A"/>
          </a:solidFill>
          <a:ln w="25400" cap="flat" cmpd="sng" algn="ctr">
            <a:noFill/>
            <a:prstDash val="solid"/>
          </a:ln>
          <a:effectLst/>
          <a:extLst>
            <a:ext uri="{91240B29-F687-4F45-9708-019B960494DF}">
              <a14:hiddenLine xmlns:a14="http://schemas.microsoft.com/office/drawing/2010/main" w="25400" cap="flat" cmpd="sng" algn="ctr">
                <a:solidFill>
                  <a:schemeClr val="accent5">
                    <a:lumMod val="75000"/>
                  </a:schemeClr>
                </a:solidFill>
                <a:prstDash val="solid"/>
              </a14:hiddenLine>
            </a:ext>
          </a:extLst>
        </p:spPr>
        <p:style>
          <a:lnRef idx="2">
            <a:schemeClr val="accent1"/>
          </a:lnRef>
          <a:fillRef idx="1">
            <a:schemeClr val="lt1"/>
          </a:fillRef>
          <a:effectRef idx="0">
            <a:schemeClr val="accent1"/>
          </a:effectRef>
          <a:fontRef idx="minor">
            <a:schemeClr val="dk1"/>
          </a:fontRef>
        </p:style>
        <p:txBody>
          <a:bodyPr rtlCol="0" anchor="b"/>
          <a:lstStyle/>
          <a:p>
            <a:pPr algn="ctr"/>
            <a:r>
              <a:rPr kumimoji="1" lang="en-US" altLang="ja-JP" sz="1400" dirty="0">
                <a:solidFill>
                  <a:schemeClr val="bg1"/>
                </a:solidFill>
              </a:rPr>
              <a:t>Disk #3</a:t>
            </a:r>
          </a:p>
          <a:p>
            <a:pPr algn="ctr"/>
            <a:r>
              <a:rPr lang="en-US" altLang="ja-JP" sz="1400" dirty="0">
                <a:solidFill>
                  <a:schemeClr val="bg1"/>
                </a:solidFill>
              </a:rPr>
              <a:t>P30</a:t>
            </a:r>
          </a:p>
          <a:p>
            <a:pPr algn="ctr"/>
            <a:r>
              <a:rPr lang="ja-JP" altLang="en-US" sz="1400" dirty="0">
                <a:solidFill>
                  <a:schemeClr val="bg1"/>
                </a:solidFill>
              </a:rPr>
              <a:t>なし</a:t>
            </a:r>
          </a:p>
        </p:txBody>
      </p:sp>
      <p:sp>
        <p:nvSpPr>
          <p:cNvPr id="63" name="テキスト ボックス 62"/>
          <p:cNvSpPr txBox="1"/>
          <p:nvPr/>
        </p:nvSpPr>
        <p:spPr>
          <a:xfrm>
            <a:off x="9874700" y="2194438"/>
            <a:ext cx="1211406" cy="738664"/>
          </a:xfrm>
          <a:prstGeom prst="rect">
            <a:avLst/>
          </a:prstGeom>
          <a:ln>
            <a:solidFill>
              <a:schemeClr val="accent4"/>
            </a:solidFill>
          </a:ln>
        </p:spPr>
        <p:style>
          <a:lnRef idx="2">
            <a:schemeClr val="accent1"/>
          </a:lnRef>
          <a:fillRef idx="1">
            <a:schemeClr val="lt1"/>
          </a:fillRef>
          <a:effectRef idx="0">
            <a:schemeClr val="accent1"/>
          </a:effectRef>
          <a:fontRef idx="minor">
            <a:schemeClr val="dk1"/>
          </a:fontRef>
        </p:style>
        <p:txBody>
          <a:bodyPr wrap="square" rtlCol="0" anchor="ctr">
            <a:normAutofit fontScale="92500"/>
          </a:bodyPr>
          <a:lstStyle/>
          <a:p>
            <a:pPr algn="ctr"/>
            <a:r>
              <a:rPr kumimoji="1" lang="en-US" altLang="ja-JP" sz="1400" dirty="0">
                <a:solidFill>
                  <a:srgbClr val="002060"/>
                </a:solidFill>
              </a:rPr>
              <a:t>F:</a:t>
            </a:r>
          </a:p>
          <a:p>
            <a:pPr algn="ctr"/>
            <a:r>
              <a:rPr lang="ja-JP" altLang="en-US" sz="1400" dirty="0">
                <a:solidFill>
                  <a:srgbClr val="002060"/>
                </a:solidFill>
              </a:rPr>
              <a:t>・</a:t>
            </a:r>
            <a:r>
              <a:rPr lang="en-US" altLang="ja-JP" sz="1400" dirty="0">
                <a:solidFill>
                  <a:srgbClr val="002060"/>
                </a:solidFill>
              </a:rPr>
              <a:t>Transaction-Log</a:t>
            </a:r>
            <a:endParaRPr kumimoji="1" lang="ja-JP" altLang="en-US" sz="1400" dirty="0">
              <a:solidFill>
                <a:srgbClr val="002060"/>
              </a:solidFill>
            </a:endParaRPr>
          </a:p>
        </p:txBody>
      </p:sp>
      <p:cxnSp>
        <p:nvCxnSpPr>
          <p:cNvPr id="66" name="カギ線コネクタ 65"/>
          <p:cNvCxnSpPr>
            <a:stCxn id="80" idx="3"/>
            <a:endCxn id="9" idx="3"/>
          </p:cNvCxnSpPr>
          <p:nvPr/>
        </p:nvCxnSpPr>
        <p:spPr>
          <a:xfrm>
            <a:off x="2125513" y="3674591"/>
            <a:ext cx="4890846" cy="113638"/>
          </a:xfrm>
          <a:prstGeom prst="bentConnector4">
            <a:avLst>
              <a:gd name="adj1" fmla="val 8737"/>
              <a:gd name="adj2" fmla="val 301165"/>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74" name="正方形/長方形 73"/>
          <p:cNvSpPr/>
          <p:nvPr>
            <p:custDataLst>
              <p:tags r:id="rId8"/>
            </p:custDataLst>
          </p:nvPr>
        </p:nvSpPr>
        <p:spPr bwMode="auto">
          <a:xfrm>
            <a:off x="804969" y="2868457"/>
            <a:ext cx="1320544" cy="43179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en-US" altLang="ja-JP" sz="1400" dirty="0">
                <a:solidFill>
                  <a:srgbClr val="000000"/>
                </a:solidFill>
              </a:rPr>
              <a:t>Disk Cache</a:t>
            </a:r>
          </a:p>
          <a:p>
            <a:pPr algn="ctr" defTabSz="914099" fontAlgn="base">
              <a:spcBef>
                <a:spcPct val="0"/>
              </a:spcBef>
              <a:spcAft>
                <a:spcPct val="0"/>
              </a:spcAft>
            </a:pPr>
            <a:r>
              <a:rPr lang="en-US" altLang="ja-JP" sz="1400" dirty="0">
                <a:solidFill>
                  <a:srgbClr val="000000"/>
                </a:solidFill>
              </a:rPr>
              <a:t>344GB</a:t>
            </a:r>
            <a:endParaRPr kumimoji="1" lang="ja-JP" altLang="en-US" sz="1400" dirty="0">
              <a:solidFill>
                <a:srgbClr val="000000"/>
              </a:solidFill>
            </a:endParaRPr>
          </a:p>
        </p:txBody>
      </p:sp>
      <p:sp>
        <p:nvSpPr>
          <p:cNvPr id="80" name="正方形/長方形 79"/>
          <p:cNvSpPr/>
          <p:nvPr>
            <p:custDataLst>
              <p:tags r:id="rId9"/>
            </p:custDataLst>
          </p:nvPr>
        </p:nvSpPr>
        <p:spPr bwMode="auto">
          <a:xfrm>
            <a:off x="804969" y="3444526"/>
            <a:ext cx="1320544" cy="460130"/>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ja-JP" altLang="en-US" sz="1400" dirty="0">
                <a:solidFill>
                  <a:schemeClr val="bg1"/>
                </a:solidFill>
              </a:rPr>
              <a:t>最大</a:t>
            </a:r>
            <a:r>
              <a:rPr kumimoji="1" lang="en-US" altLang="ja-JP" sz="1400" dirty="0">
                <a:solidFill>
                  <a:schemeClr val="bg1"/>
                </a:solidFill>
              </a:rPr>
              <a:t>Disk IOPS</a:t>
            </a:r>
          </a:p>
          <a:p>
            <a:pPr algn="ctr" defTabSz="914099" fontAlgn="base">
              <a:spcBef>
                <a:spcPct val="0"/>
              </a:spcBef>
              <a:spcAft>
                <a:spcPct val="0"/>
              </a:spcAft>
            </a:pPr>
            <a:r>
              <a:rPr lang="en-US" altLang="ja-JP" sz="1400" dirty="0">
                <a:solidFill>
                  <a:schemeClr val="bg1"/>
                </a:solidFill>
              </a:rPr>
              <a:t>256MB/sec</a:t>
            </a:r>
            <a:endParaRPr kumimoji="1" lang="ja-JP" altLang="en-US" sz="1400" dirty="0">
              <a:solidFill>
                <a:schemeClr val="bg1"/>
              </a:solidFill>
            </a:endParaRPr>
          </a:p>
        </p:txBody>
      </p:sp>
      <p:sp>
        <p:nvSpPr>
          <p:cNvPr id="98" name="角丸四角形吹き出し 97"/>
          <p:cNvSpPr/>
          <p:nvPr>
            <p:custDataLst>
              <p:tags r:id="rId10"/>
            </p:custDataLst>
          </p:nvPr>
        </p:nvSpPr>
        <p:spPr bwMode="auto">
          <a:xfrm>
            <a:off x="552597" y="4233235"/>
            <a:ext cx="1606265" cy="615060"/>
          </a:xfrm>
          <a:prstGeom prst="wedgeRoundRectCallout">
            <a:avLst>
              <a:gd name="adj1" fmla="val -1207"/>
              <a:gd name="adj2" fmla="val -102351"/>
              <a:gd name="adj3" fmla="val 16667"/>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1400" dirty="0">
                <a:solidFill>
                  <a:srgbClr val="FFFFFF"/>
                </a:solidFill>
              </a:rPr>
              <a:t>P30</a:t>
            </a:r>
            <a:r>
              <a:rPr lang="ja-JP" altLang="en-US" sz="1400" dirty="0">
                <a:solidFill>
                  <a:srgbClr val="FFFFFF"/>
                </a:solidFill>
              </a:rPr>
              <a:t>合計の</a:t>
            </a:r>
            <a:r>
              <a:rPr lang="en-US" altLang="ja-JP" sz="1400" dirty="0">
                <a:solidFill>
                  <a:srgbClr val="FFFFFF"/>
                </a:solidFill>
              </a:rPr>
              <a:t>600MB/s</a:t>
            </a:r>
            <a:r>
              <a:rPr lang="ja-JP" altLang="en-US" sz="1400" dirty="0">
                <a:solidFill>
                  <a:srgbClr val="FFFFFF"/>
                </a:solidFill>
              </a:rPr>
              <a:t>は出ない</a:t>
            </a:r>
            <a:endParaRPr kumimoji="1" lang="ja-JP" altLang="en-US" sz="1400" dirty="0">
              <a:solidFill>
                <a:srgbClr val="FFFFFF"/>
              </a:solidFill>
            </a:endParaRPr>
          </a:p>
        </p:txBody>
      </p:sp>
      <p:sp>
        <p:nvSpPr>
          <p:cNvPr id="100" name="テキスト ボックス 99"/>
          <p:cNvSpPr txBox="1"/>
          <p:nvPr/>
        </p:nvSpPr>
        <p:spPr>
          <a:xfrm>
            <a:off x="6123359" y="4853539"/>
            <a:ext cx="3134055" cy="430887"/>
          </a:xfrm>
          <a:prstGeom prst="rect">
            <a:avLst/>
          </a:prstGeom>
          <a:noFill/>
        </p:spPr>
        <p:txBody>
          <a:bodyPr wrap="square" lIns="0" tIns="0" rIns="0" bIns="0" rtlCol="0">
            <a:spAutoFit/>
          </a:bodyPr>
          <a:lstStyle/>
          <a:p>
            <a:r>
              <a:rPr kumimoji="1" lang="ja-JP" altLang="en-US" sz="1400" spc="-50" dirty="0">
                <a:solidFill>
                  <a:schemeClr val="bg1"/>
                </a:solidFill>
              </a:rPr>
              <a:t>・</a:t>
            </a:r>
            <a:r>
              <a:rPr kumimoji="1" lang="en-US" altLang="ja-JP" sz="1400" spc="-50" dirty="0">
                <a:solidFill>
                  <a:schemeClr val="bg1"/>
                </a:solidFill>
              </a:rPr>
              <a:t>NTFS</a:t>
            </a:r>
            <a:r>
              <a:rPr kumimoji="1" lang="ja-JP" altLang="en-US" sz="1400" spc="-50" dirty="0">
                <a:solidFill>
                  <a:schemeClr val="bg1"/>
                </a:solidFill>
              </a:rPr>
              <a:t>アロケーションユニットサイズ</a:t>
            </a:r>
            <a:r>
              <a:rPr kumimoji="1" lang="en-US" altLang="ja-JP" sz="1400" spc="-50" dirty="0">
                <a:solidFill>
                  <a:schemeClr val="bg1"/>
                </a:solidFill>
              </a:rPr>
              <a:t>:</a:t>
            </a:r>
            <a:r>
              <a:rPr kumimoji="1" lang="ja-JP" altLang="en-US" sz="1400" spc="-50" dirty="0">
                <a:solidFill>
                  <a:schemeClr val="bg1"/>
                </a:solidFill>
              </a:rPr>
              <a:t> </a:t>
            </a:r>
            <a:r>
              <a:rPr lang="en-US" altLang="ja-JP" sz="1400" spc="-50" dirty="0">
                <a:solidFill>
                  <a:schemeClr val="bg1"/>
                </a:solidFill>
              </a:rPr>
              <a:t>64KB</a:t>
            </a:r>
          </a:p>
          <a:p>
            <a:r>
              <a:rPr kumimoji="1" lang="ja-JP" altLang="en-US" sz="1400" spc="-50" dirty="0">
                <a:solidFill>
                  <a:schemeClr val="bg1"/>
                </a:solidFill>
              </a:rPr>
              <a:t>・データベース ページ圧縮</a:t>
            </a:r>
            <a:r>
              <a:rPr kumimoji="1" lang="en-US" altLang="ja-JP" sz="1400" spc="-50" dirty="0">
                <a:solidFill>
                  <a:schemeClr val="bg1"/>
                </a:solidFill>
              </a:rPr>
              <a:t>: </a:t>
            </a:r>
            <a:r>
              <a:rPr kumimoji="1" lang="ja-JP" altLang="en-US" sz="1400" spc="-50" dirty="0">
                <a:solidFill>
                  <a:schemeClr val="bg1"/>
                </a:solidFill>
              </a:rPr>
              <a:t>有効</a:t>
            </a:r>
            <a:endParaRPr kumimoji="1" lang="en-US" altLang="ja-JP" sz="1400" spc="-50" dirty="0">
              <a:solidFill>
                <a:schemeClr val="bg1"/>
              </a:solidFill>
            </a:endParaRPr>
          </a:p>
        </p:txBody>
      </p:sp>
      <p:sp>
        <p:nvSpPr>
          <p:cNvPr id="40" name="角丸四角形吹き出し 39"/>
          <p:cNvSpPr/>
          <p:nvPr>
            <p:custDataLst>
              <p:tags r:id="rId11"/>
            </p:custDataLst>
          </p:nvPr>
        </p:nvSpPr>
        <p:spPr bwMode="auto">
          <a:xfrm>
            <a:off x="8747531" y="5241783"/>
            <a:ext cx="2923634" cy="615060"/>
          </a:xfrm>
          <a:prstGeom prst="wedgeRoundRectCallout">
            <a:avLst>
              <a:gd name="adj1" fmla="val -39026"/>
              <a:gd name="adj2" fmla="val -130422"/>
              <a:gd name="adj3" fmla="val 16667"/>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1400" dirty="0">
                <a:solidFill>
                  <a:srgbClr val="000000"/>
                </a:solidFill>
              </a:rPr>
              <a:t>Table</a:t>
            </a:r>
            <a:r>
              <a:rPr lang="ja-JP" altLang="en-US" sz="1400" dirty="0">
                <a:solidFill>
                  <a:srgbClr val="000000"/>
                </a:solidFill>
              </a:rPr>
              <a:t>用、</a:t>
            </a:r>
            <a:r>
              <a:rPr lang="en-US" altLang="ja-JP" sz="1400" dirty="0">
                <a:solidFill>
                  <a:srgbClr val="000000"/>
                </a:solidFill>
              </a:rPr>
              <a:t>Index</a:t>
            </a:r>
            <a:r>
              <a:rPr lang="ja-JP" altLang="en-US" sz="1400" dirty="0">
                <a:solidFill>
                  <a:srgbClr val="000000"/>
                </a:solidFill>
              </a:rPr>
              <a:t>用、</a:t>
            </a:r>
            <a:r>
              <a:rPr lang="en-US" altLang="ja-JP" sz="1400" dirty="0">
                <a:solidFill>
                  <a:srgbClr val="000000"/>
                </a:solidFill>
              </a:rPr>
              <a:t>Temp DB</a:t>
            </a:r>
            <a:r>
              <a:rPr lang="ja-JP" altLang="en-US" sz="1400" dirty="0">
                <a:solidFill>
                  <a:srgbClr val="000000"/>
                </a:solidFill>
              </a:rPr>
              <a:t>用に別ドライブに拡張可能</a:t>
            </a:r>
            <a:endParaRPr kumimoji="1" lang="ja-JP" altLang="en-US" sz="1400" dirty="0">
              <a:solidFill>
                <a:srgbClr val="000000"/>
              </a:solidFill>
            </a:endParaRPr>
          </a:p>
        </p:txBody>
      </p:sp>
      <p:sp>
        <p:nvSpPr>
          <p:cNvPr id="41" name="角丸四角形吹き出し 40"/>
          <p:cNvSpPr/>
          <p:nvPr>
            <p:custDataLst>
              <p:tags r:id="rId12"/>
            </p:custDataLst>
          </p:nvPr>
        </p:nvSpPr>
        <p:spPr bwMode="auto">
          <a:xfrm>
            <a:off x="10128895" y="4574676"/>
            <a:ext cx="1962930" cy="615060"/>
          </a:xfrm>
          <a:prstGeom prst="wedgeRoundRectCallout">
            <a:avLst>
              <a:gd name="adj1" fmla="val -31280"/>
              <a:gd name="adj2" fmla="val -209941"/>
              <a:gd name="adj3" fmla="val 16667"/>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ltLang="ja-JP" sz="1400" dirty="0">
                <a:solidFill>
                  <a:srgbClr val="FFFFFF"/>
                </a:solidFill>
              </a:rPr>
              <a:t>Premium Storage</a:t>
            </a:r>
            <a:r>
              <a:rPr lang="ja-JP" altLang="en-US" sz="1400" dirty="0">
                <a:solidFill>
                  <a:srgbClr val="FFFFFF"/>
                </a:solidFill>
              </a:rPr>
              <a:t>のみ</a:t>
            </a:r>
            <a:endParaRPr kumimoji="1" lang="ja-JP" altLang="en-US" sz="1400" dirty="0">
              <a:solidFill>
                <a:srgbClr val="FFFFFF"/>
              </a:solidFill>
            </a:endParaRPr>
          </a:p>
        </p:txBody>
      </p:sp>
      <p:cxnSp>
        <p:nvCxnSpPr>
          <p:cNvPr id="45" name="カギ線コネクタ 44"/>
          <p:cNvCxnSpPr>
            <a:stCxn id="80" idx="3"/>
            <a:endCxn id="48" idx="3"/>
          </p:cNvCxnSpPr>
          <p:nvPr/>
        </p:nvCxnSpPr>
        <p:spPr>
          <a:xfrm>
            <a:off x="2125513" y="3674591"/>
            <a:ext cx="8354891" cy="113638"/>
          </a:xfrm>
          <a:prstGeom prst="bentConnector4">
            <a:avLst>
              <a:gd name="adj1" fmla="val 5144"/>
              <a:gd name="adj2" fmla="val 301165"/>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正方形/長方形 90"/>
          <p:cNvSpPr/>
          <p:nvPr>
            <p:custDataLst>
              <p:tags r:id="rId13"/>
            </p:custDataLst>
          </p:nvPr>
        </p:nvSpPr>
        <p:spPr bwMode="auto">
          <a:xfrm>
            <a:off x="6395292" y="3710105"/>
            <a:ext cx="1242133" cy="346863"/>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ja-JP" altLang="en-US" sz="1200" dirty="0">
                <a:solidFill>
                  <a:schemeClr val="bg1"/>
                </a:solidFill>
              </a:rPr>
              <a:t>最大</a:t>
            </a:r>
            <a:r>
              <a:rPr kumimoji="1" lang="en-US" altLang="ja-JP" sz="1200" dirty="0">
                <a:solidFill>
                  <a:schemeClr val="bg1"/>
                </a:solidFill>
              </a:rPr>
              <a:t>Disk IOPS</a:t>
            </a:r>
          </a:p>
          <a:p>
            <a:pPr algn="ctr" defTabSz="914099" fontAlgn="base">
              <a:spcBef>
                <a:spcPct val="0"/>
              </a:spcBef>
              <a:spcAft>
                <a:spcPct val="0"/>
              </a:spcAft>
            </a:pPr>
            <a:r>
              <a:rPr lang="en-US" altLang="ja-JP" sz="1200" dirty="0">
                <a:solidFill>
                  <a:schemeClr val="bg1"/>
                </a:solidFill>
              </a:rPr>
              <a:t>200MB/sec</a:t>
            </a:r>
            <a:endParaRPr kumimoji="1" lang="ja-JP" altLang="en-US" sz="1200" dirty="0">
              <a:solidFill>
                <a:schemeClr val="bg1"/>
              </a:solidFill>
            </a:endParaRPr>
          </a:p>
        </p:txBody>
      </p:sp>
      <p:sp>
        <p:nvSpPr>
          <p:cNvPr id="94" name="正方形/長方形 93"/>
          <p:cNvSpPr/>
          <p:nvPr>
            <p:custDataLst>
              <p:tags r:id="rId14"/>
            </p:custDataLst>
          </p:nvPr>
        </p:nvSpPr>
        <p:spPr bwMode="auto">
          <a:xfrm>
            <a:off x="8126465" y="3710106"/>
            <a:ext cx="1242133" cy="346863"/>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ja-JP" altLang="en-US" sz="1200" dirty="0">
                <a:solidFill>
                  <a:schemeClr val="bg1"/>
                </a:solidFill>
              </a:rPr>
              <a:t>最大</a:t>
            </a:r>
            <a:r>
              <a:rPr kumimoji="1" lang="en-US" altLang="ja-JP" sz="1200" dirty="0">
                <a:solidFill>
                  <a:schemeClr val="bg1"/>
                </a:solidFill>
              </a:rPr>
              <a:t>Disk IOPS</a:t>
            </a:r>
          </a:p>
          <a:p>
            <a:pPr algn="ctr" defTabSz="914099" fontAlgn="base">
              <a:spcBef>
                <a:spcPct val="0"/>
              </a:spcBef>
              <a:spcAft>
                <a:spcPct val="0"/>
              </a:spcAft>
            </a:pPr>
            <a:r>
              <a:rPr lang="en-US" altLang="ja-JP" sz="1200" dirty="0">
                <a:solidFill>
                  <a:schemeClr val="bg1"/>
                </a:solidFill>
              </a:rPr>
              <a:t>200MB/sec</a:t>
            </a:r>
            <a:endParaRPr kumimoji="1" lang="ja-JP" altLang="en-US" sz="1200" dirty="0">
              <a:solidFill>
                <a:schemeClr val="bg1"/>
              </a:solidFill>
            </a:endParaRPr>
          </a:p>
        </p:txBody>
      </p:sp>
      <p:sp>
        <p:nvSpPr>
          <p:cNvPr id="95" name="正方形/長方形 94"/>
          <p:cNvSpPr/>
          <p:nvPr>
            <p:custDataLst>
              <p:tags r:id="rId15"/>
            </p:custDataLst>
          </p:nvPr>
        </p:nvSpPr>
        <p:spPr bwMode="auto">
          <a:xfrm>
            <a:off x="9859337" y="3696350"/>
            <a:ext cx="1242133" cy="346863"/>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kumimoji="1" lang="ja-JP" altLang="en-US" sz="1200" dirty="0">
                <a:solidFill>
                  <a:schemeClr val="bg1"/>
                </a:solidFill>
              </a:rPr>
              <a:t>最大</a:t>
            </a:r>
            <a:r>
              <a:rPr kumimoji="1" lang="en-US" altLang="ja-JP" sz="1200" dirty="0">
                <a:solidFill>
                  <a:schemeClr val="bg1"/>
                </a:solidFill>
              </a:rPr>
              <a:t>Disk IOPS</a:t>
            </a:r>
          </a:p>
          <a:p>
            <a:pPr algn="ctr" defTabSz="914099" fontAlgn="base">
              <a:spcBef>
                <a:spcPct val="0"/>
              </a:spcBef>
              <a:spcAft>
                <a:spcPct val="0"/>
              </a:spcAft>
            </a:pPr>
            <a:r>
              <a:rPr lang="en-US" altLang="ja-JP" sz="1200" dirty="0">
                <a:solidFill>
                  <a:schemeClr val="bg1"/>
                </a:solidFill>
              </a:rPr>
              <a:t>200MB/sec</a:t>
            </a:r>
            <a:endParaRPr kumimoji="1" lang="ja-JP" altLang="en-US" sz="1200" dirty="0">
              <a:solidFill>
                <a:schemeClr val="bg1"/>
              </a:solidFill>
            </a:endParaRPr>
          </a:p>
        </p:txBody>
      </p:sp>
    </p:spTree>
    <p:extLst>
      <p:ext uri="{BB962C8B-B14F-4D97-AF65-F5344CB8AC3E}">
        <p14:creationId xmlns:p14="http://schemas.microsoft.com/office/powerpoint/2010/main" val="219813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250"/>
                                        <p:tgtEl>
                                          <p:spTgt spid="6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250"/>
                                        <p:tgtEl>
                                          <p:spTgt spid="2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fade">
                                      <p:cBhvr>
                                        <p:cTn id="18" dur="250"/>
                                        <p:tgtEl>
                                          <p:spTgt spid="74"/>
                                        </p:tgtEl>
                                      </p:cBhvr>
                                    </p:animEffect>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25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250"/>
                                        <p:tgtEl>
                                          <p:spTgt spid="29"/>
                                        </p:tgtEl>
                                      </p:cBhvr>
                                    </p:animEffect>
                                  </p:childTnLst>
                                </p:cTn>
                              </p:par>
                            </p:childTnLst>
                          </p:cTn>
                        </p:par>
                        <p:par>
                          <p:cTn id="28" fill="hold">
                            <p:stCondLst>
                              <p:cond delay="25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5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250"/>
                                        <p:tgtEl>
                                          <p:spTgt spid="6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250"/>
                                        <p:tgtEl>
                                          <p:spTgt spid="7"/>
                                        </p:tgtEl>
                                      </p:cBhvr>
                                    </p:animEffect>
                                  </p:childTnLst>
                                </p:cTn>
                              </p:par>
                            </p:childTnLst>
                          </p:cTn>
                        </p:par>
                        <p:par>
                          <p:cTn id="39" fill="hold">
                            <p:stCondLst>
                              <p:cond delay="750"/>
                            </p:stCondLst>
                            <p:childTnLst>
                              <p:par>
                                <p:cTn id="40" presetID="10"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25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37" fill="hold" nodeType="click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barn(outVertical)">
                                      <p:cBhvr>
                                        <p:cTn id="51" dur="250"/>
                                        <p:tgtEl>
                                          <p:spTgt spid="23"/>
                                        </p:tgtEl>
                                      </p:cBhvr>
                                    </p:animEffect>
                                  </p:childTnLst>
                                </p:cTn>
                              </p:par>
                              <p:par>
                                <p:cTn id="52" presetID="16" presetClass="entr" presetSubtype="37"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barn(outVertical)">
                                      <p:cBhvr>
                                        <p:cTn id="54" dur="250"/>
                                        <p:tgtEl>
                                          <p:spTgt spid="25"/>
                                        </p:tgtEl>
                                      </p:cBhvr>
                                    </p:animEffect>
                                  </p:childTnLst>
                                </p:cTn>
                              </p:par>
                            </p:childTnLst>
                          </p:cTn>
                        </p:par>
                        <p:par>
                          <p:cTn id="55" fill="hold">
                            <p:stCondLst>
                              <p:cond delay="250"/>
                            </p:stCondLst>
                            <p:childTnLst>
                              <p:par>
                                <p:cTn id="56" presetID="16" presetClass="entr" presetSubtype="37"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barn(outVertical)">
                                      <p:cBhvr>
                                        <p:cTn id="58" dur="250"/>
                                        <p:tgtEl>
                                          <p:spTgt spid="20"/>
                                        </p:tgtEl>
                                      </p:cBhvr>
                                    </p:animEffect>
                                  </p:childTnLst>
                                </p:cTn>
                              </p:par>
                              <p:par>
                                <p:cTn id="59" presetID="16" presetClass="entr" presetSubtype="37"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barn(outVertical)">
                                      <p:cBhvr>
                                        <p:cTn id="61" dur="250"/>
                                        <p:tgtEl>
                                          <p:spTgt spid="17"/>
                                        </p:tgtEl>
                                      </p:cBhvr>
                                    </p:animEffect>
                                  </p:childTnLst>
                                </p:cTn>
                              </p:par>
                            </p:childTnLst>
                          </p:cTn>
                        </p:par>
                        <p:par>
                          <p:cTn id="62" fill="hold">
                            <p:stCondLst>
                              <p:cond delay="500"/>
                            </p:stCondLst>
                            <p:childTnLst>
                              <p:par>
                                <p:cTn id="63" presetID="16" presetClass="entr" presetSubtype="37" fill="hold"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barn(outVertical)">
                                      <p:cBhvr>
                                        <p:cTn id="65" dur="250"/>
                                        <p:tgtEl>
                                          <p:spTgt spid="18"/>
                                        </p:tgtEl>
                                      </p:cBhvr>
                                    </p:animEffect>
                                  </p:childTnLst>
                                </p:cTn>
                              </p:par>
                              <p:par>
                                <p:cTn id="66" presetID="16" presetClass="entr" presetSubtype="37"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barn(outVertical)">
                                      <p:cBhvr>
                                        <p:cTn id="68" dur="25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250"/>
                                        <p:tgtEl>
                                          <p:spTgt spid="36"/>
                                        </p:tgtEl>
                                      </p:cBhvr>
                                    </p:animEffect>
                                  </p:childTnLst>
                                </p:cTn>
                              </p:par>
                            </p:childTnLst>
                          </p:cTn>
                        </p:par>
                        <p:par>
                          <p:cTn id="74" fill="hold">
                            <p:stCondLst>
                              <p:cond delay="250"/>
                            </p:stCondLst>
                            <p:childTnLst>
                              <p:par>
                                <p:cTn id="75" presetID="10" presetClass="entr" presetSubtype="0" fill="hold" grpId="0" nodeType="after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25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fade">
                                      <p:cBhvr>
                                        <p:cTn id="82" dur="250"/>
                                        <p:tgtEl>
                                          <p:spTgt spid="14"/>
                                        </p:tgtEl>
                                      </p:cBhvr>
                                    </p:animEffect>
                                  </p:childTnLst>
                                </p:cTn>
                              </p:par>
                            </p:childTnLst>
                          </p:cTn>
                        </p:par>
                        <p:par>
                          <p:cTn id="83" fill="hold">
                            <p:stCondLst>
                              <p:cond delay="250"/>
                            </p:stCondLst>
                            <p:childTnLst>
                              <p:par>
                                <p:cTn id="84" presetID="22" presetClass="entr" presetSubtype="8" fill="hold" nodeType="afterEffect">
                                  <p:stCondLst>
                                    <p:cond delay="0"/>
                                  </p:stCondLst>
                                  <p:childTnLst>
                                    <p:set>
                                      <p:cBhvr>
                                        <p:cTn id="85" dur="1" fill="hold">
                                          <p:stCondLst>
                                            <p:cond delay="0"/>
                                          </p:stCondLst>
                                        </p:cTn>
                                        <p:tgtEl>
                                          <p:spTgt spid="66"/>
                                        </p:tgtEl>
                                        <p:attrNameLst>
                                          <p:attrName>style.visibility</p:attrName>
                                        </p:attrNameLst>
                                      </p:cBhvr>
                                      <p:to>
                                        <p:strVal val="visible"/>
                                      </p:to>
                                    </p:set>
                                    <p:animEffect transition="in" filter="wipe(left)">
                                      <p:cBhvr>
                                        <p:cTn id="86" dur="250"/>
                                        <p:tgtEl>
                                          <p:spTgt spid="66"/>
                                        </p:tgtEl>
                                      </p:cBhvr>
                                    </p:animEffect>
                                  </p:childTnLst>
                                </p:cTn>
                              </p:par>
                            </p:childTnLst>
                          </p:cTn>
                        </p:par>
                        <p:par>
                          <p:cTn id="87" fill="hold">
                            <p:stCondLst>
                              <p:cond delay="500"/>
                            </p:stCondLst>
                            <p:childTnLst>
                              <p:par>
                                <p:cTn id="88" presetID="10" presetClass="entr" presetSubtype="0" fill="hold" grpId="0" nodeType="after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250"/>
                                        <p:tgtEl>
                                          <p:spTgt spid="9"/>
                                        </p:tgtEl>
                                      </p:cBhvr>
                                    </p:animEffect>
                                  </p:childTnLst>
                                </p:cTn>
                              </p:par>
                            </p:childTnLst>
                          </p:cTn>
                        </p:par>
                        <p:par>
                          <p:cTn id="91" fill="hold">
                            <p:stCondLst>
                              <p:cond delay="750"/>
                            </p:stCondLst>
                            <p:childTnLst>
                              <p:par>
                                <p:cTn id="92" presetID="22" presetClass="entr" presetSubtype="8" fill="hold" nodeType="afterEffect">
                                  <p:stCondLst>
                                    <p:cond delay="0"/>
                                  </p:stCondLst>
                                  <p:childTnLst>
                                    <p:set>
                                      <p:cBhvr>
                                        <p:cTn id="93" dur="1" fill="hold">
                                          <p:stCondLst>
                                            <p:cond delay="0"/>
                                          </p:stCondLst>
                                        </p:cTn>
                                        <p:tgtEl>
                                          <p:spTgt spid="45"/>
                                        </p:tgtEl>
                                        <p:attrNameLst>
                                          <p:attrName>style.visibility</p:attrName>
                                        </p:attrNameLst>
                                      </p:cBhvr>
                                      <p:to>
                                        <p:strVal val="visible"/>
                                      </p:to>
                                    </p:set>
                                    <p:animEffect transition="in" filter="wipe(left)">
                                      <p:cBhvr>
                                        <p:cTn id="94" dur="250"/>
                                        <p:tgtEl>
                                          <p:spTgt spid="45"/>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250"/>
                                        <p:tgtEl>
                                          <p:spTgt spid="47"/>
                                        </p:tgtEl>
                                      </p:cBhvr>
                                    </p:animEffect>
                                  </p:childTnLst>
                                </p:cTn>
                              </p:par>
                            </p:childTnLst>
                          </p:cTn>
                        </p:par>
                        <p:par>
                          <p:cTn id="99" fill="hold">
                            <p:stCondLst>
                              <p:cond delay="1250"/>
                            </p:stCondLst>
                            <p:childTnLst>
                              <p:par>
                                <p:cTn id="100" presetID="10" presetClass="entr" presetSubtype="0" fill="hold" grpId="0" nodeType="after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250"/>
                                        <p:tgtEl>
                                          <p:spTgt spid="61"/>
                                        </p:tgtEl>
                                      </p:cBhvr>
                                    </p:animEffect>
                                  </p:childTnLst>
                                </p:cTn>
                              </p:par>
                            </p:childTnLst>
                          </p:cTn>
                        </p:par>
                        <p:par>
                          <p:cTn id="103" fill="hold">
                            <p:stCondLst>
                              <p:cond delay="1500"/>
                            </p:stCondLst>
                            <p:childTnLst>
                              <p:par>
                                <p:cTn id="104" presetID="10" presetClass="entr" presetSubtype="0" fill="hold" grpId="0" nodeType="after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fade">
                                      <p:cBhvr>
                                        <p:cTn id="106" dur="250"/>
                                        <p:tgtEl>
                                          <p:spTgt spid="63"/>
                                        </p:tgtEl>
                                      </p:cBhvr>
                                    </p:animEffect>
                                  </p:childTnLst>
                                </p:cTn>
                              </p:par>
                            </p:childTnLst>
                          </p:cTn>
                        </p:par>
                        <p:par>
                          <p:cTn id="107" fill="hold">
                            <p:stCondLst>
                              <p:cond delay="1750"/>
                            </p:stCondLst>
                            <p:childTnLst>
                              <p:par>
                                <p:cTn id="108" presetID="10" presetClass="entr" presetSubtype="0" fill="hold" grpId="0" nodeType="afterEffect">
                                  <p:stCondLst>
                                    <p:cond delay="0"/>
                                  </p:stCondLst>
                                  <p:childTnLst>
                                    <p:set>
                                      <p:cBhvr>
                                        <p:cTn id="109" dur="1" fill="hold">
                                          <p:stCondLst>
                                            <p:cond delay="0"/>
                                          </p:stCondLst>
                                        </p:cTn>
                                        <p:tgtEl>
                                          <p:spTgt spid="48"/>
                                        </p:tgtEl>
                                        <p:attrNameLst>
                                          <p:attrName>style.visibility</p:attrName>
                                        </p:attrNameLst>
                                      </p:cBhvr>
                                      <p:to>
                                        <p:strVal val="visible"/>
                                      </p:to>
                                    </p:set>
                                    <p:animEffect transition="in" filter="fade">
                                      <p:cBhvr>
                                        <p:cTn id="110" dur="250"/>
                                        <p:tgtEl>
                                          <p:spTgt spid="48"/>
                                        </p:tgtEl>
                                      </p:cBhvr>
                                    </p:animEffect>
                                  </p:childTnLst>
                                </p:cTn>
                              </p:par>
                            </p:childTnLst>
                          </p:cTn>
                        </p:par>
                      </p:childTnLst>
                    </p:cTn>
                  </p:par>
                  <p:par>
                    <p:cTn id="111" fill="hold">
                      <p:stCondLst>
                        <p:cond delay="indefinite"/>
                      </p:stCondLst>
                      <p:childTnLst>
                        <p:par>
                          <p:cTn id="112" fill="hold">
                            <p:stCondLst>
                              <p:cond delay="0"/>
                            </p:stCondLst>
                            <p:childTnLst>
                              <p:par>
                                <p:cTn id="113" presetID="16" presetClass="entr" presetSubtype="37" fill="hold"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barn(outVertical)">
                                      <p:cBhvr>
                                        <p:cTn id="115" dur="250"/>
                                        <p:tgtEl>
                                          <p:spTgt spid="24"/>
                                        </p:tgtEl>
                                      </p:cBhvr>
                                    </p:animEffect>
                                  </p:childTnLst>
                                </p:cTn>
                              </p:par>
                            </p:childTnLst>
                          </p:cTn>
                        </p:par>
                        <p:par>
                          <p:cTn id="116" fill="hold">
                            <p:stCondLst>
                              <p:cond delay="250"/>
                            </p:stCondLst>
                            <p:childTnLst>
                              <p:par>
                                <p:cTn id="117" presetID="10" presetClass="entr" presetSubtype="0" fill="hold" grpId="0" nodeType="afterEffect">
                                  <p:stCondLst>
                                    <p:cond delay="0"/>
                                  </p:stCondLst>
                                  <p:childTnLst>
                                    <p:set>
                                      <p:cBhvr>
                                        <p:cTn id="118" dur="1" fill="hold">
                                          <p:stCondLst>
                                            <p:cond delay="0"/>
                                          </p:stCondLst>
                                        </p:cTn>
                                        <p:tgtEl>
                                          <p:spTgt spid="100"/>
                                        </p:tgtEl>
                                        <p:attrNameLst>
                                          <p:attrName>style.visibility</p:attrName>
                                        </p:attrNameLst>
                                      </p:cBhvr>
                                      <p:to>
                                        <p:strVal val="visible"/>
                                      </p:to>
                                    </p:set>
                                    <p:animEffect transition="in" filter="fade">
                                      <p:cBhvr>
                                        <p:cTn id="119" dur="250"/>
                                        <p:tgtEl>
                                          <p:spTgt spid="100"/>
                                        </p:tgtEl>
                                      </p:cBhvr>
                                    </p:animEffect>
                                  </p:childTnLst>
                                </p:cTn>
                              </p:par>
                              <p:par>
                                <p:cTn id="120" presetID="16" presetClass="entr" presetSubtype="37" fill="hold" grpId="0" nodeType="with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barn(outVertical)">
                                      <p:cBhvr>
                                        <p:cTn id="122" dur="250"/>
                                        <p:tgtEl>
                                          <p:spTgt spid="26"/>
                                        </p:tgtEl>
                                      </p:cBhvr>
                                    </p:animEffect>
                                  </p:childTnLst>
                                </p:cTn>
                              </p:par>
                            </p:childTnLst>
                          </p:cTn>
                        </p:par>
                        <p:par>
                          <p:cTn id="123" fill="hold">
                            <p:stCondLst>
                              <p:cond delay="500"/>
                            </p:stCondLst>
                            <p:childTnLst>
                              <p:par>
                                <p:cTn id="124" presetID="16" presetClass="entr" presetSubtype="37" fill="hold" nodeType="afterEffect">
                                  <p:stCondLst>
                                    <p:cond delay="0"/>
                                  </p:stCondLst>
                                  <p:childTnLst>
                                    <p:set>
                                      <p:cBhvr>
                                        <p:cTn id="125" dur="1" fill="hold">
                                          <p:stCondLst>
                                            <p:cond delay="0"/>
                                          </p:stCondLst>
                                        </p:cTn>
                                        <p:tgtEl>
                                          <p:spTgt spid="19"/>
                                        </p:tgtEl>
                                        <p:attrNameLst>
                                          <p:attrName>style.visibility</p:attrName>
                                        </p:attrNameLst>
                                      </p:cBhvr>
                                      <p:to>
                                        <p:strVal val="visible"/>
                                      </p:to>
                                    </p:set>
                                    <p:animEffect transition="in" filter="barn(outVertical)">
                                      <p:cBhvr>
                                        <p:cTn id="126" dur="250"/>
                                        <p:tgtEl>
                                          <p:spTgt spid="19"/>
                                        </p:tgtEl>
                                      </p:cBhvr>
                                    </p:animEffect>
                                  </p:childTnLst>
                                </p:cTn>
                              </p:par>
                              <p:par>
                                <p:cTn id="127" presetID="16" presetClass="entr" presetSubtype="37" fill="hold" grpId="0" nodeType="withEffect">
                                  <p:stCondLst>
                                    <p:cond delay="0"/>
                                  </p:stCondLst>
                                  <p:childTnLst>
                                    <p:set>
                                      <p:cBhvr>
                                        <p:cTn id="128" dur="1" fill="hold">
                                          <p:stCondLst>
                                            <p:cond delay="0"/>
                                          </p:stCondLst>
                                        </p:cTn>
                                        <p:tgtEl>
                                          <p:spTgt spid="22"/>
                                        </p:tgtEl>
                                        <p:attrNameLst>
                                          <p:attrName>style.visibility</p:attrName>
                                        </p:attrNameLst>
                                      </p:cBhvr>
                                      <p:to>
                                        <p:strVal val="visible"/>
                                      </p:to>
                                    </p:set>
                                    <p:animEffect transition="in" filter="barn(outVertical)">
                                      <p:cBhvr>
                                        <p:cTn id="129" dur="250"/>
                                        <p:tgtEl>
                                          <p:spTgt spid="22"/>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grpId="0" nodeType="clickEffect">
                                  <p:stCondLst>
                                    <p:cond delay="0"/>
                                  </p:stCondLst>
                                  <p:childTnLst>
                                    <p:set>
                                      <p:cBhvr>
                                        <p:cTn id="133" dur="1" fill="hold">
                                          <p:stCondLst>
                                            <p:cond delay="0"/>
                                          </p:stCondLst>
                                        </p:cTn>
                                        <p:tgtEl>
                                          <p:spTgt spid="91"/>
                                        </p:tgtEl>
                                        <p:attrNameLst>
                                          <p:attrName>style.visibility</p:attrName>
                                        </p:attrNameLst>
                                      </p:cBhvr>
                                      <p:to>
                                        <p:strVal val="visible"/>
                                      </p:to>
                                    </p:set>
                                    <p:animEffect transition="in" filter="fade">
                                      <p:cBhvr>
                                        <p:cTn id="134" dur="250"/>
                                        <p:tgtEl>
                                          <p:spTgt spid="9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94"/>
                                        </p:tgtEl>
                                        <p:attrNameLst>
                                          <p:attrName>style.visibility</p:attrName>
                                        </p:attrNameLst>
                                      </p:cBhvr>
                                      <p:to>
                                        <p:strVal val="visible"/>
                                      </p:to>
                                    </p:set>
                                    <p:animEffect transition="in" filter="fade">
                                      <p:cBhvr>
                                        <p:cTn id="137" dur="250"/>
                                        <p:tgtEl>
                                          <p:spTgt spid="94"/>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95"/>
                                        </p:tgtEl>
                                        <p:attrNameLst>
                                          <p:attrName>style.visibility</p:attrName>
                                        </p:attrNameLst>
                                      </p:cBhvr>
                                      <p:to>
                                        <p:strVal val="visible"/>
                                      </p:to>
                                    </p:set>
                                    <p:animEffect transition="in" filter="fade">
                                      <p:cBhvr>
                                        <p:cTn id="140" dur="250"/>
                                        <p:tgtEl>
                                          <p:spTgt spid="95"/>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fade">
                                      <p:cBhvr>
                                        <p:cTn id="145" dur="250"/>
                                        <p:tgtEl>
                                          <p:spTgt spid="40"/>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41"/>
                                        </p:tgtEl>
                                        <p:attrNameLst>
                                          <p:attrName>style.visibility</p:attrName>
                                        </p:attrNameLst>
                                      </p:cBhvr>
                                      <p:to>
                                        <p:strVal val="visible"/>
                                      </p:to>
                                    </p:set>
                                    <p:animEffect transition="in" filter="fade">
                                      <p:cBhvr>
                                        <p:cTn id="150" dur="250"/>
                                        <p:tgtEl>
                                          <p:spTgt spid="41"/>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98"/>
                                        </p:tgtEl>
                                        <p:attrNameLst>
                                          <p:attrName>style.visibility</p:attrName>
                                        </p:attrNameLst>
                                      </p:cBhvr>
                                      <p:to>
                                        <p:strVal val="visible"/>
                                      </p:to>
                                    </p:set>
                                    <p:animEffect transition="in" filter="fade">
                                      <p:cBhvr>
                                        <p:cTn id="155" dur="250"/>
                                        <p:tgtEl>
                                          <p:spTgt spid="9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42"/>
                                        </p:tgtEl>
                                        <p:attrNameLst>
                                          <p:attrName>style.visibility</p:attrName>
                                        </p:attrNameLst>
                                      </p:cBhvr>
                                      <p:to>
                                        <p:strVal val="visible"/>
                                      </p:to>
                                    </p:set>
                                    <p:animEffect transition="in" filter="fade">
                                      <p:cBhvr>
                                        <p:cTn id="160"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2" grpId="0" animBg="1"/>
      <p:bldP spid="6" grpId="0" animBg="1"/>
      <p:bldP spid="7" grpId="0" animBg="1"/>
      <p:bldP spid="8" grpId="0" animBg="1"/>
      <p:bldP spid="9" grpId="0" animBg="1"/>
      <p:bldP spid="12" grpId="0" animBg="1"/>
      <p:bldP spid="13" grpId="0" animBg="1"/>
      <p:bldP spid="20" grpId="0"/>
      <p:bldP spid="21" grpId="0"/>
      <p:bldP spid="22" grpId="0"/>
      <p:bldP spid="25" grpId="0"/>
      <p:bldP spid="26" grpId="0"/>
      <p:bldP spid="36" grpId="0"/>
      <p:bldP spid="37" grpId="0"/>
      <p:bldP spid="42" grpId="0"/>
      <p:bldP spid="47" grpId="0" animBg="1"/>
      <p:bldP spid="14" grpId="0" animBg="1"/>
      <p:bldP spid="48" grpId="0" animBg="1"/>
      <p:bldP spid="63" grpId="0" animBg="1"/>
      <p:bldP spid="74" grpId="0" animBg="1"/>
      <p:bldP spid="80" grpId="0" animBg="1"/>
      <p:bldP spid="98" grpId="0" animBg="1"/>
      <p:bldP spid="100" grpId="0"/>
      <p:bldP spid="40" grpId="0" animBg="1"/>
      <p:bldP spid="41" grpId="0" animBg="1"/>
      <p:bldP spid="91" grpId="0" animBg="1"/>
      <p:bldP spid="94" grpId="0" animBg="1"/>
      <p:bldP spid="9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3474709" y="2635977"/>
            <a:ext cx="6947121" cy="747769"/>
          </a:xfrm>
        </p:spPr>
        <p:txBody>
          <a:bodyPr/>
          <a:lstStyle/>
          <a:p>
            <a:r>
              <a:rPr kumimoji="1" lang="ja-JP" altLang="en-US" dirty="0"/>
              <a:t>仮想マシンのネットワーク</a:t>
            </a:r>
          </a:p>
        </p:txBody>
      </p:sp>
      <p:sp>
        <p:nvSpPr>
          <p:cNvPr id="4" name="テキスト プレースホルダー 3"/>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42670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仮想マシンの仮想ネットワークへの配置</a:t>
            </a:r>
            <a:endParaRPr kumimoji="1" lang="ja-JP" altLang="en-US" dirty="0"/>
          </a:p>
        </p:txBody>
      </p:sp>
      <p:sp>
        <p:nvSpPr>
          <p:cNvPr id="3" name="Rectangle 46"/>
          <p:cNvSpPr/>
          <p:nvPr/>
        </p:nvSpPr>
        <p:spPr bwMode="auto">
          <a:xfrm>
            <a:off x="187583" y="1239223"/>
            <a:ext cx="11596376" cy="56467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2745" kern="0" dirty="0">
                <a:gradFill>
                  <a:gsLst>
                    <a:gs pos="0">
                      <a:srgbClr val="FFFFFF"/>
                    </a:gs>
                    <a:gs pos="100000">
                      <a:srgbClr val="FFFFFF"/>
                    </a:gs>
                  </a:gsLst>
                  <a:lin ang="5400000" scaled="0"/>
                </a:gradFill>
                <a:cs typeface="Segoe UI" pitchFamily="34" charset="0"/>
              </a:rPr>
              <a:t>仮想ネットワークが配置場所の新たな選択肢になります</a:t>
            </a:r>
            <a:endParaRPr lang="en-US" sz="2745" kern="0" dirty="0">
              <a:gradFill>
                <a:gsLst>
                  <a:gs pos="0">
                    <a:srgbClr val="FFFFFF"/>
                  </a:gs>
                  <a:gs pos="100000">
                    <a:srgbClr val="FFFFFF"/>
                  </a:gs>
                </a:gsLst>
                <a:lin ang="5400000" scaled="0"/>
              </a:gradFill>
              <a:cs typeface="Segoe UI" pitchFamily="34" charset="0"/>
            </a:endParaRPr>
          </a:p>
        </p:txBody>
      </p:sp>
      <p:sp>
        <p:nvSpPr>
          <p:cNvPr id="5" name="正方形/長方形 4"/>
          <p:cNvSpPr/>
          <p:nvPr/>
        </p:nvSpPr>
        <p:spPr bwMode="auto">
          <a:xfrm>
            <a:off x="6673261" y="1950230"/>
            <a:ext cx="5111347" cy="4588511"/>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仮想ネットワークを作成すると、</a:t>
            </a:r>
            <a:br>
              <a:rPr kumimoji="1" lang="en-US" altLang="ja-JP" sz="1765" kern="0" dirty="0">
                <a:solidFill>
                  <a:srgbClr val="002060"/>
                </a:solidFill>
              </a:rPr>
            </a:br>
            <a:r>
              <a:rPr kumimoji="1" lang="ja-JP" altLang="en-US" sz="1765" kern="0" dirty="0">
                <a:solidFill>
                  <a:srgbClr val="002060"/>
                </a:solidFill>
              </a:rPr>
              <a:t>仮想マシンを作成する際に、配置場所として「東日本」のようなリージョンではなく、</a:t>
            </a:r>
            <a:br>
              <a:rPr kumimoji="1" lang="en-US" altLang="ja-JP" sz="1765" kern="0" dirty="0">
                <a:solidFill>
                  <a:srgbClr val="002060"/>
                </a:solidFill>
              </a:rPr>
            </a:br>
            <a:r>
              <a:rPr kumimoji="1" lang="ja-JP" altLang="en-US" sz="1765" kern="0" dirty="0">
                <a:solidFill>
                  <a:srgbClr val="002060"/>
                </a:solidFill>
              </a:rPr>
              <a:t>仮想ネットワークを指定できます。</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このように仮想マシンを「リージョン」ではなく</a:t>
            </a:r>
            <a:r>
              <a:rPr kumimoji="1" lang="ja-JP" altLang="en-US" sz="1765" b="1" kern="0" dirty="0">
                <a:solidFill>
                  <a:srgbClr val="002060"/>
                </a:solidFill>
              </a:rPr>
              <a:t>「仮想ネットワーク」</a:t>
            </a:r>
            <a:r>
              <a:rPr kumimoji="1" lang="ja-JP" altLang="en-US" sz="1765" kern="0" dirty="0">
                <a:solidFill>
                  <a:srgbClr val="002060"/>
                </a:solidFill>
              </a:rPr>
              <a:t>に配置することで、数々の追加機能が利用可能になります。</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新ポータルでは</a:t>
            </a:r>
            <a:br>
              <a:rPr kumimoji="1" lang="en-US" altLang="ja-JP" sz="1765" kern="0" dirty="0">
                <a:solidFill>
                  <a:srgbClr val="002060"/>
                </a:solidFill>
              </a:rPr>
            </a:br>
            <a:r>
              <a:rPr kumimoji="1" lang="ja-JP" altLang="en-US" sz="1765" kern="0" dirty="0">
                <a:solidFill>
                  <a:srgbClr val="002060"/>
                </a:solidFill>
              </a:rPr>
              <a:t>「仮想ネットワークへの配置」が</a:t>
            </a:r>
            <a:br>
              <a:rPr kumimoji="1" lang="en-US" altLang="ja-JP" sz="1765" kern="0" dirty="0">
                <a:solidFill>
                  <a:srgbClr val="002060"/>
                </a:solidFill>
              </a:rPr>
            </a:br>
            <a:r>
              <a:rPr kumimoji="1" lang="ja-JP" altLang="en-US" sz="1765" kern="0" dirty="0">
                <a:solidFill>
                  <a:srgbClr val="002060"/>
                </a:solidFill>
              </a:rPr>
              <a:t>唯一の選択肢となります。</a:t>
            </a:r>
            <a:endParaRPr kumimoji="1" lang="en-US" altLang="ja-JP" sz="1765" kern="0" dirty="0">
              <a:solidFill>
                <a:srgbClr val="002060"/>
              </a:solidFill>
            </a:endParaRPr>
          </a:p>
        </p:txBody>
      </p:sp>
      <p:pic>
        <p:nvPicPr>
          <p:cNvPr id="6" name="図 5" descr="スクリーンショット 2015-08-21 12.00.12.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583" y="1950230"/>
            <a:ext cx="6166478" cy="3466950"/>
          </a:xfrm>
          <a:prstGeom prst="rect">
            <a:avLst/>
          </a:prstGeom>
          <a:ln>
            <a:solidFill>
              <a:schemeClr val="tx1"/>
            </a:solidFill>
          </a:ln>
        </p:spPr>
      </p:pic>
      <p:sp>
        <p:nvSpPr>
          <p:cNvPr id="7" name="角丸四角形 6"/>
          <p:cNvSpPr/>
          <p:nvPr/>
        </p:nvSpPr>
        <p:spPr>
          <a:xfrm>
            <a:off x="3501026" y="2979014"/>
            <a:ext cx="2723822" cy="1458097"/>
          </a:xfrm>
          <a:prstGeom prst="roundRect">
            <a:avLst>
              <a:gd name="adj" fmla="val 7545"/>
            </a:avLst>
          </a:prstGeom>
          <a:noFill/>
          <a:ln w="38100" cap="flat" cmpd="sng" algn="ctr">
            <a:solidFill>
              <a:srgbClr val="FF0000"/>
            </a:solidFill>
            <a:prstDash val="solid"/>
          </a:ln>
          <a:effectLst/>
        </p:spPr>
        <p:txBody>
          <a:bodyPr rtlCol="0" anchor="ctr"/>
          <a:lstStyle/>
          <a:p>
            <a:pPr algn="ctr" defTabSz="896350">
              <a:defRPr/>
            </a:pPr>
            <a:endParaRPr kumimoji="1" lang="ja-JP" altLang="en-US" sz="1568" kern="0" dirty="0">
              <a:solidFill>
                <a:srgbClr val="FFFFFF"/>
              </a:solidFill>
            </a:endParaRP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1026" y="4581128"/>
            <a:ext cx="3081175" cy="2215677"/>
          </a:xfrm>
          <a:prstGeom prst="rect">
            <a:avLst/>
          </a:prstGeom>
          <a:ln>
            <a:solidFill>
              <a:srgbClr val="3DA7F3"/>
            </a:solidFill>
          </a:ln>
        </p:spPr>
      </p:pic>
      <p:sp>
        <p:nvSpPr>
          <p:cNvPr id="8" name="角丸四角形 7"/>
          <p:cNvSpPr/>
          <p:nvPr/>
        </p:nvSpPr>
        <p:spPr>
          <a:xfrm>
            <a:off x="3701882" y="5843874"/>
            <a:ext cx="1224136" cy="432048"/>
          </a:xfrm>
          <a:prstGeom prst="roundRect">
            <a:avLst/>
          </a:prstGeom>
          <a:noFill/>
          <a:ln w="38100" cap="flat" cmpd="sng" algn="ctr">
            <a:solidFill>
              <a:srgbClr val="FF0000"/>
            </a:solidFill>
            <a:prstDash val="solid"/>
          </a:ln>
          <a:effectLst/>
        </p:spPr>
        <p:txBody>
          <a:bodyPr rtlCol="0" anchor="ctr"/>
          <a:lstStyle/>
          <a:p>
            <a:pPr algn="ctr" defTabSz="896350">
              <a:defRPr/>
            </a:pPr>
            <a:endParaRPr kumimoji="1" lang="ja-JP" altLang="en-US" sz="1568" kern="0" dirty="0">
              <a:solidFill>
                <a:srgbClr val="FFFFFF"/>
              </a:solidFill>
            </a:endParaRPr>
          </a:p>
        </p:txBody>
      </p:sp>
    </p:spTree>
    <p:extLst>
      <p:ext uri="{BB962C8B-B14F-4D97-AF65-F5344CB8AC3E}">
        <p14:creationId xmlns:p14="http://schemas.microsoft.com/office/powerpoint/2010/main" val="278593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仮想マシンに複数の </a:t>
            </a:r>
            <a:r>
              <a:rPr kumimoji="1" lang="en-US" altLang="ja-JP" dirty="0"/>
              <a:t>NIC </a:t>
            </a:r>
            <a:r>
              <a:rPr kumimoji="1" lang="ja-JP" altLang="en-US" dirty="0"/>
              <a:t>を接続</a:t>
            </a:r>
            <a:br>
              <a:rPr kumimoji="1" lang="ja-JP" altLang="en-US" dirty="0"/>
            </a:br>
            <a:endParaRPr kumimoji="1" lang="ja-JP" altLang="en-US" dirty="0"/>
          </a:p>
        </p:txBody>
      </p:sp>
      <p:sp>
        <p:nvSpPr>
          <p:cNvPr id="4" name="Rectangle 46"/>
          <p:cNvSpPr/>
          <p:nvPr/>
        </p:nvSpPr>
        <p:spPr bwMode="auto">
          <a:xfrm>
            <a:off x="191344" y="1267746"/>
            <a:ext cx="11828908" cy="576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ネットワーク仮想アプライアンス </a:t>
            </a:r>
            <a:r>
              <a:rPr lang="en-US" altLang="ja-JP" sz="2800" kern="0" dirty="0">
                <a:gradFill>
                  <a:gsLst>
                    <a:gs pos="0">
                      <a:srgbClr val="FFFFFF"/>
                    </a:gs>
                    <a:gs pos="100000">
                      <a:srgbClr val="FFFFFF"/>
                    </a:gs>
                  </a:gsLst>
                  <a:lin ang="5400000" scaled="0"/>
                </a:gradFill>
                <a:cs typeface="Segoe UI" pitchFamily="34" charset="0"/>
              </a:rPr>
              <a:t>(NVA) </a:t>
            </a:r>
            <a:r>
              <a:rPr lang="ja-JP" altLang="en-US" sz="2800" kern="0" dirty="0">
                <a:gradFill>
                  <a:gsLst>
                    <a:gs pos="0">
                      <a:srgbClr val="FFFFFF"/>
                    </a:gs>
                    <a:gs pos="100000">
                      <a:srgbClr val="FFFFFF"/>
                    </a:gs>
                  </a:gsLst>
                  <a:lin ang="5400000" scaled="0"/>
                </a:gradFill>
                <a:cs typeface="Segoe UI" pitchFamily="34" charset="0"/>
              </a:rPr>
              <a:t>を設置することができます</a:t>
            </a:r>
            <a:endParaRPr lang="en-US" altLang="ja-JP" sz="2800" kern="0" dirty="0">
              <a:gradFill>
                <a:gsLst>
                  <a:gs pos="0">
                    <a:srgbClr val="FFFFFF"/>
                  </a:gs>
                  <a:gs pos="100000">
                    <a:srgbClr val="FFFFFF"/>
                  </a:gs>
                </a:gsLst>
                <a:lin ang="5400000" scaled="0"/>
              </a:gradFill>
              <a:cs typeface="Segoe UI" pitchFamily="34" charset="0"/>
            </a:endParaRPr>
          </a:p>
        </p:txBody>
      </p:sp>
      <p:sp>
        <p:nvSpPr>
          <p:cNvPr id="5" name="正方形/長方形 4"/>
          <p:cNvSpPr/>
          <p:nvPr/>
        </p:nvSpPr>
        <p:spPr>
          <a:xfrm>
            <a:off x="191344" y="1988841"/>
            <a:ext cx="5760640" cy="4452434"/>
          </a:xfrm>
          <a:prstGeom prst="rect">
            <a:avLst/>
          </a:prstGeom>
          <a:noFill/>
          <a:ln w="28575" cap="flat" cmpd="sng" algn="ctr">
            <a:solidFill>
              <a:srgbClr val="0072C6"/>
            </a:solidFill>
            <a:prstDash val="sys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rPr>
              <a:t>仮想ネットワーク </a:t>
            </a:r>
            <a:r>
              <a:rPr kumimoji="1" lang="en-US" altLang="ja-JP" sz="1800" b="0" i="0" u="none" strike="noStrike" kern="0" cap="none" spc="0" normalizeH="0" baseline="0" noProof="0" dirty="0">
                <a:ln>
                  <a:noFill/>
                </a:ln>
                <a:solidFill>
                  <a:srgbClr val="002060"/>
                </a:solidFill>
                <a:effectLst/>
                <a:uLnTx/>
                <a:uFillTx/>
              </a:rPr>
              <a:t>(VNET)</a:t>
            </a:r>
            <a:endParaRPr kumimoji="1" lang="ja-JP" altLang="en-US" sz="1800" b="0" i="0" u="none" strike="noStrike" kern="0" cap="none" spc="0" normalizeH="0" baseline="0" noProof="0" dirty="0">
              <a:ln>
                <a:noFill/>
              </a:ln>
              <a:solidFill>
                <a:srgbClr val="002060"/>
              </a:solidFill>
              <a:effectLst/>
              <a:uLnTx/>
              <a:uFillTx/>
            </a:endParaRPr>
          </a:p>
        </p:txBody>
      </p:sp>
      <p:cxnSp>
        <p:nvCxnSpPr>
          <p:cNvPr id="6" name="直線コネクタ 5"/>
          <p:cNvCxnSpPr/>
          <p:nvPr/>
        </p:nvCxnSpPr>
        <p:spPr>
          <a:xfrm>
            <a:off x="1869300" y="4151610"/>
            <a:ext cx="0" cy="539765"/>
          </a:xfrm>
          <a:prstGeom prst="line">
            <a:avLst/>
          </a:prstGeom>
          <a:noFill/>
          <a:ln w="28575" cap="flat" cmpd="sng" algn="ctr">
            <a:solidFill>
              <a:srgbClr val="88C235"/>
            </a:solidFill>
            <a:prstDash val="solid"/>
          </a:ln>
          <a:effectLst/>
        </p:spPr>
      </p:cxnSp>
      <p:sp>
        <p:nvSpPr>
          <p:cNvPr id="7" name="テキスト ボックス 6"/>
          <p:cNvSpPr txBox="1"/>
          <p:nvPr/>
        </p:nvSpPr>
        <p:spPr>
          <a:xfrm>
            <a:off x="2689047" y="3393011"/>
            <a:ext cx="867545" cy="338554"/>
          </a:xfrm>
          <a:prstGeom prst="rect">
            <a:avLst/>
          </a:prstGeom>
          <a:noFill/>
        </p:spPr>
        <p:txBody>
          <a:bodyPr wrap="none" rtlCol="0">
            <a:spAutoFit/>
          </a:bodyPr>
          <a:lstStyle/>
          <a:p>
            <a:r>
              <a:rPr kumimoji="1" lang="en-US" altLang="ja-JP" sz="1600" i="1" dirty="0">
                <a:solidFill>
                  <a:srgbClr val="002060"/>
                </a:solidFill>
              </a:rPr>
              <a:t>Firewall</a:t>
            </a:r>
            <a:endParaRPr kumimoji="1" lang="ja-JP" altLang="en-US" sz="1600" i="1" dirty="0">
              <a:solidFill>
                <a:srgbClr val="002060"/>
              </a:solidFill>
            </a:endParaRPr>
          </a:p>
        </p:txBody>
      </p:sp>
      <p:grpSp>
        <p:nvGrpSpPr>
          <p:cNvPr id="8" name="グループ化 7"/>
          <p:cNvGrpSpPr/>
          <p:nvPr/>
        </p:nvGrpSpPr>
        <p:grpSpPr>
          <a:xfrm>
            <a:off x="353970" y="4096202"/>
            <a:ext cx="5526006" cy="108000"/>
            <a:chOff x="281962" y="4036354"/>
            <a:chExt cx="11665296" cy="108000"/>
          </a:xfrm>
        </p:grpSpPr>
        <p:cxnSp>
          <p:nvCxnSpPr>
            <p:cNvPr id="9" name="直線コネクタ 8"/>
            <p:cNvCxnSpPr/>
            <p:nvPr/>
          </p:nvCxnSpPr>
          <p:spPr>
            <a:xfrm>
              <a:off x="281962" y="4090354"/>
              <a:ext cx="11665296" cy="0"/>
            </a:xfrm>
            <a:prstGeom prst="line">
              <a:avLst/>
            </a:prstGeom>
            <a:noFill/>
            <a:ln w="57150" cap="flat" cmpd="sng" algn="ctr">
              <a:solidFill>
                <a:srgbClr val="88C235"/>
              </a:solidFill>
              <a:prstDash val="solid"/>
            </a:ln>
            <a:effectLst/>
          </p:spPr>
        </p:cxnSp>
        <p:sp>
          <p:nvSpPr>
            <p:cNvPr id="10" name="正方形/長方形 9"/>
            <p:cNvSpPr/>
            <p:nvPr/>
          </p:nvSpPr>
          <p:spPr>
            <a:xfrm>
              <a:off x="281962"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
          <p:nvSpPr>
            <p:cNvPr id="11" name="正方形/長方形 10"/>
            <p:cNvSpPr/>
            <p:nvPr/>
          </p:nvSpPr>
          <p:spPr>
            <a:xfrm>
              <a:off x="11839258"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grpSp>
      <p:grpSp>
        <p:nvGrpSpPr>
          <p:cNvPr id="12" name="グループ化 11"/>
          <p:cNvGrpSpPr/>
          <p:nvPr/>
        </p:nvGrpSpPr>
        <p:grpSpPr>
          <a:xfrm>
            <a:off x="353970" y="2424175"/>
            <a:ext cx="5526006" cy="108000"/>
            <a:chOff x="281962" y="4036354"/>
            <a:chExt cx="11665296" cy="108000"/>
          </a:xfrm>
        </p:grpSpPr>
        <p:cxnSp>
          <p:nvCxnSpPr>
            <p:cNvPr id="13" name="直線コネクタ 12"/>
            <p:cNvCxnSpPr/>
            <p:nvPr/>
          </p:nvCxnSpPr>
          <p:spPr>
            <a:xfrm>
              <a:off x="281962" y="4090354"/>
              <a:ext cx="11665296" cy="0"/>
            </a:xfrm>
            <a:prstGeom prst="line">
              <a:avLst/>
            </a:prstGeom>
            <a:noFill/>
            <a:ln w="57150" cap="flat" cmpd="sng" algn="ctr">
              <a:solidFill>
                <a:srgbClr val="88C235"/>
              </a:solidFill>
              <a:prstDash val="solid"/>
            </a:ln>
            <a:effectLst/>
          </p:spPr>
        </p:cxnSp>
        <p:sp>
          <p:nvSpPr>
            <p:cNvPr id="14" name="正方形/長方形 13"/>
            <p:cNvSpPr/>
            <p:nvPr/>
          </p:nvSpPr>
          <p:spPr>
            <a:xfrm>
              <a:off x="281962"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
          <p:nvSpPr>
            <p:cNvPr id="15" name="正方形/長方形 14"/>
            <p:cNvSpPr/>
            <p:nvPr/>
          </p:nvSpPr>
          <p:spPr>
            <a:xfrm>
              <a:off x="11839258"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grpSp>
      <p:cxnSp>
        <p:nvCxnSpPr>
          <p:cNvPr id="16" name="直線コネクタ 15"/>
          <p:cNvCxnSpPr/>
          <p:nvPr/>
        </p:nvCxnSpPr>
        <p:spPr>
          <a:xfrm>
            <a:off x="3136047" y="2464686"/>
            <a:ext cx="0" cy="438991"/>
          </a:xfrm>
          <a:prstGeom prst="line">
            <a:avLst/>
          </a:prstGeom>
          <a:noFill/>
          <a:ln w="28575" cap="flat" cmpd="sng" algn="ctr">
            <a:solidFill>
              <a:srgbClr val="88C235"/>
            </a:solidFill>
            <a:prstDash val="solid"/>
          </a:ln>
          <a:effectLst/>
        </p:spPr>
      </p:cxnSp>
      <p:cxnSp>
        <p:nvCxnSpPr>
          <p:cNvPr id="17" name="直線コネクタ 16"/>
          <p:cNvCxnSpPr/>
          <p:nvPr/>
        </p:nvCxnSpPr>
        <p:spPr>
          <a:xfrm>
            <a:off x="3136047" y="3710089"/>
            <a:ext cx="0" cy="438991"/>
          </a:xfrm>
          <a:prstGeom prst="line">
            <a:avLst/>
          </a:prstGeom>
          <a:noFill/>
          <a:ln w="28575" cap="flat" cmpd="sng" algn="ctr">
            <a:solidFill>
              <a:srgbClr val="88C235"/>
            </a:solidFill>
            <a:prstDash val="solid"/>
          </a:ln>
          <a:effectLst/>
        </p:spPr>
      </p:cxnSp>
      <p:sp>
        <p:nvSpPr>
          <p:cNvPr id="18" name="テキスト ボックス 17"/>
          <p:cNvSpPr txBox="1"/>
          <p:nvPr/>
        </p:nvSpPr>
        <p:spPr>
          <a:xfrm>
            <a:off x="353970" y="2142421"/>
            <a:ext cx="628698" cy="338554"/>
          </a:xfrm>
          <a:prstGeom prst="rect">
            <a:avLst/>
          </a:prstGeom>
          <a:noFill/>
        </p:spPr>
        <p:txBody>
          <a:bodyPr wrap="none" rtlCol="0">
            <a:spAutoFit/>
          </a:bodyPr>
          <a:lstStyle/>
          <a:p>
            <a:r>
              <a:rPr kumimoji="1" lang="en-US" altLang="ja-JP" sz="1600" i="1" dirty="0">
                <a:solidFill>
                  <a:srgbClr val="002060"/>
                </a:solidFill>
              </a:rPr>
              <a:t>DMZ</a:t>
            </a:r>
            <a:endParaRPr kumimoji="1" lang="ja-JP" altLang="en-US" sz="1600" i="1" dirty="0">
              <a:solidFill>
                <a:srgbClr val="002060"/>
              </a:solidFill>
            </a:endParaRPr>
          </a:p>
        </p:txBody>
      </p:sp>
      <p:sp>
        <p:nvSpPr>
          <p:cNvPr id="19" name="テキスト ボックス 18"/>
          <p:cNvSpPr txBox="1"/>
          <p:nvPr/>
        </p:nvSpPr>
        <p:spPr>
          <a:xfrm>
            <a:off x="353970" y="3763495"/>
            <a:ext cx="1006686" cy="338554"/>
          </a:xfrm>
          <a:prstGeom prst="rect">
            <a:avLst/>
          </a:prstGeom>
          <a:noFill/>
        </p:spPr>
        <p:txBody>
          <a:bodyPr wrap="none" rtlCol="0">
            <a:spAutoFit/>
          </a:bodyPr>
          <a:lstStyle/>
          <a:p>
            <a:r>
              <a:rPr kumimoji="1" lang="en-US" altLang="ja-JP" sz="1600" i="1" dirty="0">
                <a:solidFill>
                  <a:srgbClr val="002060"/>
                </a:solidFill>
              </a:rPr>
              <a:t>Frontend</a:t>
            </a:r>
            <a:endParaRPr kumimoji="1" lang="ja-JP" altLang="en-US" sz="1600" i="1" dirty="0">
              <a:solidFill>
                <a:srgbClr val="002060"/>
              </a:solidFill>
            </a:endParaRPr>
          </a:p>
        </p:txBody>
      </p:sp>
      <p:sp>
        <p:nvSpPr>
          <p:cNvPr id="20" name="正方形/長方形 19"/>
          <p:cNvSpPr/>
          <p:nvPr/>
        </p:nvSpPr>
        <p:spPr bwMode="auto">
          <a:xfrm>
            <a:off x="6334172" y="1988839"/>
            <a:ext cx="5686080" cy="2160241"/>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仮想マシンに複数の </a:t>
            </a:r>
            <a:r>
              <a:rPr kumimoji="1" lang="en-US" altLang="ja-JP" sz="1600" b="0" i="0" u="none" strike="noStrike" kern="0" cap="none" spc="0" normalizeH="0" baseline="0" noProof="0" dirty="0">
                <a:ln>
                  <a:noFill/>
                </a:ln>
                <a:solidFill>
                  <a:srgbClr val="002060"/>
                </a:solidFill>
                <a:effectLst/>
                <a:uLnTx/>
                <a:uFillTx/>
                <a:cs typeface="+mn-cs"/>
              </a:rPr>
              <a:t>NIC</a:t>
            </a:r>
            <a:r>
              <a:rPr kumimoji="1" lang="ja-JP" altLang="en-US" sz="1600" b="0" i="0" u="none" strike="noStrike" kern="0" cap="none" spc="0" normalizeH="0" baseline="0" noProof="0" dirty="0">
                <a:ln>
                  <a:noFill/>
                </a:ln>
                <a:solidFill>
                  <a:srgbClr val="002060"/>
                </a:solidFill>
                <a:effectLst/>
                <a:uLnTx/>
                <a:uFillTx/>
                <a:cs typeface="+mn-cs"/>
              </a:rPr>
              <a:t> を装着可能になりました。</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en-US" altLang="ja-JP" sz="1600" b="0" i="0" u="none" strike="noStrike" kern="0" cap="none" spc="0" normalizeH="0" baseline="0" noProof="0" dirty="0">
                <a:ln>
                  <a:noFill/>
                </a:ln>
                <a:solidFill>
                  <a:srgbClr val="002060"/>
                </a:solidFill>
                <a:effectLst/>
                <a:uLnTx/>
                <a:uFillTx/>
                <a:cs typeface="+mn-cs"/>
              </a:rPr>
              <a:t>Windows</a:t>
            </a:r>
            <a:r>
              <a:rPr kumimoji="1" lang="ja-JP" altLang="en-US" sz="1600" b="0" i="0" u="none" strike="noStrike" kern="0" cap="none" spc="0" normalizeH="0" baseline="0" noProof="0" dirty="0">
                <a:ln>
                  <a:noFill/>
                </a:ln>
                <a:solidFill>
                  <a:srgbClr val="002060"/>
                </a:solidFill>
                <a:effectLst/>
                <a:uLnTx/>
                <a:uFillTx/>
                <a:cs typeface="+mn-cs"/>
              </a:rPr>
              <a:t> 以外の </a:t>
            </a:r>
            <a:r>
              <a:rPr kumimoji="1" lang="en-US" altLang="ja-JP" sz="1600" b="0" i="0" u="none" strike="noStrike" kern="0" cap="none" spc="0" normalizeH="0" baseline="0" noProof="0" dirty="0">
                <a:ln>
                  <a:noFill/>
                </a:ln>
                <a:solidFill>
                  <a:srgbClr val="002060"/>
                </a:solidFill>
                <a:effectLst/>
                <a:uLnTx/>
                <a:uFillTx/>
                <a:cs typeface="+mn-cs"/>
              </a:rPr>
              <a:t>OS</a:t>
            </a:r>
            <a:r>
              <a:rPr kumimoji="1" lang="ja-JP" altLang="en-US" sz="1600" b="0" i="0" u="none" strike="noStrike" kern="0" cap="none" spc="0" normalizeH="0" baseline="0" noProof="0" dirty="0">
                <a:ln>
                  <a:noFill/>
                </a:ln>
                <a:solidFill>
                  <a:srgbClr val="002060"/>
                </a:solidFill>
                <a:effectLst/>
                <a:uLnTx/>
                <a:uFillTx/>
                <a:cs typeface="+mn-cs"/>
              </a:rPr>
              <a:t> も含め、</a:t>
            </a:r>
            <a:r>
              <a:rPr kumimoji="1" lang="en-US" altLang="ja-JP" sz="1600" b="0" i="0" u="none" strike="noStrike" kern="0" cap="none" spc="0" normalizeH="0" baseline="0" noProof="0" dirty="0">
                <a:ln>
                  <a:noFill/>
                </a:ln>
                <a:solidFill>
                  <a:srgbClr val="002060"/>
                </a:solidFill>
                <a:effectLst/>
                <a:uLnTx/>
                <a:uFillTx/>
                <a:cs typeface="+mn-cs"/>
              </a:rPr>
              <a:t>Basic SKU </a:t>
            </a:r>
            <a:r>
              <a:rPr kumimoji="1" lang="ja-JP" altLang="en-US" sz="1600" b="0" i="0" u="none" strike="noStrike" kern="0" cap="none" spc="0" normalizeH="0" baseline="0" noProof="0" dirty="0">
                <a:ln>
                  <a:noFill/>
                </a:ln>
                <a:solidFill>
                  <a:srgbClr val="002060"/>
                </a:solidFill>
                <a:effectLst/>
                <a:uLnTx/>
                <a:uFillTx/>
                <a:cs typeface="+mn-cs"/>
              </a:rPr>
              <a:t>以外の</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すべてのインスタンスで利用可能です。</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インターネットから通信が可能な </a:t>
            </a:r>
            <a:r>
              <a:rPr kumimoji="1" lang="en-US" altLang="ja-JP" sz="1600" b="0" i="0" u="none" strike="noStrike" kern="0" cap="none" spc="0" normalizeH="0" baseline="0" noProof="0" dirty="0">
                <a:ln>
                  <a:noFill/>
                </a:ln>
                <a:solidFill>
                  <a:srgbClr val="002060"/>
                </a:solidFill>
                <a:effectLst/>
                <a:uLnTx/>
                <a:uFillTx/>
                <a:cs typeface="+mn-cs"/>
              </a:rPr>
              <a:t>VIP</a:t>
            </a:r>
            <a:r>
              <a:rPr kumimoji="1" lang="ja-JP" altLang="en-US" sz="1600" b="0" i="0" u="none" strike="noStrike" kern="0" cap="none" spc="0" normalizeH="0" baseline="0" noProof="0" dirty="0">
                <a:ln>
                  <a:noFill/>
                </a:ln>
                <a:solidFill>
                  <a:srgbClr val="002060"/>
                </a:solidFill>
                <a:effectLst/>
                <a:uLnTx/>
                <a:uFillTx/>
                <a:cs typeface="+mn-cs"/>
              </a:rPr>
              <a:t> は、</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「デフォルト</a:t>
            </a:r>
            <a:r>
              <a:rPr kumimoji="1" lang="en-US" altLang="ja-JP" sz="1600" b="0" i="0" u="none" strike="noStrike" kern="0" cap="none" spc="0" normalizeH="0" baseline="0" noProof="0" dirty="0">
                <a:ln>
                  <a:noFill/>
                </a:ln>
                <a:solidFill>
                  <a:srgbClr val="002060"/>
                </a:solidFill>
                <a:effectLst/>
                <a:uLnTx/>
                <a:uFillTx/>
                <a:cs typeface="+mn-cs"/>
              </a:rPr>
              <a:t>NIC</a:t>
            </a:r>
            <a:r>
              <a:rPr kumimoji="1" lang="ja-JP" altLang="en-US" sz="1600" b="0" i="0" u="none" strike="noStrike" kern="0" cap="none" spc="0" normalizeH="0" baseline="0" noProof="0" dirty="0">
                <a:ln>
                  <a:noFill/>
                </a:ln>
                <a:solidFill>
                  <a:srgbClr val="002060"/>
                </a:solidFill>
                <a:effectLst/>
                <a:uLnTx/>
                <a:uFillTx/>
                <a:cs typeface="+mn-cs"/>
              </a:rPr>
              <a:t>」にのみ関連付けられます。</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作成可能な </a:t>
            </a:r>
            <a:r>
              <a:rPr kumimoji="1" lang="en-US" altLang="ja-JP" sz="1600" b="0" i="0" u="none" strike="noStrike" kern="0" cap="none" spc="0" normalizeH="0" baseline="0" noProof="0" dirty="0">
                <a:ln>
                  <a:noFill/>
                </a:ln>
                <a:solidFill>
                  <a:srgbClr val="002060"/>
                </a:solidFill>
                <a:effectLst/>
                <a:uLnTx/>
                <a:uFillTx/>
                <a:cs typeface="+mn-cs"/>
              </a:rPr>
              <a:t>NIC</a:t>
            </a:r>
            <a:r>
              <a:rPr kumimoji="1" lang="ja-JP" altLang="en-US" sz="1600" b="0" i="0" u="none" strike="noStrike" kern="0" cap="none" spc="0" normalizeH="0" baseline="0" noProof="0" dirty="0">
                <a:ln>
                  <a:noFill/>
                </a:ln>
                <a:solidFill>
                  <a:srgbClr val="002060"/>
                </a:solidFill>
                <a:effectLst/>
                <a:uLnTx/>
                <a:uFillTx/>
                <a:cs typeface="+mn-cs"/>
              </a:rPr>
              <a:t> の枚数は、インスタンスサイズごとに</a:t>
            </a:r>
            <a:br>
              <a:rPr kumimoji="1" lang="en-US" altLang="ja-JP" sz="1600" b="0" i="0" u="none" strike="noStrike" kern="0" cap="none" spc="0" normalizeH="0" baseline="0" noProof="0">
                <a:ln>
                  <a:noFill/>
                </a:ln>
                <a:solidFill>
                  <a:srgbClr val="002060"/>
                </a:solidFill>
                <a:effectLst/>
                <a:uLnTx/>
                <a:uFillTx/>
                <a:cs typeface="+mn-cs"/>
              </a:rPr>
            </a:br>
            <a:r>
              <a:rPr kumimoji="1" lang="ja-JP" altLang="en-US" sz="1600" b="0" i="0" u="none" strike="noStrike" kern="0" cap="none" spc="0" normalizeH="0" baseline="0" noProof="0">
                <a:ln>
                  <a:noFill/>
                </a:ln>
                <a:solidFill>
                  <a:srgbClr val="002060"/>
                </a:solidFill>
                <a:effectLst/>
                <a:uLnTx/>
                <a:uFillTx/>
                <a:cs typeface="+mn-cs"/>
              </a:rPr>
              <a:t>異なります</a:t>
            </a:r>
            <a:r>
              <a:rPr kumimoji="1" lang="ja-JP" altLang="en-US" sz="1600" b="0" i="0" u="none" strike="noStrike" kern="0" cap="none" spc="0" normalizeH="0" baseline="0" noProof="0" dirty="0">
                <a:ln>
                  <a:noFill/>
                </a:ln>
                <a:solidFill>
                  <a:srgbClr val="002060"/>
                </a:solidFill>
                <a:effectLst/>
                <a:uLnTx/>
                <a:uFillTx/>
                <a:cs typeface="+mn-cs"/>
              </a:rPr>
              <a:t>が、最大で </a:t>
            </a:r>
            <a:r>
              <a:rPr kumimoji="1" lang="en-US" altLang="ja-JP" sz="1600" b="0" i="0" u="none" strike="noStrike" kern="0" cap="none" spc="0" normalizeH="0" baseline="0" noProof="0" dirty="0">
                <a:ln>
                  <a:noFill/>
                </a:ln>
                <a:solidFill>
                  <a:srgbClr val="002060"/>
                </a:solidFill>
                <a:effectLst/>
                <a:uLnTx/>
                <a:uFillTx/>
                <a:cs typeface="+mn-cs"/>
              </a:rPr>
              <a:t>16</a:t>
            </a:r>
            <a:r>
              <a:rPr kumimoji="1" lang="ja-JP" altLang="en-US" sz="1600" b="0" i="0" u="none" strike="noStrike" kern="0" cap="none" spc="0" normalizeH="0" baseline="0" noProof="0" dirty="0">
                <a:ln>
                  <a:noFill/>
                </a:ln>
                <a:solidFill>
                  <a:srgbClr val="002060"/>
                </a:solidFill>
                <a:effectLst/>
                <a:uLnTx/>
                <a:uFillTx/>
                <a:cs typeface="+mn-cs"/>
              </a:rPr>
              <a:t> 枚です。</a:t>
            </a:r>
            <a:endParaRPr kumimoji="1" lang="en-US" altLang="ja-JP" sz="1600" b="0" i="0" u="none" strike="noStrike" kern="0" cap="none" spc="0" normalizeH="0" baseline="0" noProof="0" dirty="0">
              <a:ln>
                <a:noFill/>
              </a:ln>
              <a:solidFill>
                <a:srgbClr val="002060"/>
              </a:solidFill>
              <a:effectLst/>
              <a:uLnTx/>
              <a:uFillTx/>
              <a:cs typeface="+mn-cs"/>
            </a:endParaRPr>
          </a:p>
        </p:txBody>
      </p:sp>
      <p:cxnSp>
        <p:nvCxnSpPr>
          <p:cNvPr id="21" name="直線コネクタ 20"/>
          <p:cNvCxnSpPr/>
          <p:nvPr/>
        </p:nvCxnSpPr>
        <p:spPr>
          <a:xfrm>
            <a:off x="4380734" y="4151610"/>
            <a:ext cx="0" cy="539765"/>
          </a:xfrm>
          <a:prstGeom prst="line">
            <a:avLst/>
          </a:prstGeom>
          <a:noFill/>
          <a:ln w="28575" cap="flat" cmpd="sng" algn="ctr">
            <a:solidFill>
              <a:srgbClr val="88C235"/>
            </a:solidFill>
            <a:prstDash val="solid"/>
          </a:ln>
          <a:effectLst/>
        </p:spPr>
      </p:cxnSp>
      <p:sp>
        <p:nvSpPr>
          <p:cNvPr id="22" name="テキスト ボックス 21"/>
          <p:cNvSpPr txBox="1"/>
          <p:nvPr/>
        </p:nvSpPr>
        <p:spPr>
          <a:xfrm>
            <a:off x="70762" y="6532771"/>
            <a:ext cx="6191118" cy="276999"/>
          </a:xfrm>
          <a:prstGeom prst="rect">
            <a:avLst/>
          </a:prstGeom>
          <a:noFill/>
        </p:spPr>
        <p:txBody>
          <a:bodyPr wrap="none" rtlCol="0">
            <a:spAutoFit/>
          </a:bodyPr>
          <a:lstStyle/>
          <a:p>
            <a:r>
              <a:rPr kumimoji="1" lang="en-US" altLang="ja-JP" sz="1200" dirty="0">
                <a:solidFill>
                  <a:srgbClr val="002060"/>
                </a:solidFill>
                <a:hlinkClick r:id="rId2"/>
              </a:rPr>
              <a:t>https://azure.microsoft.com/ja-jp/documentation/articles/virtual-networks-multiple-nics/</a:t>
            </a:r>
            <a:endParaRPr kumimoji="1" lang="ja-JP" altLang="en-US" sz="1200" dirty="0">
              <a:solidFill>
                <a:srgbClr val="002060"/>
              </a:solidFill>
            </a:endParaRPr>
          </a:p>
        </p:txBody>
      </p:sp>
      <p:grpSp>
        <p:nvGrpSpPr>
          <p:cNvPr id="23" name="グループ化 22"/>
          <p:cNvGrpSpPr/>
          <p:nvPr/>
        </p:nvGrpSpPr>
        <p:grpSpPr>
          <a:xfrm>
            <a:off x="1292128" y="4357345"/>
            <a:ext cx="1154343" cy="1066300"/>
            <a:chOff x="3791744" y="279400"/>
            <a:chExt cx="2247900" cy="2076450"/>
          </a:xfrm>
        </p:grpSpPr>
        <p:sp>
          <p:nvSpPr>
            <p:cNvPr id="24" name="正方形/長方形 23"/>
            <p:cNvSpPr/>
            <p:nvPr/>
          </p:nvSpPr>
          <p:spPr>
            <a:xfrm>
              <a:off x="4423068" y="548680"/>
              <a:ext cx="1008112" cy="576064"/>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pic>
          <p:nvPicPr>
            <p:cNvPr id="25" name="図 2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1744" y="279400"/>
              <a:ext cx="2247900" cy="2076450"/>
            </a:xfrm>
            <a:prstGeom prst="rect">
              <a:avLst/>
            </a:prstGeom>
          </p:spPr>
        </p:pic>
      </p:grpSp>
      <p:grpSp>
        <p:nvGrpSpPr>
          <p:cNvPr id="26" name="グループ化 25"/>
          <p:cNvGrpSpPr/>
          <p:nvPr/>
        </p:nvGrpSpPr>
        <p:grpSpPr>
          <a:xfrm>
            <a:off x="3800534" y="4357345"/>
            <a:ext cx="1154343" cy="1066300"/>
            <a:chOff x="3791744" y="279400"/>
            <a:chExt cx="2247900" cy="2076450"/>
          </a:xfrm>
        </p:grpSpPr>
        <p:sp>
          <p:nvSpPr>
            <p:cNvPr id="27" name="正方形/長方形 26"/>
            <p:cNvSpPr/>
            <p:nvPr/>
          </p:nvSpPr>
          <p:spPr>
            <a:xfrm>
              <a:off x="4423068" y="548680"/>
              <a:ext cx="1008112" cy="576064"/>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pic>
          <p:nvPicPr>
            <p:cNvPr id="28" name="図 2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1744" y="279400"/>
              <a:ext cx="2247900" cy="2076450"/>
            </a:xfrm>
            <a:prstGeom prst="rect">
              <a:avLst/>
            </a:prstGeom>
          </p:spPr>
        </p:pic>
      </p:grpSp>
      <p:pic>
        <p:nvPicPr>
          <p:cNvPr id="29" name="図 28"/>
          <p:cNvPicPr>
            <a:picLocks noChangeAspect="1"/>
          </p:cNvPicPr>
          <p:nvPr/>
        </p:nvPicPr>
        <p:blipFill>
          <a:blip r:embed="rId4" cstate="print">
            <a:duotone>
              <a:srgbClr val="2A86DA">
                <a:shade val="45000"/>
                <a:satMod val="135000"/>
              </a:srgbClr>
              <a:prstClr val="white"/>
            </a:duotone>
            <a:extLst>
              <a:ext uri="{28A0092B-C50C-407E-A947-70E740481C1C}">
                <a14:useLocalDpi xmlns:a14="http://schemas.microsoft.com/office/drawing/2010/main" val="0"/>
              </a:ext>
            </a:extLst>
          </a:blip>
          <a:stretch>
            <a:fillRect/>
          </a:stretch>
        </p:blipFill>
        <p:spPr>
          <a:xfrm>
            <a:off x="2582297" y="2650158"/>
            <a:ext cx="1130868" cy="1130868"/>
          </a:xfrm>
          <a:prstGeom prst="rect">
            <a:avLst/>
          </a:prstGeom>
        </p:spPr>
      </p:pic>
      <p:graphicFrame>
        <p:nvGraphicFramePr>
          <p:cNvPr id="30" name="表 29"/>
          <p:cNvGraphicFramePr>
            <a:graphicFrameLocks noGrp="1"/>
          </p:cNvGraphicFramePr>
          <p:nvPr>
            <p:extLst/>
          </p:nvPr>
        </p:nvGraphicFramePr>
        <p:xfrm>
          <a:off x="6334172" y="4281185"/>
          <a:ext cx="5709246" cy="2225040"/>
        </p:xfrm>
        <a:graphic>
          <a:graphicData uri="http://schemas.openxmlformats.org/drawingml/2006/table">
            <a:tbl>
              <a:tblPr firstRow="1" bandRow="1"/>
              <a:tblGrid>
                <a:gridCol w="4010300">
                  <a:extLst>
                    <a:ext uri="{9D8B030D-6E8A-4147-A177-3AD203B41FA5}">
                      <a16:colId xmlns:a16="http://schemas.microsoft.com/office/drawing/2014/main" val="20000"/>
                    </a:ext>
                  </a:extLst>
                </a:gridCol>
                <a:gridCol w="1698946">
                  <a:extLst>
                    <a:ext uri="{9D8B030D-6E8A-4147-A177-3AD203B41FA5}">
                      <a16:colId xmlns:a16="http://schemas.microsoft.com/office/drawing/2014/main" val="20001"/>
                    </a:ext>
                  </a:extLst>
                </a:gridCol>
              </a:tblGrid>
              <a:tr h="370840">
                <a:tc>
                  <a:txBody>
                    <a:bodyPr/>
                    <a:lstStyle>
                      <a:lvl1pPr marL="0" algn="l" defTabSz="914202" rtl="0" eaLnBrk="1" latinLnBrk="0" hangingPunct="1">
                        <a:defRPr sz="1765" b="1" kern="1200">
                          <a:solidFill>
                            <a:schemeClr val="lt1"/>
                          </a:solidFill>
                          <a:latin typeface="Segoe UI Semibold"/>
                          <a:ea typeface="メイリオ"/>
                        </a:defRPr>
                      </a:lvl1pPr>
                      <a:lvl2pPr marL="457101" algn="l" defTabSz="914202" rtl="0" eaLnBrk="1" latinLnBrk="0" hangingPunct="1">
                        <a:defRPr sz="1765" b="1" kern="1200">
                          <a:solidFill>
                            <a:schemeClr val="lt1"/>
                          </a:solidFill>
                          <a:latin typeface="Segoe UI Semibold"/>
                          <a:ea typeface="メイリオ"/>
                        </a:defRPr>
                      </a:lvl2pPr>
                      <a:lvl3pPr marL="914202" algn="l" defTabSz="914202" rtl="0" eaLnBrk="1" latinLnBrk="0" hangingPunct="1">
                        <a:defRPr sz="1765" b="1" kern="1200">
                          <a:solidFill>
                            <a:schemeClr val="lt1"/>
                          </a:solidFill>
                          <a:latin typeface="Segoe UI Semibold"/>
                          <a:ea typeface="メイリオ"/>
                        </a:defRPr>
                      </a:lvl3pPr>
                      <a:lvl4pPr marL="1371303" algn="l" defTabSz="914202" rtl="0" eaLnBrk="1" latinLnBrk="0" hangingPunct="1">
                        <a:defRPr sz="1765" b="1" kern="1200">
                          <a:solidFill>
                            <a:schemeClr val="lt1"/>
                          </a:solidFill>
                          <a:latin typeface="Segoe UI Semibold"/>
                          <a:ea typeface="メイリオ"/>
                        </a:defRPr>
                      </a:lvl4pPr>
                      <a:lvl5pPr marL="1828405" algn="l" defTabSz="914202" rtl="0" eaLnBrk="1" latinLnBrk="0" hangingPunct="1">
                        <a:defRPr sz="1765" b="1" kern="1200">
                          <a:solidFill>
                            <a:schemeClr val="lt1"/>
                          </a:solidFill>
                          <a:latin typeface="Segoe UI Semibold"/>
                          <a:ea typeface="メイリオ"/>
                        </a:defRPr>
                      </a:lvl5pPr>
                      <a:lvl6pPr marL="2285507" algn="l" defTabSz="914202" rtl="0" eaLnBrk="1" latinLnBrk="0" hangingPunct="1">
                        <a:defRPr sz="1765" b="1" kern="1200">
                          <a:solidFill>
                            <a:schemeClr val="lt1"/>
                          </a:solidFill>
                          <a:latin typeface="Segoe UI Semibold"/>
                          <a:ea typeface="メイリオ"/>
                        </a:defRPr>
                      </a:lvl6pPr>
                      <a:lvl7pPr marL="2742607" algn="l" defTabSz="914202" rtl="0" eaLnBrk="1" latinLnBrk="0" hangingPunct="1">
                        <a:defRPr sz="1765" b="1" kern="1200">
                          <a:solidFill>
                            <a:schemeClr val="lt1"/>
                          </a:solidFill>
                          <a:latin typeface="Segoe UI Semibold"/>
                          <a:ea typeface="メイリオ"/>
                        </a:defRPr>
                      </a:lvl7pPr>
                      <a:lvl8pPr marL="3199708" algn="l" defTabSz="914202" rtl="0" eaLnBrk="1" latinLnBrk="0" hangingPunct="1">
                        <a:defRPr sz="1765" b="1" kern="1200">
                          <a:solidFill>
                            <a:schemeClr val="lt1"/>
                          </a:solidFill>
                          <a:latin typeface="Segoe UI Semibold"/>
                          <a:ea typeface="メイリオ"/>
                        </a:defRPr>
                      </a:lvl8pPr>
                      <a:lvl9pPr marL="3656811" algn="l" defTabSz="914202" rtl="0" eaLnBrk="1" latinLnBrk="0" hangingPunct="1">
                        <a:defRPr sz="1765" b="1" kern="1200">
                          <a:solidFill>
                            <a:schemeClr val="lt1"/>
                          </a:solidFill>
                          <a:latin typeface="Segoe UI Semibold"/>
                          <a:ea typeface="メイリオ"/>
                        </a:defRPr>
                      </a:lvl9pPr>
                    </a:lstStyle>
                    <a:p>
                      <a:pPr algn="ctr"/>
                      <a:r>
                        <a:rPr kumimoji="1" lang="ja-JP" altLang="en-US" dirty="0">
                          <a:latin typeface="+mn-ea"/>
                          <a:ea typeface="+mn-ea"/>
                        </a:rPr>
                        <a:t>インスタンス種別</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A86DA"/>
                    </a:solidFill>
                  </a:tcPr>
                </a:tc>
                <a:tc>
                  <a:txBody>
                    <a:bodyPr/>
                    <a:lstStyle>
                      <a:lvl1pPr marL="0" algn="l" defTabSz="914202" rtl="0" eaLnBrk="1" latinLnBrk="0" hangingPunct="1">
                        <a:defRPr sz="1765" b="1" kern="1200">
                          <a:solidFill>
                            <a:schemeClr val="lt1"/>
                          </a:solidFill>
                          <a:latin typeface="Segoe UI Semibold"/>
                          <a:ea typeface="メイリオ"/>
                        </a:defRPr>
                      </a:lvl1pPr>
                      <a:lvl2pPr marL="457101" algn="l" defTabSz="914202" rtl="0" eaLnBrk="1" latinLnBrk="0" hangingPunct="1">
                        <a:defRPr sz="1765" b="1" kern="1200">
                          <a:solidFill>
                            <a:schemeClr val="lt1"/>
                          </a:solidFill>
                          <a:latin typeface="Segoe UI Semibold"/>
                          <a:ea typeface="メイリオ"/>
                        </a:defRPr>
                      </a:lvl2pPr>
                      <a:lvl3pPr marL="914202" algn="l" defTabSz="914202" rtl="0" eaLnBrk="1" latinLnBrk="0" hangingPunct="1">
                        <a:defRPr sz="1765" b="1" kern="1200">
                          <a:solidFill>
                            <a:schemeClr val="lt1"/>
                          </a:solidFill>
                          <a:latin typeface="Segoe UI Semibold"/>
                          <a:ea typeface="メイリオ"/>
                        </a:defRPr>
                      </a:lvl3pPr>
                      <a:lvl4pPr marL="1371303" algn="l" defTabSz="914202" rtl="0" eaLnBrk="1" latinLnBrk="0" hangingPunct="1">
                        <a:defRPr sz="1765" b="1" kern="1200">
                          <a:solidFill>
                            <a:schemeClr val="lt1"/>
                          </a:solidFill>
                          <a:latin typeface="Segoe UI Semibold"/>
                          <a:ea typeface="メイリオ"/>
                        </a:defRPr>
                      </a:lvl4pPr>
                      <a:lvl5pPr marL="1828405" algn="l" defTabSz="914202" rtl="0" eaLnBrk="1" latinLnBrk="0" hangingPunct="1">
                        <a:defRPr sz="1765" b="1" kern="1200">
                          <a:solidFill>
                            <a:schemeClr val="lt1"/>
                          </a:solidFill>
                          <a:latin typeface="Segoe UI Semibold"/>
                          <a:ea typeface="メイリオ"/>
                        </a:defRPr>
                      </a:lvl5pPr>
                      <a:lvl6pPr marL="2285507" algn="l" defTabSz="914202" rtl="0" eaLnBrk="1" latinLnBrk="0" hangingPunct="1">
                        <a:defRPr sz="1765" b="1" kern="1200">
                          <a:solidFill>
                            <a:schemeClr val="lt1"/>
                          </a:solidFill>
                          <a:latin typeface="Segoe UI Semibold"/>
                          <a:ea typeface="メイリオ"/>
                        </a:defRPr>
                      </a:lvl6pPr>
                      <a:lvl7pPr marL="2742607" algn="l" defTabSz="914202" rtl="0" eaLnBrk="1" latinLnBrk="0" hangingPunct="1">
                        <a:defRPr sz="1765" b="1" kern="1200">
                          <a:solidFill>
                            <a:schemeClr val="lt1"/>
                          </a:solidFill>
                          <a:latin typeface="Segoe UI Semibold"/>
                          <a:ea typeface="メイリオ"/>
                        </a:defRPr>
                      </a:lvl7pPr>
                      <a:lvl8pPr marL="3199708" algn="l" defTabSz="914202" rtl="0" eaLnBrk="1" latinLnBrk="0" hangingPunct="1">
                        <a:defRPr sz="1765" b="1" kern="1200">
                          <a:solidFill>
                            <a:schemeClr val="lt1"/>
                          </a:solidFill>
                          <a:latin typeface="Segoe UI Semibold"/>
                          <a:ea typeface="メイリオ"/>
                        </a:defRPr>
                      </a:lvl8pPr>
                      <a:lvl9pPr marL="3656811" algn="l" defTabSz="914202" rtl="0" eaLnBrk="1" latinLnBrk="0" hangingPunct="1">
                        <a:defRPr sz="1765" b="1" kern="1200">
                          <a:solidFill>
                            <a:schemeClr val="lt1"/>
                          </a:solidFill>
                          <a:latin typeface="Segoe UI Semibold"/>
                          <a:ea typeface="メイリオ"/>
                        </a:defRPr>
                      </a:lvl9pPr>
                    </a:lstStyle>
                    <a:p>
                      <a:pPr algn="ctr"/>
                      <a:r>
                        <a:rPr kumimoji="1" lang="en-US" altLang="ja-JP" dirty="0">
                          <a:latin typeface="+mn-ea"/>
                          <a:ea typeface="+mn-ea"/>
                        </a:rPr>
                        <a:t>NIC</a:t>
                      </a:r>
                      <a:r>
                        <a:rPr kumimoji="1" lang="ja-JP" altLang="en-US" dirty="0">
                          <a:latin typeface="+mn-ea"/>
                          <a:ea typeface="+mn-ea"/>
                        </a:rPr>
                        <a:t> 最大数</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2A86DA"/>
                    </a:solidFill>
                  </a:tcPr>
                </a:tc>
                <a:extLst>
                  <a:ext uri="{0D108BD9-81ED-4DB2-BD59-A6C34878D82A}">
                    <a16:rowId xmlns:a16="http://schemas.microsoft.com/office/drawing/2014/main" val="10000"/>
                  </a:ext>
                </a:extLst>
              </a:tr>
              <a:tr h="370840">
                <a:tc>
                  <a:txBody>
                    <a:bodyPr/>
                    <a:lstStyle>
                      <a:lvl1pPr marL="0" algn="l" defTabSz="914202" rtl="0" eaLnBrk="1" latinLnBrk="0" hangingPunct="1">
                        <a:defRPr sz="1765" kern="1200">
                          <a:solidFill>
                            <a:schemeClr val="dk1"/>
                          </a:solidFill>
                          <a:latin typeface="Segoe UI Semibold"/>
                          <a:ea typeface="メイリオ"/>
                        </a:defRPr>
                      </a:lvl1pPr>
                      <a:lvl2pPr marL="457101" algn="l" defTabSz="914202" rtl="0" eaLnBrk="1" latinLnBrk="0" hangingPunct="1">
                        <a:defRPr sz="1765" kern="1200">
                          <a:solidFill>
                            <a:schemeClr val="dk1"/>
                          </a:solidFill>
                          <a:latin typeface="Segoe UI Semibold"/>
                          <a:ea typeface="メイリオ"/>
                        </a:defRPr>
                      </a:lvl2pPr>
                      <a:lvl3pPr marL="914202" algn="l" defTabSz="914202" rtl="0" eaLnBrk="1" latinLnBrk="0" hangingPunct="1">
                        <a:defRPr sz="1765" kern="1200">
                          <a:solidFill>
                            <a:schemeClr val="dk1"/>
                          </a:solidFill>
                          <a:latin typeface="Segoe UI Semibold"/>
                          <a:ea typeface="メイリオ"/>
                        </a:defRPr>
                      </a:lvl3pPr>
                      <a:lvl4pPr marL="1371303" algn="l" defTabSz="914202" rtl="0" eaLnBrk="1" latinLnBrk="0" hangingPunct="1">
                        <a:defRPr sz="1765" kern="1200">
                          <a:solidFill>
                            <a:schemeClr val="dk1"/>
                          </a:solidFill>
                          <a:latin typeface="Segoe UI Semibold"/>
                          <a:ea typeface="メイリオ"/>
                        </a:defRPr>
                      </a:lvl4pPr>
                      <a:lvl5pPr marL="1828405" algn="l" defTabSz="914202" rtl="0" eaLnBrk="1" latinLnBrk="0" hangingPunct="1">
                        <a:defRPr sz="1765" kern="1200">
                          <a:solidFill>
                            <a:schemeClr val="dk1"/>
                          </a:solidFill>
                          <a:latin typeface="Segoe UI Semibold"/>
                          <a:ea typeface="メイリオ"/>
                        </a:defRPr>
                      </a:lvl5pPr>
                      <a:lvl6pPr marL="2285507" algn="l" defTabSz="914202" rtl="0" eaLnBrk="1" latinLnBrk="0" hangingPunct="1">
                        <a:defRPr sz="1765" kern="1200">
                          <a:solidFill>
                            <a:schemeClr val="dk1"/>
                          </a:solidFill>
                          <a:latin typeface="Segoe UI Semibold"/>
                          <a:ea typeface="メイリオ"/>
                        </a:defRPr>
                      </a:lvl6pPr>
                      <a:lvl7pPr marL="2742607" algn="l" defTabSz="914202" rtl="0" eaLnBrk="1" latinLnBrk="0" hangingPunct="1">
                        <a:defRPr sz="1765" kern="1200">
                          <a:solidFill>
                            <a:schemeClr val="dk1"/>
                          </a:solidFill>
                          <a:latin typeface="Segoe UI Semibold"/>
                          <a:ea typeface="メイリオ"/>
                        </a:defRPr>
                      </a:lvl7pPr>
                      <a:lvl8pPr marL="3199708" algn="l" defTabSz="914202" rtl="0" eaLnBrk="1" latinLnBrk="0" hangingPunct="1">
                        <a:defRPr sz="1765" kern="1200">
                          <a:solidFill>
                            <a:schemeClr val="dk1"/>
                          </a:solidFill>
                          <a:latin typeface="Segoe UI Semibold"/>
                          <a:ea typeface="メイリオ"/>
                        </a:defRPr>
                      </a:lvl8pPr>
                      <a:lvl9pPr marL="3656811" algn="l" defTabSz="914202" rtl="0" eaLnBrk="1" latinLnBrk="0" hangingPunct="1">
                        <a:defRPr sz="1765" kern="1200">
                          <a:solidFill>
                            <a:schemeClr val="dk1"/>
                          </a:solidFill>
                          <a:latin typeface="Segoe UI Semibold"/>
                          <a:ea typeface="メイリオ"/>
                        </a:defRPr>
                      </a:lvl9pPr>
                    </a:lstStyle>
                    <a:p>
                      <a:r>
                        <a:rPr kumimoji="1" lang="en-US" altLang="ja-JP" dirty="0">
                          <a:latin typeface="+mn-ea"/>
                          <a:ea typeface="+mn-ea"/>
                        </a:rPr>
                        <a:t>A3, A6, D2, D11, A8, A10,</a:t>
                      </a:r>
                      <a:r>
                        <a:rPr kumimoji="1" lang="en-US" altLang="ja-JP" baseline="0" dirty="0">
                          <a:latin typeface="+mn-ea"/>
                          <a:ea typeface="+mn-ea"/>
                        </a:rPr>
                        <a:t> </a:t>
                      </a:r>
                      <a:r>
                        <a:rPr kumimoji="1" lang="en-US" altLang="ja-JP" dirty="0">
                          <a:latin typeface="+mn-ea"/>
                          <a:ea typeface="+mn-ea"/>
                        </a:rPr>
                        <a:t>G2</a:t>
                      </a:r>
                      <a:endParaRPr kumimoji="1" lang="ja-JP" altLang="en-US" dirty="0">
                        <a:latin typeface="+mn-ea"/>
                        <a:ea typeface="+mn-ea"/>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A86DA">
                        <a:tint val="40000"/>
                      </a:srgbClr>
                    </a:solidFill>
                  </a:tcPr>
                </a:tc>
                <a:tc>
                  <a:txBody>
                    <a:bodyPr/>
                    <a:lstStyle>
                      <a:lvl1pPr marL="0" algn="l" defTabSz="914202" rtl="0" eaLnBrk="1" latinLnBrk="0" hangingPunct="1">
                        <a:defRPr sz="1765" kern="1200">
                          <a:solidFill>
                            <a:schemeClr val="dk1"/>
                          </a:solidFill>
                          <a:latin typeface="Segoe UI Semibold"/>
                          <a:ea typeface="メイリオ"/>
                        </a:defRPr>
                      </a:lvl1pPr>
                      <a:lvl2pPr marL="457101" algn="l" defTabSz="914202" rtl="0" eaLnBrk="1" latinLnBrk="0" hangingPunct="1">
                        <a:defRPr sz="1765" kern="1200">
                          <a:solidFill>
                            <a:schemeClr val="dk1"/>
                          </a:solidFill>
                          <a:latin typeface="Segoe UI Semibold"/>
                          <a:ea typeface="メイリオ"/>
                        </a:defRPr>
                      </a:lvl2pPr>
                      <a:lvl3pPr marL="914202" algn="l" defTabSz="914202" rtl="0" eaLnBrk="1" latinLnBrk="0" hangingPunct="1">
                        <a:defRPr sz="1765" kern="1200">
                          <a:solidFill>
                            <a:schemeClr val="dk1"/>
                          </a:solidFill>
                          <a:latin typeface="Segoe UI Semibold"/>
                          <a:ea typeface="メイリオ"/>
                        </a:defRPr>
                      </a:lvl3pPr>
                      <a:lvl4pPr marL="1371303" algn="l" defTabSz="914202" rtl="0" eaLnBrk="1" latinLnBrk="0" hangingPunct="1">
                        <a:defRPr sz="1765" kern="1200">
                          <a:solidFill>
                            <a:schemeClr val="dk1"/>
                          </a:solidFill>
                          <a:latin typeface="Segoe UI Semibold"/>
                          <a:ea typeface="メイリオ"/>
                        </a:defRPr>
                      </a:lvl4pPr>
                      <a:lvl5pPr marL="1828405" algn="l" defTabSz="914202" rtl="0" eaLnBrk="1" latinLnBrk="0" hangingPunct="1">
                        <a:defRPr sz="1765" kern="1200">
                          <a:solidFill>
                            <a:schemeClr val="dk1"/>
                          </a:solidFill>
                          <a:latin typeface="Segoe UI Semibold"/>
                          <a:ea typeface="メイリオ"/>
                        </a:defRPr>
                      </a:lvl5pPr>
                      <a:lvl6pPr marL="2285507" algn="l" defTabSz="914202" rtl="0" eaLnBrk="1" latinLnBrk="0" hangingPunct="1">
                        <a:defRPr sz="1765" kern="1200">
                          <a:solidFill>
                            <a:schemeClr val="dk1"/>
                          </a:solidFill>
                          <a:latin typeface="Segoe UI Semibold"/>
                          <a:ea typeface="メイリオ"/>
                        </a:defRPr>
                      </a:lvl6pPr>
                      <a:lvl7pPr marL="2742607" algn="l" defTabSz="914202" rtl="0" eaLnBrk="1" latinLnBrk="0" hangingPunct="1">
                        <a:defRPr sz="1765" kern="1200">
                          <a:solidFill>
                            <a:schemeClr val="dk1"/>
                          </a:solidFill>
                          <a:latin typeface="Segoe UI Semibold"/>
                          <a:ea typeface="メイリオ"/>
                        </a:defRPr>
                      </a:lvl7pPr>
                      <a:lvl8pPr marL="3199708" algn="l" defTabSz="914202" rtl="0" eaLnBrk="1" latinLnBrk="0" hangingPunct="1">
                        <a:defRPr sz="1765" kern="1200">
                          <a:solidFill>
                            <a:schemeClr val="dk1"/>
                          </a:solidFill>
                          <a:latin typeface="Segoe UI Semibold"/>
                          <a:ea typeface="メイリオ"/>
                        </a:defRPr>
                      </a:lvl8pPr>
                      <a:lvl9pPr marL="3656811" algn="l" defTabSz="914202" rtl="0" eaLnBrk="1" latinLnBrk="0" hangingPunct="1">
                        <a:defRPr sz="1765" kern="1200">
                          <a:solidFill>
                            <a:schemeClr val="dk1"/>
                          </a:solidFill>
                          <a:latin typeface="Segoe UI Semibold"/>
                          <a:ea typeface="メイリオ"/>
                        </a:defRPr>
                      </a:lvl9pPr>
                    </a:lstStyle>
                    <a:p>
                      <a:pPr algn="ctr"/>
                      <a:r>
                        <a:rPr kumimoji="1" lang="en-US" altLang="ja-JP" dirty="0">
                          <a:latin typeface="+mn-ea"/>
                          <a:ea typeface="+mn-ea"/>
                        </a:rPr>
                        <a:t>2</a:t>
                      </a:r>
                      <a:endParaRPr kumimoji="1" lang="ja-JP" altLang="en-US" dirty="0">
                        <a:latin typeface="+mn-ea"/>
                        <a:ea typeface="+mn-ea"/>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2A86DA">
                        <a:tint val="40000"/>
                      </a:srgbClr>
                    </a:solidFill>
                  </a:tcPr>
                </a:tc>
                <a:extLst>
                  <a:ext uri="{0D108BD9-81ED-4DB2-BD59-A6C34878D82A}">
                    <a16:rowId xmlns:a16="http://schemas.microsoft.com/office/drawing/2014/main" val="10001"/>
                  </a:ext>
                </a:extLst>
              </a:tr>
              <a:tr h="370840">
                <a:tc>
                  <a:txBody>
                    <a:bodyPr/>
                    <a:lstStyle>
                      <a:lvl1pPr marL="0" algn="l" defTabSz="914202" rtl="0" eaLnBrk="1" latinLnBrk="0" hangingPunct="1">
                        <a:defRPr sz="1765" kern="1200">
                          <a:solidFill>
                            <a:schemeClr val="dk1"/>
                          </a:solidFill>
                          <a:latin typeface="Segoe UI Semibold"/>
                          <a:ea typeface="メイリオ"/>
                        </a:defRPr>
                      </a:lvl1pPr>
                      <a:lvl2pPr marL="457101" algn="l" defTabSz="914202" rtl="0" eaLnBrk="1" latinLnBrk="0" hangingPunct="1">
                        <a:defRPr sz="1765" kern="1200">
                          <a:solidFill>
                            <a:schemeClr val="dk1"/>
                          </a:solidFill>
                          <a:latin typeface="Segoe UI Semibold"/>
                          <a:ea typeface="メイリオ"/>
                        </a:defRPr>
                      </a:lvl2pPr>
                      <a:lvl3pPr marL="914202" algn="l" defTabSz="914202" rtl="0" eaLnBrk="1" latinLnBrk="0" hangingPunct="1">
                        <a:defRPr sz="1765" kern="1200">
                          <a:solidFill>
                            <a:schemeClr val="dk1"/>
                          </a:solidFill>
                          <a:latin typeface="Segoe UI Semibold"/>
                          <a:ea typeface="メイリオ"/>
                        </a:defRPr>
                      </a:lvl3pPr>
                      <a:lvl4pPr marL="1371303" algn="l" defTabSz="914202" rtl="0" eaLnBrk="1" latinLnBrk="0" hangingPunct="1">
                        <a:defRPr sz="1765" kern="1200">
                          <a:solidFill>
                            <a:schemeClr val="dk1"/>
                          </a:solidFill>
                          <a:latin typeface="Segoe UI Semibold"/>
                          <a:ea typeface="メイリオ"/>
                        </a:defRPr>
                      </a:lvl4pPr>
                      <a:lvl5pPr marL="1828405" algn="l" defTabSz="914202" rtl="0" eaLnBrk="1" latinLnBrk="0" hangingPunct="1">
                        <a:defRPr sz="1765" kern="1200">
                          <a:solidFill>
                            <a:schemeClr val="dk1"/>
                          </a:solidFill>
                          <a:latin typeface="Segoe UI Semibold"/>
                          <a:ea typeface="メイリオ"/>
                        </a:defRPr>
                      </a:lvl5pPr>
                      <a:lvl6pPr marL="2285507" algn="l" defTabSz="914202" rtl="0" eaLnBrk="1" latinLnBrk="0" hangingPunct="1">
                        <a:defRPr sz="1765" kern="1200">
                          <a:solidFill>
                            <a:schemeClr val="dk1"/>
                          </a:solidFill>
                          <a:latin typeface="Segoe UI Semibold"/>
                          <a:ea typeface="メイリオ"/>
                        </a:defRPr>
                      </a:lvl6pPr>
                      <a:lvl7pPr marL="2742607" algn="l" defTabSz="914202" rtl="0" eaLnBrk="1" latinLnBrk="0" hangingPunct="1">
                        <a:defRPr sz="1765" kern="1200">
                          <a:solidFill>
                            <a:schemeClr val="dk1"/>
                          </a:solidFill>
                          <a:latin typeface="Segoe UI Semibold"/>
                          <a:ea typeface="メイリオ"/>
                        </a:defRPr>
                      </a:lvl7pPr>
                      <a:lvl8pPr marL="3199708" algn="l" defTabSz="914202" rtl="0" eaLnBrk="1" latinLnBrk="0" hangingPunct="1">
                        <a:defRPr sz="1765" kern="1200">
                          <a:solidFill>
                            <a:schemeClr val="dk1"/>
                          </a:solidFill>
                          <a:latin typeface="Segoe UI Semibold"/>
                          <a:ea typeface="メイリオ"/>
                        </a:defRPr>
                      </a:lvl8pPr>
                      <a:lvl9pPr marL="3656811" algn="l" defTabSz="914202" rtl="0" eaLnBrk="1" latinLnBrk="0" hangingPunct="1">
                        <a:defRPr sz="1765" kern="1200">
                          <a:solidFill>
                            <a:schemeClr val="dk1"/>
                          </a:solidFill>
                          <a:latin typeface="Segoe UI Semibold"/>
                          <a:ea typeface="メイリオ"/>
                        </a:defRPr>
                      </a:lvl9pPr>
                    </a:lstStyle>
                    <a:p>
                      <a:r>
                        <a:rPr kumimoji="1" lang="en-US" altLang="ja-JP" dirty="0">
                          <a:latin typeface="+mn-ea"/>
                          <a:ea typeface="+mn-ea"/>
                        </a:rPr>
                        <a:t>A4, A7, D3, D12, A9, A11, G3</a:t>
                      </a:r>
                      <a:endParaRPr kumimoji="1" lang="ja-JP" altLang="en-US" dirty="0">
                        <a:latin typeface="+mn-ea"/>
                        <a:ea typeface="+mn-ea"/>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A86DA">
                        <a:tint val="20000"/>
                      </a:srgbClr>
                    </a:solidFill>
                  </a:tcPr>
                </a:tc>
                <a:tc>
                  <a:txBody>
                    <a:bodyPr/>
                    <a:lstStyle>
                      <a:lvl1pPr marL="0" algn="l" defTabSz="914202" rtl="0" eaLnBrk="1" latinLnBrk="0" hangingPunct="1">
                        <a:defRPr sz="1765" kern="1200">
                          <a:solidFill>
                            <a:schemeClr val="dk1"/>
                          </a:solidFill>
                          <a:latin typeface="Segoe UI Semibold"/>
                          <a:ea typeface="メイリオ"/>
                        </a:defRPr>
                      </a:lvl1pPr>
                      <a:lvl2pPr marL="457101" algn="l" defTabSz="914202" rtl="0" eaLnBrk="1" latinLnBrk="0" hangingPunct="1">
                        <a:defRPr sz="1765" kern="1200">
                          <a:solidFill>
                            <a:schemeClr val="dk1"/>
                          </a:solidFill>
                          <a:latin typeface="Segoe UI Semibold"/>
                          <a:ea typeface="メイリオ"/>
                        </a:defRPr>
                      </a:lvl2pPr>
                      <a:lvl3pPr marL="914202" algn="l" defTabSz="914202" rtl="0" eaLnBrk="1" latinLnBrk="0" hangingPunct="1">
                        <a:defRPr sz="1765" kern="1200">
                          <a:solidFill>
                            <a:schemeClr val="dk1"/>
                          </a:solidFill>
                          <a:latin typeface="Segoe UI Semibold"/>
                          <a:ea typeface="メイリオ"/>
                        </a:defRPr>
                      </a:lvl3pPr>
                      <a:lvl4pPr marL="1371303" algn="l" defTabSz="914202" rtl="0" eaLnBrk="1" latinLnBrk="0" hangingPunct="1">
                        <a:defRPr sz="1765" kern="1200">
                          <a:solidFill>
                            <a:schemeClr val="dk1"/>
                          </a:solidFill>
                          <a:latin typeface="Segoe UI Semibold"/>
                          <a:ea typeface="メイリオ"/>
                        </a:defRPr>
                      </a:lvl4pPr>
                      <a:lvl5pPr marL="1828405" algn="l" defTabSz="914202" rtl="0" eaLnBrk="1" latinLnBrk="0" hangingPunct="1">
                        <a:defRPr sz="1765" kern="1200">
                          <a:solidFill>
                            <a:schemeClr val="dk1"/>
                          </a:solidFill>
                          <a:latin typeface="Segoe UI Semibold"/>
                          <a:ea typeface="メイリオ"/>
                        </a:defRPr>
                      </a:lvl5pPr>
                      <a:lvl6pPr marL="2285507" algn="l" defTabSz="914202" rtl="0" eaLnBrk="1" latinLnBrk="0" hangingPunct="1">
                        <a:defRPr sz="1765" kern="1200">
                          <a:solidFill>
                            <a:schemeClr val="dk1"/>
                          </a:solidFill>
                          <a:latin typeface="Segoe UI Semibold"/>
                          <a:ea typeface="メイリオ"/>
                        </a:defRPr>
                      </a:lvl6pPr>
                      <a:lvl7pPr marL="2742607" algn="l" defTabSz="914202" rtl="0" eaLnBrk="1" latinLnBrk="0" hangingPunct="1">
                        <a:defRPr sz="1765" kern="1200">
                          <a:solidFill>
                            <a:schemeClr val="dk1"/>
                          </a:solidFill>
                          <a:latin typeface="Segoe UI Semibold"/>
                          <a:ea typeface="メイリオ"/>
                        </a:defRPr>
                      </a:lvl7pPr>
                      <a:lvl8pPr marL="3199708" algn="l" defTabSz="914202" rtl="0" eaLnBrk="1" latinLnBrk="0" hangingPunct="1">
                        <a:defRPr sz="1765" kern="1200">
                          <a:solidFill>
                            <a:schemeClr val="dk1"/>
                          </a:solidFill>
                          <a:latin typeface="Segoe UI Semibold"/>
                          <a:ea typeface="メイリオ"/>
                        </a:defRPr>
                      </a:lvl8pPr>
                      <a:lvl9pPr marL="3656811" algn="l" defTabSz="914202" rtl="0" eaLnBrk="1" latinLnBrk="0" hangingPunct="1">
                        <a:defRPr sz="1765" kern="1200">
                          <a:solidFill>
                            <a:schemeClr val="dk1"/>
                          </a:solidFill>
                          <a:latin typeface="Segoe UI Semibold"/>
                          <a:ea typeface="メイリオ"/>
                        </a:defRPr>
                      </a:lvl9pPr>
                    </a:lstStyle>
                    <a:p>
                      <a:pPr algn="ctr"/>
                      <a:r>
                        <a:rPr kumimoji="1" lang="en-US" altLang="ja-JP" dirty="0">
                          <a:latin typeface="+mn-ea"/>
                          <a:ea typeface="+mn-ea"/>
                        </a:rPr>
                        <a:t>4</a:t>
                      </a:r>
                      <a:endParaRPr kumimoji="1" lang="ja-JP" altLang="en-US" dirty="0">
                        <a:latin typeface="+mn-ea"/>
                        <a:ea typeface="+mn-ea"/>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A86DA">
                        <a:tint val="20000"/>
                      </a:srgbClr>
                    </a:solidFill>
                  </a:tcPr>
                </a:tc>
                <a:extLst>
                  <a:ext uri="{0D108BD9-81ED-4DB2-BD59-A6C34878D82A}">
                    <a16:rowId xmlns:a16="http://schemas.microsoft.com/office/drawing/2014/main" val="10002"/>
                  </a:ext>
                </a:extLst>
              </a:tr>
              <a:tr h="370840">
                <a:tc>
                  <a:txBody>
                    <a:bodyPr/>
                    <a:lstStyle>
                      <a:lvl1pPr marL="0" algn="l" defTabSz="914202" rtl="0" eaLnBrk="1" latinLnBrk="0" hangingPunct="1">
                        <a:defRPr sz="1765" kern="1200">
                          <a:solidFill>
                            <a:schemeClr val="dk1"/>
                          </a:solidFill>
                          <a:latin typeface="Segoe UI Semibold"/>
                          <a:ea typeface="メイリオ"/>
                        </a:defRPr>
                      </a:lvl1pPr>
                      <a:lvl2pPr marL="457101" algn="l" defTabSz="914202" rtl="0" eaLnBrk="1" latinLnBrk="0" hangingPunct="1">
                        <a:defRPr sz="1765" kern="1200">
                          <a:solidFill>
                            <a:schemeClr val="dk1"/>
                          </a:solidFill>
                          <a:latin typeface="Segoe UI Semibold"/>
                          <a:ea typeface="メイリオ"/>
                        </a:defRPr>
                      </a:lvl2pPr>
                      <a:lvl3pPr marL="914202" algn="l" defTabSz="914202" rtl="0" eaLnBrk="1" latinLnBrk="0" hangingPunct="1">
                        <a:defRPr sz="1765" kern="1200">
                          <a:solidFill>
                            <a:schemeClr val="dk1"/>
                          </a:solidFill>
                          <a:latin typeface="Segoe UI Semibold"/>
                          <a:ea typeface="メイリオ"/>
                        </a:defRPr>
                      </a:lvl3pPr>
                      <a:lvl4pPr marL="1371303" algn="l" defTabSz="914202" rtl="0" eaLnBrk="1" latinLnBrk="0" hangingPunct="1">
                        <a:defRPr sz="1765" kern="1200">
                          <a:solidFill>
                            <a:schemeClr val="dk1"/>
                          </a:solidFill>
                          <a:latin typeface="Segoe UI Semibold"/>
                          <a:ea typeface="メイリオ"/>
                        </a:defRPr>
                      </a:lvl4pPr>
                      <a:lvl5pPr marL="1828405" algn="l" defTabSz="914202" rtl="0" eaLnBrk="1" latinLnBrk="0" hangingPunct="1">
                        <a:defRPr sz="1765" kern="1200">
                          <a:solidFill>
                            <a:schemeClr val="dk1"/>
                          </a:solidFill>
                          <a:latin typeface="Segoe UI Semibold"/>
                          <a:ea typeface="メイリオ"/>
                        </a:defRPr>
                      </a:lvl5pPr>
                      <a:lvl6pPr marL="2285507" algn="l" defTabSz="914202" rtl="0" eaLnBrk="1" latinLnBrk="0" hangingPunct="1">
                        <a:defRPr sz="1765" kern="1200">
                          <a:solidFill>
                            <a:schemeClr val="dk1"/>
                          </a:solidFill>
                          <a:latin typeface="Segoe UI Semibold"/>
                          <a:ea typeface="メイリオ"/>
                        </a:defRPr>
                      </a:lvl6pPr>
                      <a:lvl7pPr marL="2742607" algn="l" defTabSz="914202" rtl="0" eaLnBrk="1" latinLnBrk="0" hangingPunct="1">
                        <a:defRPr sz="1765" kern="1200">
                          <a:solidFill>
                            <a:schemeClr val="dk1"/>
                          </a:solidFill>
                          <a:latin typeface="Segoe UI Semibold"/>
                          <a:ea typeface="メイリオ"/>
                        </a:defRPr>
                      </a:lvl7pPr>
                      <a:lvl8pPr marL="3199708" algn="l" defTabSz="914202" rtl="0" eaLnBrk="1" latinLnBrk="0" hangingPunct="1">
                        <a:defRPr sz="1765" kern="1200">
                          <a:solidFill>
                            <a:schemeClr val="dk1"/>
                          </a:solidFill>
                          <a:latin typeface="Segoe UI Semibold"/>
                          <a:ea typeface="メイリオ"/>
                        </a:defRPr>
                      </a:lvl8pPr>
                      <a:lvl9pPr marL="3656811" algn="l" defTabSz="914202" rtl="0" eaLnBrk="1" latinLnBrk="0" hangingPunct="1">
                        <a:defRPr sz="1765" kern="1200">
                          <a:solidFill>
                            <a:schemeClr val="dk1"/>
                          </a:solidFill>
                          <a:latin typeface="Segoe UI Semibold"/>
                          <a:ea typeface="メイリオ"/>
                        </a:defRPr>
                      </a:lvl9pPr>
                    </a:lstStyle>
                    <a:p>
                      <a:r>
                        <a:rPr kumimoji="1" lang="en-US" altLang="ja-JP" dirty="0">
                          <a:latin typeface="+mn-ea"/>
                          <a:ea typeface="+mn-ea"/>
                        </a:rPr>
                        <a:t>D4, D13, G4</a:t>
                      </a:r>
                      <a:endParaRPr kumimoji="1" lang="ja-JP" altLang="en-US" dirty="0">
                        <a:latin typeface="+mn-ea"/>
                        <a:ea typeface="+mn-ea"/>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A86DA">
                        <a:tint val="40000"/>
                      </a:srgbClr>
                    </a:solidFill>
                  </a:tcPr>
                </a:tc>
                <a:tc>
                  <a:txBody>
                    <a:bodyPr/>
                    <a:lstStyle>
                      <a:lvl1pPr marL="0" algn="l" defTabSz="914202" rtl="0" eaLnBrk="1" latinLnBrk="0" hangingPunct="1">
                        <a:defRPr sz="1765" kern="1200">
                          <a:solidFill>
                            <a:schemeClr val="dk1"/>
                          </a:solidFill>
                          <a:latin typeface="Segoe UI Semibold"/>
                          <a:ea typeface="メイリオ"/>
                        </a:defRPr>
                      </a:lvl1pPr>
                      <a:lvl2pPr marL="457101" algn="l" defTabSz="914202" rtl="0" eaLnBrk="1" latinLnBrk="0" hangingPunct="1">
                        <a:defRPr sz="1765" kern="1200">
                          <a:solidFill>
                            <a:schemeClr val="dk1"/>
                          </a:solidFill>
                          <a:latin typeface="Segoe UI Semibold"/>
                          <a:ea typeface="メイリオ"/>
                        </a:defRPr>
                      </a:lvl2pPr>
                      <a:lvl3pPr marL="914202" algn="l" defTabSz="914202" rtl="0" eaLnBrk="1" latinLnBrk="0" hangingPunct="1">
                        <a:defRPr sz="1765" kern="1200">
                          <a:solidFill>
                            <a:schemeClr val="dk1"/>
                          </a:solidFill>
                          <a:latin typeface="Segoe UI Semibold"/>
                          <a:ea typeface="メイリオ"/>
                        </a:defRPr>
                      </a:lvl3pPr>
                      <a:lvl4pPr marL="1371303" algn="l" defTabSz="914202" rtl="0" eaLnBrk="1" latinLnBrk="0" hangingPunct="1">
                        <a:defRPr sz="1765" kern="1200">
                          <a:solidFill>
                            <a:schemeClr val="dk1"/>
                          </a:solidFill>
                          <a:latin typeface="Segoe UI Semibold"/>
                          <a:ea typeface="メイリオ"/>
                        </a:defRPr>
                      </a:lvl4pPr>
                      <a:lvl5pPr marL="1828405" algn="l" defTabSz="914202" rtl="0" eaLnBrk="1" latinLnBrk="0" hangingPunct="1">
                        <a:defRPr sz="1765" kern="1200">
                          <a:solidFill>
                            <a:schemeClr val="dk1"/>
                          </a:solidFill>
                          <a:latin typeface="Segoe UI Semibold"/>
                          <a:ea typeface="メイリオ"/>
                        </a:defRPr>
                      </a:lvl5pPr>
                      <a:lvl6pPr marL="2285507" algn="l" defTabSz="914202" rtl="0" eaLnBrk="1" latinLnBrk="0" hangingPunct="1">
                        <a:defRPr sz="1765" kern="1200">
                          <a:solidFill>
                            <a:schemeClr val="dk1"/>
                          </a:solidFill>
                          <a:latin typeface="Segoe UI Semibold"/>
                          <a:ea typeface="メイリオ"/>
                        </a:defRPr>
                      </a:lvl6pPr>
                      <a:lvl7pPr marL="2742607" algn="l" defTabSz="914202" rtl="0" eaLnBrk="1" latinLnBrk="0" hangingPunct="1">
                        <a:defRPr sz="1765" kern="1200">
                          <a:solidFill>
                            <a:schemeClr val="dk1"/>
                          </a:solidFill>
                          <a:latin typeface="Segoe UI Semibold"/>
                          <a:ea typeface="メイリオ"/>
                        </a:defRPr>
                      </a:lvl7pPr>
                      <a:lvl8pPr marL="3199708" algn="l" defTabSz="914202" rtl="0" eaLnBrk="1" latinLnBrk="0" hangingPunct="1">
                        <a:defRPr sz="1765" kern="1200">
                          <a:solidFill>
                            <a:schemeClr val="dk1"/>
                          </a:solidFill>
                          <a:latin typeface="Segoe UI Semibold"/>
                          <a:ea typeface="メイリオ"/>
                        </a:defRPr>
                      </a:lvl8pPr>
                      <a:lvl9pPr marL="3656811" algn="l" defTabSz="914202" rtl="0" eaLnBrk="1" latinLnBrk="0" hangingPunct="1">
                        <a:defRPr sz="1765" kern="1200">
                          <a:solidFill>
                            <a:schemeClr val="dk1"/>
                          </a:solidFill>
                          <a:latin typeface="Segoe UI Semibold"/>
                          <a:ea typeface="メイリオ"/>
                        </a:defRPr>
                      </a:lvl9pPr>
                    </a:lstStyle>
                    <a:p>
                      <a:pPr algn="ctr"/>
                      <a:r>
                        <a:rPr kumimoji="1" lang="en-US" altLang="ja-JP" dirty="0">
                          <a:latin typeface="+mn-ea"/>
                          <a:ea typeface="+mn-ea"/>
                        </a:rPr>
                        <a:t>8</a:t>
                      </a:r>
                      <a:endParaRPr kumimoji="1" lang="ja-JP" altLang="en-US" dirty="0">
                        <a:latin typeface="+mn-ea"/>
                        <a:ea typeface="+mn-ea"/>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A86DA">
                        <a:tint val="40000"/>
                      </a:srgbClr>
                    </a:solidFill>
                  </a:tcPr>
                </a:tc>
                <a:extLst>
                  <a:ext uri="{0D108BD9-81ED-4DB2-BD59-A6C34878D82A}">
                    <a16:rowId xmlns:a16="http://schemas.microsoft.com/office/drawing/2014/main" val="10003"/>
                  </a:ext>
                </a:extLst>
              </a:tr>
              <a:tr h="370840">
                <a:tc>
                  <a:txBody>
                    <a:bodyPr/>
                    <a:lstStyle/>
                    <a:p>
                      <a:r>
                        <a:rPr kumimoji="1" lang="en-US" altLang="ja-JP" dirty="0">
                          <a:latin typeface="+mn-ea"/>
                          <a:ea typeface="+mn-ea"/>
                        </a:rPr>
                        <a:t>D14, G5</a:t>
                      </a:r>
                      <a:endParaRPr kumimoji="1" lang="ja-JP" altLang="en-US" dirty="0">
                        <a:latin typeface="+mn-ea"/>
                        <a:ea typeface="+mn-ea"/>
                      </a:endParaRP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A86DA">
                        <a:tint val="40000"/>
                      </a:srgbClr>
                    </a:solidFill>
                  </a:tcPr>
                </a:tc>
                <a:tc>
                  <a:txBody>
                    <a:bodyPr/>
                    <a:lstStyle/>
                    <a:p>
                      <a:pPr algn="ctr"/>
                      <a:r>
                        <a:rPr kumimoji="1" lang="en-US" altLang="ja-JP" dirty="0">
                          <a:latin typeface="+mn-ea"/>
                          <a:ea typeface="+mn-ea"/>
                        </a:rPr>
                        <a:t>16</a:t>
                      </a:r>
                      <a:endParaRPr kumimoji="1" lang="ja-JP" altLang="en-US" dirty="0">
                        <a:latin typeface="+mn-ea"/>
                        <a:ea typeface="+mn-ea"/>
                      </a:endParaRP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2A86DA">
                        <a:tint val="40000"/>
                      </a:srgbClr>
                    </a:solidFill>
                  </a:tcPr>
                </a:tc>
                <a:extLst>
                  <a:ext uri="{0D108BD9-81ED-4DB2-BD59-A6C34878D82A}">
                    <a16:rowId xmlns:a16="http://schemas.microsoft.com/office/drawing/2014/main" val="2225160100"/>
                  </a:ext>
                </a:extLst>
              </a:tr>
              <a:tr h="370840">
                <a:tc>
                  <a:txBody>
                    <a:bodyPr/>
                    <a:lstStyle>
                      <a:lvl1pPr marL="0" algn="l" defTabSz="914202" rtl="0" eaLnBrk="1" latinLnBrk="0" hangingPunct="1">
                        <a:defRPr sz="1765" kern="1200">
                          <a:solidFill>
                            <a:schemeClr val="dk1"/>
                          </a:solidFill>
                          <a:latin typeface="Segoe UI Semibold"/>
                          <a:ea typeface="メイリオ"/>
                        </a:defRPr>
                      </a:lvl1pPr>
                      <a:lvl2pPr marL="457101" algn="l" defTabSz="914202" rtl="0" eaLnBrk="1" latinLnBrk="0" hangingPunct="1">
                        <a:defRPr sz="1765" kern="1200">
                          <a:solidFill>
                            <a:schemeClr val="dk1"/>
                          </a:solidFill>
                          <a:latin typeface="Segoe UI Semibold"/>
                          <a:ea typeface="メイリオ"/>
                        </a:defRPr>
                      </a:lvl2pPr>
                      <a:lvl3pPr marL="914202" algn="l" defTabSz="914202" rtl="0" eaLnBrk="1" latinLnBrk="0" hangingPunct="1">
                        <a:defRPr sz="1765" kern="1200">
                          <a:solidFill>
                            <a:schemeClr val="dk1"/>
                          </a:solidFill>
                          <a:latin typeface="Segoe UI Semibold"/>
                          <a:ea typeface="メイリオ"/>
                        </a:defRPr>
                      </a:lvl3pPr>
                      <a:lvl4pPr marL="1371303" algn="l" defTabSz="914202" rtl="0" eaLnBrk="1" latinLnBrk="0" hangingPunct="1">
                        <a:defRPr sz="1765" kern="1200">
                          <a:solidFill>
                            <a:schemeClr val="dk1"/>
                          </a:solidFill>
                          <a:latin typeface="Segoe UI Semibold"/>
                          <a:ea typeface="メイリオ"/>
                        </a:defRPr>
                      </a:lvl4pPr>
                      <a:lvl5pPr marL="1828405" algn="l" defTabSz="914202" rtl="0" eaLnBrk="1" latinLnBrk="0" hangingPunct="1">
                        <a:defRPr sz="1765" kern="1200">
                          <a:solidFill>
                            <a:schemeClr val="dk1"/>
                          </a:solidFill>
                          <a:latin typeface="Segoe UI Semibold"/>
                          <a:ea typeface="メイリオ"/>
                        </a:defRPr>
                      </a:lvl5pPr>
                      <a:lvl6pPr marL="2285507" algn="l" defTabSz="914202" rtl="0" eaLnBrk="1" latinLnBrk="0" hangingPunct="1">
                        <a:defRPr sz="1765" kern="1200">
                          <a:solidFill>
                            <a:schemeClr val="dk1"/>
                          </a:solidFill>
                          <a:latin typeface="Segoe UI Semibold"/>
                          <a:ea typeface="メイリオ"/>
                        </a:defRPr>
                      </a:lvl6pPr>
                      <a:lvl7pPr marL="2742607" algn="l" defTabSz="914202" rtl="0" eaLnBrk="1" latinLnBrk="0" hangingPunct="1">
                        <a:defRPr sz="1765" kern="1200">
                          <a:solidFill>
                            <a:schemeClr val="dk1"/>
                          </a:solidFill>
                          <a:latin typeface="Segoe UI Semibold"/>
                          <a:ea typeface="メイリオ"/>
                        </a:defRPr>
                      </a:lvl7pPr>
                      <a:lvl8pPr marL="3199708" algn="l" defTabSz="914202" rtl="0" eaLnBrk="1" latinLnBrk="0" hangingPunct="1">
                        <a:defRPr sz="1765" kern="1200">
                          <a:solidFill>
                            <a:schemeClr val="dk1"/>
                          </a:solidFill>
                          <a:latin typeface="Segoe UI Semibold"/>
                          <a:ea typeface="メイリオ"/>
                        </a:defRPr>
                      </a:lvl8pPr>
                      <a:lvl9pPr marL="3656811" algn="l" defTabSz="914202" rtl="0" eaLnBrk="1" latinLnBrk="0" hangingPunct="1">
                        <a:defRPr sz="1765" kern="1200">
                          <a:solidFill>
                            <a:schemeClr val="dk1"/>
                          </a:solidFill>
                          <a:latin typeface="Segoe UI Semibold"/>
                          <a:ea typeface="メイリオ"/>
                        </a:defRPr>
                      </a:lvl9pPr>
                    </a:lstStyle>
                    <a:p>
                      <a:r>
                        <a:rPr kumimoji="1" lang="ja-JP" altLang="en-US" dirty="0">
                          <a:latin typeface="+mn-ea"/>
                          <a:ea typeface="+mn-ea"/>
                        </a:rPr>
                        <a:t>その他</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A86DA">
                        <a:tint val="20000"/>
                      </a:srgbClr>
                    </a:solidFill>
                  </a:tcPr>
                </a:tc>
                <a:tc>
                  <a:txBody>
                    <a:bodyPr/>
                    <a:lstStyle>
                      <a:lvl1pPr marL="0" algn="l" defTabSz="914202" rtl="0" eaLnBrk="1" latinLnBrk="0" hangingPunct="1">
                        <a:defRPr sz="1765" kern="1200">
                          <a:solidFill>
                            <a:schemeClr val="dk1"/>
                          </a:solidFill>
                          <a:latin typeface="Segoe UI Semibold"/>
                          <a:ea typeface="メイリオ"/>
                        </a:defRPr>
                      </a:lvl1pPr>
                      <a:lvl2pPr marL="457101" algn="l" defTabSz="914202" rtl="0" eaLnBrk="1" latinLnBrk="0" hangingPunct="1">
                        <a:defRPr sz="1765" kern="1200">
                          <a:solidFill>
                            <a:schemeClr val="dk1"/>
                          </a:solidFill>
                          <a:latin typeface="Segoe UI Semibold"/>
                          <a:ea typeface="メイリオ"/>
                        </a:defRPr>
                      </a:lvl2pPr>
                      <a:lvl3pPr marL="914202" algn="l" defTabSz="914202" rtl="0" eaLnBrk="1" latinLnBrk="0" hangingPunct="1">
                        <a:defRPr sz="1765" kern="1200">
                          <a:solidFill>
                            <a:schemeClr val="dk1"/>
                          </a:solidFill>
                          <a:latin typeface="Segoe UI Semibold"/>
                          <a:ea typeface="メイリオ"/>
                        </a:defRPr>
                      </a:lvl3pPr>
                      <a:lvl4pPr marL="1371303" algn="l" defTabSz="914202" rtl="0" eaLnBrk="1" latinLnBrk="0" hangingPunct="1">
                        <a:defRPr sz="1765" kern="1200">
                          <a:solidFill>
                            <a:schemeClr val="dk1"/>
                          </a:solidFill>
                          <a:latin typeface="Segoe UI Semibold"/>
                          <a:ea typeface="メイリオ"/>
                        </a:defRPr>
                      </a:lvl4pPr>
                      <a:lvl5pPr marL="1828405" algn="l" defTabSz="914202" rtl="0" eaLnBrk="1" latinLnBrk="0" hangingPunct="1">
                        <a:defRPr sz="1765" kern="1200">
                          <a:solidFill>
                            <a:schemeClr val="dk1"/>
                          </a:solidFill>
                          <a:latin typeface="Segoe UI Semibold"/>
                          <a:ea typeface="メイリオ"/>
                        </a:defRPr>
                      </a:lvl5pPr>
                      <a:lvl6pPr marL="2285507" algn="l" defTabSz="914202" rtl="0" eaLnBrk="1" latinLnBrk="0" hangingPunct="1">
                        <a:defRPr sz="1765" kern="1200">
                          <a:solidFill>
                            <a:schemeClr val="dk1"/>
                          </a:solidFill>
                          <a:latin typeface="Segoe UI Semibold"/>
                          <a:ea typeface="メイリオ"/>
                        </a:defRPr>
                      </a:lvl6pPr>
                      <a:lvl7pPr marL="2742607" algn="l" defTabSz="914202" rtl="0" eaLnBrk="1" latinLnBrk="0" hangingPunct="1">
                        <a:defRPr sz="1765" kern="1200">
                          <a:solidFill>
                            <a:schemeClr val="dk1"/>
                          </a:solidFill>
                          <a:latin typeface="Segoe UI Semibold"/>
                          <a:ea typeface="メイリオ"/>
                        </a:defRPr>
                      </a:lvl7pPr>
                      <a:lvl8pPr marL="3199708" algn="l" defTabSz="914202" rtl="0" eaLnBrk="1" latinLnBrk="0" hangingPunct="1">
                        <a:defRPr sz="1765" kern="1200">
                          <a:solidFill>
                            <a:schemeClr val="dk1"/>
                          </a:solidFill>
                          <a:latin typeface="Segoe UI Semibold"/>
                          <a:ea typeface="メイリオ"/>
                        </a:defRPr>
                      </a:lvl8pPr>
                      <a:lvl9pPr marL="3656811" algn="l" defTabSz="914202" rtl="0" eaLnBrk="1" latinLnBrk="0" hangingPunct="1">
                        <a:defRPr sz="1765" kern="1200">
                          <a:solidFill>
                            <a:schemeClr val="dk1"/>
                          </a:solidFill>
                          <a:latin typeface="Segoe UI Semibold"/>
                          <a:ea typeface="メイリオ"/>
                        </a:defRPr>
                      </a:lvl9pPr>
                    </a:lstStyle>
                    <a:p>
                      <a:pPr algn="ctr"/>
                      <a:r>
                        <a:rPr kumimoji="1" lang="en-US" altLang="ja-JP" dirty="0">
                          <a:latin typeface="+mn-ea"/>
                          <a:ea typeface="+mn-ea"/>
                        </a:rPr>
                        <a:t>1</a:t>
                      </a:r>
                      <a:endParaRPr kumimoji="1" lang="ja-JP" altLang="en-US" dirty="0">
                        <a:latin typeface="+mn-ea"/>
                        <a:ea typeface="+mn-ea"/>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2A86DA">
                        <a:tint val="20000"/>
                      </a:srgbClr>
                    </a:solidFill>
                  </a:tcPr>
                </a:tc>
                <a:extLst>
                  <a:ext uri="{0D108BD9-81ED-4DB2-BD59-A6C34878D82A}">
                    <a16:rowId xmlns:a16="http://schemas.microsoft.com/office/drawing/2014/main" val="10004"/>
                  </a:ext>
                </a:extLst>
              </a:tr>
            </a:tbl>
          </a:graphicData>
        </a:graphic>
      </p:graphicFrame>
      <p:sp>
        <p:nvSpPr>
          <p:cNvPr id="33" name="テキスト ボックス 4"/>
          <p:cNvSpPr txBox="1"/>
          <p:nvPr/>
        </p:nvSpPr>
        <p:spPr>
          <a:xfrm>
            <a:off x="8544272" y="6548159"/>
            <a:ext cx="3148619" cy="307777"/>
          </a:xfrm>
          <a:prstGeom prst="rect">
            <a:avLst/>
          </a:prstGeom>
          <a:noFill/>
        </p:spPr>
        <p:txBody>
          <a:bodyPr wrap="none" rtlCol="0">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r>
              <a:rPr kumimoji="1" lang="en-US" altLang="ja-JP" sz="1400" dirty="0">
                <a:solidFill>
                  <a:srgbClr val="002060"/>
                </a:solidFill>
              </a:rPr>
              <a:t>※ D </a:t>
            </a:r>
            <a:r>
              <a:rPr kumimoji="1" lang="ja-JP" altLang="en-US" sz="1400" dirty="0">
                <a:solidFill>
                  <a:srgbClr val="002060"/>
                </a:solidFill>
              </a:rPr>
              <a:t>は </a:t>
            </a:r>
            <a:r>
              <a:rPr kumimoji="1" lang="en-US" altLang="ja-JP" sz="1400" dirty="0">
                <a:solidFill>
                  <a:srgbClr val="002060"/>
                </a:solidFill>
              </a:rPr>
              <a:t>DS, G </a:t>
            </a:r>
            <a:r>
              <a:rPr kumimoji="1" lang="ja-JP" altLang="en-US" sz="1400" dirty="0">
                <a:solidFill>
                  <a:srgbClr val="002060"/>
                </a:solidFill>
              </a:rPr>
              <a:t>は </a:t>
            </a:r>
            <a:r>
              <a:rPr kumimoji="1" lang="en-US" altLang="ja-JP" sz="1400" dirty="0">
                <a:solidFill>
                  <a:srgbClr val="002060"/>
                </a:solidFill>
              </a:rPr>
              <a:t>GS </a:t>
            </a:r>
            <a:r>
              <a:rPr kumimoji="1" lang="ja-JP" altLang="en-US" sz="1400" dirty="0">
                <a:solidFill>
                  <a:srgbClr val="002060"/>
                </a:solidFill>
              </a:rPr>
              <a:t>シリーズを含みます。</a:t>
            </a:r>
          </a:p>
        </p:txBody>
      </p:sp>
    </p:spTree>
    <p:extLst>
      <p:ext uri="{BB962C8B-B14F-4D97-AF65-F5344CB8AC3E}">
        <p14:creationId xmlns:p14="http://schemas.microsoft.com/office/powerpoint/2010/main" val="623347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Network</a:t>
            </a:r>
            <a:endParaRPr kumimoji="1" lang="ja-JP" altLang="en-US" dirty="0"/>
          </a:p>
        </p:txBody>
      </p:sp>
      <p:sp>
        <p:nvSpPr>
          <p:cNvPr id="2" name="テキスト プレースホルダー 1"/>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106740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9248" y="228600"/>
            <a:ext cx="11151917" cy="747769"/>
          </a:xfrm>
        </p:spPr>
        <p:txBody>
          <a:bodyPr/>
          <a:lstStyle/>
          <a:p>
            <a:r>
              <a:rPr kumimoji="1" lang="en-US" altLang="ja-JP" dirty="0"/>
              <a:t>Azure </a:t>
            </a:r>
            <a:r>
              <a:rPr kumimoji="1" lang="ja-JP" altLang="en-US" dirty="0"/>
              <a:t>ネットワーク全体像</a:t>
            </a:r>
          </a:p>
        </p:txBody>
      </p:sp>
      <p:sp>
        <p:nvSpPr>
          <p:cNvPr id="3" name="スライド番号プレースホルダー 2"/>
          <p:cNvSpPr>
            <a:spLocks noGrp="1"/>
          </p:cNvSpPr>
          <p:nvPr>
            <p:ph type="sldNum" sz="quarter" idx="4294967295"/>
          </p:nvPr>
        </p:nvSpPr>
        <p:spPr>
          <a:xfrm>
            <a:off x="9450388" y="6356350"/>
            <a:ext cx="2741612" cy="363538"/>
          </a:xfrm>
        </p:spPr>
        <p:txBody>
          <a:bodyPr/>
          <a:lstStyle/>
          <a:p>
            <a:pPr algn="r" defTabSz="914367">
              <a:defRPr/>
            </a:pPr>
            <a:fld id="{AA6E7604-F5E1-4091-BBBB-246C084A0C33}" type="slidenum">
              <a:rPr lang="ja-JP" altLang="en-US" sz="1765">
                <a:solidFill>
                  <a:srgbClr val="404040">
                    <a:lumMod val="50000"/>
                  </a:srgbClr>
                </a:solidFill>
              </a:rPr>
              <a:pPr algn="r" defTabSz="914367">
                <a:defRPr/>
              </a:pPr>
              <a:t>47</a:t>
            </a:fld>
            <a:endParaRPr lang="ja-JP" altLang="en-US" sz="1765">
              <a:solidFill>
                <a:srgbClr val="404040">
                  <a:lumMod val="50000"/>
                </a:srgbClr>
              </a:solidFill>
            </a:endParaRPr>
          </a:p>
        </p:txBody>
      </p:sp>
      <p:sp>
        <p:nvSpPr>
          <p:cNvPr id="8" name="TextBox 28"/>
          <p:cNvSpPr txBox="1"/>
          <p:nvPr/>
        </p:nvSpPr>
        <p:spPr>
          <a:xfrm>
            <a:off x="2360897" y="1860257"/>
            <a:ext cx="2424484" cy="1077084"/>
          </a:xfrm>
          <a:prstGeom prst="rect">
            <a:avLst/>
          </a:prstGeom>
          <a:noFill/>
        </p:spPr>
        <p:txBody>
          <a:bodyPr wrap="square" lIns="179237" tIns="143389" rIns="179237" bIns="143389" rtlCol="0">
            <a:spAutoFit/>
          </a:bodyPr>
          <a:lstStyle/>
          <a:p>
            <a:pPr algn="ctr" defTabSz="896386">
              <a:lnSpc>
                <a:spcPct val="90000"/>
              </a:lnSpc>
              <a:defRPr/>
            </a:pPr>
            <a:r>
              <a:rPr lang="ja-JP" altLang="en-US" sz="2353" kern="0" spc="-49" dirty="0">
                <a:solidFill>
                  <a:schemeClr val="tx1">
                    <a:lumMod val="50000"/>
                  </a:schemeClr>
                </a:solidFill>
              </a:rPr>
              <a:t>ユーザー</a:t>
            </a:r>
            <a:endParaRPr kumimoji="0" lang="en-US" sz="2353" kern="0" spc="-49" dirty="0">
              <a:solidFill>
                <a:schemeClr val="tx1">
                  <a:lumMod val="50000"/>
                </a:schemeClr>
              </a:solidFill>
            </a:endParaRPr>
          </a:p>
          <a:p>
            <a:pPr algn="ctr" defTabSz="896386">
              <a:lnSpc>
                <a:spcPct val="90000"/>
              </a:lnSpc>
              <a:defRPr/>
            </a:pPr>
            <a:endParaRPr kumimoji="0" lang="en-US" sz="1372" kern="0" spc="-49" dirty="0">
              <a:solidFill>
                <a:schemeClr val="tx1">
                  <a:lumMod val="50000"/>
                </a:schemeClr>
              </a:solidFill>
            </a:endParaRPr>
          </a:p>
          <a:p>
            <a:pPr algn="ctr" defTabSz="896386">
              <a:lnSpc>
                <a:spcPct val="90000"/>
              </a:lnSpc>
              <a:defRPr/>
            </a:pPr>
            <a:r>
              <a:rPr kumimoji="0" lang="ja-JP" altLang="en-US" sz="1961" i="1" kern="0" spc="-49" dirty="0">
                <a:solidFill>
                  <a:schemeClr val="tx1">
                    <a:lumMod val="50000"/>
                  </a:schemeClr>
                </a:solidFill>
                <a:effectLst>
                  <a:outerShdw blurRad="38100" dist="38100" dir="2700000" algn="tl">
                    <a:srgbClr val="000000">
                      <a:alpha val="43137"/>
                    </a:srgbClr>
                  </a:outerShdw>
                </a:effectLst>
              </a:rPr>
              <a:t>インターネット</a:t>
            </a:r>
            <a:endParaRPr kumimoji="0" lang="en-US" sz="1961" i="1" kern="0" spc="-49" dirty="0">
              <a:solidFill>
                <a:schemeClr val="tx1">
                  <a:lumMod val="50000"/>
                </a:schemeClr>
              </a:solidFill>
              <a:effectLst>
                <a:outerShdw blurRad="38100" dist="38100" dir="2700000" algn="tl">
                  <a:srgbClr val="000000">
                    <a:alpha val="43137"/>
                  </a:srgbClr>
                </a:outerShdw>
              </a:effectLst>
            </a:endParaRPr>
          </a:p>
        </p:txBody>
      </p:sp>
      <p:grpSp>
        <p:nvGrpSpPr>
          <p:cNvPr id="10" name="Group 5"/>
          <p:cNvGrpSpPr/>
          <p:nvPr/>
        </p:nvGrpSpPr>
        <p:grpSpPr>
          <a:xfrm>
            <a:off x="3929640" y="1269940"/>
            <a:ext cx="4978104" cy="2539186"/>
            <a:chOff x="6597001" y="703802"/>
            <a:chExt cx="5578218" cy="3071723"/>
          </a:xfrm>
        </p:grpSpPr>
        <p:sp>
          <p:nvSpPr>
            <p:cNvPr id="11"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0000">
                <a:lumMod val="50000"/>
                <a:lumOff val="50000"/>
              </a:srgbClr>
            </a:solidFill>
            <a:scene3d>
              <a:camera prst="orthographicFront"/>
              <a:lightRig rig="threePt" dir="t"/>
            </a:scene3d>
            <a:sp3d>
              <a:bevelT/>
            </a:sp3d>
            <a:extLst/>
          </p:spPr>
          <p:txBody>
            <a:bodyPr vert="horz" wrap="square" lIns="89618" tIns="44809" rIns="89618" bIns="44809" numCol="1" anchor="t" anchorCtr="0" compatLnSpc="1">
              <a:prstTxWarp prst="textNoShape">
                <a:avLst/>
              </a:prstTxWarp>
            </a:bodyPr>
            <a:lstStyle/>
            <a:p>
              <a:pPr defTabSz="896386">
                <a:defRPr/>
              </a:pPr>
              <a:endParaRPr kumimoji="0" lang="en-US" sz="1766" kern="0" dirty="0">
                <a:solidFill>
                  <a:srgbClr val="FFFFFF"/>
                </a:solidFill>
              </a:endParaRPr>
            </a:p>
          </p:txBody>
        </p:sp>
        <p:sp>
          <p:nvSpPr>
            <p:cNvPr id="12" name="Rounded Rectangle 7"/>
            <p:cNvSpPr/>
            <p:nvPr/>
          </p:nvSpPr>
          <p:spPr bwMode="auto">
            <a:xfrm>
              <a:off x="8117860" y="1632864"/>
              <a:ext cx="3395252" cy="1886600"/>
            </a:xfrm>
            <a:prstGeom prst="roundRect">
              <a:avLst>
                <a:gd name="adj" fmla="val 8795"/>
              </a:avLst>
            </a:prstGeom>
            <a:solidFill>
              <a:srgbClr val="0000CC"/>
            </a:solidFill>
            <a:ln w="57150" cap="flat" cmpd="sng" algn="ctr">
              <a:noFill/>
              <a:prstDash val="solid"/>
              <a:headEnd type="none" w="med" len="med"/>
              <a:tailEnd type="none" w="med" len="med"/>
            </a:ln>
            <a:effectLst/>
          </p:spPr>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defTabSz="895943" fontAlgn="base">
                <a:lnSpc>
                  <a:spcPct val="90000"/>
                </a:lnSpc>
                <a:spcBef>
                  <a:spcPct val="0"/>
                </a:spcBef>
                <a:spcAft>
                  <a:spcPct val="0"/>
                </a:spcAft>
                <a:defRPr/>
              </a:pPr>
              <a:endParaRPr kumimoji="0" lang="en-US" sz="2353" kern="0" spc="-49" dirty="0">
                <a:solidFill>
                  <a:srgbClr val="FFFFFF"/>
                </a:solidFill>
              </a:endParaRPr>
            </a:p>
          </p:txBody>
        </p:sp>
        <p:grpSp>
          <p:nvGrpSpPr>
            <p:cNvPr id="13" name="Group 8"/>
            <p:cNvGrpSpPr/>
            <p:nvPr/>
          </p:nvGrpSpPr>
          <p:grpSpPr>
            <a:xfrm>
              <a:off x="8302769" y="1794374"/>
              <a:ext cx="3027722" cy="1546370"/>
              <a:chOff x="2718155" y="4707256"/>
              <a:chExt cx="3027722" cy="1546370"/>
            </a:xfrm>
          </p:grpSpPr>
          <p:sp>
            <p:nvSpPr>
              <p:cNvPr id="14"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89618" tIns="44809" rIns="89618" bIns="44809" numCol="1" anchor="t" anchorCtr="0" compatLnSpc="1">
                <a:prstTxWarp prst="textNoShape">
                  <a:avLst/>
                </a:prstTxWarp>
              </a:bodyPr>
              <a:lstStyle/>
              <a:p>
                <a:pPr defTabSz="896386">
                  <a:defRPr/>
                </a:pPr>
                <a:endParaRPr kumimoji="0" lang="en-US" sz="1766" kern="0">
                  <a:solidFill>
                    <a:srgbClr val="FFFFFF"/>
                  </a:solidFill>
                </a:endParaRPr>
              </a:p>
            </p:txBody>
          </p:sp>
          <p:sp>
            <p:nvSpPr>
              <p:cNvPr id="15"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89618" tIns="44809" rIns="89618" bIns="44809" numCol="1" anchor="t" anchorCtr="0" compatLnSpc="1">
                <a:prstTxWarp prst="textNoShape">
                  <a:avLst/>
                </a:prstTxWarp>
              </a:bodyPr>
              <a:lstStyle/>
              <a:p>
                <a:pPr defTabSz="896386">
                  <a:defRPr/>
                </a:pPr>
                <a:endParaRPr kumimoji="0" lang="en-US" sz="1766" kern="0">
                  <a:solidFill>
                    <a:srgbClr val="FFFFFF"/>
                  </a:solidFill>
                </a:endParaRPr>
              </a:p>
            </p:txBody>
          </p:sp>
          <p:sp>
            <p:nvSpPr>
              <p:cNvPr id="16"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89618" tIns="44809" rIns="89618" bIns="44809" numCol="1" anchor="t" anchorCtr="0" compatLnSpc="1">
                <a:prstTxWarp prst="textNoShape">
                  <a:avLst/>
                </a:prstTxWarp>
              </a:bodyPr>
              <a:lstStyle/>
              <a:p>
                <a:pPr defTabSz="896386">
                  <a:defRPr/>
                </a:pPr>
                <a:endParaRPr kumimoji="0" lang="en-US" sz="1766" kern="0">
                  <a:solidFill>
                    <a:srgbClr val="FFFFFF"/>
                  </a:solidFill>
                </a:endParaRPr>
              </a:p>
            </p:txBody>
          </p:sp>
          <p:sp>
            <p:nvSpPr>
              <p:cNvPr id="17"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89618" tIns="44809" rIns="89618" bIns="44809" numCol="1" anchor="t" anchorCtr="0" compatLnSpc="1">
                <a:prstTxWarp prst="textNoShape">
                  <a:avLst/>
                </a:prstTxWarp>
              </a:bodyPr>
              <a:lstStyle/>
              <a:p>
                <a:pPr defTabSz="896386">
                  <a:defRPr/>
                </a:pPr>
                <a:endParaRPr kumimoji="0" lang="en-US" sz="1766" kern="0">
                  <a:solidFill>
                    <a:srgbClr val="FFFFFF"/>
                  </a:solidFill>
                </a:endParaRPr>
              </a:p>
            </p:txBody>
          </p:sp>
          <p:sp>
            <p:nvSpPr>
              <p:cNvPr id="18"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89618" tIns="44809" rIns="89618" bIns="44809" numCol="1" anchor="t" anchorCtr="0" compatLnSpc="1">
                <a:prstTxWarp prst="textNoShape">
                  <a:avLst/>
                </a:prstTxWarp>
              </a:bodyPr>
              <a:lstStyle/>
              <a:p>
                <a:pPr defTabSz="896386">
                  <a:defRPr/>
                </a:pPr>
                <a:endParaRPr kumimoji="0" lang="en-US" sz="1766" kern="0">
                  <a:solidFill>
                    <a:srgbClr val="FFFFFF"/>
                  </a:solidFill>
                </a:endParaRPr>
              </a:p>
            </p:txBody>
          </p:sp>
          <p:sp>
            <p:nvSpPr>
              <p:cNvPr id="19"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89618" tIns="44809" rIns="89618" bIns="44809" numCol="1" anchor="t" anchorCtr="0" compatLnSpc="1">
                <a:prstTxWarp prst="textNoShape">
                  <a:avLst/>
                </a:prstTxWarp>
              </a:bodyPr>
              <a:lstStyle/>
              <a:p>
                <a:pPr defTabSz="896386">
                  <a:defRPr/>
                </a:pPr>
                <a:endParaRPr kumimoji="0" lang="en-US" sz="1766" kern="0">
                  <a:solidFill>
                    <a:srgbClr val="FFFFFF"/>
                  </a:solidFill>
                </a:endParaRPr>
              </a:p>
            </p:txBody>
          </p:sp>
          <p:sp>
            <p:nvSpPr>
              <p:cNvPr id="20"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89618" tIns="44809" rIns="89618" bIns="44809" numCol="1" anchor="t" anchorCtr="0" compatLnSpc="1">
                <a:prstTxWarp prst="textNoShape">
                  <a:avLst/>
                </a:prstTxWarp>
              </a:bodyPr>
              <a:lstStyle/>
              <a:p>
                <a:pPr defTabSz="896386">
                  <a:defRPr/>
                </a:pPr>
                <a:endParaRPr kumimoji="0" lang="en-US" sz="1766" kern="0">
                  <a:solidFill>
                    <a:srgbClr val="FFFFFF"/>
                  </a:solidFill>
                </a:endParaRPr>
              </a:p>
            </p:txBody>
          </p:sp>
          <p:sp>
            <p:nvSpPr>
              <p:cNvPr id="21"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89618" tIns="44809" rIns="89618" bIns="44809" numCol="1" anchor="t" anchorCtr="0" compatLnSpc="1">
                <a:prstTxWarp prst="textNoShape">
                  <a:avLst/>
                </a:prstTxWarp>
              </a:bodyPr>
              <a:lstStyle/>
              <a:p>
                <a:pPr defTabSz="896386">
                  <a:defRPr/>
                </a:pPr>
                <a:endParaRPr kumimoji="0" lang="en-US" sz="1766" kern="0">
                  <a:solidFill>
                    <a:srgbClr val="FFFFFF"/>
                  </a:solidFill>
                </a:endParaRPr>
              </a:p>
            </p:txBody>
          </p:sp>
          <p:sp>
            <p:nvSpPr>
              <p:cNvPr id="22"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FFFFFF"/>
              </a:solidFill>
              <a:ln>
                <a:noFill/>
              </a:ln>
              <a:extLst/>
            </p:spPr>
            <p:txBody>
              <a:bodyPr vert="horz" wrap="square" lIns="89618" tIns="44809" rIns="89618" bIns="44809" numCol="1" anchor="t" anchorCtr="0" compatLnSpc="1">
                <a:prstTxWarp prst="textNoShape">
                  <a:avLst/>
                </a:prstTxWarp>
              </a:bodyPr>
              <a:lstStyle/>
              <a:p>
                <a:pPr defTabSz="896386">
                  <a:defRPr/>
                </a:pPr>
                <a:endParaRPr kumimoji="0" lang="en-US" sz="1766" kern="0">
                  <a:solidFill>
                    <a:srgbClr val="FFFFFF"/>
                  </a:solidFill>
                </a:endParaRPr>
              </a:p>
            </p:txBody>
          </p:sp>
        </p:grpSp>
      </p:grpSp>
      <p:grpSp>
        <p:nvGrpSpPr>
          <p:cNvPr id="23" name="Group 18"/>
          <p:cNvGrpSpPr/>
          <p:nvPr/>
        </p:nvGrpSpPr>
        <p:grpSpPr>
          <a:xfrm>
            <a:off x="868266" y="1558760"/>
            <a:ext cx="1613359" cy="1613359"/>
            <a:chOff x="3379883" y="1211263"/>
            <a:chExt cx="2246098" cy="2246098"/>
          </a:xfrm>
        </p:grpSpPr>
        <p:sp>
          <p:nvSpPr>
            <p:cNvPr id="24" name="Oval 19"/>
            <p:cNvSpPr/>
            <p:nvPr/>
          </p:nvSpPr>
          <p:spPr bwMode="auto">
            <a:xfrm>
              <a:off x="3379883" y="1211263"/>
              <a:ext cx="2246098" cy="2246098"/>
            </a:xfrm>
            <a:prstGeom prst="ellipse">
              <a:avLst/>
            </a:prstGeom>
            <a:pattFill prst="ltUpDiag">
              <a:fgClr>
                <a:srgbClr val="CDCDCD"/>
              </a:fgClr>
              <a:bgClr>
                <a:srgbClr val="FFFFFF"/>
              </a:bgClr>
            </a:pattFill>
            <a:ln w="57150" cap="flat" cmpd="sng" algn="ctr">
              <a:solidFill>
                <a:srgbClr val="007DDE"/>
              </a:solidFill>
              <a:prstDash val="solid"/>
              <a:headEnd type="none" w="med" len="med"/>
              <a:tailEnd type="none" w="med" len="med"/>
            </a:ln>
            <a:effectLst/>
          </p:spPr>
          <p:txBody>
            <a:bodyPr rot="0" spcFirstLastPara="0" vertOverflow="overflow" horzOverflow="overflow" vert="horz" wrap="square" lIns="179237" tIns="143389" rIns="179237" bIns="143389" numCol="1" spcCol="0" rtlCol="0" fromWordArt="0" anchor="t" anchorCtr="0" forceAA="0" compatLnSpc="1">
              <a:prstTxWarp prst="textNoShape">
                <a:avLst/>
              </a:prstTxWarp>
              <a:noAutofit/>
            </a:bodyPr>
            <a:lstStyle/>
            <a:p>
              <a:pPr defTabSz="895943" fontAlgn="base">
                <a:lnSpc>
                  <a:spcPct val="90000"/>
                </a:lnSpc>
                <a:spcBef>
                  <a:spcPct val="0"/>
                </a:spcBef>
                <a:spcAft>
                  <a:spcPct val="0"/>
                </a:spcAft>
                <a:defRPr/>
              </a:pPr>
              <a:endParaRPr kumimoji="0" lang="en-US" sz="2353" kern="0" spc="-49" dirty="0">
                <a:solidFill>
                  <a:srgbClr val="FFFFFF"/>
                </a:solidFill>
              </a:endParaRPr>
            </a:p>
          </p:txBody>
        </p:sp>
        <p:grpSp>
          <p:nvGrpSpPr>
            <p:cNvPr id="25" name="Group 740"/>
            <p:cNvGrpSpPr>
              <a:grpSpLocks noChangeAspect="1"/>
            </p:cNvGrpSpPr>
            <p:nvPr/>
          </p:nvGrpSpPr>
          <p:grpSpPr bwMode="auto">
            <a:xfrm>
              <a:off x="3688878" y="1636025"/>
              <a:ext cx="1628108" cy="1396574"/>
              <a:chOff x="7349" y="-2816"/>
              <a:chExt cx="661" cy="567"/>
            </a:xfrm>
            <a:solidFill>
              <a:srgbClr val="000000">
                <a:lumMod val="50000"/>
              </a:srgbClr>
            </a:solidFill>
          </p:grpSpPr>
          <p:sp>
            <p:nvSpPr>
              <p:cNvPr id="26"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defRPr/>
                </a:pPr>
                <a:endParaRPr kumimoji="0" lang="en-US" sz="1766" kern="0">
                  <a:solidFill>
                    <a:srgbClr val="FFFFFF"/>
                  </a:solidFill>
                </a:endParaRPr>
              </a:p>
            </p:txBody>
          </p:sp>
          <p:sp>
            <p:nvSpPr>
              <p:cNvPr id="27" name="Oval 742"/>
              <p:cNvSpPr>
                <a:spLocks noChangeArrowheads="1"/>
              </p:cNvSpPr>
              <p:nvPr/>
            </p:nvSpPr>
            <p:spPr bwMode="auto">
              <a:xfrm>
                <a:off x="7616" y="-2816"/>
                <a:ext cx="127" cy="128"/>
              </a:xfrm>
              <a:prstGeom prst="ellipse">
                <a:avLst/>
              </a:pr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defRPr/>
                </a:pPr>
                <a:endParaRPr kumimoji="0" lang="en-US" sz="1766" kern="0">
                  <a:solidFill>
                    <a:srgbClr val="FFFFFF"/>
                  </a:solidFill>
                </a:endParaRPr>
              </a:p>
            </p:txBody>
          </p:sp>
          <p:sp>
            <p:nvSpPr>
              <p:cNvPr id="28"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defRPr/>
                </a:pPr>
                <a:endParaRPr kumimoji="0" lang="en-US" sz="1766" kern="0">
                  <a:solidFill>
                    <a:srgbClr val="FFFFFF"/>
                  </a:solidFill>
                </a:endParaRPr>
              </a:p>
            </p:txBody>
          </p:sp>
          <p:sp>
            <p:nvSpPr>
              <p:cNvPr id="29" name="Oval 744"/>
              <p:cNvSpPr>
                <a:spLocks noChangeArrowheads="1"/>
              </p:cNvSpPr>
              <p:nvPr/>
            </p:nvSpPr>
            <p:spPr bwMode="auto">
              <a:xfrm>
                <a:off x="7866" y="-2780"/>
                <a:ext cx="109" cy="108"/>
              </a:xfrm>
              <a:prstGeom prst="ellipse">
                <a:avLst/>
              </a:pr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defRPr/>
                </a:pPr>
                <a:endParaRPr kumimoji="0" lang="en-US" sz="1766" kern="0">
                  <a:solidFill>
                    <a:srgbClr val="FFFFFF"/>
                  </a:solidFill>
                </a:endParaRPr>
              </a:p>
            </p:txBody>
          </p:sp>
          <p:sp>
            <p:nvSpPr>
              <p:cNvPr id="30"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defRPr/>
                </a:pPr>
                <a:endParaRPr kumimoji="0" lang="en-US" sz="1766" kern="0">
                  <a:solidFill>
                    <a:srgbClr val="FFFFFF"/>
                  </a:solidFill>
                </a:endParaRPr>
              </a:p>
            </p:txBody>
          </p:sp>
          <p:sp>
            <p:nvSpPr>
              <p:cNvPr id="31" name="Oval 746"/>
              <p:cNvSpPr>
                <a:spLocks noChangeArrowheads="1"/>
              </p:cNvSpPr>
              <p:nvPr/>
            </p:nvSpPr>
            <p:spPr bwMode="auto">
              <a:xfrm>
                <a:off x="7384" y="-2780"/>
                <a:ext cx="109" cy="108"/>
              </a:xfrm>
              <a:prstGeom prst="ellipse">
                <a:avLst/>
              </a:prstGeom>
              <a:grpFill/>
              <a:ln w="9525">
                <a:solidFill>
                  <a:srgbClr val="007DDE"/>
                </a:solidFill>
                <a:round/>
                <a:headEnd/>
                <a:tailEnd/>
              </a:ln>
              <a:extLst/>
            </p:spPr>
            <p:txBody>
              <a:bodyPr vert="horz" wrap="square" lIns="89618" tIns="44809" rIns="89618" bIns="44809" numCol="1" anchor="t" anchorCtr="0" compatLnSpc="1">
                <a:prstTxWarp prst="textNoShape">
                  <a:avLst/>
                </a:prstTxWarp>
              </a:bodyPr>
              <a:lstStyle/>
              <a:p>
                <a:pPr defTabSz="896202">
                  <a:defRPr/>
                </a:pPr>
                <a:endParaRPr kumimoji="0" lang="en-US" sz="1766" kern="0">
                  <a:solidFill>
                    <a:srgbClr val="FFFFFF"/>
                  </a:solidFill>
                </a:endParaRPr>
              </a:p>
            </p:txBody>
          </p:sp>
        </p:grpSp>
      </p:grpSp>
      <p:cxnSp>
        <p:nvCxnSpPr>
          <p:cNvPr id="32" name="Straight Arrow Connector 27"/>
          <p:cNvCxnSpPr>
            <a:endCxn id="24" idx="6"/>
          </p:cNvCxnSpPr>
          <p:nvPr/>
        </p:nvCxnSpPr>
        <p:spPr>
          <a:xfrm flipH="1">
            <a:off x="2481625" y="2365440"/>
            <a:ext cx="2155399" cy="0"/>
          </a:xfrm>
          <a:prstGeom prst="straightConnector1">
            <a:avLst/>
          </a:prstGeom>
          <a:noFill/>
          <a:ln w="85725" cap="rnd" cmpd="sng" algn="ctr">
            <a:solidFill>
              <a:srgbClr val="007DDE"/>
            </a:solidFill>
            <a:prstDash val="sysDot"/>
            <a:headEnd type="triangle"/>
            <a:tailEnd type="none"/>
          </a:ln>
          <a:effectLst/>
        </p:spPr>
      </p:cxnSp>
      <p:sp>
        <p:nvSpPr>
          <p:cNvPr id="33" name="TextBox 1"/>
          <p:cNvSpPr txBox="1"/>
          <p:nvPr/>
        </p:nvSpPr>
        <p:spPr>
          <a:xfrm>
            <a:off x="5327293" y="1348688"/>
            <a:ext cx="1707520" cy="666593"/>
          </a:xfrm>
          <a:prstGeom prst="rect">
            <a:avLst/>
          </a:prstGeom>
          <a:noFill/>
        </p:spPr>
        <p:txBody>
          <a:bodyPr wrap="none" rtlCol="0">
            <a:spAutoFit/>
          </a:bodyPr>
          <a:lstStyle/>
          <a:p>
            <a:pPr algn="ctr" defTabSz="896386">
              <a:defRPr/>
            </a:pPr>
            <a:r>
              <a:rPr kumimoji="0" lang="en-US" sz="1866" kern="0" dirty="0">
                <a:solidFill>
                  <a:srgbClr val="FFFFFF"/>
                </a:solidFill>
                <a:effectLst>
                  <a:outerShdw blurRad="38100" dist="38100" dir="2700000" algn="tl">
                    <a:srgbClr val="000000">
                      <a:alpha val="43137"/>
                    </a:srgbClr>
                  </a:outerShdw>
                </a:effectLst>
              </a:rPr>
              <a:t>Azure</a:t>
            </a:r>
          </a:p>
          <a:p>
            <a:pPr algn="ctr" defTabSz="896386">
              <a:defRPr/>
            </a:pPr>
            <a:r>
              <a:rPr kumimoji="0" lang="ja-JP" altLang="en-US" sz="1866" kern="0" dirty="0">
                <a:solidFill>
                  <a:srgbClr val="FFFFFF"/>
                </a:solidFill>
                <a:effectLst>
                  <a:outerShdw blurRad="38100" dist="38100" dir="2700000" algn="tl">
                    <a:srgbClr val="000000">
                      <a:alpha val="43137"/>
                    </a:srgbClr>
                  </a:outerShdw>
                </a:effectLst>
              </a:rPr>
              <a:t>仮想ネットワーク</a:t>
            </a:r>
            <a:endParaRPr kumimoji="0" lang="en-US" sz="1866" kern="0" dirty="0">
              <a:solidFill>
                <a:srgbClr val="FFFFFF"/>
              </a:solidFill>
              <a:effectLst>
                <a:outerShdw blurRad="38100" dist="38100" dir="2700000" algn="tl">
                  <a:srgbClr val="000000">
                    <a:alpha val="43137"/>
                  </a:srgbClr>
                </a:outerShdw>
              </a:effectLst>
            </a:endParaRPr>
          </a:p>
        </p:txBody>
      </p:sp>
      <p:sp>
        <p:nvSpPr>
          <p:cNvPr id="34" name="TextBox 59"/>
          <p:cNvSpPr txBox="1"/>
          <p:nvPr/>
        </p:nvSpPr>
        <p:spPr>
          <a:xfrm>
            <a:off x="208660" y="3178957"/>
            <a:ext cx="4461131" cy="3426489"/>
          </a:xfrm>
          <a:prstGeom prst="rect">
            <a:avLst/>
          </a:prstGeom>
          <a:noFill/>
        </p:spPr>
        <p:txBody>
          <a:bodyPr wrap="square" lIns="179262" tIns="143409" rIns="179262" bIns="143409" rtlCol="0">
            <a:noAutofit/>
          </a:bodyPr>
          <a:lstStyle/>
          <a:p>
            <a:pPr defTabSz="896386">
              <a:lnSpc>
                <a:spcPct val="90000"/>
              </a:lnSpc>
              <a:spcBef>
                <a:spcPct val="20000"/>
              </a:spcBef>
              <a:spcAft>
                <a:spcPts val="1176"/>
              </a:spcAft>
              <a:buSzPct val="80000"/>
              <a:defRPr/>
            </a:pPr>
            <a:r>
              <a:rPr kumimoji="0" lang="ja-JP" altLang="en-US" sz="2353" b="1" u="sng" kern="0" dirty="0">
                <a:solidFill>
                  <a:schemeClr val="tx1">
                    <a:lumMod val="50000"/>
                  </a:schemeClr>
                </a:solidFill>
              </a:rPr>
              <a:t>フロントエンド</a:t>
            </a:r>
            <a:r>
              <a:rPr lang="en-US" altLang="ja-JP" sz="2353" b="1" u="sng" kern="0" dirty="0">
                <a:solidFill>
                  <a:schemeClr val="tx1">
                    <a:lumMod val="50000"/>
                  </a:schemeClr>
                </a:solidFill>
              </a:rPr>
              <a:t> </a:t>
            </a:r>
            <a:r>
              <a:rPr kumimoji="0" lang="ja-JP" altLang="en-US" sz="2353" b="1" u="sng" kern="0" dirty="0">
                <a:solidFill>
                  <a:schemeClr val="tx1">
                    <a:lumMod val="50000"/>
                  </a:schemeClr>
                </a:solidFill>
              </a:rPr>
              <a:t>アクセス</a:t>
            </a:r>
            <a:endParaRPr kumimoji="0" lang="en-US" altLang="ja-JP" sz="2353" b="1" u="sng" kern="0" dirty="0">
              <a:solidFill>
                <a:schemeClr val="tx1">
                  <a:lumMod val="50000"/>
                </a:schemeClr>
              </a:solidFill>
            </a:endParaRPr>
          </a:p>
          <a:p>
            <a:pPr marL="336145" indent="-336145" defTabSz="896386">
              <a:lnSpc>
                <a:spcPct val="90000"/>
              </a:lnSpc>
              <a:spcBef>
                <a:spcPct val="20000"/>
              </a:spcBef>
              <a:spcAft>
                <a:spcPts val="1176"/>
              </a:spcAft>
              <a:buSzPct val="80000"/>
              <a:buFont typeface="Arial" panose="020B0604020202020204" pitchFamily="34" charset="0"/>
              <a:buChar char="•"/>
              <a:defRPr/>
            </a:pPr>
            <a:r>
              <a:rPr lang="ja-JP" altLang="en-US" sz="2353" kern="0" spc="-49" dirty="0">
                <a:solidFill>
                  <a:schemeClr val="tx1">
                    <a:lumMod val="50000"/>
                  </a:schemeClr>
                </a:solidFill>
              </a:rPr>
              <a:t>予約済み</a:t>
            </a:r>
            <a:r>
              <a:rPr kumimoji="0" lang="en-US" sz="2353" kern="0" spc="-49" dirty="0">
                <a:solidFill>
                  <a:schemeClr val="tx1">
                    <a:lumMod val="50000"/>
                  </a:schemeClr>
                </a:solidFill>
              </a:rPr>
              <a:t> </a:t>
            </a:r>
            <a:r>
              <a:rPr kumimoji="0" lang="ja-JP" altLang="en-US" sz="2353" kern="0" spc="-49" dirty="0">
                <a:solidFill>
                  <a:schemeClr val="tx1">
                    <a:lumMod val="50000"/>
                  </a:schemeClr>
                </a:solidFill>
              </a:rPr>
              <a:t>パブリック</a:t>
            </a:r>
            <a:r>
              <a:rPr kumimoji="0" lang="en-US" sz="2353" kern="0" spc="-49" dirty="0">
                <a:solidFill>
                  <a:schemeClr val="tx1">
                    <a:lumMod val="50000"/>
                  </a:schemeClr>
                </a:solidFill>
              </a:rPr>
              <a:t>IP</a:t>
            </a:r>
          </a:p>
          <a:p>
            <a:pPr marL="336145" indent="-336145" defTabSz="896386">
              <a:spcAft>
                <a:spcPts val="588"/>
              </a:spcAft>
              <a:buFont typeface="Arial" panose="020B0604020202020204" pitchFamily="34" charset="0"/>
              <a:buChar char="•"/>
              <a:defRPr/>
            </a:pPr>
            <a:r>
              <a:rPr lang="ja-JP" altLang="en-US" sz="2353" kern="0" spc="-49" dirty="0">
                <a:solidFill>
                  <a:schemeClr val="tx1">
                    <a:lumMod val="50000"/>
                  </a:schemeClr>
                </a:solidFill>
              </a:rPr>
              <a:t>仮想マシン アクセス</a:t>
            </a:r>
            <a:r>
              <a:rPr kumimoji="0" lang="en-US" sz="2353" kern="0" spc="-49" dirty="0">
                <a:solidFill>
                  <a:schemeClr val="tx1">
                    <a:lumMod val="50000"/>
                  </a:schemeClr>
                </a:solidFill>
              </a:rPr>
              <a:t>, ACL</a:t>
            </a:r>
          </a:p>
          <a:p>
            <a:pPr marL="336145" indent="-336145" defTabSz="896386">
              <a:spcAft>
                <a:spcPts val="588"/>
              </a:spcAft>
              <a:buFont typeface="Arial" panose="020B0604020202020204" pitchFamily="34" charset="0"/>
              <a:buChar char="•"/>
              <a:defRPr/>
            </a:pPr>
            <a:r>
              <a:rPr lang="ja-JP" altLang="en-US" sz="2353" kern="0" spc="-49" dirty="0">
                <a:solidFill>
                  <a:schemeClr val="tx1">
                    <a:lumMod val="50000"/>
                  </a:schemeClr>
                </a:solidFill>
              </a:rPr>
              <a:t>負荷分散</a:t>
            </a:r>
            <a:endParaRPr kumimoji="0" lang="en-US" sz="2353" kern="0" spc="-49" dirty="0">
              <a:solidFill>
                <a:schemeClr val="tx1">
                  <a:lumMod val="50000"/>
                </a:schemeClr>
              </a:solidFill>
            </a:endParaRPr>
          </a:p>
          <a:p>
            <a:pPr marL="336145" indent="-336145" defTabSz="896386">
              <a:spcAft>
                <a:spcPts val="588"/>
              </a:spcAft>
              <a:buFont typeface="Arial" panose="020B0604020202020204" pitchFamily="34" charset="0"/>
              <a:buChar char="•"/>
              <a:defRPr/>
            </a:pPr>
            <a:r>
              <a:rPr kumimoji="0" lang="en-US" sz="2353" kern="0" spc="-49" dirty="0">
                <a:solidFill>
                  <a:schemeClr val="tx1">
                    <a:lumMod val="50000"/>
                  </a:schemeClr>
                </a:solidFill>
              </a:rPr>
              <a:t>DNS </a:t>
            </a:r>
            <a:r>
              <a:rPr kumimoji="0" lang="ja-JP" altLang="en-US" sz="2353" kern="0" spc="-49" dirty="0">
                <a:solidFill>
                  <a:schemeClr val="tx1">
                    <a:lumMod val="50000"/>
                  </a:schemeClr>
                </a:solidFill>
              </a:rPr>
              <a:t>サービス</a:t>
            </a:r>
            <a:r>
              <a:rPr kumimoji="0" lang="en-US" sz="2353" kern="0" spc="-49" dirty="0">
                <a:solidFill>
                  <a:schemeClr val="tx1">
                    <a:lumMod val="50000"/>
                  </a:schemeClr>
                </a:solidFill>
              </a:rPr>
              <a:t> </a:t>
            </a:r>
          </a:p>
          <a:p>
            <a:pPr marL="336145" indent="-336145" defTabSz="896386">
              <a:spcAft>
                <a:spcPts val="588"/>
              </a:spcAft>
              <a:buFont typeface="Arial" panose="020B0604020202020204" pitchFamily="34" charset="0"/>
              <a:buChar char="•"/>
              <a:defRPr/>
            </a:pPr>
            <a:r>
              <a:rPr kumimoji="0" lang="en-US" sz="2353" kern="0" spc="-49" dirty="0">
                <a:solidFill>
                  <a:schemeClr val="tx1">
                    <a:lumMod val="50000"/>
                  </a:schemeClr>
                </a:solidFill>
              </a:rPr>
              <a:t>Traffic </a:t>
            </a:r>
            <a:r>
              <a:rPr lang="en-US" sz="2353" kern="0" spc="-49" dirty="0">
                <a:solidFill>
                  <a:schemeClr val="tx1">
                    <a:lumMod val="50000"/>
                  </a:schemeClr>
                </a:solidFill>
              </a:rPr>
              <a:t>M</a:t>
            </a:r>
            <a:r>
              <a:rPr kumimoji="0" lang="en-US" sz="2353" kern="0" spc="-49" dirty="0">
                <a:solidFill>
                  <a:schemeClr val="tx1">
                    <a:lumMod val="50000"/>
                  </a:schemeClr>
                </a:solidFill>
              </a:rPr>
              <a:t>anager</a:t>
            </a:r>
          </a:p>
          <a:p>
            <a:pPr marL="336145" indent="-336145" defTabSz="896386">
              <a:spcAft>
                <a:spcPts val="588"/>
              </a:spcAft>
              <a:buFont typeface="Arial" panose="020B0604020202020204" pitchFamily="34" charset="0"/>
              <a:buChar char="•"/>
              <a:defRPr/>
            </a:pPr>
            <a:r>
              <a:rPr kumimoji="0" lang="en-US" sz="2353" kern="0" spc="-49" dirty="0">
                <a:solidFill>
                  <a:schemeClr val="tx1">
                    <a:lumMod val="50000"/>
                  </a:schemeClr>
                </a:solidFill>
              </a:rPr>
              <a:t>DDoS </a:t>
            </a:r>
            <a:r>
              <a:rPr kumimoji="0" lang="ja-JP" altLang="en-US" sz="2353" kern="0" spc="-49" dirty="0">
                <a:solidFill>
                  <a:schemeClr val="tx1">
                    <a:lumMod val="50000"/>
                  </a:schemeClr>
                </a:solidFill>
              </a:rPr>
              <a:t>防御</a:t>
            </a:r>
            <a:endParaRPr lang="en-US" sz="2353" kern="0" spc="-49" dirty="0">
              <a:solidFill>
                <a:schemeClr val="tx1">
                  <a:lumMod val="50000"/>
                </a:schemeClr>
              </a:solidFill>
            </a:endParaRPr>
          </a:p>
        </p:txBody>
      </p:sp>
      <p:sp>
        <p:nvSpPr>
          <p:cNvPr id="35" name="TextBox 60"/>
          <p:cNvSpPr txBox="1"/>
          <p:nvPr/>
        </p:nvSpPr>
        <p:spPr>
          <a:xfrm>
            <a:off x="7948375" y="260846"/>
            <a:ext cx="4097054" cy="1588524"/>
          </a:xfrm>
          <a:prstGeom prst="rect">
            <a:avLst/>
          </a:prstGeom>
          <a:noFill/>
        </p:spPr>
        <p:txBody>
          <a:bodyPr wrap="square" lIns="179262" tIns="143409" rIns="179262" bIns="143409" rtlCol="0">
            <a:noAutofit/>
          </a:bodyPr>
          <a:lstStyle/>
          <a:p>
            <a:pPr defTabSz="896386">
              <a:lnSpc>
                <a:spcPct val="90000"/>
              </a:lnSpc>
              <a:spcBef>
                <a:spcPct val="20000"/>
              </a:spcBef>
              <a:spcAft>
                <a:spcPts val="1176"/>
              </a:spcAft>
              <a:buSzPct val="80000"/>
              <a:defRPr/>
            </a:pPr>
            <a:r>
              <a:rPr kumimoji="0" lang="ja-JP" altLang="en-US" sz="2353" b="1" u="sng" kern="0" dirty="0"/>
              <a:t>仮想ネットワーク</a:t>
            </a:r>
            <a:endParaRPr kumimoji="0" lang="en-US" sz="784" kern="0" spc="-49" dirty="0"/>
          </a:p>
          <a:p>
            <a:pPr marL="336145" indent="-336145" defTabSz="896386">
              <a:spcAft>
                <a:spcPts val="588"/>
              </a:spcAft>
              <a:buFont typeface="Arial" panose="020B0604020202020204" pitchFamily="34" charset="0"/>
              <a:buChar char="•"/>
              <a:defRPr/>
            </a:pPr>
            <a:r>
              <a:rPr kumimoji="0" lang="ja-JP" altLang="en-US" sz="2353" kern="0" spc="-49" dirty="0"/>
              <a:t>ネットワークセキュリティグループ</a:t>
            </a:r>
            <a:endParaRPr kumimoji="0" lang="en-US" altLang="ja-JP" sz="2353" kern="0" spc="-49" dirty="0"/>
          </a:p>
          <a:p>
            <a:pPr marL="336145" indent="-336145" defTabSz="896386">
              <a:spcAft>
                <a:spcPts val="588"/>
              </a:spcAft>
              <a:buFont typeface="Arial" panose="020B0604020202020204" pitchFamily="34" charset="0"/>
              <a:buChar char="•"/>
              <a:defRPr/>
            </a:pPr>
            <a:r>
              <a:rPr lang="ja-JP" altLang="en-US" sz="2353" kern="0" spc="-49" dirty="0"/>
              <a:t>ユーザー定義ルーティング</a:t>
            </a:r>
            <a:endParaRPr kumimoji="0" lang="en-US" sz="2353" kern="0" spc="-49" dirty="0"/>
          </a:p>
        </p:txBody>
      </p:sp>
      <p:sp>
        <p:nvSpPr>
          <p:cNvPr id="36" name="TextBox 62"/>
          <p:cNvSpPr txBox="1"/>
          <p:nvPr/>
        </p:nvSpPr>
        <p:spPr>
          <a:xfrm>
            <a:off x="8354898" y="4162660"/>
            <a:ext cx="3628820" cy="2807605"/>
          </a:xfrm>
          <a:prstGeom prst="rect">
            <a:avLst/>
          </a:prstGeom>
          <a:noFill/>
        </p:spPr>
        <p:txBody>
          <a:bodyPr wrap="square" lIns="179262" tIns="143409" rIns="179262" bIns="143409" rtlCol="0">
            <a:noAutofit/>
          </a:bodyPr>
          <a:lstStyle/>
          <a:p>
            <a:pPr defTabSz="896386">
              <a:lnSpc>
                <a:spcPct val="90000"/>
              </a:lnSpc>
              <a:spcBef>
                <a:spcPct val="20000"/>
              </a:spcBef>
              <a:spcAft>
                <a:spcPts val="1176"/>
              </a:spcAft>
              <a:buSzPct val="80000"/>
              <a:defRPr/>
            </a:pPr>
            <a:r>
              <a:rPr kumimoji="0" lang="ja-JP" altLang="en-US" sz="2353" b="1" u="sng" kern="0" spc="-49" dirty="0"/>
              <a:t>バックエンド接続</a:t>
            </a:r>
            <a:endParaRPr kumimoji="0" lang="en-US" altLang="ja-JP" sz="2353" b="1" u="sng" kern="0" spc="-49" dirty="0"/>
          </a:p>
          <a:p>
            <a:pPr marL="336145" indent="-336145" defTabSz="896386">
              <a:lnSpc>
                <a:spcPct val="90000"/>
              </a:lnSpc>
              <a:spcBef>
                <a:spcPct val="20000"/>
              </a:spcBef>
              <a:spcAft>
                <a:spcPts val="1176"/>
              </a:spcAft>
              <a:buSzPct val="80000"/>
              <a:buFont typeface="Arial" panose="020B0604020202020204" pitchFamily="34" charset="0"/>
              <a:buChar char="•"/>
              <a:defRPr/>
            </a:pPr>
            <a:r>
              <a:rPr kumimoji="0" lang="ja-JP" altLang="en-US" sz="2353" kern="0" spc="-49" dirty="0"/>
              <a:t>ポイント対サイト接続</a:t>
            </a:r>
            <a:endParaRPr kumimoji="0" lang="en-US" sz="2353" kern="0" spc="-49" dirty="0"/>
          </a:p>
          <a:p>
            <a:pPr marL="336145" indent="-336145" defTabSz="896386">
              <a:spcAft>
                <a:spcPts val="588"/>
              </a:spcAft>
              <a:buFont typeface="Arial" panose="020B0604020202020204" pitchFamily="34" charset="0"/>
              <a:buChar char="•"/>
              <a:defRPr/>
            </a:pPr>
            <a:r>
              <a:rPr lang="ja-JP" altLang="en-US" sz="2353" kern="0" spc="-49" dirty="0"/>
              <a:t>サイト対サイト接続</a:t>
            </a:r>
            <a:endParaRPr kumimoji="0" lang="en-US" sz="2353" kern="0" spc="-49" dirty="0"/>
          </a:p>
          <a:p>
            <a:pPr marL="336145" indent="-336145" defTabSz="896386">
              <a:spcAft>
                <a:spcPts val="588"/>
              </a:spcAft>
              <a:buFont typeface="Arial" panose="020B0604020202020204" pitchFamily="34" charset="0"/>
              <a:buChar char="•"/>
              <a:defRPr/>
            </a:pPr>
            <a:r>
              <a:rPr kumimoji="0" lang="en-US" sz="2353" kern="0" spc="-49" dirty="0"/>
              <a:t>ExpressRoute</a:t>
            </a:r>
          </a:p>
        </p:txBody>
      </p:sp>
      <p:grpSp>
        <p:nvGrpSpPr>
          <p:cNvPr id="38" name="Group 3"/>
          <p:cNvGrpSpPr/>
          <p:nvPr/>
        </p:nvGrpSpPr>
        <p:grpSpPr>
          <a:xfrm>
            <a:off x="4471013" y="3552483"/>
            <a:ext cx="4436731" cy="3305032"/>
            <a:chOff x="4560665" y="3623220"/>
            <a:chExt cx="4525697" cy="3371305"/>
          </a:xfrm>
        </p:grpSpPr>
        <p:grpSp>
          <p:nvGrpSpPr>
            <p:cNvPr id="39" name="Group 55"/>
            <p:cNvGrpSpPr/>
            <p:nvPr/>
          </p:nvGrpSpPr>
          <p:grpSpPr>
            <a:xfrm>
              <a:off x="4560665" y="4697156"/>
              <a:ext cx="1893511" cy="2297369"/>
              <a:chOff x="1078644" y="2944892"/>
              <a:chExt cx="2747571" cy="3760255"/>
            </a:xfrm>
          </p:grpSpPr>
          <p:sp>
            <p:nvSpPr>
              <p:cNvPr id="154"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55"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56"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57"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58"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59"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0"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1"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2"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3"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4"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5"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6"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7"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8"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9"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0"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1"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2"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3"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4"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5"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6"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7"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8"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9"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0"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1"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2"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3"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4"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5"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6"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7"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8"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9"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0"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1"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2"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3"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4"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5"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6"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7"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8"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9"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0"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1"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2"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3"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4"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5"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6"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7"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8"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9"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0"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1"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2"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3"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4"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5"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6"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7"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8"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9"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0"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1"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2"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3"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4"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5"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6"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7"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8"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9"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0"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1"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2"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3"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4"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5"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6"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7"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8"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9"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0"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1"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2"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3"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4"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5"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6"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7"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8"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9"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0"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1"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2"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3"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4"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5"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6"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7"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grpSp>
        <p:grpSp>
          <p:nvGrpSpPr>
            <p:cNvPr id="40" name="Group 181"/>
            <p:cNvGrpSpPr/>
            <p:nvPr/>
          </p:nvGrpSpPr>
          <p:grpSpPr>
            <a:xfrm>
              <a:off x="7513821" y="5906451"/>
              <a:ext cx="891676" cy="1088074"/>
              <a:chOff x="1078644" y="2944892"/>
              <a:chExt cx="2747571" cy="3760255"/>
            </a:xfrm>
          </p:grpSpPr>
          <p:sp>
            <p:nvSpPr>
              <p:cNvPr id="50"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51"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52"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53"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54"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55"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56"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57"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58"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59"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0"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1"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2"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3"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4"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5"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6"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7"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8"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69"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0"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1"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2"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3"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4"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5"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6"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7"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8"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79"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0"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1"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2"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3"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4"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5"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6"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7"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8"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89"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0"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1"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2"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3"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4"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5"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6"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7"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8"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99"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0"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1"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2"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3"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4"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5"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6"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7"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8"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09"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0"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1"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2"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3"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4"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5"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6"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7"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8"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19"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0"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1"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2"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3"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4"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5"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6"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7"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8"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29"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0"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1"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2"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3"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4"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5"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6"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7"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8"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39"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0"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1"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2"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3"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4"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5"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6"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7"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8"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49"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50"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51"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52"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53"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grpSp>
        <p:grpSp>
          <p:nvGrpSpPr>
            <p:cNvPr id="41" name="Group 2"/>
            <p:cNvGrpSpPr/>
            <p:nvPr/>
          </p:nvGrpSpPr>
          <p:grpSpPr>
            <a:xfrm>
              <a:off x="4985766" y="3623220"/>
              <a:ext cx="4100596" cy="2596930"/>
              <a:chOff x="4985766" y="3623220"/>
              <a:chExt cx="4100596" cy="2596930"/>
            </a:xfrm>
          </p:grpSpPr>
          <p:sp>
            <p:nvSpPr>
              <p:cNvPr id="42" name="TextBox 69"/>
              <p:cNvSpPr txBox="1"/>
              <p:nvPr/>
            </p:nvSpPr>
            <p:spPr>
              <a:xfrm>
                <a:off x="6033512" y="3623220"/>
                <a:ext cx="2076316" cy="1218795"/>
              </a:xfrm>
              <a:prstGeom prst="rect">
                <a:avLst/>
              </a:prstGeom>
              <a:noFill/>
            </p:spPr>
            <p:txBody>
              <a:bodyPr wrap="square" lIns="0" tIns="0" rIns="0" bIns="0" rtlCol="0">
                <a:spAutoFit/>
              </a:bodyPr>
              <a:lstStyle/>
              <a:p>
                <a:pPr algn="ctr" defTabSz="896386">
                  <a:lnSpc>
                    <a:spcPct val="90000"/>
                  </a:lnSpc>
                  <a:defRPr/>
                </a:pPr>
                <a:endParaRPr kumimoji="0" lang="en-US" sz="784" kern="0" spc="-49" dirty="0">
                  <a:solidFill>
                    <a:srgbClr val="FFFFFF"/>
                  </a:solidFill>
                </a:endParaRPr>
              </a:p>
              <a:p>
                <a:pPr algn="ctr" defTabSz="896386">
                  <a:lnSpc>
                    <a:spcPct val="90000"/>
                  </a:lnSpc>
                  <a:defRPr/>
                </a:pPr>
                <a:endParaRPr kumimoji="0" lang="en-US" sz="1961" i="1" kern="0" spc="-49" dirty="0">
                  <a:solidFill>
                    <a:schemeClr val="tx1">
                      <a:lumMod val="50000"/>
                    </a:schemeClr>
                  </a:solidFill>
                  <a:effectLst>
                    <a:outerShdw blurRad="38100" dist="38100" dir="2700000" algn="tl">
                      <a:srgbClr val="000000">
                        <a:alpha val="43137"/>
                      </a:srgbClr>
                    </a:outerShdw>
                  </a:effectLst>
                </a:endParaRPr>
              </a:p>
              <a:p>
                <a:pPr algn="ctr" defTabSz="896386">
                  <a:lnSpc>
                    <a:spcPct val="90000"/>
                  </a:lnSpc>
                  <a:defRPr/>
                </a:pPr>
                <a:endParaRPr lang="en-US" sz="1961" i="1" kern="0" spc="-49" dirty="0">
                  <a:solidFill>
                    <a:schemeClr val="tx1">
                      <a:lumMod val="50000"/>
                    </a:schemeClr>
                  </a:solidFill>
                  <a:effectLst>
                    <a:outerShdw blurRad="38100" dist="38100" dir="2700000" algn="tl">
                      <a:srgbClr val="000000">
                        <a:alpha val="43137"/>
                      </a:srgbClr>
                    </a:outerShdw>
                  </a:effectLst>
                </a:endParaRPr>
              </a:p>
              <a:p>
                <a:pPr algn="ctr" defTabSz="896386">
                  <a:lnSpc>
                    <a:spcPct val="90000"/>
                  </a:lnSpc>
                  <a:defRPr/>
                </a:pPr>
                <a:r>
                  <a:rPr kumimoji="0" lang="en-US" sz="1961" i="1" kern="0" spc="-49" dirty="0">
                    <a:solidFill>
                      <a:schemeClr val="tx1">
                        <a:lumMod val="50000"/>
                      </a:schemeClr>
                    </a:solidFill>
                    <a:effectLst>
                      <a:outerShdw blurRad="38100" dist="38100" dir="2700000" algn="tl">
                        <a:srgbClr val="000000">
                          <a:alpha val="43137"/>
                        </a:srgbClr>
                      </a:outerShdw>
                    </a:effectLst>
                  </a:rPr>
                  <a:t>ExpressRoute</a:t>
                </a:r>
              </a:p>
              <a:p>
                <a:pPr algn="ctr" defTabSz="896386">
                  <a:lnSpc>
                    <a:spcPct val="90000"/>
                  </a:lnSpc>
                  <a:defRPr/>
                </a:pPr>
                <a:r>
                  <a:rPr kumimoji="0" lang="en-US" sz="1961" i="1" kern="0" spc="-49" dirty="0">
                    <a:solidFill>
                      <a:schemeClr val="tx1">
                        <a:lumMod val="50000"/>
                      </a:schemeClr>
                    </a:solidFill>
                    <a:effectLst>
                      <a:outerShdw blurRad="38100" dist="38100" dir="2700000" algn="tl">
                        <a:srgbClr val="000000">
                          <a:alpha val="43137"/>
                        </a:srgbClr>
                      </a:outerShdw>
                    </a:effectLst>
                  </a:rPr>
                  <a:t>VPN </a:t>
                </a:r>
              </a:p>
            </p:txBody>
          </p:sp>
          <p:pic>
            <p:nvPicPr>
              <p:cNvPr id="43" name="Picture 1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5766" y="3979420"/>
                <a:ext cx="697454" cy="697454"/>
              </a:xfrm>
              <a:prstGeom prst="rect">
                <a:avLst/>
              </a:prstGeom>
            </p:spPr>
          </p:pic>
          <p:sp>
            <p:nvSpPr>
              <p:cNvPr id="44" name="Up-Down Arrow 167"/>
              <p:cNvSpPr/>
              <p:nvPr/>
            </p:nvSpPr>
            <p:spPr bwMode="auto">
              <a:xfrm>
                <a:off x="5775337" y="3954462"/>
                <a:ext cx="519100" cy="1335940"/>
              </a:xfrm>
              <a:prstGeom prst="upDownArrow">
                <a:avLst>
                  <a:gd name="adj1" fmla="val 48203"/>
                  <a:gd name="adj2" fmla="val 59506"/>
                </a:avLst>
              </a:prstGeom>
              <a:solidFill>
                <a:srgbClr val="FFFFFF"/>
              </a:solidFill>
              <a:ln w="76200" cap="flat" cmpd="sng" algn="ctr">
                <a:solidFill>
                  <a:srgbClr val="007DDE"/>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kumimoji="0" lang="en-US" sz="1961" kern="0" dirty="0">
                  <a:solidFill>
                    <a:srgbClr val="000000"/>
                  </a:solidFill>
                </a:endParaRPr>
              </a:p>
            </p:txBody>
          </p:sp>
          <p:grpSp>
            <p:nvGrpSpPr>
              <p:cNvPr id="45" name="Group 168"/>
              <p:cNvGrpSpPr/>
              <p:nvPr/>
            </p:nvGrpSpPr>
            <p:grpSpPr>
              <a:xfrm rot="10800000">
                <a:off x="8085347" y="3882482"/>
                <a:ext cx="176483" cy="2337668"/>
                <a:chOff x="3157294" y="3889617"/>
                <a:chExt cx="609600" cy="2469741"/>
              </a:xfrm>
            </p:grpSpPr>
            <p:cxnSp>
              <p:nvCxnSpPr>
                <p:cNvPr id="47" name="Straight Connector 169"/>
                <p:cNvCxnSpPr/>
                <p:nvPr/>
              </p:nvCxnSpPr>
              <p:spPr>
                <a:xfrm>
                  <a:off x="3465787" y="3889617"/>
                  <a:ext cx="0" cy="2469741"/>
                </a:xfrm>
                <a:prstGeom prst="line">
                  <a:avLst/>
                </a:prstGeom>
                <a:noFill/>
                <a:ln w="41275" cap="flat" cmpd="sng" algn="ctr">
                  <a:solidFill>
                    <a:srgbClr val="007DDE"/>
                  </a:solidFill>
                  <a:prstDash val="dashDot"/>
                  <a:miter lim="800000"/>
                </a:ln>
                <a:effectLst/>
              </p:spPr>
            </p:cxnSp>
            <p:cxnSp>
              <p:nvCxnSpPr>
                <p:cNvPr id="48" name="Straight Connector 170"/>
                <p:cNvCxnSpPr/>
                <p:nvPr/>
              </p:nvCxnSpPr>
              <p:spPr>
                <a:xfrm>
                  <a:off x="3157294" y="3889617"/>
                  <a:ext cx="0" cy="2469741"/>
                </a:xfrm>
                <a:prstGeom prst="line">
                  <a:avLst/>
                </a:prstGeom>
                <a:noFill/>
                <a:ln w="76200" cap="flat" cmpd="sng" algn="ctr">
                  <a:solidFill>
                    <a:srgbClr val="007DDE"/>
                  </a:solidFill>
                  <a:prstDash val="solid"/>
                  <a:miter lim="800000"/>
                </a:ln>
                <a:effectLst/>
              </p:spPr>
            </p:cxnSp>
            <p:cxnSp>
              <p:nvCxnSpPr>
                <p:cNvPr id="49" name="Straight Connector 171"/>
                <p:cNvCxnSpPr/>
                <p:nvPr/>
              </p:nvCxnSpPr>
              <p:spPr>
                <a:xfrm>
                  <a:off x="3766894" y="3889617"/>
                  <a:ext cx="0" cy="2469741"/>
                </a:xfrm>
                <a:prstGeom prst="line">
                  <a:avLst/>
                </a:prstGeom>
                <a:noFill/>
                <a:ln w="76200" cap="flat" cmpd="sng" algn="ctr">
                  <a:solidFill>
                    <a:srgbClr val="007DDE"/>
                  </a:solidFill>
                  <a:prstDash val="solid"/>
                  <a:miter lim="800000"/>
                </a:ln>
                <a:effectLst/>
              </p:spPr>
            </p:cxnSp>
          </p:grpSp>
          <p:pic>
            <p:nvPicPr>
              <p:cNvPr id="46" name="Picture 2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782" y="3650041"/>
                <a:ext cx="777580" cy="777580"/>
              </a:xfrm>
              <a:prstGeom prst="rect">
                <a:avLst/>
              </a:prstGeom>
            </p:spPr>
          </p:pic>
        </p:grpSp>
      </p:grpSp>
    </p:spTree>
    <p:extLst>
      <p:ext uri="{BB962C8B-B14F-4D97-AF65-F5344CB8AC3E}">
        <p14:creationId xmlns:p14="http://schemas.microsoft.com/office/powerpoint/2010/main" val="76042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childTnLst>
                                </p:cTn>
                              </p:par>
                            </p:childTnLst>
                          </p:cTn>
                        </p:par>
                        <p:par>
                          <p:cTn id="12" fill="hold">
                            <p:stCondLst>
                              <p:cond delay="25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6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600"/>
                                        <p:tgtEl>
                                          <p:spTgt spid="34"/>
                                        </p:tgtEl>
                                      </p:cBhvr>
                                    </p:animEffect>
                                  </p:childTnLst>
                                </p:cTn>
                              </p:par>
                            </p:childTnLst>
                          </p:cTn>
                        </p:par>
                        <p:par>
                          <p:cTn id="30" fill="hold">
                            <p:stCondLst>
                              <p:cond delay="1100"/>
                            </p:stCondLst>
                            <p:childTnLst>
                              <p:par>
                                <p:cTn id="31" presetID="6" presetClass="emph" presetSubtype="0" decel="100000" fill="hold" nodeType="afterEffect">
                                  <p:stCondLst>
                                    <p:cond delay="0"/>
                                  </p:stCondLst>
                                  <p:childTnLst>
                                    <p:animScale>
                                      <p:cBhvr>
                                        <p:cTn id="32" dur="250" fill="hold"/>
                                        <p:tgtEl>
                                          <p:spTgt spid="10"/>
                                        </p:tgtEl>
                                      </p:cBhvr>
                                      <p:by x="110000" y="110000"/>
                                    </p:animScale>
                                  </p:childTnLst>
                                </p:cTn>
                              </p:par>
                              <p:par>
                                <p:cTn id="33" presetID="6" presetClass="emph" presetSubtype="0" decel="100000" fill="hold" nodeType="withEffect">
                                  <p:stCondLst>
                                    <p:cond delay="300"/>
                                  </p:stCondLst>
                                  <p:childTnLst>
                                    <p:animScale>
                                      <p:cBhvr>
                                        <p:cTn id="34" dur="250" fill="hold"/>
                                        <p:tgtEl>
                                          <p:spTgt spid="10"/>
                                        </p:tgtEl>
                                      </p:cBhvr>
                                      <p:by x="91000" y="91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up)">
                                      <p:cBhvr>
                                        <p:cTn id="39" dur="500"/>
                                        <p:tgtEl>
                                          <p:spTgt spid="3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6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3" grpId="0"/>
      <p:bldP spid="34" grpId="0"/>
      <p:bldP spid="35" grpId="0"/>
      <p:bldP spid="3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インターネット接続</a:t>
            </a:r>
          </a:p>
        </p:txBody>
      </p:sp>
      <p:sp>
        <p:nvSpPr>
          <p:cNvPr id="3" name="テキスト プレースホルダー 2"/>
          <p:cNvSpPr>
            <a:spLocks noGrp="1"/>
          </p:cNvSpPr>
          <p:nvPr>
            <p:ph type="body" sz="quarter" idx="11"/>
          </p:nvPr>
        </p:nvSpPr>
        <p:spPr>
          <a:xfrm>
            <a:off x="3474709" y="4704803"/>
            <a:ext cx="6947121" cy="553998"/>
          </a:xfrm>
        </p:spPr>
        <p:txBody>
          <a:bodyPr/>
          <a:lstStyle/>
          <a:p>
            <a:r>
              <a:rPr kumimoji="1" lang="en-US" altLang="ja-JP" dirty="0"/>
              <a:t>Network</a:t>
            </a:r>
            <a:endParaRPr kumimoji="1" lang="ja-JP" altLang="en-US" dirty="0"/>
          </a:p>
        </p:txBody>
      </p:sp>
    </p:spTree>
    <p:extLst>
      <p:ext uri="{BB962C8B-B14F-4D97-AF65-F5344CB8AC3E}">
        <p14:creationId xmlns:p14="http://schemas.microsoft.com/office/powerpoint/2010/main" val="1665702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z="5294" dirty="0"/>
              <a:t>DNS</a:t>
            </a:r>
            <a:r>
              <a:rPr kumimoji="1" lang="ja-JP" altLang="en-US" sz="5294" dirty="0"/>
              <a:t> サービス</a:t>
            </a:r>
            <a:endParaRPr kumimoji="1" lang="ja-JP" altLang="en-US" sz="5882" dirty="0"/>
          </a:p>
        </p:txBody>
      </p:sp>
      <p:sp>
        <p:nvSpPr>
          <p:cNvPr id="5" name="Text Placeholder 2"/>
          <p:cNvSpPr txBox="1">
            <a:spLocks/>
          </p:cNvSpPr>
          <p:nvPr/>
        </p:nvSpPr>
        <p:spPr>
          <a:xfrm>
            <a:off x="7248304" y="1534293"/>
            <a:ext cx="3076265" cy="1086067"/>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12" defTabSz="896261">
              <a:spcAft>
                <a:spcPts val="882"/>
              </a:spcAft>
              <a:defRPr/>
            </a:pPr>
            <a:r>
              <a:rPr kumimoji="0" lang="en-GB" sz="3921" spc="-98" dirty="0">
                <a:solidFill>
                  <a:schemeClr val="tx1"/>
                </a:solidFill>
                <a:latin typeface="+mn-lt"/>
              </a:rPr>
              <a:t>Traffic Manager</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9715" y="2559685"/>
            <a:ext cx="1333440" cy="1381445"/>
          </a:xfrm>
          <a:prstGeom prst="rect">
            <a:avLst/>
          </a:prstGeom>
        </p:spPr>
      </p:pic>
      <p:grpSp>
        <p:nvGrpSpPr>
          <p:cNvPr id="7" name="Group 1"/>
          <p:cNvGrpSpPr/>
          <p:nvPr/>
        </p:nvGrpSpPr>
        <p:grpSpPr>
          <a:xfrm>
            <a:off x="2834171" y="2578912"/>
            <a:ext cx="1447759" cy="1396125"/>
            <a:chOff x="2150647" y="2498241"/>
            <a:chExt cx="1737341" cy="1737341"/>
          </a:xfrm>
        </p:grpSpPr>
        <p:sp>
          <p:nvSpPr>
            <p:cNvPr id="8" name="Rectangle 4"/>
            <p:cNvSpPr/>
            <p:nvPr/>
          </p:nvSpPr>
          <p:spPr bwMode="auto">
            <a:xfrm>
              <a:off x="2150647" y="2498241"/>
              <a:ext cx="1737341" cy="1737341"/>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kumimoji="0" lang="en-US" sz="1961" dirty="0">
                <a:gradFill>
                  <a:gsLst>
                    <a:gs pos="16814">
                      <a:srgbClr val="FFFFFF"/>
                    </a:gs>
                    <a:gs pos="46000">
                      <a:srgbClr val="FFFFFF"/>
                    </a:gs>
                  </a:gsLst>
                  <a:lin ang="5400000" scaled="0"/>
                </a:gradFill>
              </a:endParaRPr>
            </a:p>
          </p:txBody>
        </p:sp>
        <p:grpSp>
          <p:nvGrpSpPr>
            <p:cNvPr id="9" name="Group 18"/>
            <p:cNvGrpSpPr/>
            <p:nvPr/>
          </p:nvGrpSpPr>
          <p:grpSpPr>
            <a:xfrm>
              <a:off x="2242084" y="2567585"/>
              <a:ext cx="1579417" cy="1579418"/>
              <a:chOff x="5118263" y="1282535"/>
              <a:chExt cx="1579417" cy="1579418"/>
            </a:xfrm>
            <a:solidFill>
              <a:srgbClr val="0078D7"/>
            </a:solidFill>
          </p:grpSpPr>
          <p:grpSp>
            <p:nvGrpSpPr>
              <p:cNvPr id="10" name="Group 19"/>
              <p:cNvGrpSpPr/>
              <p:nvPr/>
            </p:nvGrpSpPr>
            <p:grpSpPr>
              <a:xfrm>
                <a:off x="5118263" y="1282535"/>
                <a:ext cx="1579417" cy="1579418"/>
                <a:chOff x="5118265" y="1282535"/>
                <a:chExt cx="2458192" cy="2458192"/>
              </a:xfrm>
              <a:grpFill/>
            </p:grpSpPr>
            <p:sp>
              <p:nvSpPr>
                <p:cNvPr id="12" name="Freeform 22"/>
                <p:cNvSpPr/>
                <p:nvPr/>
              </p:nvSpPr>
              <p:spPr>
                <a:xfrm>
                  <a:off x="5441574" y="1282535"/>
                  <a:ext cx="1811574" cy="593768"/>
                </a:xfrm>
                <a:custGeom>
                  <a:avLst/>
                  <a:gdLst>
                    <a:gd name="connsiteX0" fmla="*/ 905787 w 1811574"/>
                    <a:gd name="connsiteY0" fmla="*/ 0 h 593768"/>
                    <a:gd name="connsiteX1" fmla="*/ 1774889 w 1811574"/>
                    <a:gd name="connsiteY1" fmla="*/ 359994 h 593768"/>
                    <a:gd name="connsiteX2" fmla="*/ 1811574 w 1811574"/>
                    <a:gd name="connsiteY2" fmla="*/ 400358 h 593768"/>
                    <a:gd name="connsiteX3" fmla="*/ 1774889 w 1811574"/>
                    <a:gd name="connsiteY3" fmla="*/ 419857 h 593768"/>
                    <a:gd name="connsiteX4" fmla="*/ 905787 w 1811574"/>
                    <a:gd name="connsiteY4" fmla="*/ 593768 h 593768"/>
                    <a:gd name="connsiteX5" fmla="*/ 36685 w 1811574"/>
                    <a:gd name="connsiteY5" fmla="*/ 419857 h 593768"/>
                    <a:gd name="connsiteX6" fmla="*/ 0 w 1811574"/>
                    <a:gd name="connsiteY6" fmla="*/ 400358 h 593768"/>
                    <a:gd name="connsiteX7" fmla="*/ 36685 w 1811574"/>
                    <a:gd name="connsiteY7" fmla="*/ 359994 h 593768"/>
                    <a:gd name="connsiteX8" fmla="*/ 905787 w 1811574"/>
                    <a:gd name="connsiteY8" fmla="*/ 0 h 5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574" h="593768">
                      <a:moveTo>
                        <a:pt x="905787" y="0"/>
                      </a:moveTo>
                      <a:cubicBezTo>
                        <a:pt x="1245193" y="0"/>
                        <a:pt x="1552467" y="137571"/>
                        <a:pt x="1774889" y="359994"/>
                      </a:cubicBezTo>
                      <a:lnTo>
                        <a:pt x="1811574" y="400358"/>
                      </a:lnTo>
                      <a:lnTo>
                        <a:pt x="1774889" y="419857"/>
                      </a:lnTo>
                      <a:cubicBezTo>
                        <a:pt x="1552467" y="527308"/>
                        <a:pt x="1245193" y="593768"/>
                        <a:pt x="905787" y="593768"/>
                      </a:cubicBezTo>
                      <a:cubicBezTo>
                        <a:pt x="566382" y="593768"/>
                        <a:pt x="259108" y="527308"/>
                        <a:pt x="36685" y="419857"/>
                      </a:cubicBezTo>
                      <a:lnTo>
                        <a:pt x="0" y="400358"/>
                      </a:lnTo>
                      <a:lnTo>
                        <a:pt x="36685" y="359994"/>
                      </a:lnTo>
                      <a:cubicBezTo>
                        <a:pt x="259108" y="137571"/>
                        <a:pt x="566382" y="0"/>
                        <a:pt x="905787" y="0"/>
                      </a:cubicBezTo>
                      <a:close/>
                    </a:path>
                  </a:pathLst>
                </a:custGeom>
                <a:grp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sz="1765" dirty="0">
                    <a:solidFill>
                      <a:srgbClr val="FFFFFF"/>
                    </a:solidFill>
                  </a:endParaRPr>
                </a:p>
              </p:txBody>
            </p:sp>
            <p:sp>
              <p:nvSpPr>
                <p:cNvPr id="13" name="Freeform 23"/>
                <p:cNvSpPr/>
                <p:nvPr/>
              </p:nvSpPr>
              <p:spPr>
                <a:xfrm>
                  <a:off x="5441575" y="3146961"/>
                  <a:ext cx="1811572" cy="593766"/>
                </a:xfrm>
                <a:custGeom>
                  <a:avLst/>
                  <a:gdLst>
                    <a:gd name="connsiteX0" fmla="*/ 905786 w 1811572"/>
                    <a:gd name="connsiteY0" fmla="*/ 0 h 593766"/>
                    <a:gd name="connsiteX1" fmla="*/ 1774888 w 1811572"/>
                    <a:gd name="connsiteY1" fmla="*/ 173911 h 593766"/>
                    <a:gd name="connsiteX2" fmla="*/ 1811572 w 1811572"/>
                    <a:gd name="connsiteY2" fmla="*/ 193410 h 593766"/>
                    <a:gd name="connsiteX3" fmla="*/ 1774888 w 1811572"/>
                    <a:gd name="connsiteY3" fmla="*/ 233772 h 593766"/>
                    <a:gd name="connsiteX4" fmla="*/ 905786 w 1811572"/>
                    <a:gd name="connsiteY4" fmla="*/ 593766 h 593766"/>
                    <a:gd name="connsiteX5" fmla="*/ 36684 w 1811572"/>
                    <a:gd name="connsiteY5" fmla="*/ 233772 h 593766"/>
                    <a:gd name="connsiteX6" fmla="*/ 0 w 1811572"/>
                    <a:gd name="connsiteY6" fmla="*/ 193410 h 593766"/>
                    <a:gd name="connsiteX7" fmla="*/ 36684 w 1811572"/>
                    <a:gd name="connsiteY7" fmla="*/ 173911 h 593766"/>
                    <a:gd name="connsiteX8" fmla="*/ 905786 w 1811572"/>
                    <a:gd name="connsiteY8" fmla="*/ 0 h 5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572" h="593766">
                      <a:moveTo>
                        <a:pt x="905786" y="0"/>
                      </a:moveTo>
                      <a:cubicBezTo>
                        <a:pt x="1245192" y="0"/>
                        <a:pt x="1552466" y="66460"/>
                        <a:pt x="1774888" y="173911"/>
                      </a:cubicBezTo>
                      <a:lnTo>
                        <a:pt x="1811572" y="193410"/>
                      </a:lnTo>
                      <a:lnTo>
                        <a:pt x="1774888" y="233772"/>
                      </a:lnTo>
                      <a:cubicBezTo>
                        <a:pt x="1552466" y="456195"/>
                        <a:pt x="1245192" y="593766"/>
                        <a:pt x="905786" y="593766"/>
                      </a:cubicBezTo>
                      <a:cubicBezTo>
                        <a:pt x="566381" y="593766"/>
                        <a:pt x="259107" y="456195"/>
                        <a:pt x="36684" y="233772"/>
                      </a:cubicBezTo>
                      <a:lnTo>
                        <a:pt x="0" y="193410"/>
                      </a:lnTo>
                      <a:lnTo>
                        <a:pt x="36684" y="173911"/>
                      </a:lnTo>
                      <a:cubicBezTo>
                        <a:pt x="259107" y="66460"/>
                        <a:pt x="566381" y="0"/>
                        <a:pt x="905786" y="0"/>
                      </a:cubicBezTo>
                      <a:close/>
                    </a:path>
                  </a:pathLst>
                </a:custGeom>
                <a:grp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sz="1765" dirty="0">
                    <a:solidFill>
                      <a:srgbClr val="FFFFFF"/>
                    </a:solidFill>
                  </a:endParaRPr>
                </a:p>
              </p:txBody>
            </p:sp>
            <p:sp>
              <p:nvSpPr>
                <p:cNvPr id="14" name="Freeform 24"/>
                <p:cNvSpPr/>
                <p:nvPr/>
              </p:nvSpPr>
              <p:spPr>
                <a:xfrm>
                  <a:off x="5118265" y="1682893"/>
                  <a:ext cx="2458192" cy="1657478"/>
                </a:xfrm>
                <a:custGeom>
                  <a:avLst/>
                  <a:gdLst>
                    <a:gd name="connsiteX0" fmla="*/ 323309 w 2458192"/>
                    <a:gd name="connsiteY0" fmla="*/ 0 h 1657478"/>
                    <a:gd name="connsiteX1" fmla="*/ 359994 w 2458192"/>
                    <a:gd name="connsiteY1" fmla="*/ 19499 h 1657478"/>
                    <a:gd name="connsiteX2" fmla="*/ 1229096 w 2458192"/>
                    <a:gd name="connsiteY2" fmla="*/ 193410 h 1657478"/>
                    <a:gd name="connsiteX3" fmla="*/ 2098198 w 2458192"/>
                    <a:gd name="connsiteY3" fmla="*/ 19499 h 1657478"/>
                    <a:gd name="connsiteX4" fmla="*/ 2134883 w 2458192"/>
                    <a:gd name="connsiteY4" fmla="*/ 0 h 1657478"/>
                    <a:gd name="connsiteX5" fmla="*/ 2177526 w 2458192"/>
                    <a:gd name="connsiteY5" fmla="*/ 46919 h 1657478"/>
                    <a:gd name="connsiteX6" fmla="*/ 2458192 w 2458192"/>
                    <a:gd name="connsiteY6" fmla="*/ 828738 h 1657478"/>
                    <a:gd name="connsiteX7" fmla="*/ 2177526 w 2458192"/>
                    <a:gd name="connsiteY7" fmla="*/ 1610557 h 1657478"/>
                    <a:gd name="connsiteX8" fmla="*/ 2134882 w 2458192"/>
                    <a:gd name="connsiteY8" fmla="*/ 1657478 h 1657478"/>
                    <a:gd name="connsiteX9" fmla="*/ 2098198 w 2458192"/>
                    <a:gd name="connsiteY9" fmla="*/ 1637979 h 1657478"/>
                    <a:gd name="connsiteX10" fmla="*/ 1229096 w 2458192"/>
                    <a:gd name="connsiteY10" fmla="*/ 1464068 h 1657478"/>
                    <a:gd name="connsiteX11" fmla="*/ 359994 w 2458192"/>
                    <a:gd name="connsiteY11" fmla="*/ 1637979 h 1657478"/>
                    <a:gd name="connsiteX12" fmla="*/ 323310 w 2458192"/>
                    <a:gd name="connsiteY12" fmla="*/ 1657478 h 1657478"/>
                    <a:gd name="connsiteX13" fmla="*/ 280666 w 2458192"/>
                    <a:gd name="connsiteY13" fmla="*/ 1610557 h 1657478"/>
                    <a:gd name="connsiteX14" fmla="*/ 0 w 2458192"/>
                    <a:gd name="connsiteY14" fmla="*/ 828738 h 1657478"/>
                    <a:gd name="connsiteX15" fmla="*/ 280666 w 2458192"/>
                    <a:gd name="connsiteY15" fmla="*/ 46919 h 1657478"/>
                    <a:gd name="connsiteX16" fmla="*/ 323309 w 2458192"/>
                    <a:gd name="connsiteY16" fmla="*/ 0 h 165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8192" h="1657478">
                      <a:moveTo>
                        <a:pt x="323309" y="0"/>
                      </a:moveTo>
                      <a:lnTo>
                        <a:pt x="359994" y="19499"/>
                      </a:lnTo>
                      <a:cubicBezTo>
                        <a:pt x="582417" y="126950"/>
                        <a:pt x="889691" y="193410"/>
                        <a:pt x="1229096" y="193410"/>
                      </a:cubicBezTo>
                      <a:cubicBezTo>
                        <a:pt x="1568502" y="193410"/>
                        <a:pt x="1875776" y="126950"/>
                        <a:pt x="2098198" y="19499"/>
                      </a:cubicBezTo>
                      <a:lnTo>
                        <a:pt x="2134883" y="0"/>
                      </a:lnTo>
                      <a:lnTo>
                        <a:pt x="2177526" y="46919"/>
                      </a:lnTo>
                      <a:cubicBezTo>
                        <a:pt x="2352864" y="259379"/>
                        <a:pt x="2458192" y="531758"/>
                        <a:pt x="2458192" y="828738"/>
                      </a:cubicBezTo>
                      <a:cubicBezTo>
                        <a:pt x="2458192" y="1125718"/>
                        <a:pt x="2352864" y="1398097"/>
                        <a:pt x="2177526" y="1610557"/>
                      </a:cubicBezTo>
                      <a:lnTo>
                        <a:pt x="2134882" y="1657478"/>
                      </a:lnTo>
                      <a:lnTo>
                        <a:pt x="2098198" y="1637979"/>
                      </a:lnTo>
                      <a:cubicBezTo>
                        <a:pt x="1875776" y="1530528"/>
                        <a:pt x="1568502" y="1464068"/>
                        <a:pt x="1229096" y="1464068"/>
                      </a:cubicBezTo>
                      <a:cubicBezTo>
                        <a:pt x="889691" y="1464068"/>
                        <a:pt x="582417" y="1530528"/>
                        <a:pt x="359994" y="1637979"/>
                      </a:cubicBezTo>
                      <a:lnTo>
                        <a:pt x="323310" y="1657478"/>
                      </a:lnTo>
                      <a:lnTo>
                        <a:pt x="280666" y="1610557"/>
                      </a:lnTo>
                      <a:cubicBezTo>
                        <a:pt x="105328" y="1398097"/>
                        <a:pt x="0" y="1125718"/>
                        <a:pt x="0" y="828738"/>
                      </a:cubicBezTo>
                      <a:cubicBezTo>
                        <a:pt x="0" y="531758"/>
                        <a:pt x="105328" y="259379"/>
                        <a:pt x="280666" y="46919"/>
                      </a:cubicBezTo>
                      <a:lnTo>
                        <a:pt x="323309" y="0"/>
                      </a:lnTo>
                      <a:close/>
                    </a:path>
                  </a:pathLst>
                </a:custGeom>
                <a:grp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sz="1765" dirty="0">
                    <a:solidFill>
                      <a:srgbClr val="FFFFFF"/>
                    </a:solidFill>
                  </a:endParaRPr>
                </a:p>
              </p:txBody>
            </p:sp>
            <p:sp>
              <p:nvSpPr>
                <p:cNvPr id="15" name="Oval 26"/>
                <p:cNvSpPr/>
                <p:nvPr/>
              </p:nvSpPr>
              <p:spPr>
                <a:xfrm>
                  <a:off x="5747657" y="1282535"/>
                  <a:ext cx="1187533" cy="2458192"/>
                </a:xfrm>
                <a:prstGeom prst="ellipse">
                  <a:avLst/>
                </a:prstGeom>
                <a:grp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kumimoji="0" lang="en-GB" sz="1765" dirty="0">
                    <a:solidFill>
                      <a:srgbClr val="FFFFFF"/>
                    </a:solidFill>
                  </a:endParaRPr>
                </a:p>
              </p:txBody>
            </p:sp>
            <p:cxnSp>
              <p:nvCxnSpPr>
                <p:cNvPr id="16" name="Straight Connector 27"/>
                <p:cNvCxnSpPr>
                  <a:stCxn id="14" idx="14"/>
                  <a:endCxn id="14" idx="6"/>
                </p:cNvCxnSpPr>
                <p:nvPr/>
              </p:nvCxnSpPr>
              <p:spPr>
                <a:xfrm>
                  <a:off x="5118265" y="2511632"/>
                  <a:ext cx="2458192" cy="0"/>
                </a:xfrm>
                <a:prstGeom prst="line">
                  <a:avLst/>
                </a:prstGeom>
                <a:grpFill/>
                <a:ln w="666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 name="TextBox 21"/>
              <p:cNvSpPr txBox="1"/>
              <p:nvPr/>
            </p:nvSpPr>
            <p:spPr>
              <a:xfrm>
                <a:off x="5252745" y="1778773"/>
                <a:ext cx="1292589" cy="558410"/>
              </a:xfrm>
              <a:prstGeom prst="rect">
                <a:avLst/>
              </a:prstGeom>
              <a:grpFill/>
              <a:ln>
                <a:noFill/>
              </a:ln>
            </p:spPr>
            <p:txBody>
              <a:bodyPr wrap="none" lIns="35292" tIns="0" rIns="35292" bIns="0" rtlCol="0" anchor="ctr" anchorCtr="0">
                <a:noAutofit/>
              </a:bodyPr>
              <a:lstStyle/>
              <a:p>
                <a:pPr algn="ctr" defTabSz="914367">
                  <a:defRPr/>
                </a:pPr>
                <a:r>
                  <a:rPr kumimoji="0" lang="en-GB" sz="4313" dirty="0">
                    <a:solidFill>
                      <a:srgbClr val="FFFFFF"/>
                    </a:solidFill>
                    <a:effectLst>
                      <a:outerShdw blurRad="38100" dist="38100" dir="2700000" algn="tl">
                        <a:srgbClr val="000000">
                          <a:alpha val="43137"/>
                        </a:srgbClr>
                      </a:outerShdw>
                    </a:effectLst>
                    <a:cs typeface="Segoe UI Light" panose="020B0502040204020203" pitchFamily="34" charset="0"/>
                  </a:rPr>
                  <a:t>DNS</a:t>
                </a:r>
              </a:p>
            </p:txBody>
          </p:sp>
        </p:grpSp>
      </p:grpSp>
      <p:sp>
        <p:nvSpPr>
          <p:cNvPr id="18" name="Text Placeholder 2"/>
          <p:cNvSpPr txBox="1">
            <a:spLocks/>
          </p:cNvSpPr>
          <p:nvPr/>
        </p:nvSpPr>
        <p:spPr>
          <a:xfrm>
            <a:off x="2272715" y="1561448"/>
            <a:ext cx="3076265" cy="54310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4"/>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4"/>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12" defTabSz="896261">
              <a:spcAft>
                <a:spcPts val="882"/>
              </a:spcAft>
              <a:defRPr/>
            </a:pPr>
            <a:r>
              <a:rPr kumimoji="0" lang="en-GB" sz="3921" spc="-98" dirty="0">
                <a:solidFill>
                  <a:schemeClr val="tx1"/>
                </a:solidFill>
                <a:latin typeface="+mn-lt"/>
              </a:rPr>
              <a:t>Azure DNS</a:t>
            </a:r>
          </a:p>
        </p:txBody>
      </p:sp>
      <p:sp>
        <p:nvSpPr>
          <p:cNvPr id="20" name="Rectangle 19"/>
          <p:cNvSpPr/>
          <p:nvPr>
            <p:custDataLst>
              <p:tags r:id="rId1"/>
            </p:custDataLst>
          </p:nvPr>
        </p:nvSpPr>
        <p:spPr bwMode="auto">
          <a:xfrm>
            <a:off x="1226953" y="4436403"/>
            <a:ext cx="4662198" cy="1442919"/>
          </a:xfrm>
          <a:prstGeom prst="rect">
            <a:avLst/>
          </a:prstGeom>
          <a:solidFill>
            <a:schemeClr val="accent4"/>
          </a:solidFill>
          <a:ln>
            <a:noFill/>
          </a:ln>
        </p:spPr>
        <p:style>
          <a:lnRef idx="2">
            <a:schemeClr val="accent3"/>
          </a:lnRef>
          <a:fillRef idx="1">
            <a:schemeClr val="lt1"/>
          </a:fillRef>
          <a:effectRef idx="0">
            <a:schemeClr val="accent3"/>
          </a:effectRef>
          <a:fontRef idx="minor">
            <a:schemeClr val="dk1"/>
          </a:fontRef>
        </p:style>
        <p:txBody>
          <a:bodyPr vert="horz" wrap="none" lIns="89642" tIns="89642" rIns="89642" bIns="89642" rtlCol="0">
            <a:spAutoFit/>
          </a:bodyPr>
          <a:lstStyle/>
          <a:p>
            <a:pPr algn="ctr" defTabSz="914192">
              <a:spcAft>
                <a:spcPts val="588"/>
              </a:spcAft>
              <a:defRPr/>
            </a:pPr>
            <a:r>
              <a:rPr kumimoji="0" lang="en-US" altLang="ja-JP" sz="2400" dirty="0">
                <a:solidFill>
                  <a:schemeClr val="tx1"/>
                </a:solidFill>
              </a:rPr>
              <a:t>Azure</a:t>
            </a:r>
            <a:r>
              <a:rPr lang="ja-JP" altLang="en-US" sz="2400" dirty="0">
                <a:solidFill>
                  <a:schemeClr val="tx1"/>
                </a:solidFill>
              </a:rPr>
              <a:t>で自分</a:t>
            </a:r>
            <a:r>
              <a:rPr kumimoji="0" lang="ja-JP" altLang="en-US" sz="2400" dirty="0">
                <a:solidFill>
                  <a:schemeClr val="tx1"/>
                </a:solidFill>
              </a:rPr>
              <a:t>の </a:t>
            </a:r>
            <a:r>
              <a:rPr kumimoji="0" lang="en-US" altLang="ja-JP" sz="2400" dirty="0">
                <a:solidFill>
                  <a:schemeClr val="tx1"/>
                </a:solidFill>
              </a:rPr>
              <a:t>DNS</a:t>
            </a:r>
            <a:r>
              <a:rPr kumimoji="0" lang="ja-JP" altLang="en-US" sz="2400" dirty="0">
                <a:solidFill>
                  <a:schemeClr val="tx1"/>
                </a:solidFill>
              </a:rPr>
              <a:t> ドメインをホスト</a:t>
            </a:r>
            <a:endParaRPr kumimoji="0" lang="en-US" sz="2400" dirty="0">
              <a:solidFill>
                <a:schemeClr val="tx1"/>
              </a:solidFill>
            </a:endParaRPr>
          </a:p>
          <a:p>
            <a:pPr algn="ctr" defTabSz="914192">
              <a:spcAft>
                <a:spcPts val="588"/>
              </a:spcAft>
              <a:defRPr/>
            </a:pPr>
            <a:endParaRPr kumimoji="0" lang="en-US" altLang="ja-JP" sz="2400" dirty="0">
              <a:solidFill>
                <a:schemeClr val="tx1"/>
              </a:solidFill>
            </a:endParaRPr>
          </a:p>
          <a:p>
            <a:pPr algn="ctr" defTabSz="914192">
              <a:spcAft>
                <a:spcPts val="588"/>
              </a:spcAft>
              <a:defRPr/>
            </a:pPr>
            <a:r>
              <a:rPr kumimoji="0" lang="ja-JP" altLang="en-US" sz="2400" dirty="0">
                <a:solidFill>
                  <a:schemeClr val="tx1"/>
                </a:solidFill>
              </a:rPr>
              <a:t>ドメイン ホスティングを統合</a:t>
            </a:r>
            <a:endParaRPr kumimoji="0" lang="en-US" sz="2400" dirty="0">
              <a:solidFill>
                <a:schemeClr val="tx1"/>
              </a:solidFill>
            </a:endParaRPr>
          </a:p>
        </p:txBody>
      </p:sp>
      <p:sp>
        <p:nvSpPr>
          <p:cNvPr id="21" name="Rectangle 20"/>
          <p:cNvSpPr/>
          <p:nvPr>
            <p:custDataLst>
              <p:tags r:id="rId2"/>
            </p:custDataLst>
          </p:nvPr>
        </p:nvSpPr>
        <p:spPr bwMode="auto">
          <a:xfrm>
            <a:off x="6330688" y="4436403"/>
            <a:ext cx="4911497" cy="1442919"/>
          </a:xfrm>
          <a:prstGeom prst="rect">
            <a:avLst/>
          </a:prstGeom>
          <a:solidFill>
            <a:schemeClr val="accent4"/>
          </a:solidFill>
          <a:ln>
            <a:noFill/>
          </a:ln>
        </p:spPr>
        <p:style>
          <a:lnRef idx="2">
            <a:schemeClr val="accent3"/>
          </a:lnRef>
          <a:fillRef idx="1">
            <a:schemeClr val="lt1"/>
          </a:fillRef>
          <a:effectRef idx="0">
            <a:schemeClr val="accent3"/>
          </a:effectRef>
          <a:fontRef idx="minor">
            <a:schemeClr val="dk1"/>
          </a:fontRef>
        </p:style>
        <p:txBody>
          <a:bodyPr vert="horz" wrap="none" lIns="89642" tIns="89642" rIns="89642" bIns="89642" rtlCol="0">
            <a:spAutoFit/>
          </a:bodyPr>
          <a:lstStyle/>
          <a:p>
            <a:pPr algn="ctr" defTabSz="914192">
              <a:spcAft>
                <a:spcPts val="588"/>
              </a:spcAft>
              <a:defRPr/>
            </a:pPr>
            <a:r>
              <a:rPr kumimoji="0" lang="ja-JP" altLang="en-US" sz="2400" dirty="0">
                <a:solidFill>
                  <a:schemeClr val="tx1"/>
                </a:solidFill>
              </a:rPr>
              <a:t>柔軟なポリシーで、ユーザー トラフィックを</a:t>
            </a:r>
            <a:endParaRPr lang="en-US" altLang="ja-JP" sz="2400" dirty="0">
              <a:solidFill>
                <a:schemeClr val="tx1"/>
              </a:solidFill>
            </a:endParaRPr>
          </a:p>
          <a:p>
            <a:pPr algn="ctr" defTabSz="914192">
              <a:spcAft>
                <a:spcPts val="588"/>
              </a:spcAft>
              <a:defRPr/>
            </a:pPr>
            <a:r>
              <a:rPr kumimoji="0" lang="ja-JP" altLang="en-US" sz="2400" dirty="0">
                <a:solidFill>
                  <a:schemeClr val="tx1"/>
                </a:solidFill>
              </a:rPr>
              <a:t>グローバルにルーティング</a:t>
            </a:r>
            <a:endParaRPr lang="en-US" altLang="ja-JP" sz="2400" dirty="0">
              <a:solidFill>
                <a:schemeClr val="tx1"/>
              </a:solidFill>
            </a:endParaRPr>
          </a:p>
          <a:p>
            <a:pPr algn="ctr" defTabSz="914192">
              <a:spcAft>
                <a:spcPts val="588"/>
              </a:spcAft>
              <a:defRPr/>
            </a:pPr>
            <a:r>
              <a:rPr kumimoji="0" lang="ja-JP" altLang="en-US" sz="2400" dirty="0">
                <a:solidFill>
                  <a:schemeClr val="tx1"/>
                </a:solidFill>
              </a:rPr>
              <a:t>最高のユーザー エクスペリエンスを提供</a:t>
            </a:r>
            <a:r>
              <a:rPr kumimoji="0" lang="en-US" sz="2400" dirty="0">
                <a:solidFill>
                  <a:schemeClr val="tx1"/>
                </a:solidFill>
              </a:rPr>
              <a:t>  </a:t>
            </a:r>
          </a:p>
        </p:txBody>
      </p:sp>
    </p:spTree>
    <p:extLst>
      <p:ext uri="{BB962C8B-B14F-4D97-AF65-F5344CB8AC3E}">
        <p14:creationId xmlns:p14="http://schemas.microsoft.com/office/powerpoint/2010/main" val="27194074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latin typeface="+mj-ea"/>
                <a:ea typeface="+mj-ea"/>
              </a:rPr>
              <a:t>二つの管理ポータル</a:t>
            </a:r>
          </a:p>
        </p:txBody>
      </p:sp>
      <p:sp>
        <p:nvSpPr>
          <p:cNvPr id="6" name="テキスト ボックス 5"/>
          <p:cNvSpPr txBox="1"/>
          <p:nvPr/>
        </p:nvSpPr>
        <p:spPr bwMode="auto">
          <a:xfrm>
            <a:off x="7234274" y="6012270"/>
            <a:ext cx="3110789" cy="734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43352" tIns="89594" rIns="143352" bIns="89594" rtlCol="0">
            <a:spAutoFit/>
          </a:bodyPr>
          <a:lstStyle/>
          <a:p>
            <a:pPr algn="ctr" defTabSz="913341" fontAlgn="base">
              <a:lnSpc>
                <a:spcPct val="90000"/>
              </a:lnSpc>
              <a:spcBef>
                <a:spcPct val="0"/>
              </a:spcBef>
              <a:spcAft>
                <a:spcPts val="1175"/>
              </a:spcAft>
            </a:pPr>
            <a:r>
              <a:rPr kumimoji="1" lang="ja-JP" altLang="en-US" sz="2000" dirty="0">
                <a:cs typeface="Segoe UI" charset="0"/>
              </a:rPr>
              <a:t>「</a:t>
            </a:r>
            <a:r>
              <a:rPr kumimoji="1" lang="en-US" altLang="ja-JP" sz="2000" dirty="0">
                <a:cs typeface="Segoe UI" charset="0"/>
              </a:rPr>
              <a:t>Azure</a:t>
            </a:r>
            <a:r>
              <a:rPr kumimoji="1" lang="ja-JP" altLang="en-US" sz="2000" dirty="0">
                <a:cs typeface="Segoe UI" charset="0"/>
              </a:rPr>
              <a:t> ポータル」</a:t>
            </a:r>
            <a:br>
              <a:rPr kumimoji="1" lang="en-US" altLang="ja-JP" sz="2000" dirty="0">
                <a:cs typeface="Segoe UI" charset="0"/>
              </a:rPr>
            </a:br>
            <a:r>
              <a:rPr kumimoji="1" lang="en-US" altLang="ja-JP" sz="2000" dirty="0">
                <a:cs typeface="Segoe UI" charset="0"/>
                <a:hlinkClick r:id="rId2"/>
              </a:rPr>
              <a:t>https://portal.azure.com/</a:t>
            </a:r>
            <a:endParaRPr kumimoji="1" lang="ja-JP" altLang="en-US" sz="2000" dirty="0">
              <a:cs typeface="Segoe UI" charset="0"/>
            </a:endParaRPr>
          </a:p>
        </p:txBody>
      </p:sp>
      <p:sp>
        <p:nvSpPr>
          <p:cNvPr id="9" name="テキスト ボックス 8"/>
          <p:cNvSpPr txBox="1"/>
          <p:nvPr/>
        </p:nvSpPr>
        <p:spPr bwMode="auto">
          <a:xfrm>
            <a:off x="678886" y="6012270"/>
            <a:ext cx="4244113" cy="734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43352" tIns="89594" rIns="143352" bIns="89594" rtlCol="0">
            <a:spAutoFit/>
          </a:bodyPr>
          <a:lstStyle/>
          <a:p>
            <a:pPr algn="ctr" defTabSz="913341" fontAlgn="base">
              <a:lnSpc>
                <a:spcPct val="90000"/>
              </a:lnSpc>
              <a:spcBef>
                <a:spcPct val="0"/>
              </a:spcBef>
              <a:spcAft>
                <a:spcPts val="1175"/>
              </a:spcAft>
            </a:pPr>
            <a:r>
              <a:rPr kumimoji="1" lang="ja-JP" altLang="en-US" sz="2000" dirty="0">
                <a:cs typeface="Segoe UI" charset="0"/>
              </a:rPr>
              <a:t>「クラシックポータル」</a:t>
            </a:r>
            <a:br>
              <a:rPr kumimoji="1" lang="en-US" altLang="ja-JP" sz="2000" dirty="0">
                <a:cs typeface="Segoe UI" charset="0"/>
              </a:rPr>
            </a:br>
            <a:r>
              <a:rPr kumimoji="1" lang="en-US" altLang="ja-JP" sz="2000" dirty="0">
                <a:cs typeface="Segoe UI" charset="0"/>
                <a:hlinkClick r:id="rId3"/>
              </a:rPr>
              <a:t>https://manage.windowsazure.com</a:t>
            </a:r>
            <a:endParaRPr kumimoji="1" lang="ja-JP" altLang="en-US" sz="2000" dirty="0">
              <a:cs typeface="Segoe UI" charset="0"/>
            </a:endParaRPr>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52" y="1949549"/>
            <a:ext cx="4804181" cy="3933423"/>
          </a:xfrm>
          <a:prstGeom prst="rect">
            <a:avLst/>
          </a:prstGeom>
          <a:ln>
            <a:solidFill>
              <a:schemeClr val="tx1"/>
            </a:solidFill>
          </a:ln>
        </p:spPr>
      </p:pic>
      <p:pic>
        <p:nvPicPr>
          <p:cNvPr id="5" name="図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929" y="1949548"/>
            <a:ext cx="6449481" cy="3933423"/>
          </a:xfrm>
          <a:prstGeom prst="rect">
            <a:avLst/>
          </a:prstGeom>
        </p:spPr>
      </p:pic>
      <p:sp>
        <p:nvSpPr>
          <p:cNvPr id="8" name="Rectangle 46"/>
          <p:cNvSpPr/>
          <p:nvPr/>
        </p:nvSpPr>
        <p:spPr bwMode="auto">
          <a:xfrm>
            <a:off x="5564929" y="1384872"/>
            <a:ext cx="6449481" cy="564677"/>
          </a:xfrm>
          <a:prstGeom prst="rect">
            <a:avLst/>
          </a:prstGeom>
          <a:solidFill>
            <a:srgbClr val="D4E7F8"/>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en-US" altLang="ja-JP" sz="2745" kern="0" dirty="0">
                <a:solidFill>
                  <a:srgbClr val="FF0000"/>
                </a:solidFill>
                <a:cs typeface="Segoe UI" pitchFamily="34" charset="0"/>
              </a:rPr>
              <a:t>[NEW]</a:t>
            </a:r>
            <a:r>
              <a:rPr lang="en-US" altLang="ja-JP" sz="2745" kern="0" dirty="0">
                <a:solidFill>
                  <a:srgbClr val="505050"/>
                </a:solidFill>
                <a:cs typeface="Segoe UI" pitchFamily="34" charset="0"/>
              </a:rPr>
              <a:t> </a:t>
            </a:r>
            <a:r>
              <a:rPr lang="ja-JP" altLang="en-US" sz="2745" kern="0" dirty="0">
                <a:solidFill>
                  <a:srgbClr val="505050"/>
                </a:solidFill>
                <a:cs typeface="Segoe UI" pitchFamily="34" charset="0"/>
              </a:rPr>
              <a:t>正式リリースされました！</a:t>
            </a:r>
            <a:endParaRPr lang="en-US" sz="2745" kern="0" dirty="0">
              <a:solidFill>
                <a:srgbClr val="505050"/>
              </a:solidFill>
              <a:cs typeface="Segoe UI" pitchFamily="34" charset="0"/>
            </a:endParaRPr>
          </a:p>
        </p:txBody>
      </p:sp>
    </p:spTree>
    <p:extLst>
      <p:ext uri="{BB962C8B-B14F-4D97-AF65-F5344CB8AC3E}">
        <p14:creationId xmlns:p14="http://schemas.microsoft.com/office/powerpoint/2010/main" val="290374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z="5294" dirty="0"/>
              <a:t>Traffic</a:t>
            </a:r>
            <a:r>
              <a:rPr kumimoji="1" lang="ja-JP" altLang="en-US" sz="5294" dirty="0"/>
              <a:t> </a:t>
            </a:r>
            <a:r>
              <a:rPr kumimoji="1" lang="en-US" altLang="ja-JP" sz="5294" dirty="0"/>
              <a:t>Manager</a:t>
            </a:r>
            <a:endParaRPr kumimoji="1" lang="ja-JP" altLang="en-US" sz="5882" dirty="0"/>
          </a:p>
        </p:txBody>
      </p:sp>
      <p:grpSp>
        <p:nvGrpSpPr>
          <p:cNvPr id="1232" name="Group 1231"/>
          <p:cNvGrpSpPr/>
          <p:nvPr/>
        </p:nvGrpSpPr>
        <p:grpSpPr>
          <a:xfrm>
            <a:off x="4034246" y="1238562"/>
            <a:ext cx="7941206" cy="4431476"/>
            <a:chOff x="395371" y="1139688"/>
            <a:chExt cx="8399866" cy="4651514"/>
          </a:xfrm>
          <a:solidFill>
            <a:srgbClr val="9C9C9C"/>
          </a:solidFill>
        </p:grpSpPr>
        <p:sp>
          <p:nvSpPr>
            <p:cNvPr id="1233"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34"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35"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36"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37"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38"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39"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0"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1"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2"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3"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4"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5"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6"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7"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8"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49"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0"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1"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2"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3"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4"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5"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6"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7"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8"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59"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0"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1"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2"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3"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4"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5"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6"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7"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8"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69"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0"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1"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2"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3"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4"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5"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6"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7"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8"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79"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0"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1"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2"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3"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4"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5"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6"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7"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8"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89"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0"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1"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2"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3"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4"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5"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6"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7"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8"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299"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0"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1"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2"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3"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4"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5"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6"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7"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8"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09"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0"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1"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2"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3"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4"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5"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6"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7"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8"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19"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0"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1"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2"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3"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4"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5"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6"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7"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8"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29"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0"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1"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2"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3"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4"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5"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6"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7"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8"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39"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0"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1"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2"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3"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4"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5"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6"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7"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8"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49"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0"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1"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2"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3"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4"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5"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6"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7"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8"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59"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0"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1"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2"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3"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4"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5"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6"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7"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8"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69"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0"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1"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2"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3"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4"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5"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6"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7"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8"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79"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0"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1"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2"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3"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4"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5"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6"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7"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8"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89"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0"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1"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2"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3"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4"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5"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6"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7"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8"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399"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0"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1"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2"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3"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4"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5"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6"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7"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8"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09"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0"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1"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2"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3"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4"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5"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6"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7"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8"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19"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0"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1"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2"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3"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4"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5"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6"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7"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8"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29"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0"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1"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2"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3"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4"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5"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6"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7"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8"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39"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0"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1"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2"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3"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4"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5"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6"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7"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8"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49"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0"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1"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2"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3"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4"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5"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6"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7"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8"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59"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0"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1"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2"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3"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4"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5"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6"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7"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8"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69"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0"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1"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2"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3"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4"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5"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6"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7"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8"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79"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0"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1"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2"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3"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4"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5"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6"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7"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8"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89"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0"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1"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2"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3"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4"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5"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6"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7"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8"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499"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0"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1"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2"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3"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4"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5"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6"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7"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8"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09"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0"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1"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2"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3"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4"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5"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6"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7"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8"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19"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0"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1"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2"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3"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4"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5"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6"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7"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8"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29"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0"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1"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2"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3"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4"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5"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6"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7"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8"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39"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0"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1"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2"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3"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4"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5"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6"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7"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8"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49"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0"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1"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2"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3"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4"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5"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6"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7"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8"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59"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0"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1"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2"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3"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4"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5"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6"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7"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8"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69"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0"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1"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2"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3"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4"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5"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6"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7"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8"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79"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80"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81"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82"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83"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1584"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85"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86"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87"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1588"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89"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0"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1"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2"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3"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4"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5"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6"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7"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8"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599"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0"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1"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2"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3"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4"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5"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6"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7"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8"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09"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0"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1"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2"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3"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4"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5"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6"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7"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8"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19"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0"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1"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2"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3"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4"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5"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6"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7"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8"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29"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30"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31"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32"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1633"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34"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35"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36"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37"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38"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39"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0"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1"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2"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3"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4"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5"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6"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7"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8"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49"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0"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1"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2"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3"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4"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5"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6"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7"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8"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59"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0"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1"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2"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3"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4"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5"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6"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7"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8"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69"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0"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1"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2"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3"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4"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5"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6"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7"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8"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79"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0"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1"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2"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3"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4"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5"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6"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7"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8"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89"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0"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1"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2"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3"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4"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5"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6"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7"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8"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699"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0"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1"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2"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3"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4"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5"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6"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7"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8"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09"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0"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1"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2"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3"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4"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5"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6"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7"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8"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19"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0"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1"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2"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3"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4"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5"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6"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7"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8"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29"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30"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31"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32"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33"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1734"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35"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36"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37"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38"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39"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0"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1"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2"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3"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4"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5"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6"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7"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8"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49"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0"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1"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2"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3"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4"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5"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6"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7"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8"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59"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0"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1"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2"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3"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4"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5"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6"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7"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8"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69"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70"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71"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72"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73"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74"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75"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76"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1777"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78"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79"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0"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1"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2"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3"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4"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5"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6"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7"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8"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89"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0"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1"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2"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3"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4"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5"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6"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7"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8"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799"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0"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1"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2"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3"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4"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5"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6"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7"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8"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09"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0"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1"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2"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3"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4"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5"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6"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7"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8"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19"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20"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21"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22"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23"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24"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25"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26"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27"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1828"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29"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0"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1"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2"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3"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4"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5"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6"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7"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8"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39"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0"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1"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2"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3"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4"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5"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6"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7"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8"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49"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50"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51"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52"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53"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54"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1855"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56"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57"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58"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59"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0"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1"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2"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3"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4"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5"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6"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7"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8"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69"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0"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1"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2"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3"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4"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5"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6"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7"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8"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79"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0"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1"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2"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3"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4"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5"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6"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7"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8"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89"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0"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1"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2"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3"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4"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5"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6"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7"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8"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899"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0"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1"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2"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3"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4"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5"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6"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7"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8"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09"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0"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1"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2"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3"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4"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5"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6"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7"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8"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19"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0"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1"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2"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3"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4"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5"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6"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7"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8"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29"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0"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1"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2"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3"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4"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5"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6"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7"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8"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39"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0"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1"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2"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3"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4"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5"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6"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7"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8"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49"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50"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51"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1952"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53"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54"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55"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56"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57"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58"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59"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0"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1"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2"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3"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4"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5"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6"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7"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8"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69"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70"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1971"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72"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73"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74"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75"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76"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77"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78"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79"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0"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1"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2"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3"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4"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5"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6"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7"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8"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89"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0"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1"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2"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3"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4"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5"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6"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7"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8"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1999"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0"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1"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2"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3"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4"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5"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6"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7"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8"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09"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0"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1"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2"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3"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4"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5"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6"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7"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8"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19"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0"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1"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2"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3"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4"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5"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6"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7"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8"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29"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0"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1"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2"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3"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4"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5"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6"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7"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8"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39"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0"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1"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2"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3"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4"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5"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6"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7"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8"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49"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0"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1"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2"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3"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4"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5"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6"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7"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8"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59"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0"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1"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2"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3"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4"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5"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6"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7"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8"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69"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0"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1"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2"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3"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4"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5"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6"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7"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8"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79"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0"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1"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2"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3"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4"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5"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6"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7"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8"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89"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0"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1"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2"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3"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4"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5"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6"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7"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8"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099"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0"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1"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2"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3"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4"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5"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6"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7"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8"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09"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0"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1"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2"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3"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4"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5"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6"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7"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8"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19"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0"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1"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2"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3"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4"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5"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6"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7"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8"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29"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0"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1"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2"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3"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4"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5"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6"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7"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8"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39"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0"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1"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2"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3"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4"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5"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6"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7"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8"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49"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50"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51"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52"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53"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54"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55"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56"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2157"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58"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59"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0"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1"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2"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3"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4"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5"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6"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7"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8"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69"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0"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1"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2"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3"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4"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5"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6"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7"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8"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79"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0"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1"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2"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3"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4"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5"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6"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7"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8"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89"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0"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1"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2"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3"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4"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5"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6"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7"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8"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199"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0"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1"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2"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3"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4"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5"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6"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7"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8"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09"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0"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1"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2"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3"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4"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5"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6"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7"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8"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19"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0"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1"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2"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3"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4"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5"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6"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7"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8"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29"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30"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31"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32"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33"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34"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35"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36"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2237"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38"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39"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0"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1"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2"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3"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4"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5"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6"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7"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8"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49"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0"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1"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2"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3"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4"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5"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6"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7"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8"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59"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0"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1"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2"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3"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4"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5"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6"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7"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8"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69"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0"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1"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2"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3"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4"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5"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6"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7"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8"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79"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0"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1"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2"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3"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4"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5"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6"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7"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8"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89"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90"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91"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92"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93"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94"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95"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2296"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97"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98"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299"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0"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1"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2"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3"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4"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5"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6"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7"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8"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09"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0"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1"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2"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3"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4"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5"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6"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7"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8"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19"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0"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1"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2"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3"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4"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5"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6"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7"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8"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29"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0"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1"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2"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3"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4"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5"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6"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7"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8"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39"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0"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1"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2"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3"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4"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5"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6"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7"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8"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49"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0"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1"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2"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3"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4"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5"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6"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7"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8"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59"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0"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1"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2"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3"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4"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5"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6"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7"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8"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69"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0"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1"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2"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3"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4"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5"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6"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7"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8"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79"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0"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1"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2"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3"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4"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5"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6"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7"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8"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89"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0"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1"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2"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3"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4"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5"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6"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7"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8"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399"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00"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01"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02"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03"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04"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270">
                <a:defRPr/>
              </a:pPr>
              <a:endParaRPr kumimoji="0" lang="en-US" sz="2399" kern="0" dirty="0">
                <a:solidFill>
                  <a:srgbClr val="292929"/>
                </a:solidFill>
              </a:endParaRPr>
            </a:p>
          </p:txBody>
        </p:sp>
        <p:sp>
          <p:nvSpPr>
            <p:cNvPr id="2405"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06"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07"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08"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09"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0"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1"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2"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3"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4"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5"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6"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7"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8"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19"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0"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1"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2"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3"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4"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5"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6"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7"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8"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29"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0"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1"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2"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3"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4"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5"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6"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7"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8"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39"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40"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41"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42"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43"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44"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45"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46"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sp>
          <p:nvSpPr>
            <p:cNvPr id="2447"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270">
                <a:defRPr/>
              </a:pPr>
              <a:endParaRPr kumimoji="0" lang="en-US" sz="2399" kern="0" dirty="0">
                <a:solidFill>
                  <a:srgbClr val="292929"/>
                </a:solidFill>
              </a:endParaRPr>
            </a:p>
          </p:txBody>
        </p:sp>
      </p:grpSp>
      <p:sp>
        <p:nvSpPr>
          <p:cNvPr id="2448" name="Title 4"/>
          <p:cNvSpPr txBox="1">
            <a:spLocks/>
          </p:cNvSpPr>
          <p:nvPr/>
        </p:nvSpPr>
        <p:spPr>
          <a:xfrm>
            <a:off x="6992415" y="5594998"/>
            <a:ext cx="3373599" cy="475652"/>
          </a:xfrm>
          <a:prstGeom prst="rect">
            <a:avLst/>
          </a:prstGeom>
          <a:solidFill>
            <a:srgbClr val="0078D7">
              <a:lumMod val="50000"/>
            </a:srgbClr>
          </a:solidFill>
        </p:spPr>
        <p:txBody>
          <a:bodyPr vert="horz" lIns="91427" tIns="45713" rIns="91427" bIns="45713"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896386">
              <a:defRPr/>
            </a:pPr>
            <a:r>
              <a:rPr kumimoji="0" lang="en-US" sz="2800" dirty="0">
                <a:solidFill>
                  <a:srgbClr val="FFFFFF"/>
                </a:solidFill>
                <a:effectLst>
                  <a:outerShdw blurRad="38100" dist="38100" dir="2700000" algn="tl">
                    <a:srgbClr val="000000">
                      <a:alpha val="43137"/>
                    </a:srgbClr>
                  </a:outerShdw>
                </a:effectLst>
                <a:latin typeface="+mn-lt"/>
                <a:ea typeface="+mn-ea"/>
              </a:rPr>
              <a:t>www.contoso.com</a:t>
            </a:r>
            <a:endParaRPr kumimoji="0" lang="en-US" sz="2800" dirty="0">
              <a:solidFill>
                <a:srgbClr val="000000"/>
              </a:solidFill>
              <a:latin typeface="+mn-lt"/>
              <a:ea typeface="+mn-ea"/>
            </a:endParaRPr>
          </a:p>
        </p:txBody>
      </p:sp>
      <p:sp>
        <p:nvSpPr>
          <p:cNvPr id="2449" name="Rectangle 2448"/>
          <p:cNvSpPr/>
          <p:nvPr/>
        </p:nvSpPr>
        <p:spPr>
          <a:xfrm>
            <a:off x="4365579" y="2623116"/>
            <a:ext cx="299222" cy="287590"/>
          </a:xfrm>
          <a:prstGeom prst="rect">
            <a:avLst/>
          </a:prstGeom>
          <a:noFill/>
          <a:ln w="10795" cap="flat" cmpd="sng" algn="ctr">
            <a:noFill/>
            <a:prstDash val="solid"/>
          </a:ln>
          <a:effectLst/>
        </p:spPr>
        <p:txBody>
          <a:bodyPr rtlCol="0" anchor="ctr"/>
          <a:lstStyle/>
          <a:p>
            <a:pPr algn="ctr" defTabSz="896386">
              <a:defRPr/>
            </a:pPr>
            <a:endParaRPr kumimoji="0" lang="en-US" kern="0" dirty="0">
              <a:solidFill>
                <a:srgbClr val="FFFFFF"/>
              </a:solidFill>
            </a:endParaRPr>
          </a:p>
        </p:txBody>
      </p:sp>
      <p:sp>
        <p:nvSpPr>
          <p:cNvPr id="2450" name="Text Placeholder 5"/>
          <p:cNvSpPr txBox="1">
            <a:spLocks/>
          </p:cNvSpPr>
          <p:nvPr/>
        </p:nvSpPr>
        <p:spPr>
          <a:xfrm>
            <a:off x="179661" y="3137898"/>
            <a:ext cx="11425919" cy="3729337"/>
          </a:xfrm>
          <a:prstGeom prst="rect">
            <a:avLst/>
          </a:prstGeom>
        </p:spPr>
        <p:txBody>
          <a:bodyPr vert="horz" wrap="square" lIns="143428" tIns="89642" rIns="143428"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293">
              <a:buClr>
                <a:srgbClr val="FFFFFF"/>
              </a:buClr>
              <a:defRPr/>
            </a:pPr>
            <a:r>
              <a:rPr kumimoji="0" lang="ja-JP" altLang="en-US" sz="3137" dirty="0">
                <a:solidFill>
                  <a:schemeClr val="accent1"/>
                </a:solidFill>
                <a:latin typeface="+mn-lt"/>
              </a:rPr>
              <a:t>トラフィック管理ポリシー</a:t>
            </a:r>
            <a:endParaRPr kumimoji="0" lang="en-US" sz="3137" dirty="0">
              <a:solidFill>
                <a:schemeClr val="accent1"/>
              </a:solidFill>
              <a:latin typeface="+mn-lt"/>
            </a:endParaRPr>
          </a:p>
          <a:p>
            <a:pPr defTabSz="914293">
              <a:buClr>
                <a:srgbClr val="FFFFFF"/>
              </a:buClr>
              <a:defRPr/>
            </a:pPr>
            <a:endParaRPr kumimoji="0" lang="en-US" sz="2353" b="1" dirty="0">
              <a:solidFill>
                <a:schemeClr val="tx1"/>
              </a:solidFill>
              <a:latin typeface="+mn-lt"/>
            </a:endParaRPr>
          </a:p>
          <a:p>
            <a:pPr defTabSz="914293">
              <a:buClr>
                <a:srgbClr val="FFFFFF"/>
              </a:buClr>
              <a:defRPr/>
            </a:pPr>
            <a:r>
              <a:rPr kumimoji="0" lang="ja-JP" altLang="en-US" sz="2353" b="1" dirty="0">
                <a:solidFill>
                  <a:schemeClr val="tx1"/>
                </a:solidFill>
                <a:latin typeface="+mn-lt"/>
              </a:rPr>
              <a:t>レイテンシ </a:t>
            </a:r>
            <a:r>
              <a:rPr kumimoji="0" lang="en-US" altLang="ja-JP" sz="2353" b="1" dirty="0">
                <a:solidFill>
                  <a:schemeClr val="tx1"/>
                </a:solidFill>
                <a:latin typeface="+mn-lt"/>
              </a:rPr>
              <a:t>-</a:t>
            </a:r>
            <a:r>
              <a:rPr kumimoji="0" lang="ja-JP" altLang="en-US" sz="2353" b="1" dirty="0">
                <a:solidFill>
                  <a:schemeClr val="tx1"/>
                </a:solidFill>
                <a:latin typeface="+mn-lt"/>
              </a:rPr>
              <a:t> </a:t>
            </a:r>
            <a:r>
              <a:rPr kumimoji="0" lang="en-US" sz="2353" dirty="0">
                <a:solidFill>
                  <a:schemeClr val="tx1"/>
                </a:solidFill>
                <a:latin typeface="+mn-lt"/>
              </a:rPr>
              <a:t> </a:t>
            </a:r>
            <a:r>
              <a:rPr kumimoji="0" lang="ja-JP" altLang="en-US" sz="2353" dirty="0">
                <a:solidFill>
                  <a:schemeClr val="tx1"/>
                </a:solidFill>
                <a:latin typeface="+mn-lt"/>
              </a:rPr>
              <a:t>「最も近い」サービスに</a:t>
            </a:r>
            <a:br>
              <a:rPr kumimoji="0" lang="en-US" altLang="ja-JP" sz="2353" dirty="0">
                <a:solidFill>
                  <a:schemeClr val="tx1"/>
                </a:solidFill>
                <a:latin typeface="+mn-lt"/>
              </a:rPr>
            </a:br>
            <a:r>
              <a:rPr kumimoji="0" lang="ja-JP" altLang="en-US" sz="2353" dirty="0">
                <a:solidFill>
                  <a:schemeClr val="tx1"/>
                </a:solidFill>
                <a:latin typeface="+mn-lt"/>
              </a:rPr>
              <a:t>ルーティング</a:t>
            </a:r>
            <a:endParaRPr kumimoji="0" lang="en-US" altLang="ja-JP" sz="2353" dirty="0">
              <a:solidFill>
                <a:schemeClr val="tx1"/>
              </a:solidFill>
              <a:latin typeface="+mn-lt"/>
            </a:endParaRPr>
          </a:p>
          <a:p>
            <a:pPr defTabSz="914293">
              <a:buClr>
                <a:srgbClr val="FFFFFF"/>
              </a:buClr>
              <a:defRPr/>
            </a:pPr>
            <a:r>
              <a:rPr lang="ja-JP" altLang="en-US" sz="2353" b="1" dirty="0">
                <a:solidFill>
                  <a:schemeClr val="tx1"/>
                </a:solidFill>
                <a:latin typeface="+mn-lt"/>
              </a:rPr>
              <a:t>ラウンド ロビン</a:t>
            </a:r>
            <a:r>
              <a:rPr kumimoji="0" lang="en-US" sz="2353" dirty="0">
                <a:solidFill>
                  <a:schemeClr val="tx1"/>
                </a:solidFill>
                <a:latin typeface="+mn-lt"/>
              </a:rPr>
              <a:t> </a:t>
            </a:r>
            <a:r>
              <a:rPr kumimoji="0" lang="en-US" altLang="ja-JP" sz="2353" dirty="0">
                <a:solidFill>
                  <a:schemeClr val="tx1"/>
                </a:solidFill>
                <a:latin typeface="+mn-lt"/>
              </a:rPr>
              <a:t>–</a:t>
            </a:r>
            <a:r>
              <a:rPr kumimoji="0" lang="ja-JP" altLang="en-US" sz="2353" dirty="0">
                <a:solidFill>
                  <a:schemeClr val="tx1"/>
                </a:solidFill>
                <a:latin typeface="+mn-lt"/>
              </a:rPr>
              <a:t> すべてのサーバーに分散</a:t>
            </a:r>
            <a:endParaRPr kumimoji="0" lang="en-US" altLang="ja-JP" sz="2353" dirty="0">
              <a:solidFill>
                <a:schemeClr val="tx1"/>
              </a:solidFill>
              <a:latin typeface="+mn-lt"/>
            </a:endParaRPr>
          </a:p>
          <a:p>
            <a:pPr defTabSz="914293">
              <a:buClr>
                <a:srgbClr val="FFFFFF"/>
              </a:buClr>
              <a:defRPr/>
            </a:pPr>
            <a:r>
              <a:rPr lang="ja-JP" altLang="en-US" sz="2353" b="1" dirty="0">
                <a:solidFill>
                  <a:schemeClr val="tx1"/>
                </a:solidFill>
                <a:latin typeface="+mn-lt"/>
              </a:rPr>
              <a:t>フェイルオーバー</a:t>
            </a:r>
            <a:r>
              <a:rPr lang="ja-JP" altLang="en-US" sz="2353" dirty="0">
                <a:solidFill>
                  <a:schemeClr val="tx1"/>
                </a:solidFill>
                <a:latin typeface="+mn-lt"/>
              </a:rPr>
              <a:t> </a:t>
            </a:r>
            <a:r>
              <a:rPr lang="en-US" altLang="ja-JP" sz="2353" dirty="0">
                <a:solidFill>
                  <a:schemeClr val="tx1"/>
                </a:solidFill>
                <a:latin typeface="+mn-lt"/>
              </a:rPr>
              <a:t>–</a:t>
            </a:r>
            <a:r>
              <a:rPr lang="ja-JP" altLang="en-US" sz="2353" dirty="0">
                <a:solidFill>
                  <a:schemeClr val="tx1"/>
                </a:solidFill>
                <a:latin typeface="+mn-lt"/>
              </a:rPr>
              <a:t> プライマリ障害時に</a:t>
            </a:r>
            <a:endParaRPr lang="en-US" altLang="ja-JP" sz="2353" dirty="0">
              <a:solidFill>
                <a:schemeClr val="tx1"/>
              </a:solidFill>
              <a:latin typeface="+mn-lt"/>
            </a:endParaRPr>
          </a:p>
          <a:p>
            <a:pPr defTabSz="914293">
              <a:buClr>
                <a:srgbClr val="FFFFFF"/>
              </a:buClr>
              <a:defRPr/>
            </a:pPr>
            <a:r>
              <a:rPr lang="ja-JP" altLang="en-US" sz="2353" dirty="0">
                <a:solidFill>
                  <a:schemeClr val="tx1"/>
                </a:solidFill>
                <a:latin typeface="+mn-lt"/>
              </a:rPr>
              <a:t>「バックアップ」にルーティング</a:t>
            </a:r>
            <a:endParaRPr kumimoji="0" lang="en-US" sz="2353" dirty="0">
              <a:solidFill>
                <a:schemeClr val="tx1"/>
              </a:solidFill>
              <a:latin typeface="+mn-lt"/>
            </a:endParaRPr>
          </a:p>
          <a:p>
            <a:pPr defTabSz="914293">
              <a:buClr>
                <a:srgbClr val="FFFFFF"/>
              </a:buClr>
              <a:defRPr/>
            </a:pPr>
            <a:r>
              <a:rPr kumimoji="0" lang="ja-JP" altLang="en-US" sz="2353" b="1" dirty="0">
                <a:solidFill>
                  <a:schemeClr val="tx1"/>
                </a:solidFill>
                <a:latin typeface="+mn-lt"/>
              </a:rPr>
              <a:t>ネスト</a:t>
            </a:r>
            <a:r>
              <a:rPr kumimoji="0" lang="ja-JP" altLang="en-US" sz="2353" dirty="0">
                <a:solidFill>
                  <a:schemeClr val="tx1"/>
                </a:solidFill>
                <a:latin typeface="+mn-lt"/>
              </a:rPr>
              <a:t> </a:t>
            </a:r>
            <a:r>
              <a:rPr kumimoji="0" lang="en-US" altLang="ja-JP" sz="2353" dirty="0">
                <a:solidFill>
                  <a:schemeClr val="tx1"/>
                </a:solidFill>
                <a:latin typeface="+mn-lt"/>
              </a:rPr>
              <a:t>–</a:t>
            </a:r>
            <a:r>
              <a:rPr kumimoji="0" lang="ja-JP" altLang="en-US" sz="2353" dirty="0">
                <a:solidFill>
                  <a:schemeClr val="tx1"/>
                </a:solidFill>
                <a:latin typeface="+mn-lt"/>
              </a:rPr>
              <a:t> 柔軟な複数レベルのポリシー</a:t>
            </a:r>
            <a:endParaRPr kumimoji="0" lang="en-US" sz="2353" dirty="0">
              <a:solidFill>
                <a:schemeClr val="tx1"/>
              </a:solidFill>
              <a:latin typeface="+mn-lt"/>
            </a:endParaRPr>
          </a:p>
          <a:p>
            <a:pPr lvl="1" defTabSz="914293">
              <a:buClr>
                <a:srgbClr val="FFFFFF"/>
              </a:buClr>
              <a:defRPr/>
            </a:pPr>
            <a:endParaRPr kumimoji="0" lang="en-US" sz="1176" dirty="0">
              <a:solidFill>
                <a:schemeClr val="tx1"/>
              </a:solidFill>
            </a:endParaRPr>
          </a:p>
          <a:p>
            <a:pPr lvl="1" defTabSz="914293">
              <a:buClr>
                <a:srgbClr val="FFFFFF"/>
              </a:buClr>
              <a:defRPr/>
            </a:pPr>
            <a:endParaRPr kumimoji="0" lang="en-US" sz="1176" dirty="0">
              <a:solidFill>
                <a:schemeClr val="tx1"/>
              </a:solidFill>
            </a:endParaRPr>
          </a:p>
        </p:txBody>
      </p:sp>
      <p:pic>
        <p:nvPicPr>
          <p:cNvPr id="2451" name="Picture 245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75127" y="1982427"/>
            <a:ext cx="786176" cy="784484"/>
          </a:xfrm>
          <a:prstGeom prst="rect">
            <a:avLst/>
          </a:prstGeom>
        </p:spPr>
      </p:pic>
      <p:pic>
        <p:nvPicPr>
          <p:cNvPr id="2452" name="Picture 24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053" y="4055201"/>
            <a:ext cx="1172322" cy="1214526"/>
          </a:xfrm>
          <a:prstGeom prst="rect">
            <a:avLst/>
          </a:prstGeom>
        </p:spPr>
      </p:pic>
      <p:cxnSp>
        <p:nvCxnSpPr>
          <p:cNvPr id="2453" name="Straight Arrow Connector 2452"/>
          <p:cNvCxnSpPr>
            <a:endCxn id="2305" idx="3"/>
          </p:cNvCxnSpPr>
          <p:nvPr/>
        </p:nvCxnSpPr>
        <p:spPr>
          <a:xfrm>
            <a:off x="6097161" y="2766911"/>
            <a:ext cx="1984445" cy="1606942"/>
          </a:xfrm>
          <a:prstGeom prst="straightConnector1">
            <a:avLst/>
          </a:prstGeom>
          <a:noFill/>
          <a:ln w="25400" cap="flat" cmpd="sng" algn="ctr">
            <a:solidFill>
              <a:srgbClr val="0070C0"/>
            </a:solidFill>
            <a:prstDash val="solid"/>
            <a:headEnd type="triangle"/>
            <a:tailEnd type="none"/>
          </a:ln>
          <a:effectLst/>
        </p:spPr>
      </p:cxnSp>
      <p:cxnSp>
        <p:nvCxnSpPr>
          <p:cNvPr id="2454" name="Straight Arrow Connector 2453"/>
          <p:cNvCxnSpPr>
            <a:stCxn id="1881" idx="5"/>
          </p:cNvCxnSpPr>
          <p:nvPr/>
        </p:nvCxnSpPr>
        <p:spPr>
          <a:xfrm flipH="1">
            <a:off x="8907027" y="2792312"/>
            <a:ext cx="507813" cy="1229844"/>
          </a:xfrm>
          <a:prstGeom prst="straightConnector1">
            <a:avLst/>
          </a:prstGeom>
          <a:noFill/>
          <a:ln w="25400" cap="flat" cmpd="sng" algn="ctr">
            <a:solidFill>
              <a:srgbClr val="0070C0"/>
            </a:solidFill>
            <a:prstDash val="solid"/>
            <a:headEnd type="triangle"/>
            <a:tailEnd type="none"/>
          </a:ln>
          <a:effectLst/>
        </p:spPr>
      </p:cxnSp>
      <p:cxnSp>
        <p:nvCxnSpPr>
          <p:cNvPr id="2455" name="Straight Arrow Connector 2454"/>
          <p:cNvCxnSpPr>
            <a:stCxn id="2274" idx="4"/>
            <a:endCxn id="2452" idx="3"/>
          </p:cNvCxnSpPr>
          <p:nvPr/>
        </p:nvCxnSpPr>
        <p:spPr>
          <a:xfrm flipH="1">
            <a:off x="9265376" y="4187612"/>
            <a:ext cx="1182701" cy="474853"/>
          </a:xfrm>
          <a:prstGeom prst="straightConnector1">
            <a:avLst/>
          </a:prstGeom>
          <a:noFill/>
          <a:ln w="9525" cap="flat" cmpd="sng" algn="ctr">
            <a:solidFill>
              <a:srgbClr val="0070C0"/>
            </a:solidFill>
            <a:prstDash val="solid"/>
            <a:headEnd type="triangle"/>
            <a:tailEnd type="none"/>
          </a:ln>
          <a:effectLst/>
        </p:spPr>
      </p:cxnSp>
      <p:pic>
        <p:nvPicPr>
          <p:cNvPr id="2456" name="Picture 24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57416" y="2082935"/>
            <a:ext cx="786176" cy="784484"/>
          </a:xfrm>
          <a:prstGeom prst="rect">
            <a:avLst/>
          </a:prstGeom>
        </p:spPr>
      </p:pic>
      <p:pic>
        <p:nvPicPr>
          <p:cNvPr id="2457" name="Picture 24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2040" y="3789371"/>
            <a:ext cx="786176" cy="784484"/>
          </a:xfrm>
          <a:prstGeom prst="rect">
            <a:avLst/>
          </a:prstGeom>
        </p:spPr>
      </p:pic>
      <p:cxnSp>
        <p:nvCxnSpPr>
          <p:cNvPr id="2458" name="Straight Arrow Connector 2457"/>
          <p:cNvCxnSpPr>
            <a:stCxn id="2452" idx="2"/>
            <a:endCxn id="2448" idx="0"/>
          </p:cNvCxnSpPr>
          <p:nvPr/>
        </p:nvCxnSpPr>
        <p:spPr>
          <a:xfrm>
            <a:off x="8679214" y="5269728"/>
            <a:ext cx="0" cy="325271"/>
          </a:xfrm>
          <a:prstGeom prst="straightConnector1">
            <a:avLst/>
          </a:prstGeom>
          <a:noFill/>
          <a:ln w="38100" cap="flat" cmpd="sng" algn="ctr">
            <a:solidFill>
              <a:srgbClr val="0070C0"/>
            </a:solidFill>
            <a:prstDash val="solid"/>
            <a:headEnd type="triangle"/>
            <a:tailEnd type="none"/>
          </a:ln>
          <a:effectLst/>
        </p:spPr>
      </p:cxnSp>
    </p:spTree>
    <p:extLst>
      <p:ext uri="{BB962C8B-B14F-4D97-AF65-F5344CB8AC3E}">
        <p14:creationId xmlns:p14="http://schemas.microsoft.com/office/powerpoint/2010/main" val="781087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z="5294" dirty="0"/>
              <a:t>インターネット </a:t>
            </a:r>
            <a:r>
              <a:rPr kumimoji="1" lang="en-US" altLang="ja-JP" sz="5294" dirty="0"/>
              <a:t>IP</a:t>
            </a:r>
            <a:r>
              <a:rPr kumimoji="1" lang="ja-JP" altLang="en-US" sz="5294" dirty="0"/>
              <a:t> アドレスと負荷分散</a:t>
            </a:r>
            <a:endParaRPr kumimoji="1" lang="ja-JP" altLang="en-US" sz="5882" dirty="0"/>
          </a:p>
        </p:txBody>
      </p:sp>
      <p:sp>
        <p:nvSpPr>
          <p:cNvPr id="2" name="コンテンツ プレースホルダー 1"/>
          <p:cNvSpPr>
            <a:spLocks noGrp="1"/>
          </p:cNvSpPr>
          <p:nvPr>
            <p:ph sz="quarter" idx="10"/>
          </p:nvPr>
        </p:nvSpPr>
        <p:spPr/>
        <p:txBody>
          <a:bodyPr>
            <a:normAutofit fontScale="92500" lnSpcReduction="20000"/>
          </a:bodyPr>
          <a:lstStyle/>
          <a:p>
            <a:r>
              <a:rPr kumimoji="1" lang="en-US" altLang="ja-JP" dirty="0"/>
              <a:t>Azure </a:t>
            </a:r>
            <a:r>
              <a:rPr kumimoji="1" lang="ja-JP" altLang="en-US" dirty="0"/>
              <a:t>のパブリック </a:t>
            </a:r>
            <a:r>
              <a:rPr kumimoji="1" lang="en-US" altLang="ja-JP" dirty="0"/>
              <a:t>IP </a:t>
            </a:r>
            <a:r>
              <a:rPr kumimoji="1" lang="ja-JP" altLang="en-US" dirty="0"/>
              <a:t>アドレス</a:t>
            </a:r>
          </a:p>
          <a:p>
            <a:pPr lvl="1"/>
            <a:r>
              <a:rPr kumimoji="1" lang="ja-JP" altLang="en-US" dirty="0"/>
              <a:t>インスタンス </a:t>
            </a:r>
            <a:r>
              <a:rPr kumimoji="1" lang="en-US" altLang="ja-JP" dirty="0"/>
              <a:t>(VM) </a:t>
            </a:r>
            <a:r>
              <a:rPr kumimoji="1" lang="ja-JP" altLang="en-US" dirty="0"/>
              <a:t>レベルのアクセス、</a:t>
            </a:r>
            <a:br>
              <a:rPr kumimoji="1" lang="ja-JP" altLang="en-US" dirty="0"/>
            </a:br>
            <a:r>
              <a:rPr kumimoji="1" lang="ja-JP" altLang="en-US" dirty="0"/>
              <a:t>または負荷分散で利用可能</a:t>
            </a:r>
          </a:p>
          <a:p>
            <a:pPr lvl="1"/>
            <a:r>
              <a:rPr kumimoji="1" lang="ja-JP" altLang="en-US" dirty="0"/>
              <a:t>インスタンス レベル </a:t>
            </a:r>
            <a:r>
              <a:rPr kumimoji="1" lang="en-US" altLang="ja-JP" dirty="0"/>
              <a:t>IP</a:t>
            </a:r>
          </a:p>
          <a:p>
            <a:r>
              <a:rPr kumimoji="1" lang="ja-JP" altLang="en-US" dirty="0"/>
              <a:t>単一 </a:t>
            </a:r>
            <a:r>
              <a:rPr kumimoji="1" lang="en-US" altLang="ja-JP" dirty="0"/>
              <a:t>VM </a:t>
            </a:r>
            <a:r>
              <a:rPr kumimoji="1" lang="ja-JP" altLang="en-US" dirty="0"/>
              <a:t>に割り当てられるインターネット </a:t>
            </a:r>
            <a:r>
              <a:rPr kumimoji="1" lang="en-US" altLang="ja-JP" dirty="0"/>
              <a:t>IP</a:t>
            </a:r>
          </a:p>
          <a:p>
            <a:pPr lvl="1"/>
            <a:r>
              <a:rPr kumimoji="1" lang="ja-JP" altLang="en-US" dirty="0"/>
              <a:t>既定で全ポート範囲にアクセス可能</a:t>
            </a:r>
          </a:p>
          <a:p>
            <a:pPr lvl="1"/>
            <a:r>
              <a:rPr kumimoji="1" lang="ja-JP" altLang="en-US" dirty="0"/>
              <a:t>特定の </a:t>
            </a:r>
            <a:r>
              <a:rPr kumimoji="1" lang="en-US" altLang="ja-JP" dirty="0"/>
              <a:t>VM </a:t>
            </a:r>
            <a:r>
              <a:rPr kumimoji="1" lang="ja-JP" altLang="en-US" dirty="0"/>
              <a:t>を対象にしたアクセス</a:t>
            </a:r>
          </a:p>
          <a:p>
            <a:r>
              <a:rPr kumimoji="1" lang="ja-JP" altLang="en-US" dirty="0"/>
              <a:t>負荷分散 </a:t>
            </a:r>
            <a:r>
              <a:rPr kumimoji="1" lang="en-US" altLang="ja-JP" dirty="0"/>
              <a:t>IP (VIP)</a:t>
            </a:r>
          </a:p>
          <a:p>
            <a:pPr lvl="1"/>
            <a:r>
              <a:rPr kumimoji="1" lang="en-US" altLang="ja-JP" dirty="0"/>
              <a:t>1 </a:t>
            </a:r>
            <a:r>
              <a:rPr kumimoji="1" lang="ja-JP" altLang="en-US" dirty="0"/>
              <a:t>つ以上の </a:t>
            </a:r>
            <a:r>
              <a:rPr kumimoji="1" lang="en-US" altLang="ja-JP" dirty="0"/>
              <a:t>VM </a:t>
            </a:r>
            <a:r>
              <a:rPr kumimoji="1" lang="ja-JP" altLang="en-US" dirty="0"/>
              <a:t>インスタンスに</a:t>
            </a:r>
            <a:br>
              <a:rPr kumimoji="1" lang="ja-JP" altLang="en-US" dirty="0"/>
            </a:br>
            <a:r>
              <a:rPr kumimoji="1" lang="ja-JP" altLang="en-US" dirty="0"/>
              <a:t>負荷分散されるインターネット </a:t>
            </a:r>
            <a:r>
              <a:rPr kumimoji="1" lang="en-US" altLang="ja-JP" dirty="0"/>
              <a:t>IP</a:t>
            </a:r>
          </a:p>
          <a:p>
            <a:pPr lvl="1"/>
            <a:r>
              <a:rPr kumimoji="1" lang="ja-JP" altLang="en-US" dirty="0"/>
              <a:t>ポート リダイレクトが可能</a:t>
            </a:r>
          </a:p>
          <a:p>
            <a:pPr lvl="1"/>
            <a:r>
              <a:rPr kumimoji="1" lang="ja-JP" altLang="en-US" dirty="0"/>
              <a:t>負荷分散、高可用性、自動スケールのシナリオ</a:t>
            </a:r>
          </a:p>
          <a:p>
            <a:endParaRPr kumimoji="1" lang="ja-JP" altLang="en-US" dirty="0"/>
          </a:p>
        </p:txBody>
      </p:sp>
      <p:pic>
        <p:nvPicPr>
          <p:cNvPr id="60" name="Picture 59"/>
          <p:cNvPicPr>
            <a:picLocks noChangeAspect="1"/>
          </p:cNvPicPr>
          <p:nvPr/>
        </p:nvPicPr>
        <p:blipFill rotWithShape="1">
          <a:blip r:embed="rId2" cstate="print">
            <a:extLst>
              <a:ext uri="{28A0092B-C50C-407E-A947-70E740481C1C}">
                <a14:useLocalDpi xmlns:a14="http://schemas.microsoft.com/office/drawing/2010/main" val="0"/>
              </a:ext>
            </a:extLst>
          </a:blip>
          <a:srcRect b="31385"/>
          <a:stretch/>
        </p:blipFill>
        <p:spPr>
          <a:xfrm>
            <a:off x="7793641" y="2570863"/>
            <a:ext cx="3985939" cy="3149286"/>
          </a:xfrm>
          <a:prstGeom prst="rect">
            <a:avLst/>
          </a:prstGeom>
        </p:spPr>
      </p:pic>
      <p:cxnSp>
        <p:nvCxnSpPr>
          <p:cNvPr id="61" name="Straight Connector 60"/>
          <p:cNvCxnSpPr/>
          <p:nvPr/>
        </p:nvCxnSpPr>
        <p:spPr>
          <a:xfrm flipH="1" flipV="1">
            <a:off x="9771058" y="1941056"/>
            <a:ext cx="15033" cy="1166620"/>
          </a:xfrm>
          <a:prstGeom prst="line">
            <a:avLst/>
          </a:prstGeom>
          <a:noFill/>
          <a:ln w="28575" cap="rnd" cmpd="sng" algn="ctr">
            <a:solidFill>
              <a:schemeClr val="accent1"/>
            </a:solidFill>
            <a:prstDash val="sysDot"/>
            <a:headEnd type="none"/>
            <a:tailEnd type="none"/>
          </a:ln>
          <a:effectLst/>
        </p:spPr>
      </p:cxnSp>
      <p:sp>
        <p:nvSpPr>
          <p:cNvPr id="62" name="Rectangle 61"/>
          <p:cNvSpPr>
            <a:spLocks noChangeArrowheads="1"/>
          </p:cNvSpPr>
          <p:nvPr/>
        </p:nvSpPr>
        <p:spPr bwMode="auto">
          <a:xfrm>
            <a:off x="11253340" y="5049363"/>
            <a:ext cx="244572" cy="1966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63" name="Freeform 18"/>
          <p:cNvSpPr>
            <a:spLocks/>
          </p:cNvSpPr>
          <p:nvPr/>
        </p:nvSpPr>
        <p:spPr bwMode="auto">
          <a:xfrm>
            <a:off x="9469731" y="4742007"/>
            <a:ext cx="2300792" cy="674838"/>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64" name="Freeform 29"/>
          <p:cNvSpPr>
            <a:spLocks/>
          </p:cNvSpPr>
          <p:nvPr/>
        </p:nvSpPr>
        <p:spPr bwMode="auto">
          <a:xfrm>
            <a:off x="7761864" y="4811182"/>
            <a:ext cx="2474537" cy="569470"/>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65" name="Freeform 29"/>
          <p:cNvSpPr>
            <a:spLocks/>
          </p:cNvSpPr>
          <p:nvPr/>
        </p:nvSpPr>
        <p:spPr bwMode="auto">
          <a:xfrm>
            <a:off x="9748944" y="5060108"/>
            <a:ext cx="1760931" cy="320693"/>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66" name="Freeform 29"/>
          <p:cNvSpPr>
            <a:spLocks/>
          </p:cNvSpPr>
          <p:nvPr/>
        </p:nvSpPr>
        <p:spPr bwMode="auto">
          <a:xfrm>
            <a:off x="7818982" y="5083557"/>
            <a:ext cx="2196367" cy="296980"/>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67" name="Freeform 55"/>
          <p:cNvSpPr>
            <a:spLocks/>
          </p:cNvSpPr>
          <p:nvPr/>
        </p:nvSpPr>
        <p:spPr bwMode="auto">
          <a:xfrm>
            <a:off x="10667360" y="5020220"/>
            <a:ext cx="604206" cy="180944"/>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FFFFFF">
              <a:lumMod val="50000"/>
              <a:alpha val="19000"/>
            </a:srgbClr>
          </a:solidFill>
          <a:ln>
            <a:noFill/>
          </a:ln>
          <a:extLst/>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cxnSp>
        <p:nvCxnSpPr>
          <p:cNvPr id="68" name="Straight Connector 67"/>
          <p:cNvCxnSpPr>
            <a:endCxn id="75" idx="0"/>
          </p:cNvCxnSpPr>
          <p:nvPr/>
        </p:nvCxnSpPr>
        <p:spPr>
          <a:xfrm flipH="1">
            <a:off x="8910008" y="3583885"/>
            <a:ext cx="630197" cy="747888"/>
          </a:xfrm>
          <a:prstGeom prst="line">
            <a:avLst/>
          </a:prstGeom>
          <a:noFill/>
          <a:ln w="28575" cap="rnd" cmpd="sng" algn="ctr">
            <a:solidFill>
              <a:schemeClr val="accent1"/>
            </a:solidFill>
            <a:prstDash val="sysDot"/>
            <a:headEnd type="none"/>
            <a:tailEnd type="none"/>
          </a:ln>
          <a:effectLst/>
        </p:spPr>
      </p:cxnSp>
      <p:sp>
        <p:nvSpPr>
          <p:cNvPr id="69" name="Freeform 95"/>
          <p:cNvSpPr>
            <a:spLocks/>
          </p:cNvSpPr>
          <p:nvPr/>
        </p:nvSpPr>
        <p:spPr bwMode="auto">
          <a:xfrm flipH="1">
            <a:off x="9170936" y="1134674"/>
            <a:ext cx="1230312" cy="84858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w="28575">
            <a:noFill/>
            <a:round/>
            <a:headEnd/>
            <a:tailEnd/>
          </a:ln>
          <a:scene3d>
            <a:camera prst="orthographicFront"/>
            <a:lightRig rig="threePt" dir="t"/>
          </a:scene3d>
          <a:sp3d>
            <a:bevelT/>
          </a:sp3d>
          <a:extLst/>
        </p:spPr>
        <p:txBody>
          <a:bodyPr vert="horz" wrap="square" lIns="91415" tIns="45707" rIns="91415" bIns="45707" numCol="1" anchor="t" anchorCtr="0" compatLnSpc="1">
            <a:prstTxWarp prst="textNoShape">
              <a:avLst/>
            </a:prstTxWarp>
          </a:bodyPr>
          <a:lstStyle/>
          <a:p>
            <a:pPr defTabSz="896297">
              <a:defRPr/>
            </a:pPr>
            <a:endParaRPr kumimoji="0" lang="en-US" b="1" kern="0" dirty="0">
              <a:solidFill>
                <a:srgbClr val="080808"/>
              </a:solidFill>
            </a:endParaRPr>
          </a:p>
        </p:txBody>
      </p:sp>
      <p:cxnSp>
        <p:nvCxnSpPr>
          <p:cNvPr id="70" name="Straight Connector 69"/>
          <p:cNvCxnSpPr>
            <a:stCxn id="103" idx="5"/>
            <a:endCxn id="86" idx="0"/>
          </p:cNvCxnSpPr>
          <p:nvPr/>
        </p:nvCxnSpPr>
        <p:spPr>
          <a:xfrm>
            <a:off x="10030389" y="3563520"/>
            <a:ext cx="650082" cy="770812"/>
          </a:xfrm>
          <a:prstGeom prst="line">
            <a:avLst/>
          </a:prstGeom>
          <a:noFill/>
          <a:ln w="28575" cap="rnd" cmpd="sng" algn="ctr">
            <a:solidFill>
              <a:schemeClr val="accent1"/>
            </a:solidFill>
            <a:prstDash val="sysDot"/>
            <a:headEnd type="none"/>
            <a:tailEnd type="none"/>
          </a:ln>
          <a:effectLst/>
        </p:spPr>
      </p:cxnSp>
      <p:sp>
        <p:nvSpPr>
          <p:cNvPr id="71" name="Oval 70"/>
          <p:cNvSpPr/>
          <p:nvPr/>
        </p:nvSpPr>
        <p:spPr bwMode="auto">
          <a:xfrm>
            <a:off x="8415791" y="5152163"/>
            <a:ext cx="1002284" cy="153339"/>
          </a:xfrm>
          <a:prstGeom prst="ellipse">
            <a:avLst/>
          </a:prstGeom>
          <a:noFill/>
          <a:ln w="28575" cap="rnd" cmpd="sng" algn="ctr">
            <a:solidFill>
              <a:srgbClr val="FFFFFF"/>
            </a:solidFill>
            <a:prstDash val="sysDot"/>
            <a:headEnd type="none" w="med" len="med"/>
            <a:tailEnd type="none" w="med" len="med"/>
          </a:ln>
          <a:effectLst/>
        </p:spPr>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solidFill>
                <a:srgbClr val="080808"/>
              </a:solidFill>
              <a:cs typeface="Segoe UI" pitchFamily="34" charset="0"/>
            </a:endParaRPr>
          </a:p>
        </p:txBody>
      </p:sp>
      <p:grpSp>
        <p:nvGrpSpPr>
          <p:cNvPr id="72" name="Group 71"/>
          <p:cNvGrpSpPr/>
          <p:nvPr/>
        </p:nvGrpSpPr>
        <p:grpSpPr>
          <a:xfrm>
            <a:off x="8586148" y="4331771"/>
            <a:ext cx="821734" cy="911304"/>
            <a:chOff x="6060998" y="5195244"/>
            <a:chExt cx="1214228" cy="1346582"/>
          </a:xfrm>
        </p:grpSpPr>
        <p:sp>
          <p:nvSpPr>
            <p:cNvPr id="73" name="Freeform 55"/>
            <p:cNvSpPr>
              <a:spLocks/>
            </p:cNvSpPr>
            <p:nvPr/>
          </p:nvSpPr>
          <p:spPr bwMode="auto">
            <a:xfrm>
              <a:off x="6566555" y="6389023"/>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FFFFFF">
                <a:lumMod val="50000"/>
                <a:alpha val="19000"/>
              </a:srgbClr>
            </a:solidFill>
            <a:ln>
              <a:noFill/>
            </a:ln>
            <a:extLst/>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grpSp>
          <p:nvGrpSpPr>
            <p:cNvPr id="74" name="Group 73"/>
            <p:cNvGrpSpPr/>
            <p:nvPr/>
          </p:nvGrpSpPr>
          <p:grpSpPr>
            <a:xfrm>
              <a:off x="6060998" y="5195244"/>
              <a:ext cx="957102" cy="1324945"/>
              <a:chOff x="13103226" y="2775830"/>
              <a:chExt cx="1039812" cy="1407232"/>
            </a:xfrm>
          </p:grpSpPr>
          <p:sp>
            <p:nvSpPr>
              <p:cNvPr id="75" name="Rectangle 5"/>
              <p:cNvSpPr>
                <a:spLocks noChangeArrowheads="1"/>
              </p:cNvSpPr>
              <p:nvPr/>
            </p:nvSpPr>
            <p:spPr bwMode="auto">
              <a:xfrm>
                <a:off x="13103226" y="2775830"/>
                <a:ext cx="1039812" cy="1407232"/>
              </a:xfrm>
              <a:prstGeom prst="rect">
                <a:avLst/>
              </a:prstGeom>
              <a:solidFill>
                <a:srgbClr val="00B294"/>
              </a:solidFill>
              <a:ln>
                <a:noFill/>
              </a:ln>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sp>
            <p:nvSpPr>
              <p:cNvPr id="7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sp>
            <p:nvSpPr>
              <p:cNvPr id="7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sp>
            <p:nvSpPr>
              <p:cNvPr id="7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sp>
            <p:nvSpPr>
              <p:cNvPr id="7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sp>
            <p:nvSpPr>
              <p:cNvPr id="80" name="Oval 14"/>
              <p:cNvSpPr>
                <a:spLocks noChangeArrowheads="1"/>
              </p:cNvSpPr>
              <p:nvPr/>
            </p:nvSpPr>
            <p:spPr bwMode="auto">
              <a:xfrm>
                <a:off x="13875539" y="2970470"/>
                <a:ext cx="79105" cy="79105"/>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sp>
            <p:nvSpPr>
              <p:cNvPr id="81" name="Oval 15"/>
              <p:cNvSpPr>
                <a:spLocks noChangeArrowheads="1"/>
              </p:cNvSpPr>
              <p:nvPr/>
            </p:nvSpPr>
            <p:spPr bwMode="auto">
              <a:xfrm>
                <a:off x="13875539" y="3224438"/>
                <a:ext cx="79105" cy="79105"/>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sp>
            <p:nvSpPr>
              <p:cNvPr id="82" name="Oval 16"/>
              <p:cNvSpPr>
                <a:spLocks noChangeArrowheads="1"/>
              </p:cNvSpPr>
              <p:nvPr/>
            </p:nvSpPr>
            <p:spPr bwMode="auto">
              <a:xfrm>
                <a:off x="13875539" y="3478406"/>
                <a:ext cx="79105" cy="79105"/>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sp>
            <p:nvSpPr>
              <p:cNvPr id="83" name="Oval 17"/>
              <p:cNvSpPr>
                <a:spLocks noChangeArrowheads="1"/>
              </p:cNvSpPr>
              <p:nvPr/>
            </p:nvSpPr>
            <p:spPr bwMode="auto">
              <a:xfrm>
                <a:off x="13875539" y="3732374"/>
                <a:ext cx="79105" cy="79105"/>
              </a:xfrm>
              <a:prstGeom prst="ellipse">
                <a:avLst/>
              </a:prstGeom>
              <a:solidFill>
                <a:srgbClr val="7FBA00"/>
              </a:solidFill>
              <a:ln>
                <a:noFill/>
              </a:ln>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grpSp>
      </p:grpSp>
      <p:sp>
        <p:nvSpPr>
          <p:cNvPr id="84" name="Oval 83"/>
          <p:cNvSpPr/>
          <p:nvPr/>
        </p:nvSpPr>
        <p:spPr bwMode="auto">
          <a:xfrm>
            <a:off x="10163009" y="5131201"/>
            <a:ext cx="1002284" cy="153339"/>
          </a:xfrm>
          <a:prstGeom prst="ellipse">
            <a:avLst/>
          </a:prstGeom>
          <a:noFill/>
          <a:ln w="28575" cap="rnd" cmpd="sng" algn="ctr">
            <a:solidFill>
              <a:srgbClr val="FFFFFF"/>
            </a:solidFill>
            <a:prstDash val="sysDot"/>
            <a:headEnd type="none" w="med" len="med"/>
            <a:tailEnd type="none" w="med" len="med"/>
          </a:ln>
          <a:effectLst/>
        </p:spPr>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solidFill>
                <a:srgbClr val="080808"/>
              </a:solidFill>
              <a:cs typeface="Segoe UI" pitchFamily="34" charset="0"/>
            </a:endParaRPr>
          </a:p>
        </p:txBody>
      </p:sp>
      <p:grpSp>
        <p:nvGrpSpPr>
          <p:cNvPr id="85" name="Group 84"/>
          <p:cNvGrpSpPr/>
          <p:nvPr/>
        </p:nvGrpSpPr>
        <p:grpSpPr>
          <a:xfrm>
            <a:off x="10353438" y="4334332"/>
            <a:ext cx="654066" cy="885178"/>
            <a:chOff x="10520791" y="5710226"/>
            <a:chExt cx="813223" cy="1100576"/>
          </a:xfrm>
        </p:grpSpPr>
        <p:sp>
          <p:nvSpPr>
            <p:cNvPr id="86" name="Rectangle 5"/>
            <p:cNvSpPr>
              <a:spLocks noChangeArrowheads="1"/>
            </p:cNvSpPr>
            <p:nvPr/>
          </p:nvSpPr>
          <p:spPr bwMode="auto">
            <a:xfrm>
              <a:off x="10520791" y="5710226"/>
              <a:ext cx="813223" cy="1100576"/>
            </a:xfrm>
            <a:prstGeom prst="rect">
              <a:avLst/>
            </a:prstGeom>
            <a:solidFill>
              <a:srgbClr val="0072C6"/>
            </a:solidFill>
            <a:ln>
              <a:noFill/>
            </a:ln>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87"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88"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89"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90"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505050">
                <a:lumMod val="85000"/>
              </a:srgbClr>
            </a:solidFill>
            <a:ln>
              <a:noFill/>
            </a:ln>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91" name="Oval 14"/>
            <p:cNvSpPr>
              <a:spLocks noChangeArrowheads="1"/>
            </p:cNvSpPr>
            <p:nvPr/>
          </p:nvSpPr>
          <p:spPr bwMode="auto">
            <a:xfrm>
              <a:off x="11124807" y="5862451"/>
              <a:ext cx="61867" cy="61867"/>
            </a:xfrm>
            <a:prstGeom prst="ellipse">
              <a:avLst/>
            </a:prstGeom>
            <a:solidFill>
              <a:srgbClr val="7FBA00"/>
            </a:solidFill>
            <a:ln>
              <a:noFill/>
            </a:ln>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92" name="Oval 15"/>
            <p:cNvSpPr>
              <a:spLocks noChangeArrowheads="1"/>
            </p:cNvSpPr>
            <p:nvPr/>
          </p:nvSpPr>
          <p:spPr bwMode="auto">
            <a:xfrm>
              <a:off x="11124807" y="6061076"/>
              <a:ext cx="61867" cy="61867"/>
            </a:xfrm>
            <a:prstGeom prst="ellipse">
              <a:avLst/>
            </a:prstGeom>
            <a:solidFill>
              <a:srgbClr val="7FBA00"/>
            </a:solidFill>
            <a:ln>
              <a:noFill/>
            </a:ln>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93" name="Oval 16"/>
            <p:cNvSpPr>
              <a:spLocks noChangeArrowheads="1"/>
            </p:cNvSpPr>
            <p:nvPr/>
          </p:nvSpPr>
          <p:spPr bwMode="auto">
            <a:xfrm>
              <a:off x="11124807" y="6259701"/>
              <a:ext cx="61867" cy="61867"/>
            </a:xfrm>
            <a:prstGeom prst="ellipse">
              <a:avLst/>
            </a:prstGeom>
            <a:solidFill>
              <a:srgbClr val="7FBA00"/>
            </a:solidFill>
            <a:ln>
              <a:noFill/>
            </a:ln>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sp>
          <p:nvSpPr>
            <p:cNvPr id="94" name="Oval 17"/>
            <p:cNvSpPr>
              <a:spLocks noChangeArrowheads="1"/>
            </p:cNvSpPr>
            <p:nvPr/>
          </p:nvSpPr>
          <p:spPr bwMode="auto">
            <a:xfrm>
              <a:off x="11124807" y="6458325"/>
              <a:ext cx="61867" cy="61867"/>
            </a:xfrm>
            <a:prstGeom prst="ellipse">
              <a:avLst/>
            </a:prstGeom>
            <a:solidFill>
              <a:srgbClr val="7FBA00"/>
            </a:solidFill>
            <a:ln>
              <a:noFill/>
            </a:ln>
          </p:spPr>
          <p:txBody>
            <a:bodyPr vert="horz" wrap="square" lIns="89618" tIns="44808" rIns="89618" bIns="44808" numCol="1" anchor="t" anchorCtr="0" compatLnSpc="1">
              <a:prstTxWarp prst="textNoShape">
                <a:avLst/>
              </a:prstTxWarp>
            </a:bodyPr>
            <a:lstStyle/>
            <a:p>
              <a:pPr defTabSz="913683">
                <a:defRPr/>
              </a:pPr>
              <a:endParaRPr kumimoji="0" lang="en-US" kern="0" dirty="0">
                <a:solidFill>
                  <a:srgbClr val="080808"/>
                </a:solidFill>
              </a:endParaRPr>
            </a:p>
          </p:txBody>
        </p:sp>
      </p:grpSp>
      <p:sp>
        <p:nvSpPr>
          <p:cNvPr id="95" name="TextBox 94"/>
          <p:cNvSpPr txBox="1"/>
          <p:nvPr/>
        </p:nvSpPr>
        <p:spPr>
          <a:xfrm>
            <a:off x="9311368" y="1480513"/>
            <a:ext cx="1032337" cy="495585"/>
          </a:xfrm>
          <a:prstGeom prst="rect">
            <a:avLst/>
          </a:prstGeom>
          <a:noFill/>
        </p:spPr>
        <p:txBody>
          <a:bodyPr wrap="square" lIns="0" tIns="0" rIns="0" bIns="0"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algn="ctr" defTabSz="896297">
              <a:defRPr/>
            </a:pPr>
            <a:r>
              <a:rPr kumimoji="0" lang="ja-JP" altLang="en-US" sz="1765" kern="0" dirty="0">
                <a:solidFill>
                  <a:srgbClr val="080808"/>
                </a:solidFill>
              </a:rPr>
              <a:t>インター</a:t>
            </a:r>
            <a:endParaRPr kumimoji="0" lang="en-US" altLang="ja-JP" sz="1765" kern="0" dirty="0">
              <a:solidFill>
                <a:srgbClr val="080808"/>
              </a:solidFill>
            </a:endParaRPr>
          </a:p>
          <a:p>
            <a:pPr algn="ctr" defTabSz="896297">
              <a:defRPr/>
            </a:pPr>
            <a:r>
              <a:rPr kumimoji="0" lang="ja-JP" altLang="en-US" sz="1765" kern="0" dirty="0">
                <a:solidFill>
                  <a:srgbClr val="080808"/>
                </a:solidFill>
              </a:rPr>
              <a:t>ネット</a:t>
            </a:r>
            <a:endParaRPr kumimoji="0" lang="en-US" sz="2353" kern="0" dirty="0">
              <a:solidFill>
                <a:srgbClr val="080808"/>
              </a:solidFill>
            </a:endParaRPr>
          </a:p>
        </p:txBody>
      </p:sp>
      <p:sp>
        <p:nvSpPr>
          <p:cNvPr id="96" name="Oval 95"/>
          <p:cNvSpPr/>
          <p:nvPr/>
        </p:nvSpPr>
        <p:spPr bwMode="auto">
          <a:xfrm>
            <a:off x="8865975" y="4217390"/>
            <a:ext cx="157231" cy="157231"/>
          </a:xfrm>
          <a:prstGeom prst="ellips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solidFill>
                <a:srgbClr val="080808"/>
              </a:solidFill>
              <a:cs typeface="Segoe UI" pitchFamily="34" charset="0"/>
            </a:endParaRPr>
          </a:p>
        </p:txBody>
      </p:sp>
      <p:sp>
        <p:nvSpPr>
          <p:cNvPr id="97" name="Oval 96"/>
          <p:cNvSpPr/>
          <p:nvPr/>
        </p:nvSpPr>
        <p:spPr bwMode="auto">
          <a:xfrm>
            <a:off x="10588742" y="4226829"/>
            <a:ext cx="157231" cy="157231"/>
          </a:xfrm>
          <a:prstGeom prst="ellips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2831" tIns="146265" rIns="182831" bIns="146265"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2400" kern="0" dirty="0" err="1">
              <a:solidFill>
                <a:srgbClr val="080808"/>
              </a:solidFill>
              <a:cs typeface="Segoe UI" pitchFamily="34" charset="0"/>
            </a:endParaRPr>
          </a:p>
        </p:txBody>
      </p:sp>
      <p:sp>
        <p:nvSpPr>
          <p:cNvPr id="98" name="TextBox 97"/>
          <p:cNvSpPr txBox="1"/>
          <p:nvPr/>
        </p:nvSpPr>
        <p:spPr>
          <a:xfrm>
            <a:off x="8534053" y="5364806"/>
            <a:ext cx="736421" cy="280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0" rIns="0" bIns="0" numCol="1" spcCol="0" rtlCol="0" fromWordArt="0" anchor="ctr" anchorCtr="0" forceAA="0" compatLnSpc="1">
            <a:prstTxWarp prst="textNoShape">
              <a:avLst/>
            </a:prstTxWarp>
            <a:noAutofit/>
          </a:bodyPr>
          <a:lstStyle>
            <a:defPPr>
              <a:defRPr lang="en-US"/>
            </a:defPPr>
            <a:lvl1pPr defTabSz="951028" fontAlgn="base">
              <a:lnSpc>
                <a:spcPct val="90000"/>
              </a:lnSpc>
              <a:spcBef>
                <a:spcPct val="0"/>
              </a:spcBef>
              <a:spcAft>
                <a:spcPct val="0"/>
              </a:spcAft>
              <a:defRPr sz="1071" kern="0">
                <a:gradFill>
                  <a:gsLst>
                    <a:gs pos="0">
                      <a:srgbClr val="000000"/>
                    </a:gs>
                    <a:gs pos="100000">
                      <a:srgbClr val="000000"/>
                    </a:gs>
                  </a:gsLst>
                  <a:lin ang="5400000" scaled="0"/>
                </a:gradFill>
                <a:ea typeface="Segoe UI" pitchFamily="34" charset="0"/>
                <a:cs typeface="Segoe UI" pitchFamily="34" charset="0"/>
              </a:defRPr>
            </a:lvl1pPr>
          </a:lstStyle>
          <a:p>
            <a:pPr algn="ctr" defTabSz="932200">
              <a:defRPr/>
            </a:pPr>
            <a:r>
              <a:rPr kumimoji="0" lang="en-US" sz="1765" b="1" dirty="0">
                <a:solidFill>
                  <a:srgbClr val="080808"/>
                </a:solidFill>
                <a:effectLst>
                  <a:outerShdw blurRad="38100" dist="38100" dir="2700000" algn="tl">
                    <a:srgbClr val="000000">
                      <a:alpha val="43137"/>
                    </a:srgbClr>
                  </a:outerShdw>
                </a:effectLst>
                <a:ea typeface="+mn-ea"/>
              </a:rPr>
              <a:t>IP1</a:t>
            </a:r>
            <a:endParaRPr kumimoji="0" lang="en-US" sz="1372" b="1" dirty="0">
              <a:solidFill>
                <a:srgbClr val="080808"/>
              </a:solidFill>
              <a:ea typeface="+mn-ea"/>
            </a:endParaRPr>
          </a:p>
        </p:txBody>
      </p:sp>
      <p:sp>
        <p:nvSpPr>
          <p:cNvPr id="99" name="TextBox 98"/>
          <p:cNvSpPr txBox="1"/>
          <p:nvPr/>
        </p:nvSpPr>
        <p:spPr>
          <a:xfrm>
            <a:off x="10271280" y="5364806"/>
            <a:ext cx="736421" cy="280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15" tIns="0" rIns="0" bIns="0" numCol="1" spcCol="0" rtlCol="0" fromWordArt="0" anchor="ctr" anchorCtr="0" forceAA="0" compatLnSpc="1">
            <a:prstTxWarp prst="textNoShape">
              <a:avLst/>
            </a:prstTxWarp>
            <a:noAutofit/>
          </a:bodyPr>
          <a:lstStyle>
            <a:defPPr>
              <a:defRPr lang="en-US"/>
            </a:defPPr>
            <a:lvl1pPr defTabSz="951028" fontAlgn="base">
              <a:lnSpc>
                <a:spcPct val="90000"/>
              </a:lnSpc>
              <a:spcBef>
                <a:spcPct val="0"/>
              </a:spcBef>
              <a:spcAft>
                <a:spcPct val="0"/>
              </a:spcAft>
              <a:defRPr sz="1071" kern="0">
                <a:gradFill>
                  <a:gsLst>
                    <a:gs pos="0">
                      <a:srgbClr val="000000"/>
                    </a:gs>
                    <a:gs pos="100000">
                      <a:srgbClr val="000000"/>
                    </a:gs>
                  </a:gsLst>
                  <a:lin ang="5400000" scaled="0"/>
                </a:gradFill>
                <a:ea typeface="Segoe UI" pitchFamily="34" charset="0"/>
                <a:cs typeface="Segoe UI" pitchFamily="34" charset="0"/>
              </a:defRPr>
            </a:lvl1pPr>
          </a:lstStyle>
          <a:p>
            <a:pPr algn="ctr" defTabSz="932200">
              <a:defRPr/>
            </a:pPr>
            <a:r>
              <a:rPr kumimoji="0" lang="en-US" sz="1765" b="1">
                <a:solidFill>
                  <a:srgbClr val="080808"/>
                </a:solidFill>
                <a:effectLst>
                  <a:outerShdw blurRad="38100" dist="38100" dir="2700000" algn="tl">
                    <a:srgbClr val="000000">
                      <a:alpha val="43137"/>
                    </a:srgbClr>
                  </a:outerShdw>
                </a:effectLst>
                <a:ea typeface="+mn-ea"/>
              </a:rPr>
              <a:t>IP2</a:t>
            </a:r>
            <a:endParaRPr kumimoji="0" lang="en-US" sz="1372" b="1" dirty="0">
              <a:solidFill>
                <a:srgbClr val="080808"/>
              </a:solidFill>
              <a:ea typeface="+mn-ea"/>
            </a:endParaRPr>
          </a:p>
        </p:txBody>
      </p:sp>
      <p:sp>
        <p:nvSpPr>
          <p:cNvPr id="100" name="TextBox 99"/>
          <p:cNvSpPr txBox="1"/>
          <p:nvPr/>
        </p:nvSpPr>
        <p:spPr>
          <a:xfrm>
            <a:off x="8616206" y="5004209"/>
            <a:ext cx="647779" cy="253916"/>
          </a:xfrm>
          <a:prstGeom prst="rect">
            <a:avLst/>
          </a:prstGeom>
          <a:noFill/>
        </p:spPr>
        <p:txBody>
          <a:bodyPr wrap="square" rtlCol="0">
            <a:spAutoFit/>
          </a:bodyPr>
          <a:lstStyle/>
          <a:p>
            <a:pPr algn="ctr" defTabSz="896297">
              <a:defRPr/>
            </a:pPr>
            <a:r>
              <a:rPr kumimoji="0" lang="en-US" sz="1050" b="1" kern="0" dirty="0">
                <a:solidFill>
                  <a:srgbClr val="080808"/>
                </a:solidFill>
                <a:effectLst>
                  <a:outerShdw blurRad="38100" dist="38100" dir="2700000" algn="tl">
                    <a:srgbClr val="000000">
                      <a:alpha val="43137"/>
                    </a:srgbClr>
                  </a:outerShdw>
                </a:effectLst>
              </a:rPr>
              <a:t>VM1</a:t>
            </a:r>
            <a:endParaRPr kumimoji="0" lang="en-US" sz="1050" b="1" kern="0" dirty="0">
              <a:solidFill>
                <a:srgbClr val="080808"/>
              </a:solidFill>
            </a:endParaRPr>
          </a:p>
        </p:txBody>
      </p:sp>
      <p:sp>
        <p:nvSpPr>
          <p:cNvPr id="101" name="TextBox 100"/>
          <p:cNvSpPr txBox="1"/>
          <p:nvPr/>
        </p:nvSpPr>
        <p:spPr>
          <a:xfrm>
            <a:off x="10356796" y="4999766"/>
            <a:ext cx="647779" cy="253916"/>
          </a:xfrm>
          <a:prstGeom prst="rect">
            <a:avLst/>
          </a:prstGeom>
          <a:noFill/>
        </p:spPr>
        <p:txBody>
          <a:bodyPr wrap="square" rtlCol="0">
            <a:spAutoFit/>
          </a:bodyPr>
          <a:lstStyle/>
          <a:p>
            <a:pPr algn="ctr" defTabSz="896297">
              <a:defRPr/>
            </a:pPr>
            <a:r>
              <a:rPr kumimoji="0" lang="en-US" sz="1050" b="1" kern="0" dirty="0">
                <a:solidFill>
                  <a:srgbClr val="080808"/>
                </a:solidFill>
                <a:effectLst>
                  <a:outerShdw blurRad="38100" dist="38100" dir="2700000" algn="tl">
                    <a:srgbClr val="000000">
                      <a:alpha val="43137"/>
                    </a:srgbClr>
                  </a:outerShdw>
                </a:effectLst>
              </a:rPr>
              <a:t>VM2</a:t>
            </a:r>
            <a:endParaRPr kumimoji="0" lang="en-US" sz="1050" b="1" kern="0" dirty="0">
              <a:solidFill>
                <a:srgbClr val="080808"/>
              </a:solidFill>
            </a:endParaRPr>
          </a:p>
        </p:txBody>
      </p:sp>
      <p:grpSp>
        <p:nvGrpSpPr>
          <p:cNvPr id="102" name="Group 1"/>
          <p:cNvGrpSpPr/>
          <p:nvPr/>
        </p:nvGrpSpPr>
        <p:grpSpPr>
          <a:xfrm>
            <a:off x="9420938" y="3107675"/>
            <a:ext cx="714016" cy="534056"/>
            <a:chOff x="6236487" y="4283536"/>
            <a:chExt cx="728427" cy="544835"/>
          </a:xfrm>
        </p:grpSpPr>
        <p:sp>
          <p:nvSpPr>
            <p:cNvPr id="103" name="Oval 2"/>
            <p:cNvSpPr/>
            <p:nvPr/>
          </p:nvSpPr>
          <p:spPr bwMode="auto">
            <a:xfrm>
              <a:off x="6236487" y="4283536"/>
              <a:ext cx="728427" cy="544835"/>
            </a:xfrm>
            <a:prstGeom prst="ellipse">
              <a:avLst/>
            </a:prstGeom>
            <a:solidFill>
              <a:srgbClr val="DC3C00">
                <a:lumMod val="60000"/>
                <a:lumOff val="40000"/>
              </a:srgbClr>
            </a:solidFill>
            <a:ln w="9525" cap="flat" cmpd="sng" algn="ctr">
              <a:no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defRPr/>
              </a:pPr>
              <a:endParaRPr kumimoji="0" lang="en-US" sz="2353" kern="0" dirty="0" err="1">
                <a:solidFill>
                  <a:srgbClr val="080808"/>
                </a:solidFill>
                <a:cs typeface="Segoe UI" pitchFamily="34" charset="0"/>
              </a:endParaRPr>
            </a:p>
          </p:txBody>
        </p:sp>
        <p:sp>
          <p:nvSpPr>
            <p:cNvPr id="104" name="TextBox 16"/>
            <p:cNvSpPr txBox="1"/>
            <p:nvPr/>
          </p:nvSpPr>
          <p:spPr>
            <a:xfrm>
              <a:off x="6308803" y="4327563"/>
              <a:ext cx="583795" cy="495272"/>
            </a:xfrm>
            <a:prstGeom prst="rect">
              <a:avLst/>
            </a:prstGeom>
            <a:noFill/>
            <a:scene3d>
              <a:camera prst="orthographicFront"/>
              <a:lightRig rig="threePt" dir="t"/>
            </a:scene3d>
            <a:sp3d>
              <a:bevelT/>
            </a:sp3d>
          </p:spPr>
          <p:txBody>
            <a:bodyPr wrap="square" lIns="182831" tIns="146265" rIns="182831" bIns="146265" rtlCol="0">
              <a:spAutoFit/>
            </a:bodyPr>
            <a:lstStyle/>
            <a:p>
              <a:pPr defTabSz="896297">
                <a:lnSpc>
                  <a:spcPct val="90000"/>
                </a:lnSpc>
                <a:defRPr/>
              </a:pPr>
              <a:r>
                <a:rPr kumimoji="0" lang="en-US" sz="1372" b="1" kern="0" dirty="0">
                  <a:solidFill>
                    <a:srgbClr val="080808"/>
                  </a:solidFill>
                </a:rPr>
                <a:t>LB</a:t>
              </a:r>
            </a:p>
          </p:txBody>
        </p:sp>
      </p:grpSp>
      <p:grpSp>
        <p:nvGrpSpPr>
          <p:cNvPr id="105" name="Group 2"/>
          <p:cNvGrpSpPr/>
          <p:nvPr/>
        </p:nvGrpSpPr>
        <p:grpSpPr>
          <a:xfrm>
            <a:off x="9028445" y="5371400"/>
            <a:ext cx="1857529" cy="835928"/>
            <a:chOff x="7281962" y="2484162"/>
            <a:chExt cx="1475630" cy="727989"/>
          </a:xfrm>
          <a:solidFill>
            <a:srgbClr val="00B050"/>
          </a:solidFill>
        </p:grpSpPr>
        <p:sp>
          <p:nvSpPr>
            <p:cNvPr id="106" name="Freeform 95"/>
            <p:cNvSpPr>
              <a:spLocks/>
            </p:cNvSpPr>
            <p:nvPr/>
          </p:nvSpPr>
          <p:spPr bwMode="auto">
            <a:xfrm flipH="1">
              <a:off x="7281962" y="2484162"/>
              <a:ext cx="1475630" cy="72798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6">
                <a:lumMod val="60000"/>
                <a:lumOff val="40000"/>
              </a:schemeClr>
            </a:solidFill>
            <a:ln w="28575">
              <a:noFill/>
              <a:round/>
              <a:headEnd/>
              <a:tailEnd/>
            </a:ln>
            <a:scene3d>
              <a:camera prst="orthographicFront"/>
              <a:lightRig rig="threePt" dir="t"/>
            </a:scene3d>
            <a:sp3d>
              <a:bevelT/>
            </a:sp3d>
            <a:extLst/>
          </p:spPr>
          <p:txBody>
            <a:bodyPr vert="horz" wrap="square" lIns="91415" tIns="45707" rIns="91415" bIns="45707" numCol="1" anchor="t" anchorCtr="0" compatLnSpc="1">
              <a:prstTxWarp prst="textNoShape">
                <a:avLst/>
              </a:prstTxWarp>
            </a:bodyPr>
            <a:lstStyle/>
            <a:p>
              <a:pPr defTabSz="896297">
                <a:defRPr/>
              </a:pPr>
              <a:endParaRPr kumimoji="0" lang="en-US" kern="0" dirty="0">
                <a:solidFill>
                  <a:srgbClr val="080808"/>
                </a:solidFill>
              </a:endParaRPr>
            </a:p>
          </p:txBody>
        </p:sp>
        <p:sp>
          <p:nvSpPr>
            <p:cNvPr id="107" name="Rectangle 72"/>
            <p:cNvSpPr/>
            <p:nvPr/>
          </p:nvSpPr>
          <p:spPr>
            <a:xfrm>
              <a:off x="7390042" y="2788271"/>
              <a:ext cx="1314104" cy="289042"/>
            </a:xfrm>
            <a:prstGeom prst="rect">
              <a:avLst/>
            </a:prstGeom>
            <a:noFill/>
            <a:scene3d>
              <a:camera prst="orthographicFront"/>
              <a:lightRig rig="threePt" dir="t"/>
            </a:scene3d>
            <a:sp3d>
              <a:bevelT/>
            </a:sp3d>
          </p:spPr>
          <p:txBody>
            <a:bodyPr wrap="none">
              <a:spAutoFit/>
            </a:bodyPr>
            <a:lstStyle/>
            <a:p>
              <a:pPr defTabSz="896297">
                <a:defRPr/>
              </a:pPr>
              <a:r>
                <a:rPr kumimoji="0" lang="en-US" sz="1568" b="1" kern="0" spc="-98" dirty="0">
                  <a:solidFill>
                    <a:srgbClr val="080808"/>
                  </a:solidFill>
                  <a:cs typeface="Segoe UI" panose="020B0502040204020203" pitchFamily="34" charset="0"/>
                </a:rPr>
                <a:t>Microsoft</a:t>
              </a:r>
              <a:r>
                <a:rPr kumimoji="0" lang="en-US" sz="1568" b="1" kern="0" spc="-98" dirty="0">
                  <a:solidFill>
                    <a:srgbClr val="080808"/>
                  </a:solidFill>
                  <a:effectLst>
                    <a:outerShdw blurRad="38100" dist="38100" dir="2700000" algn="tl">
                      <a:srgbClr val="000000">
                        <a:alpha val="43137"/>
                      </a:srgbClr>
                    </a:outerShdw>
                  </a:effectLst>
                  <a:cs typeface="Segoe UI" panose="020B0502040204020203" pitchFamily="34" charset="0"/>
                </a:rPr>
                <a:t> </a:t>
              </a:r>
              <a:r>
                <a:rPr kumimoji="0" lang="en-US" sz="1568" b="1" kern="0" spc="-98" dirty="0">
                  <a:solidFill>
                    <a:srgbClr val="080808"/>
                  </a:solidFill>
                  <a:cs typeface="Segoe UI" panose="020B0502040204020203" pitchFamily="34" charset="0"/>
                </a:rPr>
                <a:t>Azure</a:t>
              </a:r>
            </a:p>
          </p:txBody>
        </p:sp>
      </p:grpSp>
      <p:sp>
        <p:nvSpPr>
          <p:cNvPr id="108" name="TextBox 107"/>
          <p:cNvSpPr txBox="1"/>
          <p:nvPr/>
        </p:nvSpPr>
        <p:spPr>
          <a:xfrm>
            <a:off x="9073162" y="2678721"/>
            <a:ext cx="1766939" cy="534018"/>
          </a:xfrm>
          <a:prstGeom prst="rect">
            <a:avLst/>
          </a:prstGeom>
          <a:noFill/>
        </p:spPr>
        <p:txBody>
          <a:bodyPr wrap="none" lIns="179262" tIns="143409" rIns="179262" bIns="143409" rtlCol="0">
            <a:spAutoFit/>
          </a:bodyPr>
          <a:lstStyle/>
          <a:p>
            <a:pPr defTabSz="896297">
              <a:lnSpc>
                <a:spcPct val="90000"/>
              </a:lnSpc>
              <a:spcAft>
                <a:spcPts val="588"/>
              </a:spcAft>
              <a:defRPr/>
            </a:pPr>
            <a:r>
              <a:rPr kumimoji="0" lang="en-US" sz="1765" kern="0" dirty="0">
                <a:solidFill>
                  <a:srgbClr val="080808"/>
                </a:solidFill>
                <a:effectLst>
                  <a:outerShdw blurRad="38100" dist="38100" dir="2700000" algn="tl">
                    <a:srgbClr val="000000">
                      <a:alpha val="43137"/>
                    </a:srgbClr>
                  </a:outerShdw>
                </a:effectLst>
              </a:rPr>
              <a:t>151.2.3.4 (VIP)</a:t>
            </a:r>
            <a:endParaRPr kumimoji="0" lang="en-US" sz="1765" kern="0" dirty="0">
              <a:solidFill>
                <a:srgbClr val="080808"/>
              </a:solidFill>
            </a:endParaRPr>
          </a:p>
        </p:txBody>
      </p:sp>
      <p:sp>
        <p:nvSpPr>
          <p:cNvPr id="109" name="TextBox 108"/>
          <p:cNvSpPr txBox="1"/>
          <p:nvPr/>
        </p:nvSpPr>
        <p:spPr>
          <a:xfrm>
            <a:off x="7046867" y="3387947"/>
            <a:ext cx="1979006" cy="1092212"/>
          </a:xfrm>
          <a:prstGeom prst="rect">
            <a:avLst/>
          </a:prstGeom>
          <a:noFill/>
        </p:spPr>
        <p:txBody>
          <a:bodyPr wrap="square" lIns="179262" tIns="143409" rIns="179262" bIns="143409" rtlCol="0">
            <a:spAutoFit/>
          </a:bodyPr>
          <a:lstStyle/>
          <a:p>
            <a:pPr algn="r" defTabSz="896297">
              <a:lnSpc>
                <a:spcPct val="90000"/>
              </a:lnSpc>
              <a:spcAft>
                <a:spcPts val="588"/>
              </a:spcAft>
              <a:defRPr/>
            </a:pPr>
            <a:r>
              <a:rPr kumimoji="0" lang="en-US" sz="1568" kern="0" dirty="0">
                <a:solidFill>
                  <a:srgbClr val="080808"/>
                </a:solidFill>
                <a:effectLst>
                  <a:outerShdw blurRad="38100" dist="38100" dir="2700000" algn="tl">
                    <a:srgbClr val="000000">
                      <a:alpha val="43137"/>
                    </a:srgbClr>
                  </a:outerShdw>
                </a:effectLst>
              </a:rPr>
              <a:t>131.3.3.3</a:t>
            </a:r>
          </a:p>
          <a:p>
            <a:pPr algn="r" defTabSz="896297">
              <a:lnSpc>
                <a:spcPct val="90000"/>
              </a:lnSpc>
              <a:spcAft>
                <a:spcPts val="588"/>
              </a:spcAft>
              <a:defRPr/>
            </a:pPr>
            <a:r>
              <a:rPr kumimoji="0" lang="en-US" sz="1568" kern="0" dirty="0">
                <a:solidFill>
                  <a:srgbClr val="080808"/>
                </a:solidFill>
                <a:effectLst>
                  <a:outerShdw blurRad="38100" dist="38100" dir="2700000" algn="tl">
                    <a:srgbClr val="000000">
                      <a:alpha val="43137"/>
                    </a:srgbClr>
                  </a:outerShdw>
                </a:effectLst>
              </a:rPr>
              <a:t>(</a:t>
            </a:r>
            <a:r>
              <a:rPr lang="ja-JP" altLang="en-US" sz="1568" kern="0" dirty="0">
                <a:solidFill>
                  <a:srgbClr val="080808"/>
                </a:solidFill>
                <a:effectLst>
                  <a:outerShdw blurRad="38100" dist="38100" dir="2700000" algn="tl">
                    <a:srgbClr val="000000">
                      <a:alpha val="43137"/>
                    </a:srgbClr>
                  </a:outerShdw>
                </a:effectLst>
              </a:rPr>
              <a:t>インスタンス</a:t>
            </a:r>
            <a:endParaRPr lang="en-US" altLang="ja-JP" sz="1568" kern="0" dirty="0">
              <a:solidFill>
                <a:srgbClr val="080808"/>
              </a:solidFill>
              <a:effectLst>
                <a:outerShdw blurRad="38100" dist="38100" dir="2700000" algn="tl">
                  <a:srgbClr val="000000">
                    <a:alpha val="43137"/>
                  </a:srgbClr>
                </a:outerShdw>
              </a:effectLst>
            </a:endParaRPr>
          </a:p>
          <a:p>
            <a:pPr algn="r" defTabSz="896297">
              <a:lnSpc>
                <a:spcPct val="90000"/>
              </a:lnSpc>
              <a:spcAft>
                <a:spcPts val="588"/>
              </a:spcAft>
              <a:defRPr/>
            </a:pPr>
            <a:r>
              <a:rPr lang="ja-JP" altLang="en-US" sz="1568" kern="0" dirty="0">
                <a:solidFill>
                  <a:srgbClr val="080808"/>
                </a:solidFill>
                <a:effectLst>
                  <a:outerShdw blurRad="38100" dist="38100" dir="2700000" algn="tl">
                    <a:srgbClr val="000000">
                      <a:alpha val="43137"/>
                    </a:srgbClr>
                  </a:outerShdw>
                </a:effectLst>
              </a:rPr>
              <a:t>レベル </a:t>
            </a:r>
            <a:r>
              <a:rPr kumimoji="0" lang="en-US" sz="1568" kern="0" dirty="0">
                <a:solidFill>
                  <a:srgbClr val="080808"/>
                </a:solidFill>
                <a:effectLst>
                  <a:outerShdw blurRad="38100" dist="38100" dir="2700000" algn="tl">
                    <a:srgbClr val="000000">
                      <a:alpha val="43137"/>
                    </a:srgbClr>
                  </a:outerShdw>
                </a:effectLst>
              </a:rPr>
              <a:t>IP)</a:t>
            </a:r>
          </a:p>
        </p:txBody>
      </p:sp>
      <p:cxnSp>
        <p:nvCxnSpPr>
          <p:cNvPr id="110" name="Straight Connector 4"/>
          <p:cNvCxnSpPr>
            <a:stCxn id="96" idx="0"/>
            <a:endCxn id="69" idx="16"/>
          </p:cNvCxnSpPr>
          <p:nvPr/>
        </p:nvCxnSpPr>
        <p:spPr>
          <a:xfrm rot="5400000" flipH="1" flipV="1">
            <a:off x="7821475" y="2867929"/>
            <a:ext cx="2472581" cy="226345"/>
          </a:xfrm>
          <a:prstGeom prst="bentConnector2">
            <a:avLst/>
          </a:prstGeom>
          <a:noFill/>
          <a:ln w="38100" cap="rnd" cmpd="sng" algn="ctr">
            <a:solidFill>
              <a:srgbClr val="FF0000"/>
            </a:solidFill>
            <a:prstDash val="sysDot"/>
            <a:headEnd type="none"/>
            <a:tailEnd type="none"/>
          </a:ln>
          <a:effectLst/>
        </p:spPr>
      </p:cxnSp>
      <p:cxnSp>
        <p:nvCxnSpPr>
          <p:cNvPr id="111" name="Straight Connector 4"/>
          <p:cNvCxnSpPr>
            <a:stCxn id="97" idx="0"/>
            <a:endCxn id="95" idx="3"/>
          </p:cNvCxnSpPr>
          <p:nvPr/>
        </p:nvCxnSpPr>
        <p:spPr>
          <a:xfrm rot="16200000" flipV="1">
            <a:off x="9256270" y="2815741"/>
            <a:ext cx="2498523" cy="323652"/>
          </a:xfrm>
          <a:prstGeom prst="bentConnector2">
            <a:avLst/>
          </a:prstGeom>
          <a:noFill/>
          <a:ln w="38100" cap="rnd" cmpd="sng" algn="ctr">
            <a:solidFill>
              <a:srgbClr val="FF0000"/>
            </a:solidFill>
            <a:prstDash val="sysDot"/>
            <a:headEnd type="none"/>
            <a:tailEnd type="none"/>
          </a:ln>
          <a:effectLst/>
        </p:spPr>
      </p:cxnSp>
      <p:sp>
        <p:nvSpPr>
          <p:cNvPr id="113" name="TextBox 76"/>
          <p:cNvSpPr txBox="1"/>
          <p:nvPr/>
        </p:nvSpPr>
        <p:spPr>
          <a:xfrm>
            <a:off x="10109652" y="3387948"/>
            <a:ext cx="1955715" cy="1016780"/>
          </a:xfrm>
          <a:prstGeom prst="rect">
            <a:avLst/>
          </a:prstGeom>
          <a:noFill/>
        </p:spPr>
        <p:txBody>
          <a:bodyPr wrap="square" lIns="179262" tIns="143409" rIns="179262" bIns="143409" rtlCol="0">
            <a:spAutoFit/>
          </a:bodyPr>
          <a:lstStyle/>
          <a:p>
            <a:pPr defTabSz="896297">
              <a:lnSpc>
                <a:spcPct val="90000"/>
              </a:lnSpc>
              <a:spcAft>
                <a:spcPts val="588"/>
              </a:spcAft>
              <a:defRPr/>
            </a:pPr>
            <a:r>
              <a:rPr kumimoji="0" lang="en-US" sz="1568" kern="0" dirty="0">
                <a:solidFill>
                  <a:srgbClr val="080808"/>
                </a:solidFill>
                <a:effectLst>
                  <a:outerShdw blurRad="38100" dist="38100" dir="2700000" algn="tl">
                    <a:srgbClr val="000000">
                      <a:alpha val="43137"/>
                    </a:srgbClr>
                  </a:outerShdw>
                </a:effectLst>
              </a:rPr>
              <a:t>131.3.4.4</a:t>
            </a:r>
            <a:endParaRPr kumimoji="0" lang="en-US" sz="1568" kern="0" dirty="0">
              <a:solidFill>
                <a:srgbClr val="080808"/>
              </a:solidFill>
            </a:endParaRPr>
          </a:p>
          <a:p>
            <a:pPr defTabSz="896297">
              <a:lnSpc>
                <a:spcPct val="90000"/>
              </a:lnSpc>
              <a:spcAft>
                <a:spcPts val="588"/>
              </a:spcAft>
              <a:defRPr/>
            </a:pPr>
            <a:r>
              <a:rPr kumimoji="0" lang="en-US" sz="1568" kern="0" dirty="0">
                <a:solidFill>
                  <a:srgbClr val="080808"/>
                </a:solidFill>
                <a:effectLst>
                  <a:outerShdw blurRad="38100" dist="38100" dir="2700000" algn="tl">
                    <a:srgbClr val="000000">
                      <a:alpha val="43137"/>
                    </a:srgbClr>
                  </a:outerShdw>
                </a:effectLst>
              </a:rPr>
              <a:t>(</a:t>
            </a:r>
            <a:r>
              <a:rPr kumimoji="0" lang="ja-JP" altLang="en-US" sz="1568" kern="0" dirty="0">
                <a:solidFill>
                  <a:srgbClr val="080808"/>
                </a:solidFill>
                <a:effectLst>
                  <a:outerShdw blurRad="38100" dist="38100" dir="2700000" algn="tl">
                    <a:srgbClr val="000000">
                      <a:alpha val="43137"/>
                    </a:srgbClr>
                  </a:outerShdw>
                </a:effectLst>
              </a:rPr>
              <a:t>インスタンス</a:t>
            </a:r>
            <a:br>
              <a:rPr lang="en-US" altLang="ja-JP" sz="1568" kern="0" dirty="0">
                <a:solidFill>
                  <a:srgbClr val="080808"/>
                </a:solidFill>
                <a:effectLst>
                  <a:outerShdw blurRad="38100" dist="38100" dir="2700000" algn="tl">
                    <a:srgbClr val="000000">
                      <a:alpha val="43137"/>
                    </a:srgbClr>
                  </a:outerShdw>
                </a:effectLst>
              </a:rPr>
            </a:br>
            <a:r>
              <a:rPr kumimoji="0" lang="ja-JP" altLang="en-US" sz="1568" kern="0" dirty="0">
                <a:solidFill>
                  <a:srgbClr val="080808"/>
                </a:solidFill>
                <a:effectLst>
                  <a:outerShdw blurRad="38100" dist="38100" dir="2700000" algn="tl">
                    <a:srgbClr val="000000">
                      <a:alpha val="43137"/>
                    </a:srgbClr>
                  </a:outerShdw>
                </a:effectLst>
              </a:rPr>
              <a:t>レベル </a:t>
            </a:r>
            <a:r>
              <a:rPr kumimoji="0" lang="en-US" sz="1568" kern="0" dirty="0">
                <a:solidFill>
                  <a:srgbClr val="080808"/>
                </a:solidFill>
                <a:effectLst>
                  <a:outerShdw blurRad="38100" dist="38100" dir="2700000" algn="tl">
                    <a:srgbClr val="000000">
                      <a:alpha val="43137"/>
                    </a:srgbClr>
                  </a:outerShdw>
                </a:effectLst>
              </a:rPr>
              <a:t>IP)</a:t>
            </a:r>
            <a:endParaRPr kumimoji="0" lang="en-US" sz="1568" kern="0" dirty="0">
              <a:solidFill>
                <a:srgbClr val="080808"/>
              </a:solidFill>
            </a:endParaRPr>
          </a:p>
        </p:txBody>
      </p:sp>
    </p:spTree>
    <p:extLst>
      <p:ext uri="{BB962C8B-B14F-4D97-AF65-F5344CB8AC3E}">
        <p14:creationId xmlns:p14="http://schemas.microsoft.com/office/powerpoint/2010/main" val="2168540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z="5294" dirty="0"/>
              <a:t>複数の負荷分散 </a:t>
            </a:r>
            <a:r>
              <a:rPr kumimoji="1" lang="en-US" altLang="ja-JP" sz="5294" dirty="0"/>
              <a:t>IP</a:t>
            </a:r>
            <a:endParaRPr kumimoji="1" lang="ja-JP" altLang="en-US" sz="5882" dirty="0"/>
          </a:p>
        </p:txBody>
      </p:sp>
      <p:sp>
        <p:nvSpPr>
          <p:cNvPr id="2" name="コンテンツ プレースホルダー 1"/>
          <p:cNvSpPr>
            <a:spLocks noGrp="1"/>
          </p:cNvSpPr>
          <p:nvPr>
            <p:ph sz="quarter" idx="10"/>
          </p:nvPr>
        </p:nvSpPr>
        <p:spPr/>
        <p:txBody>
          <a:bodyPr/>
          <a:lstStyle/>
          <a:p>
            <a:r>
              <a:rPr kumimoji="1" lang="ja-JP" altLang="en-US" dirty="0"/>
              <a:t>利用シナリオ</a:t>
            </a:r>
            <a:r>
              <a:rPr kumimoji="1" lang="en-US" altLang="ja-JP" dirty="0"/>
              <a:t>: </a:t>
            </a:r>
            <a:r>
              <a:rPr kumimoji="1" lang="ja-JP" altLang="en-US" dirty="0"/>
              <a:t>複数の </a:t>
            </a:r>
            <a:r>
              <a:rPr kumimoji="1" lang="en-US" altLang="ja-JP" dirty="0"/>
              <a:t>SSL </a:t>
            </a:r>
            <a:r>
              <a:rPr kumimoji="1" lang="ja-JP" altLang="en-US" dirty="0"/>
              <a:t>エンドポイント</a:t>
            </a:r>
          </a:p>
          <a:p>
            <a:r>
              <a:rPr kumimoji="1" lang="en-US" altLang="ja-JP" dirty="0"/>
              <a:t>1 </a:t>
            </a:r>
            <a:r>
              <a:rPr kumimoji="1" lang="ja-JP" altLang="en-US" dirty="0"/>
              <a:t>つ以上の </a:t>
            </a:r>
            <a:r>
              <a:rPr kumimoji="1" lang="en-US" altLang="ja-JP" dirty="0"/>
              <a:t>VM </a:t>
            </a:r>
            <a:r>
              <a:rPr kumimoji="1" lang="ja-JP" altLang="en-US" dirty="0"/>
              <a:t>にアクセス</a:t>
            </a:r>
          </a:p>
        </p:txBody>
      </p:sp>
      <p:grpSp>
        <p:nvGrpSpPr>
          <p:cNvPr id="41" name="Group 40"/>
          <p:cNvGrpSpPr/>
          <p:nvPr/>
        </p:nvGrpSpPr>
        <p:grpSpPr>
          <a:xfrm>
            <a:off x="824036" y="3769355"/>
            <a:ext cx="910812" cy="965644"/>
            <a:chOff x="1478587" y="2335312"/>
            <a:chExt cx="1134978" cy="1203305"/>
          </a:xfrm>
        </p:grpSpPr>
        <p:sp>
          <p:nvSpPr>
            <p:cNvPr id="42" name="Oval 41"/>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091" fontAlgn="base">
                <a:lnSpc>
                  <a:spcPct val="90000"/>
                </a:lnSpc>
                <a:spcBef>
                  <a:spcPct val="0"/>
                </a:spcBef>
                <a:spcAft>
                  <a:spcPct val="0"/>
                </a:spcAft>
                <a:defRPr/>
              </a:pPr>
              <a:endParaRPr lang="en-US" sz="2353" kern="0" spc="-49" dirty="0">
                <a:gradFill>
                  <a:gsLst>
                    <a:gs pos="36283">
                      <a:srgbClr val="505050"/>
                    </a:gs>
                    <a:gs pos="28000">
                      <a:srgbClr val="505050"/>
                    </a:gs>
                  </a:gsLst>
                  <a:lin ang="5400000" scaled="0"/>
                </a:gradFill>
              </a:endParaRPr>
            </a:p>
          </p:txBody>
        </p:sp>
        <p:sp>
          <p:nvSpPr>
            <p:cNvPr id="43" name="Freeform 42"/>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1765" kern="0" dirty="0">
                <a:solidFill>
                  <a:srgbClr val="00188F"/>
                </a:solidFill>
              </a:endParaRPr>
            </a:p>
          </p:txBody>
        </p:sp>
        <p:sp>
          <p:nvSpPr>
            <p:cNvPr id="44" name="TextBox 43"/>
            <p:cNvSpPr txBox="1"/>
            <p:nvPr/>
          </p:nvSpPr>
          <p:spPr>
            <a:xfrm>
              <a:off x="1478587" y="2636420"/>
              <a:ext cx="1134978" cy="902197"/>
            </a:xfrm>
            <a:prstGeom prst="rect">
              <a:avLst/>
            </a:prstGeom>
            <a:noFill/>
          </p:spPr>
          <p:txBody>
            <a:bodyPr wrap="none" lIns="179285" tIns="143428" rIns="179285" bIns="143428" rtlCol="0" anchor="ctr">
              <a:spAutoFit/>
            </a:bodyPr>
            <a:lstStyle/>
            <a:p>
              <a:pPr algn="ctr" defTabSz="914133">
                <a:lnSpc>
                  <a:spcPct val="90000"/>
                </a:lnSpc>
                <a:defRPr/>
              </a:pPr>
              <a:r>
                <a:rPr lang="ja-JP" altLang="en-US" sz="1568" kern="0" spc="-49" dirty="0">
                  <a:solidFill>
                    <a:srgbClr val="00188F"/>
                  </a:solidFill>
                </a:rPr>
                <a:t>インター</a:t>
              </a:r>
              <a:br>
                <a:rPr lang="en-US" altLang="ja-JP" sz="1568" kern="0" spc="-49" dirty="0">
                  <a:solidFill>
                    <a:srgbClr val="00188F"/>
                  </a:solidFill>
                </a:rPr>
              </a:br>
              <a:r>
                <a:rPr lang="ja-JP" altLang="en-US" sz="1568" kern="0" spc="-49" dirty="0">
                  <a:solidFill>
                    <a:srgbClr val="00188F"/>
                  </a:solidFill>
                </a:rPr>
                <a:t>ネット</a:t>
              </a:r>
              <a:endParaRPr lang="en-US" sz="1568" kern="0" spc="-49" dirty="0">
                <a:solidFill>
                  <a:srgbClr val="00188F"/>
                </a:solidFill>
              </a:endParaRPr>
            </a:p>
          </p:txBody>
        </p:sp>
      </p:grpSp>
      <p:sp>
        <p:nvSpPr>
          <p:cNvPr id="45" name="TextBox 44"/>
          <p:cNvSpPr txBox="1"/>
          <p:nvPr/>
        </p:nvSpPr>
        <p:spPr>
          <a:xfrm>
            <a:off x="3042589" y="3044873"/>
            <a:ext cx="661912" cy="512935"/>
          </a:xfrm>
          <a:prstGeom prst="rect">
            <a:avLst/>
          </a:prstGeom>
          <a:noFill/>
        </p:spPr>
        <p:txBody>
          <a:bodyPr wrap="none" rtlCol="0">
            <a:spAutoFit/>
          </a:bodyPr>
          <a:lstStyle/>
          <a:p>
            <a:pPr algn="ctr" defTabSz="896386">
              <a:defRPr/>
            </a:pPr>
            <a:r>
              <a:rPr lang="en-US" sz="2745" dirty="0">
                <a:solidFill>
                  <a:srgbClr val="080808"/>
                </a:solidFill>
                <a:effectLst>
                  <a:outerShdw blurRad="38100" dist="38100" dir="2700000" algn="tl">
                    <a:srgbClr val="000000">
                      <a:alpha val="43137"/>
                    </a:srgbClr>
                  </a:outerShdw>
                </a:effectLst>
              </a:rPr>
              <a:t>IP1</a:t>
            </a:r>
          </a:p>
        </p:txBody>
      </p:sp>
      <p:sp>
        <p:nvSpPr>
          <p:cNvPr id="46" name="TextBox 45"/>
          <p:cNvSpPr txBox="1"/>
          <p:nvPr/>
        </p:nvSpPr>
        <p:spPr>
          <a:xfrm>
            <a:off x="3042589" y="4848339"/>
            <a:ext cx="661912" cy="512935"/>
          </a:xfrm>
          <a:prstGeom prst="rect">
            <a:avLst/>
          </a:prstGeom>
          <a:noFill/>
        </p:spPr>
        <p:txBody>
          <a:bodyPr wrap="none" rtlCol="0">
            <a:spAutoFit/>
          </a:bodyPr>
          <a:lstStyle/>
          <a:p>
            <a:pPr algn="ctr" defTabSz="896386">
              <a:defRPr/>
            </a:pPr>
            <a:r>
              <a:rPr lang="en-US" sz="2745" dirty="0">
                <a:solidFill>
                  <a:srgbClr val="080808"/>
                </a:solidFill>
                <a:effectLst>
                  <a:outerShdw blurRad="38100" dist="38100" dir="2700000" algn="tl">
                    <a:srgbClr val="000000">
                      <a:alpha val="43137"/>
                    </a:srgbClr>
                  </a:outerShdw>
                </a:effectLst>
              </a:rPr>
              <a:t>IP3</a:t>
            </a:r>
          </a:p>
        </p:txBody>
      </p:sp>
      <p:sp>
        <p:nvSpPr>
          <p:cNvPr id="47" name="TextBox 46"/>
          <p:cNvSpPr txBox="1"/>
          <p:nvPr/>
        </p:nvSpPr>
        <p:spPr>
          <a:xfrm>
            <a:off x="3042589" y="4012454"/>
            <a:ext cx="661912" cy="512935"/>
          </a:xfrm>
          <a:prstGeom prst="rect">
            <a:avLst/>
          </a:prstGeom>
          <a:noFill/>
        </p:spPr>
        <p:txBody>
          <a:bodyPr wrap="none" rtlCol="0">
            <a:spAutoFit/>
          </a:bodyPr>
          <a:lstStyle/>
          <a:p>
            <a:pPr algn="ctr" defTabSz="896386">
              <a:defRPr/>
            </a:pPr>
            <a:r>
              <a:rPr lang="en-US" sz="2745" dirty="0">
                <a:solidFill>
                  <a:srgbClr val="080808"/>
                </a:solidFill>
                <a:effectLst>
                  <a:outerShdw blurRad="38100" dist="38100" dir="2700000" algn="tl">
                    <a:srgbClr val="000000">
                      <a:alpha val="43137"/>
                    </a:srgbClr>
                  </a:outerShdw>
                </a:effectLst>
              </a:rPr>
              <a:t>IP2</a:t>
            </a:r>
          </a:p>
        </p:txBody>
      </p:sp>
      <p:sp>
        <p:nvSpPr>
          <p:cNvPr id="48" name="TextBox 47"/>
          <p:cNvSpPr txBox="1"/>
          <p:nvPr/>
        </p:nvSpPr>
        <p:spPr>
          <a:xfrm>
            <a:off x="3042589" y="5819466"/>
            <a:ext cx="661912" cy="512935"/>
          </a:xfrm>
          <a:prstGeom prst="rect">
            <a:avLst/>
          </a:prstGeom>
          <a:noFill/>
        </p:spPr>
        <p:txBody>
          <a:bodyPr wrap="none" rtlCol="0">
            <a:spAutoFit/>
          </a:bodyPr>
          <a:lstStyle/>
          <a:p>
            <a:pPr algn="ctr" defTabSz="896386">
              <a:defRPr/>
            </a:pPr>
            <a:r>
              <a:rPr lang="en-US" sz="2745" dirty="0">
                <a:solidFill>
                  <a:srgbClr val="080808"/>
                </a:solidFill>
                <a:effectLst>
                  <a:outerShdw blurRad="38100" dist="38100" dir="2700000" algn="tl">
                    <a:srgbClr val="000000">
                      <a:alpha val="43137"/>
                    </a:srgbClr>
                  </a:outerShdw>
                </a:effectLst>
              </a:rPr>
              <a:t>IP4</a:t>
            </a:r>
          </a:p>
        </p:txBody>
      </p:sp>
      <p:cxnSp>
        <p:nvCxnSpPr>
          <p:cNvPr id="49" name="Straight Arrow Connector 48"/>
          <p:cNvCxnSpPr/>
          <p:nvPr/>
        </p:nvCxnSpPr>
        <p:spPr>
          <a:xfrm flipV="1">
            <a:off x="1766729" y="3429000"/>
            <a:ext cx="1191784" cy="943993"/>
          </a:xfrm>
          <a:prstGeom prst="straightConnector1">
            <a:avLst/>
          </a:prstGeom>
          <a:noFill/>
          <a:ln w="9525" cap="flat" cmpd="sng" algn="ctr">
            <a:solidFill>
              <a:schemeClr val="accent1"/>
            </a:solidFill>
            <a:prstDash val="solid"/>
            <a:headEnd type="none"/>
            <a:tailEnd type="triangle"/>
          </a:ln>
          <a:effectLst/>
        </p:spPr>
      </p:cxnSp>
      <p:cxnSp>
        <p:nvCxnSpPr>
          <p:cNvPr id="50" name="Straight Arrow Connector 49"/>
          <p:cNvCxnSpPr/>
          <p:nvPr/>
        </p:nvCxnSpPr>
        <p:spPr>
          <a:xfrm>
            <a:off x="1766729" y="4383543"/>
            <a:ext cx="1152711" cy="6604"/>
          </a:xfrm>
          <a:prstGeom prst="straightConnector1">
            <a:avLst/>
          </a:prstGeom>
          <a:noFill/>
          <a:ln w="9525" cap="flat" cmpd="sng" algn="ctr">
            <a:solidFill>
              <a:schemeClr val="accent1"/>
            </a:solidFill>
            <a:prstDash val="solid"/>
            <a:headEnd type="none"/>
            <a:tailEnd type="triangle"/>
          </a:ln>
          <a:effectLst/>
        </p:spPr>
      </p:cxnSp>
      <p:cxnSp>
        <p:nvCxnSpPr>
          <p:cNvPr id="51" name="Straight Arrow Connector 50"/>
          <p:cNvCxnSpPr>
            <a:stCxn id="44" idx="3"/>
          </p:cNvCxnSpPr>
          <p:nvPr/>
        </p:nvCxnSpPr>
        <p:spPr>
          <a:xfrm>
            <a:off x="1850207" y="4372996"/>
            <a:ext cx="1069233" cy="731811"/>
          </a:xfrm>
          <a:prstGeom prst="straightConnector1">
            <a:avLst/>
          </a:prstGeom>
          <a:noFill/>
          <a:ln w="9525" cap="flat" cmpd="sng" algn="ctr">
            <a:solidFill>
              <a:schemeClr val="accent1"/>
            </a:solidFill>
            <a:prstDash val="solid"/>
            <a:headEnd type="none"/>
            <a:tailEnd type="triangle"/>
          </a:ln>
          <a:effectLst/>
        </p:spPr>
      </p:cxnSp>
      <p:cxnSp>
        <p:nvCxnSpPr>
          <p:cNvPr id="52" name="Straight Arrow Connector 51"/>
          <p:cNvCxnSpPr>
            <a:stCxn id="44" idx="3"/>
          </p:cNvCxnSpPr>
          <p:nvPr/>
        </p:nvCxnSpPr>
        <p:spPr>
          <a:xfrm>
            <a:off x="1850207" y="4372996"/>
            <a:ext cx="1069233" cy="1702938"/>
          </a:xfrm>
          <a:prstGeom prst="straightConnector1">
            <a:avLst/>
          </a:prstGeom>
          <a:noFill/>
          <a:ln w="9525" cap="flat" cmpd="sng" algn="ctr">
            <a:solidFill>
              <a:schemeClr val="accent1"/>
            </a:solidFill>
            <a:prstDash val="solid"/>
            <a:headEnd type="none"/>
            <a:tailEnd type="triangle"/>
          </a:ln>
          <a:effectLst/>
        </p:spPr>
      </p:cxnSp>
      <p:sp>
        <p:nvSpPr>
          <p:cNvPr id="53" name="Rounded Rectangle 52"/>
          <p:cNvSpPr/>
          <p:nvPr/>
        </p:nvSpPr>
        <p:spPr bwMode="auto">
          <a:xfrm>
            <a:off x="5050171" y="3044874"/>
            <a:ext cx="597617" cy="3287527"/>
          </a:xfrm>
          <a:prstGeom prst="roundRect">
            <a:avLst/>
          </a:prstGeom>
          <a:solidFill>
            <a:srgbClr val="0078D7"/>
          </a:solidFill>
          <a:ln w="3175" cap="flat" cmpd="sng" algn="ctr">
            <a:noFill/>
            <a:prstDash val="solid"/>
            <a:headEnd type="none" w="med" len="med"/>
            <a:tailEnd type="none" w="med" len="med"/>
          </a:ln>
          <a:effectLst/>
          <a:scene3d>
            <a:camera prst="orthographicFront"/>
            <a:lightRig rig="threePt" dir="t"/>
          </a:scene3d>
          <a:sp3d>
            <a:bevelT/>
          </a:sp3d>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2745" kern="0" dirty="0">
                <a:gradFill>
                  <a:gsLst>
                    <a:gs pos="0">
                      <a:srgbClr val="FFFFFF"/>
                    </a:gs>
                    <a:gs pos="100000">
                      <a:srgbClr val="FFFFFF"/>
                    </a:gs>
                  </a:gsLst>
                  <a:lin ang="5400000" scaled="0"/>
                </a:gradFill>
                <a:effectLst>
                  <a:outerShdw blurRad="38100" dist="38100" dir="2700000" algn="tl">
                    <a:srgbClr val="000000">
                      <a:alpha val="43137"/>
                    </a:srgbClr>
                  </a:outerShdw>
                </a:effectLst>
              </a:rPr>
              <a:t>A</a:t>
            </a:r>
          </a:p>
          <a:p>
            <a:pPr algn="ctr" defTabSz="914102" fontAlgn="base">
              <a:spcBef>
                <a:spcPct val="0"/>
              </a:spcBef>
              <a:spcAft>
                <a:spcPct val="0"/>
              </a:spcAft>
              <a:defRPr/>
            </a:pPr>
            <a:r>
              <a:rPr kumimoji="0" lang="en-US" sz="2745" kern="0" dirty="0">
                <a:gradFill>
                  <a:gsLst>
                    <a:gs pos="0">
                      <a:srgbClr val="FFFFFF"/>
                    </a:gs>
                    <a:gs pos="100000">
                      <a:srgbClr val="FFFFFF"/>
                    </a:gs>
                  </a:gsLst>
                  <a:lin ang="5400000" scaled="0"/>
                </a:gradFill>
                <a:effectLst>
                  <a:outerShdw blurRad="38100" dist="38100" dir="2700000" algn="tl">
                    <a:srgbClr val="000000">
                      <a:alpha val="43137"/>
                    </a:srgbClr>
                  </a:outerShdw>
                </a:effectLst>
              </a:rPr>
              <a:t>Z</a:t>
            </a:r>
          </a:p>
          <a:p>
            <a:pPr algn="ctr" defTabSz="914102" fontAlgn="base">
              <a:spcBef>
                <a:spcPct val="0"/>
              </a:spcBef>
              <a:spcAft>
                <a:spcPct val="0"/>
              </a:spcAft>
              <a:defRPr/>
            </a:pPr>
            <a:r>
              <a:rPr kumimoji="0" lang="en-US" sz="2745" kern="0" dirty="0">
                <a:gradFill>
                  <a:gsLst>
                    <a:gs pos="0">
                      <a:srgbClr val="FFFFFF"/>
                    </a:gs>
                    <a:gs pos="100000">
                      <a:srgbClr val="FFFFFF"/>
                    </a:gs>
                  </a:gsLst>
                  <a:lin ang="5400000" scaled="0"/>
                </a:gradFill>
                <a:effectLst>
                  <a:outerShdw blurRad="38100" dist="38100" dir="2700000" algn="tl">
                    <a:srgbClr val="000000">
                      <a:alpha val="43137"/>
                    </a:srgbClr>
                  </a:outerShdw>
                </a:effectLst>
              </a:rPr>
              <a:t>U</a:t>
            </a:r>
          </a:p>
          <a:p>
            <a:pPr algn="ctr" defTabSz="914102" fontAlgn="base">
              <a:spcBef>
                <a:spcPct val="0"/>
              </a:spcBef>
              <a:spcAft>
                <a:spcPct val="0"/>
              </a:spcAft>
              <a:defRPr/>
            </a:pPr>
            <a:r>
              <a:rPr kumimoji="0" lang="en-US" sz="2745" kern="0" dirty="0">
                <a:gradFill>
                  <a:gsLst>
                    <a:gs pos="0">
                      <a:srgbClr val="FFFFFF"/>
                    </a:gs>
                    <a:gs pos="100000">
                      <a:srgbClr val="FFFFFF"/>
                    </a:gs>
                  </a:gsLst>
                  <a:lin ang="5400000" scaled="0"/>
                </a:gradFill>
                <a:effectLst>
                  <a:outerShdw blurRad="38100" dist="38100" dir="2700000" algn="tl">
                    <a:srgbClr val="000000">
                      <a:alpha val="43137"/>
                    </a:srgbClr>
                  </a:outerShdw>
                </a:effectLst>
              </a:rPr>
              <a:t>R</a:t>
            </a:r>
          </a:p>
          <a:p>
            <a:pPr algn="ctr" defTabSz="914102" fontAlgn="base">
              <a:spcBef>
                <a:spcPct val="0"/>
              </a:spcBef>
              <a:spcAft>
                <a:spcPct val="0"/>
              </a:spcAft>
              <a:defRPr/>
            </a:pPr>
            <a:r>
              <a:rPr kumimoji="0" lang="en-US" sz="2745" kern="0" dirty="0">
                <a:gradFill>
                  <a:gsLst>
                    <a:gs pos="0">
                      <a:srgbClr val="FFFFFF"/>
                    </a:gs>
                    <a:gs pos="100000">
                      <a:srgbClr val="FFFFFF"/>
                    </a:gs>
                  </a:gsLst>
                  <a:lin ang="5400000" scaled="0"/>
                </a:gradFill>
                <a:effectLst>
                  <a:outerShdw blurRad="38100" dist="38100" dir="2700000" algn="tl">
                    <a:srgbClr val="000000">
                      <a:alpha val="43137"/>
                    </a:srgbClr>
                  </a:outerShdw>
                </a:effectLst>
              </a:rPr>
              <a:t>E</a:t>
            </a:r>
          </a:p>
          <a:p>
            <a:pPr algn="ctr" defTabSz="914102" fontAlgn="base">
              <a:spcBef>
                <a:spcPct val="0"/>
              </a:spcBef>
              <a:spcAft>
                <a:spcPct val="0"/>
              </a:spcAft>
              <a:defRPr/>
            </a:pPr>
            <a:endParaRPr kumimoji="0" lang="en-US" sz="980" kern="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a:p>
            <a:pPr algn="ctr" defTabSz="914102" fontAlgn="base">
              <a:spcBef>
                <a:spcPct val="0"/>
              </a:spcBef>
              <a:spcAft>
                <a:spcPct val="0"/>
              </a:spcAft>
              <a:defRPr/>
            </a:pPr>
            <a:r>
              <a:rPr kumimoji="0" lang="en-US" sz="2745" kern="0" dirty="0">
                <a:gradFill>
                  <a:gsLst>
                    <a:gs pos="0">
                      <a:srgbClr val="FFFFFF"/>
                    </a:gs>
                    <a:gs pos="100000">
                      <a:srgbClr val="FFFFFF"/>
                    </a:gs>
                  </a:gsLst>
                  <a:lin ang="5400000" scaled="0"/>
                </a:gradFill>
                <a:effectLst>
                  <a:outerShdw blurRad="38100" dist="38100" dir="2700000" algn="tl">
                    <a:srgbClr val="000000">
                      <a:alpha val="43137"/>
                    </a:srgbClr>
                  </a:outerShdw>
                </a:effectLst>
              </a:rPr>
              <a:t>L</a:t>
            </a:r>
          </a:p>
          <a:p>
            <a:pPr algn="ctr" defTabSz="914102" fontAlgn="base">
              <a:spcBef>
                <a:spcPct val="0"/>
              </a:spcBef>
              <a:spcAft>
                <a:spcPct val="0"/>
              </a:spcAft>
              <a:defRPr/>
            </a:pPr>
            <a:r>
              <a:rPr kumimoji="0" lang="en-US" sz="2745" kern="0" dirty="0">
                <a:gradFill>
                  <a:gsLst>
                    <a:gs pos="0">
                      <a:srgbClr val="FFFFFF"/>
                    </a:gs>
                    <a:gs pos="100000">
                      <a:srgbClr val="FFFFFF"/>
                    </a:gs>
                  </a:gsLst>
                  <a:lin ang="5400000" scaled="0"/>
                </a:gradFill>
                <a:effectLst>
                  <a:outerShdw blurRad="38100" dist="38100" dir="2700000" algn="tl">
                    <a:srgbClr val="000000">
                      <a:alpha val="43137"/>
                    </a:srgbClr>
                  </a:outerShdw>
                </a:effectLst>
              </a:rPr>
              <a:t>B</a:t>
            </a:r>
          </a:p>
        </p:txBody>
      </p:sp>
      <p:cxnSp>
        <p:nvCxnSpPr>
          <p:cNvPr id="54" name="Straight Arrow Connector 53"/>
          <p:cNvCxnSpPr/>
          <p:nvPr/>
        </p:nvCxnSpPr>
        <p:spPr>
          <a:xfrm>
            <a:off x="3705535" y="3279596"/>
            <a:ext cx="1261595" cy="0"/>
          </a:xfrm>
          <a:prstGeom prst="straightConnector1">
            <a:avLst/>
          </a:prstGeom>
          <a:noFill/>
          <a:ln w="9525" cap="flat" cmpd="sng" algn="ctr">
            <a:solidFill>
              <a:schemeClr val="accent1"/>
            </a:solidFill>
            <a:prstDash val="solid"/>
            <a:headEnd type="none"/>
            <a:tailEnd type="triangle"/>
          </a:ln>
          <a:effectLst/>
        </p:spPr>
      </p:cxnSp>
      <p:cxnSp>
        <p:nvCxnSpPr>
          <p:cNvPr id="55" name="Straight Arrow Connector 54"/>
          <p:cNvCxnSpPr/>
          <p:nvPr/>
        </p:nvCxnSpPr>
        <p:spPr>
          <a:xfrm>
            <a:off x="3705535" y="4250723"/>
            <a:ext cx="1261595" cy="0"/>
          </a:xfrm>
          <a:prstGeom prst="straightConnector1">
            <a:avLst/>
          </a:prstGeom>
          <a:noFill/>
          <a:ln w="9525" cap="flat" cmpd="sng" algn="ctr">
            <a:solidFill>
              <a:schemeClr val="accent1"/>
            </a:solidFill>
            <a:prstDash val="solid"/>
            <a:headEnd type="none"/>
            <a:tailEnd type="triangle"/>
          </a:ln>
          <a:effectLst/>
        </p:spPr>
      </p:cxnSp>
      <p:cxnSp>
        <p:nvCxnSpPr>
          <p:cNvPr id="56" name="Straight Arrow Connector 55"/>
          <p:cNvCxnSpPr/>
          <p:nvPr/>
        </p:nvCxnSpPr>
        <p:spPr>
          <a:xfrm>
            <a:off x="3705535" y="5072445"/>
            <a:ext cx="1261595" cy="0"/>
          </a:xfrm>
          <a:prstGeom prst="straightConnector1">
            <a:avLst/>
          </a:prstGeom>
          <a:noFill/>
          <a:ln w="9525" cap="flat" cmpd="sng" algn="ctr">
            <a:solidFill>
              <a:schemeClr val="accent1"/>
            </a:solidFill>
            <a:prstDash val="solid"/>
            <a:headEnd type="none"/>
            <a:tailEnd type="triangle"/>
          </a:ln>
          <a:effectLst/>
        </p:spPr>
      </p:cxnSp>
      <p:cxnSp>
        <p:nvCxnSpPr>
          <p:cNvPr id="57" name="Straight Arrow Connector 56"/>
          <p:cNvCxnSpPr/>
          <p:nvPr/>
        </p:nvCxnSpPr>
        <p:spPr>
          <a:xfrm>
            <a:off x="3705535" y="6075933"/>
            <a:ext cx="1261595" cy="0"/>
          </a:xfrm>
          <a:prstGeom prst="straightConnector1">
            <a:avLst/>
          </a:prstGeom>
          <a:noFill/>
          <a:ln w="9525" cap="flat" cmpd="sng" algn="ctr">
            <a:solidFill>
              <a:schemeClr val="accent1"/>
            </a:solidFill>
            <a:prstDash val="solid"/>
            <a:headEnd type="none"/>
            <a:tailEnd type="triangle"/>
          </a:ln>
          <a:effectLst/>
        </p:spPr>
      </p:cxnSp>
      <p:sp>
        <p:nvSpPr>
          <p:cNvPr id="58" name="Rectangle 57"/>
          <p:cNvSpPr/>
          <p:nvPr/>
        </p:nvSpPr>
        <p:spPr bwMode="auto">
          <a:xfrm>
            <a:off x="7685280" y="2968895"/>
            <a:ext cx="2834542" cy="621401"/>
          </a:xfrm>
          <a:prstGeom prst="rect">
            <a:avLst/>
          </a:prstGeom>
          <a:solidFill>
            <a:srgbClr val="003300"/>
          </a:solidFill>
          <a:ln w="25400" cap="flat" cmpd="sng" algn="ctr">
            <a:solidFill>
              <a:srgbClr val="FFFFFF"/>
            </a:solidFill>
            <a:prstDash val="solid"/>
            <a:headEnd type="none" w="med" len="med"/>
            <a:tailEnd type="none" w="med" len="med"/>
          </a:ln>
          <a:effectLst/>
          <a:scene3d>
            <a:camera prst="orthographicFront"/>
            <a:lightRig rig="threePt" dir="t"/>
          </a:scene3d>
          <a:sp3d>
            <a:bevelT/>
          </a:sp3d>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kumimoji="0"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SSL </a:t>
            </a:r>
            <a:r>
              <a:rPr kumimoji="0" lang="en-US" altLang="ja-JP"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Web</a:t>
            </a:r>
            <a:r>
              <a:rPr kumimoji="0" lang="ja-JP" alt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 サイト</a:t>
            </a:r>
            <a:r>
              <a:rPr kumimoji="0"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 1</a:t>
            </a:r>
          </a:p>
        </p:txBody>
      </p:sp>
      <p:sp>
        <p:nvSpPr>
          <p:cNvPr id="59" name="Rectangle 58"/>
          <p:cNvSpPr/>
          <p:nvPr/>
        </p:nvSpPr>
        <p:spPr bwMode="auto">
          <a:xfrm>
            <a:off x="7685280" y="3802511"/>
            <a:ext cx="2834542" cy="621401"/>
          </a:xfrm>
          <a:prstGeom prst="rect">
            <a:avLst/>
          </a:prstGeom>
          <a:solidFill>
            <a:srgbClr val="003300"/>
          </a:solidFill>
          <a:ln w="25400" cap="flat" cmpd="sng" algn="ctr">
            <a:solidFill>
              <a:srgbClr val="FFFFFF"/>
            </a:solidFill>
            <a:prstDash val="solid"/>
            <a:headEnd type="none" w="med" len="med"/>
            <a:tailEnd type="none" w="med" len="med"/>
          </a:ln>
          <a:effectLst/>
          <a:scene3d>
            <a:camera prst="orthographicFront"/>
            <a:lightRig rig="threePt" dir="t"/>
          </a:scene3d>
          <a:sp3d>
            <a:bevelT/>
          </a:sp3d>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SSL </a:t>
            </a:r>
            <a:r>
              <a:rPr lang="en-US" altLang="ja-JP"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Web</a:t>
            </a:r>
            <a:r>
              <a:rPr lang="ja-JP" alt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 サイト</a:t>
            </a:r>
            <a:r>
              <a:rPr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 </a:t>
            </a:r>
            <a:r>
              <a:rPr lang="en-US" altLang="ja-JP"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2</a:t>
            </a:r>
            <a:endParaRPr kumimoji="0"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0" name="Rectangle 59"/>
          <p:cNvSpPr/>
          <p:nvPr/>
        </p:nvSpPr>
        <p:spPr bwMode="auto">
          <a:xfrm>
            <a:off x="7685280" y="4698935"/>
            <a:ext cx="2834542" cy="621401"/>
          </a:xfrm>
          <a:prstGeom prst="rect">
            <a:avLst/>
          </a:prstGeom>
          <a:solidFill>
            <a:srgbClr val="003300"/>
          </a:solidFill>
          <a:ln w="25400" cap="flat" cmpd="sng" algn="ctr">
            <a:solidFill>
              <a:srgbClr val="FFFFFF"/>
            </a:solidFill>
            <a:prstDash val="solid"/>
            <a:headEnd type="none" w="med" len="med"/>
            <a:tailEnd type="none" w="med" len="med"/>
          </a:ln>
          <a:effectLst/>
          <a:scene3d>
            <a:camera prst="orthographicFront"/>
            <a:lightRig rig="threePt" dir="t"/>
          </a:scene3d>
          <a:sp3d>
            <a:bevelT/>
          </a:sp3d>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SSL </a:t>
            </a:r>
            <a:r>
              <a:rPr lang="en-US" altLang="ja-JP"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Web</a:t>
            </a:r>
            <a:r>
              <a:rPr lang="ja-JP" alt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 サイト</a:t>
            </a:r>
            <a:r>
              <a:rPr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 </a:t>
            </a:r>
            <a:r>
              <a:rPr lang="en-US" altLang="ja-JP"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3</a:t>
            </a:r>
            <a:endParaRPr kumimoji="0"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1" name="Rectangle 60"/>
          <p:cNvSpPr/>
          <p:nvPr/>
        </p:nvSpPr>
        <p:spPr bwMode="auto">
          <a:xfrm>
            <a:off x="7666812" y="5508766"/>
            <a:ext cx="2834542" cy="621401"/>
          </a:xfrm>
          <a:prstGeom prst="rect">
            <a:avLst/>
          </a:prstGeom>
          <a:solidFill>
            <a:srgbClr val="003300"/>
          </a:solidFill>
          <a:ln w="25400" cap="flat" cmpd="sng" algn="ctr">
            <a:solidFill>
              <a:srgbClr val="FFFFFF"/>
            </a:solidFill>
            <a:prstDash val="solid"/>
            <a:headEnd type="none" w="med" len="med"/>
            <a:tailEnd type="none" w="med" len="med"/>
          </a:ln>
          <a:effectLst/>
          <a:scene3d>
            <a:camera prst="orthographicFront"/>
            <a:lightRig rig="threePt" dir="t"/>
          </a:scene3d>
          <a:sp3d>
            <a:bevelT/>
          </a:sp3d>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SSL </a:t>
            </a:r>
            <a:r>
              <a:rPr lang="en-US" altLang="ja-JP"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Web</a:t>
            </a:r>
            <a:r>
              <a:rPr lang="ja-JP" alt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 サイト</a:t>
            </a:r>
            <a:r>
              <a:rPr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 </a:t>
            </a:r>
            <a:r>
              <a:rPr lang="en-US" altLang="ja-JP" sz="1961" kern="0" dirty="0">
                <a:gradFill>
                  <a:gsLst>
                    <a:gs pos="0">
                      <a:srgbClr val="FFFFFF"/>
                    </a:gs>
                    <a:gs pos="100000">
                      <a:srgbClr val="FFFFFF"/>
                    </a:gs>
                  </a:gsLst>
                  <a:lin ang="5400000" scaled="0"/>
                </a:gradFill>
                <a:effectLst>
                  <a:outerShdw blurRad="38100" dist="38100" dir="2700000" algn="tl">
                    <a:srgbClr val="000000">
                      <a:alpha val="43137"/>
                    </a:srgbClr>
                  </a:outerShdw>
                </a:effectLst>
              </a:rPr>
              <a:t>4</a:t>
            </a:r>
            <a:endParaRPr kumimoji="0" lang="en-US" sz="1961" kern="0" dirty="0">
              <a:gradFill>
                <a:gsLst>
                  <a:gs pos="0">
                    <a:srgbClr val="FFFFFF"/>
                  </a:gs>
                  <a:gs pos="100000">
                    <a:srgbClr val="FFFFFF"/>
                  </a:gs>
                </a:gsLst>
                <a:lin ang="5400000" scaled="0"/>
              </a:gradFill>
              <a:effectLst>
                <a:outerShdw blurRad="38100" dist="38100" dir="2700000" algn="tl">
                  <a:srgbClr val="000000">
                    <a:alpha val="43137"/>
                  </a:srgbClr>
                </a:outerShdw>
              </a:effectLst>
            </a:endParaRPr>
          </a:p>
        </p:txBody>
      </p:sp>
      <p:sp>
        <p:nvSpPr>
          <p:cNvPr id="62" name="TextBox 61"/>
          <p:cNvSpPr txBox="1"/>
          <p:nvPr/>
        </p:nvSpPr>
        <p:spPr>
          <a:xfrm>
            <a:off x="3900489" y="2825697"/>
            <a:ext cx="896425"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2353" kern="0" dirty="0">
                <a:solidFill>
                  <a:srgbClr val="080808"/>
                </a:solidFill>
                <a:effectLst>
                  <a:outerShdw blurRad="38100" dist="38100" dir="2700000" algn="tl">
                    <a:srgbClr val="000000">
                      <a:alpha val="43137"/>
                    </a:srgbClr>
                  </a:outerShdw>
                </a:effectLst>
              </a:rPr>
              <a:t>443</a:t>
            </a:r>
          </a:p>
        </p:txBody>
      </p:sp>
      <p:sp>
        <p:nvSpPr>
          <p:cNvPr id="63" name="TextBox 62"/>
          <p:cNvSpPr txBox="1"/>
          <p:nvPr/>
        </p:nvSpPr>
        <p:spPr>
          <a:xfrm>
            <a:off x="3899656" y="3755320"/>
            <a:ext cx="896425"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2353" kern="0" dirty="0">
                <a:solidFill>
                  <a:srgbClr val="080808"/>
                </a:solidFill>
                <a:effectLst>
                  <a:outerShdw blurRad="38100" dist="38100" dir="2700000" algn="tl">
                    <a:srgbClr val="000000">
                      <a:alpha val="43137"/>
                    </a:srgbClr>
                  </a:outerShdw>
                </a:effectLst>
              </a:rPr>
              <a:t>443</a:t>
            </a:r>
          </a:p>
        </p:txBody>
      </p:sp>
      <p:sp>
        <p:nvSpPr>
          <p:cNvPr id="64" name="TextBox 63"/>
          <p:cNvSpPr txBox="1"/>
          <p:nvPr/>
        </p:nvSpPr>
        <p:spPr>
          <a:xfrm>
            <a:off x="3900489" y="4558483"/>
            <a:ext cx="896425"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2353" kern="0" dirty="0">
                <a:solidFill>
                  <a:srgbClr val="080808"/>
                </a:solidFill>
                <a:effectLst>
                  <a:outerShdw blurRad="38100" dist="38100" dir="2700000" algn="tl">
                    <a:srgbClr val="000000">
                      <a:alpha val="43137"/>
                    </a:srgbClr>
                  </a:outerShdw>
                </a:effectLst>
              </a:rPr>
              <a:t>443</a:t>
            </a:r>
          </a:p>
        </p:txBody>
      </p:sp>
      <p:sp>
        <p:nvSpPr>
          <p:cNvPr id="65" name="TextBox 64"/>
          <p:cNvSpPr txBox="1"/>
          <p:nvPr/>
        </p:nvSpPr>
        <p:spPr>
          <a:xfrm>
            <a:off x="3929640" y="5586408"/>
            <a:ext cx="896425"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2353" kern="0" dirty="0">
                <a:solidFill>
                  <a:srgbClr val="080808"/>
                </a:solidFill>
                <a:effectLst>
                  <a:outerShdw blurRad="38100" dist="38100" dir="2700000" algn="tl">
                    <a:srgbClr val="000000">
                      <a:alpha val="43137"/>
                    </a:srgbClr>
                  </a:outerShdw>
                </a:effectLst>
              </a:rPr>
              <a:t>443</a:t>
            </a:r>
          </a:p>
        </p:txBody>
      </p:sp>
      <p:cxnSp>
        <p:nvCxnSpPr>
          <p:cNvPr id="66" name="Straight Arrow Connector 65"/>
          <p:cNvCxnSpPr>
            <a:endCxn id="58" idx="1"/>
          </p:cNvCxnSpPr>
          <p:nvPr/>
        </p:nvCxnSpPr>
        <p:spPr>
          <a:xfrm flipV="1">
            <a:off x="5647788" y="3279596"/>
            <a:ext cx="2037493" cy="21745"/>
          </a:xfrm>
          <a:prstGeom prst="straightConnector1">
            <a:avLst/>
          </a:prstGeom>
          <a:noFill/>
          <a:ln w="9525" cap="flat" cmpd="sng" algn="ctr">
            <a:solidFill>
              <a:schemeClr val="accent1"/>
            </a:solidFill>
            <a:prstDash val="solid"/>
            <a:headEnd type="none"/>
            <a:tailEnd type="triangle"/>
          </a:ln>
          <a:effectLst/>
        </p:spPr>
      </p:cxnSp>
      <p:cxnSp>
        <p:nvCxnSpPr>
          <p:cNvPr id="67" name="Straight Arrow Connector 66"/>
          <p:cNvCxnSpPr/>
          <p:nvPr/>
        </p:nvCxnSpPr>
        <p:spPr>
          <a:xfrm flipV="1">
            <a:off x="5647788" y="4164147"/>
            <a:ext cx="2037493" cy="21745"/>
          </a:xfrm>
          <a:prstGeom prst="straightConnector1">
            <a:avLst/>
          </a:prstGeom>
          <a:noFill/>
          <a:ln w="9525" cap="flat" cmpd="sng" algn="ctr">
            <a:solidFill>
              <a:schemeClr val="accent1"/>
            </a:solidFill>
            <a:prstDash val="solid"/>
            <a:headEnd type="none"/>
            <a:tailEnd type="triangle"/>
          </a:ln>
          <a:effectLst/>
        </p:spPr>
      </p:cxnSp>
      <p:cxnSp>
        <p:nvCxnSpPr>
          <p:cNvPr id="68" name="Straight Arrow Connector 67"/>
          <p:cNvCxnSpPr/>
          <p:nvPr/>
        </p:nvCxnSpPr>
        <p:spPr>
          <a:xfrm flipV="1">
            <a:off x="5626558" y="5072446"/>
            <a:ext cx="2037493" cy="21745"/>
          </a:xfrm>
          <a:prstGeom prst="straightConnector1">
            <a:avLst/>
          </a:prstGeom>
          <a:noFill/>
          <a:ln w="9525" cap="flat" cmpd="sng" algn="ctr">
            <a:solidFill>
              <a:schemeClr val="accent1"/>
            </a:solidFill>
            <a:prstDash val="solid"/>
            <a:headEnd type="none"/>
            <a:tailEnd type="triangle"/>
          </a:ln>
          <a:effectLst/>
        </p:spPr>
      </p:cxnSp>
      <p:cxnSp>
        <p:nvCxnSpPr>
          <p:cNvPr id="69" name="Straight Arrow Connector 68"/>
          <p:cNvCxnSpPr/>
          <p:nvPr/>
        </p:nvCxnSpPr>
        <p:spPr>
          <a:xfrm flipV="1">
            <a:off x="5637865" y="5869570"/>
            <a:ext cx="2037493" cy="21745"/>
          </a:xfrm>
          <a:prstGeom prst="straightConnector1">
            <a:avLst/>
          </a:prstGeom>
          <a:noFill/>
          <a:ln w="9525" cap="flat" cmpd="sng" algn="ctr">
            <a:solidFill>
              <a:schemeClr val="accent1"/>
            </a:solidFill>
            <a:prstDash val="solid"/>
            <a:headEnd type="none"/>
            <a:tailEnd type="triangle"/>
          </a:ln>
          <a:effectLst/>
        </p:spPr>
      </p:cxnSp>
      <p:sp>
        <p:nvSpPr>
          <p:cNvPr id="70" name="TextBox 69"/>
          <p:cNvSpPr txBox="1"/>
          <p:nvPr/>
        </p:nvSpPr>
        <p:spPr>
          <a:xfrm>
            <a:off x="6087766" y="2794161"/>
            <a:ext cx="896425"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2353" kern="0" dirty="0">
                <a:solidFill>
                  <a:srgbClr val="080808"/>
                </a:solidFill>
                <a:effectLst>
                  <a:outerShdw blurRad="38100" dist="38100" dir="2700000" algn="tl">
                    <a:srgbClr val="000000">
                      <a:alpha val="43137"/>
                    </a:srgbClr>
                  </a:outerShdw>
                </a:effectLst>
              </a:rPr>
              <a:t>443</a:t>
            </a:r>
          </a:p>
        </p:txBody>
      </p:sp>
      <p:sp>
        <p:nvSpPr>
          <p:cNvPr id="71" name="TextBox 70"/>
          <p:cNvSpPr txBox="1"/>
          <p:nvPr/>
        </p:nvSpPr>
        <p:spPr>
          <a:xfrm>
            <a:off x="6061959" y="3662145"/>
            <a:ext cx="896425"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2353" kern="0" dirty="0">
                <a:solidFill>
                  <a:srgbClr val="080808"/>
                </a:solidFill>
                <a:effectLst>
                  <a:outerShdw blurRad="38100" dist="38100" dir="2700000" algn="tl">
                    <a:srgbClr val="000000">
                      <a:alpha val="43137"/>
                    </a:srgbClr>
                  </a:outerShdw>
                </a:effectLst>
              </a:rPr>
              <a:t>444</a:t>
            </a:r>
          </a:p>
        </p:txBody>
      </p:sp>
      <p:sp>
        <p:nvSpPr>
          <p:cNvPr id="72" name="TextBox 71"/>
          <p:cNvSpPr txBox="1"/>
          <p:nvPr/>
        </p:nvSpPr>
        <p:spPr>
          <a:xfrm>
            <a:off x="6081741" y="4558483"/>
            <a:ext cx="896425"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2353" kern="0" dirty="0">
                <a:solidFill>
                  <a:srgbClr val="080808"/>
                </a:solidFill>
                <a:effectLst>
                  <a:outerShdw blurRad="38100" dist="38100" dir="2700000" algn="tl">
                    <a:srgbClr val="000000">
                      <a:alpha val="43137"/>
                    </a:srgbClr>
                  </a:outerShdw>
                </a:effectLst>
              </a:rPr>
              <a:t>445</a:t>
            </a:r>
          </a:p>
        </p:txBody>
      </p:sp>
      <p:sp>
        <p:nvSpPr>
          <p:cNvPr id="73" name="TextBox 72"/>
          <p:cNvSpPr txBox="1"/>
          <p:nvPr/>
        </p:nvSpPr>
        <p:spPr>
          <a:xfrm>
            <a:off x="6060371" y="5380206"/>
            <a:ext cx="896425"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sz="2353" kern="0" dirty="0">
                <a:solidFill>
                  <a:srgbClr val="080808"/>
                </a:solidFill>
                <a:effectLst>
                  <a:outerShdw blurRad="38100" dist="38100" dir="2700000" algn="tl">
                    <a:srgbClr val="000000">
                      <a:alpha val="43137"/>
                    </a:srgbClr>
                  </a:outerShdw>
                </a:effectLst>
              </a:rPr>
              <a:t>446</a:t>
            </a:r>
          </a:p>
        </p:txBody>
      </p:sp>
    </p:spTree>
    <p:extLst>
      <p:ext uri="{BB962C8B-B14F-4D97-AF65-F5344CB8AC3E}">
        <p14:creationId xmlns:p14="http://schemas.microsoft.com/office/powerpoint/2010/main" val="3694501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z="5294" dirty="0"/>
              <a:t>パブリック </a:t>
            </a:r>
            <a:r>
              <a:rPr kumimoji="1" lang="en-US" altLang="ja-JP" sz="5294" dirty="0"/>
              <a:t>IP</a:t>
            </a:r>
            <a:r>
              <a:rPr kumimoji="1" lang="ja-JP" altLang="en-US" sz="5294" dirty="0"/>
              <a:t> の </a:t>
            </a:r>
            <a:r>
              <a:rPr kumimoji="1" lang="en-US" altLang="ja-JP" sz="5294" dirty="0"/>
              <a:t>DNS</a:t>
            </a:r>
            <a:r>
              <a:rPr kumimoji="1" lang="ja-JP" altLang="en-US" sz="5294" dirty="0"/>
              <a:t> 名</a:t>
            </a:r>
            <a:endParaRPr kumimoji="1" lang="ja-JP" altLang="en-US" sz="5882" dirty="0"/>
          </a:p>
        </p:txBody>
      </p:sp>
      <p:sp>
        <p:nvSpPr>
          <p:cNvPr id="2" name="コンテンツ プレースホルダー 1"/>
          <p:cNvSpPr>
            <a:spLocks noGrp="1"/>
          </p:cNvSpPr>
          <p:nvPr>
            <p:ph sz="quarter" idx="10"/>
          </p:nvPr>
        </p:nvSpPr>
        <p:spPr/>
        <p:txBody>
          <a:bodyPr/>
          <a:lstStyle/>
          <a:p>
            <a:r>
              <a:rPr kumimoji="1" lang="en-US" altLang="ja-JP" dirty="0"/>
              <a:t>VM </a:t>
            </a:r>
            <a:r>
              <a:rPr kumimoji="1" lang="ja-JP" altLang="en-US" dirty="0" err="1"/>
              <a:t>への</a:t>
            </a:r>
            <a:r>
              <a:rPr kumimoji="1" lang="ja-JP" altLang="en-US" dirty="0"/>
              <a:t> </a:t>
            </a:r>
            <a:r>
              <a:rPr kumimoji="1" lang="en-US" altLang="ja-JP" dirty="0"/>
              <a:t>FQDN </a:t>
            </a:r>
            <a:r>
              <a:rPr kumimoji="1" lang="ja-JP" altLang="en-US" dirty="0"/>
              <a:t>アクセス</a:t>
            </a:r>
          </a:p>
          <a:p>
            <a:r>
              <a:rPr kumimoji="1" lang="en-US" altLang="ja-JP" dirty="0"/>
              <a:t>Virtual Machines</a:t>
            </a:r>
            <a:r>
              <a:rPr kumimoji="1" lang="ja-JP" altLang="en-US" dirty="0" err="1"/>
              <a:t>、</a:t>
            </a:r>
            <a:r>
              <a:rPr kumimoji="1" lang="en-US" altLang="ja-JP" dirty="0"/>
              <a:t>Cloud Services </a:t>
            </a:r>
            <a:br>
              <a:rPr kumimoji="1" lang="en-US" altLang="ja-JP" dirty="0"/>
            </a:br>
            <a:r>
              <a:rPr kumimoji="1" lang="en-US" altLang="ja-JP" dirty="0"/>
              <a:t>(Web/</a:t>
            </a:r>
            <a:r>
              <a:rPr kumimoji="1" lang="ja-JP" altLang="en-US" dirty="0"/>
              <a:t>ワーカー ロール</a:t>
            </a:r>
            <a:r>
              <a:rPr kumimoji="1" lang="en-US" altLang="ja-JP" dirty="0"/>
              <a:t>) </a:t>
            </a:r>
            <a:r>
              <a:rPr kumimoji="1" lang="ja-JP" altLang="en-US" dirty="0"/>
              <a:t>で利用可能</a:t>
            </a:r>
          </a:p>
          <a:p>
            <a:r>
              <a:rPr kumimoji="1" lang="ja-JP" altLang="en-US" dirty="0"/>
              <a:t>スケール アウト</a:t>
            </a:r>
            <a:r>
              <a:rPr kumimoji="1" lang="en-US" altLang="ja-JP" dirty="0"/>
              <a:t>/</a:t>
            </a:r>
            <a:r>
              <a:rPr kumimoji="1" lang="ja-JP" altLang="en-US" dirty="0"/>
              <a:t>イン時の</a:t>
            </a:r>
            <a:br>
              <a:rPr kumimoji="1" lang="ja-JP" altLang="en-US" dirty="0"/>
            </a:br>
            <a:r>
              <a:rPr kumimoji="1" lang="ja-JP" altLang="en-US" dirty="0"/>
              <a:t>自動 </a:t>
            </a:r>
            <a:r>
              <a:rPr kumimoji="1" lang="en-US" altLang="ja-JP" dirty="0"/>
              <a:t>DNS </a:t>
            </a:r>
            <a:r>
              <a:rPr kumimoji="1" lang="ja-JP" altLang="en-US" dirty="0"/>
              <a:t>登録</a:t>
            </a:r>
            <a:r>
              <a:rPr kumimoji="1" lang="en-US" altLang="ja-JP" dirty="0"/>
              <a:t>/</a:t>
            </a:r>
            <a:r>
              <a:rPr kumimoji="1" lang="ja-JP" altLang="en-US" dirty="0"/>
              <a:t>登録解除</a:t>
            </a:r>
          </a:p>
        </p:txBody>
      </p:sp>
      <p:grpSp>
        <p:nvGrpSpPr>
          <p:cNvPr id="6" name="Group 5"/>
          <p:cNvGrpSpPr/>
          <p:nvPr/>
        </p:nvGrpSpPr>
        <p:grpSpPr>
          <a:xfrm>
            <a:off x="8297991" y="879326"/>
            <a:ext cx="1204041" cy="1209706"/>
            <a:chOff x="1487553" y="2335312"/>
            <a:chExt cx="1117050" cy="1117050"/>
          </a:xfrm>
        </p:grpSpPr>
        <p:sp>
          <p:nvSpPr>
            <p:cNvPr id="7" name="Oval 6"/>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091" fontAlgn="base">
                <a:lnSpc>
                  <a:spcPct val="90000"/>
                </a:lnSpc>
                <a:spcBef>
                  <a:spcPct val="0"/>
                </a:spcBef>
                <a:spcAft>
                  <a:spcPct val="0"/>
                </a:spcAft>
                <a:defRPr/>
              </a:pPr>
              <a:endParaRPr lang="en-US" sz="2353" kern="0" spc="-49" dirty="0">
                <a:gradFill>
                  <a:gsLst>
                    <a:gs pos="36283">
                      <a:srgbClr val="505050"/>
                    </a:gs>
                    <a:gs pos="28000">
                      <a:srgbClr val="505050"/>
                    </a:gs>
                  </a:gsLst>
                  <a:lin ang="5400000" scaled="0"/>
                </a:gradFill>
              </a:endParaRPr>
            </a:p>
          </p:txBody>
        </p:sp>
        <p:sp>
          <p:nvSpPr>
            <p:cNvPr id="8" name="Freeform 7"/>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1765" kern="0" dirty="0">
                <a:solidFill>
                  <a:srgbClr val="00188F"/>
                </a:solidFill>
              </a:endParaRPr>
            </a:p>
          </p:txBody>
        </p:sp>
        <p:sp>
          <p:nvSpPr>
            <p:cNvPr id="9" name="TextBox 8"/>
            <p:cNvSpPr txBox="1"/>
            <p:nvPr/>
          </p:nvSpPr>
          <p:spPr>
            <a:xfrm>
              <a:off x="1578510" y="2853479"/>
              <a:ext cx="935130" cy="468075"/>
            </a:xfrm>
            <a:prstGeom prst="rect">
              <a:avLst/>
            </a:prstGeom>
            <a:noFill/>
          </p:spPr>
          <p:txBody>
            <a:bodyPr wrap="none" lIns="179285" tIns="143428" rIns="179285" bIns="143428" rtlCol="0" anchor="ctr">
              <a:spAutoFit/>
            </a:bodyPr>
            <a:lstStyle/>
            <a:p>
              <a:pPr algn="ctr" defTabSz="914133">
                <a:lnSpc>
                  <a:spcPct val="90000"/>
                </a:lnSpc>
                <a:defRPr/>
              </a:pPr>
              <a:r>
                <a:rPr lang="en-US" sz="1568" kern="0" spc="-49" dirty="0">
                  <a:solidFill>
                    <a:srgbClr val="00188F"/>
                  </a:solidFill>
                </a:rPr>
                <a:t>Internet</a:t>
              </a:r>
            </a:p>
          </p:txBody>
        </p:sp>
      </p:gr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985" y="5061805"/>
            <a:ext cx="919773" cy="919773"/>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03422" y="5111794"/>
            <a:ext cx="896425" cy="896425"/>
          </a:xfrm>
          <a:prstGeom prst="rect">
            <a:avLst/>
          </a:prstGeom>
        </p:spPr>
      </p:pic>
      <p:cxnSp>
        <p:nvCxnSpPr>
          <p:cNvPr id="12" name="Straight Arrow Connector 11"/>
          <p:cNvCxnSpPr>
            <a:stCxn id="7" idx="4"/>
            <a:endCxn id="11" idx="0"/>
          </p:cNvCxnSpPr>
          <p:nvPr/>
        </p:nvCxnSpPr>
        <p:spPr>
          <a:xfrm>
            <a:off x="8900013" y="2089031"/>
            <a:ext cx="2051622" cy="3022763"/>
          </a:xfrm>
          <a:prstGeom prst="straightConnector1">
            <a:avLst/>
          </a:prstGeom>
          <a:noFill/>
          <a:ln w="25400" cap="flat" cmpd="sng" algn="ctr">
            <a:solidFill>
              <a:schemeClr val="accent1"/>
            </a:solidFill>
            <a:prstDash val="solid"/>
            <a:headEnd type="none"/>
            <a:tailEnd type="triangle"/>
          </a:ln>
          <a:effectLst/>
        </p:spPr>
      </p:cxnSp>
      <p:cxnSp>
        <p:nvCxnSpPr>
          <p:cNvPr id="13" name="Straight Arrow Connector 12"/>
          <p:cNvCxnSpPr>
            <a:stCxn id="7" idx="4"/>
            <a:endCxn id="10" idx="0"/>
          </p:cNvCxnSpPr>
          <p:nvPr/>
        </p:nvCxnSpPr>
        <p:spPr>
          <a:xfrm flipH="1">
            <a:off x="7048872" y="2089031"/>
            <a:ext cx="1851141" cy="2972774"/>
          </a:xfrm>
          <a:prstGeom prst="straightConnector1">
            <a:avLst/>
          </a:prstGeom>
          <a:noFill/>
          <a:ln w="25400" cap="flat" cmpd="sng" algn="ctr">
            <a:solidFill>
              <a:schemeClr val="accent1"/>
            </a:solidFill>
            <a:prstDash val="solid"/>
            <a:headEnd type="none"/>
            <a:tailEnd type="triangle"/>
          </a:ln>
          <a:effectLst/>
        </p:spPr>
      </p:cxnSp>
      <p:sp>
        <p:nvSpPr>
          <p:cNvPr id="14" name="Rounded Rectangle 13"/>
          <p:cNvSpPr/>
          <p:nvPr/>
        </p:nvSpPr>
        <p:spPr bwMode="auto">
          <a:xfrm>
            <a:off x="8785274" y="2707443"/>
            <a:ext cx="3253434" cy="726409"/>
          </a:xfrm>
          <a:prstGeom prst="roundRect">
            <a:avLst/>
          </a:prstGeom>
          <a:solidFill>
            <a:srgbClr val="0000CC"/>
          </a:solidFill>
          <a:ln w="3175" cap="flat" cmpd="sng" algn="ctr">
            <a:noFill/>
            <a:prstDash val="solid"/>
            <a:headEnd type="none" w="med" len="med"/>
            <a:tailEnd type="none" w="med" len="med"/>
          </a:ln>
          <a:effectLst/>
        </p:spPr>
        <p:txBody>
          <a:bodyPr vert="horz" wrap="none" lIns="0" tIns="45720" rIns="0" bIns="45720" numCol="1" rtlCol="0" anchor="ctr" anchorCtr="0" compatLnSpc="1">
            <a:prstTxWarp prst="textNoShape">
              <a:avLst/>
            </a:prstTxWarp>
            <a:spAutoFit/>
          </a:bodyPr>
          <a:lstStyle/>
          <a:p>
            <a:pPr algn="ctr" defTabSz="896386">
              <a:lnSpc>
                <a:spcPct val="90000"/>
              </a:lnSpc>
              <a:spcAft>
                <a:spcPts val="588"/>
              </a:spcAft>
              <a:defRPr/>
            </a:pPr>
            <a:r>
              <a:rPr kumimoji="0" lang="en-US" sz="1568" kern="0" dirty="0">
                <a:solidFill>
                  <a:srgbClr val="FFFFFF"/>
                </a:solidFill>
                <a:effectLst>
                  <a:outerShdw blurRad="38100" dist="38100" dir="2700000" algn="tl">
                    <a:srgbClr val="000000">
                      <a:alpha val="43137"/>
                    </a:srgbClr>
                  </a:outerShdw>
                </a:effectLst>
              </a:rPr>
              <a:t>Webrole_IN_1.contoso.cloudapp.net</a:t>
            </a:r>
            <a:endParaRPr lang="en-US" sz="1568" kern="0" dirty="0">
              <a:solidFill>
                <a:srgbClr val="FFFFFF"/>
              </a:solidFill>
              <a:effectLst>
                <a:outerShdw blurRad="38100" dist="38100" dir="2700000" algn="tl">
                  <a:srgbClr val="000000">
                    <a:alpha val="43137"/>
                  </a:srgbClr>
                </a:outerShdw>
              </a:effectLst>
              <a:sym typeface="Wingdings" panose="05000000000000000000" pitchFamily="2" charset="2"/>
            </a:endParaRPr>
          </a:p>
          <a:p>
            <a:pPr algn="ctr" defTabSz="896386">
              <a:lnSpc>
                <a:spcPct val="90000"/>
              </a:lnSpc>
              <a:spcAft>
                <a:spcPts val="588"/>
              </a:spcAft>
              <a:defRPr/>
            </a:pPr>
            <a:r>
              <a:rPr kumimoji="0" lang="en-US" sz="1568" kern="0" dirty="0">
                <a:solidFill>
                  <a:srgbClr val="FFFFFF"/>
                </a:solidFill>
                <a:effectLst>
                  <a:outerShdw blurRad="38100" dist="38100" dir="2700000" algn="tl">
                    <a:srgbClr val="000000">
                      <a:alpha val="43137"/>
                    </a:srgbClr>
                  </a:outerShdw>
                </a:effectLst>
              </a:rPr>
              <a:t>130.26.5.120</a:t>
            </a:r>
            <a:r>
              <a:rPr kumimoji="0" lang="en-US" sz="1961" kern="0" dirty="0">
                <a:solidFill>
                  <a:srgbClr val="FFFFFF"/>
                </a:solidFill>
                <a:effectLst>
                  <a:outerShdw blurRad="38100" dist="38100" dir="2700000" algn="tl">
                    <a:srgbClr val="000000">
                      <a:alpha val="43137"/>
                    </a:srgbClr>
                  </a:outerShdw>
                </a:effectLst>
              </a:rPr>
              <a:t> </a:t>
            </a:r>
            <a:endParaRPr kumimoji="0" lang="en-US" sz="1961" kern="0" dirty="0">
              <a:solidFill>
                <a:srgbClr val="0078D7"/>
              </a:solidFill>
            </a:endParaRPr>
          </a:p>
        </p:txBody>
      </p:sp>
      <p:sp>
        <p:nvSpPr>
          <p:cNvPr id="15" name="TextBox 14"/>
          <p:cNvSpPr txBox="1"/>
          <p:nvPr/>
        </p:nvSpPr>
        <p:spPr>
          <a:xfrm>
            <a:off x="6267936" y="5916881"/>
            <a:ext cx="1785538" cy="506833"/>
          </a:xfrm>
          <a:prstGeom prst="rect">
            <a:avLst/>
          </a:prstGeom>
          <a:noFill/>
        </p:spPr>
        <p:txBody>
          <a:bodyPr wrap="none" lIns="179285" tIns="143428" rIns="179285" bIns="143428" rtlCol="0">
            <a:spAutoFit/>
          </a:bodyPr>
          <a:lstStyle/>
          <a:p>
            <a:pPr defTabSz="896386">
              <a:lnSpc>
                <a:spcPct val="90000"/>
              </a:lnSpc>
              <a:spcAft>
                <a:spcPts val="588"/>
              </a:spcAft>
              <a:defRPr/>
            </a:pPr>
            <a:r>
              <a:rPr kumimoji="0" lang="en-US" sz="1568" kern="0" dirty="0">
                <a:solidFill>
                  <a:srgbClr val="080808"/>
                </a:solidFill>
              </a:rPr>
              <a:t>VM </a:t>
            </a:r>
            <a:r>
              <a:rPr lang="ja-JP" altLang="en-US" sz="1568" kern="0" dirty="0">
                <a:solidFill>
                  <a:srgbClr val="080808"/>
                </a:solidFill>
              </a:rPr>
              <a:t>インスタンス</a:t>
            </a:r>
            <a:r>
              <a:rPr kumimoji="0" lang="en-US" sz="1568" kern="0" dirty="0">
                <a:solidFill>
                  <a:srgbClr val="080808"/>
                </a:solidFill>
              </a:rPr>
              <a:t> 1</a:t>
            </a:r>
          </a:p>
        </p:txBody>
      </p:sp>
      <p:sp>
        <p:nvSpPr>
          <p:cNvPr id="16" name="TextBox 15"/>
          <p:cNvSpPr txBox="1"/>
          <p:nvPr/>
        </p:nvSpPr>
        <p:spPr>
          <a:xfrm>
            <a:off x="9625624" y="5981584"/>
            <a:ext cx="1785538" cy="506833"/>
          </a:xfrm>
          <a:prstGeom prst="rect">
            <a:avLst/>
          </a:prstGeom>
          <a:noFill/>
        </p:spPr>
        <p:txBody>
          <a:bodyPr wrap="none" lIns="179285" tIns="143428" rIns="179285" bIns="143428" rtlCol="0">
            <a:spAutoFit/>
          </a:bodyPr>
          <a:lstStyle/>
          <a:p>
            <a:pPr defTabSz="896386">
              <a:lnSpc>
                <a:spcPct val="90000"/>
              </a:lnSpc>
              <a:spcAft>
                <a:spcPts val="588"/>
              </a:spcAft>
              <a:defRPr/>
            </a:pPr>
            <a:r>
              <a:rPr kumimoji="0" lang="en-US" sz="1568" kern="0" dirty="0">
                <a:solidFill>
                  <a:srgbClr val="080808"/>
                </a:solidFill>
              </a:rPr>
              <a:t>VM </a:t>
            </a:r>
            <a:r>
              <a:rPr lang="ja-JP" altLang="en-US" sz="1568" kern="0" dirty="0">
                <a:solidFill>
                  <a:srgbClr val="080808"/>
                </a:solidFill>
              </a:rPr>
              <a:t>インスタンス</a:t>
            </a:r>
            <a:r>
              <a:rPr kumimoji="0" lang="en-US" sz="1568" kern="0" dirty="0">
                <a:solidFill>
                  <a:srgbClr val="080808"/>
                </a:solidFill>
              </a:rPr>
              <a:t> 2</a:t>
            </a:r>
          </a:p>
        </p:txBody>
      </p:sp>
      <p:sp>
        <p:nvSpPr>
          <p:cNvPr id="17" name="TextBox 16"/>
          <p:cNvSpPr txBox="1"/>
          <p:nvPr/>
        </p:nvSpPr>
        <p:spPr>
          <a:xfrm>
            <a:off x="7888851" y="4773637"/>
            <a:ext cx="2263593" cy="950438"/>
          </a:xfrm>
          <a:prstGeom prst="rect">
            <a:avLst/>
          </a:prstGeom>
          <a:noFill/>
        </p:spPr>
        <p:txBody>
          <a:bodyPr wrap="square" lIns="179285" tIns="143428" rIns="179285" bIns="143428" rtlCol="0">
            <a:spAutoFit/>
          </a:bodyPr>
          <a:lstStyle/>
          <a:p>
            <a:pPr defTabSz="896386">
              <a:lnSpc>
                <a:spcPct val="90000"/>
              </a:lnSpc>
              <a:spcAft>
                <a:spcPts val="588"/>
              </a:spcAft>
              <a:defRPr/>
            </a:pPr>
            <a:r>
              <a:rPr kumimoji="0" lang="en-US" altLang="ja-JP" sz="2353" kern="0" dirty="0">
                <a:solidFill>
                  <a:srgbClr val="080808"/>
                </a:solidFill>
                <a:effectLst>
                  <a:outerShdw blurRad="38100" dist="38100" dir="2700000" algn="tl">
                    <a:srgbClr val="000000">
                      <a:alpha val="43137"/>
                    </a:srgbClr>
                  </a:outerShdw>
                </a:effectLst>
              </a:rPr>
              <a:t>2</a:t>
            </a:r>
            <a:r>
              <a:rPr kumimoji="0" lang="ja-JP" altLang="en-US" sz="2353" kern="0" dirty="0">
                <a:solidFill>
                  <a:srgbClr val="080808"/>
                </a:solidFill>
                <a:effectLst>
                  <a:outerShdw blurRad="38100" dist="38100" dir="2700000" algn="tl">
                    <a:srgbClr val="000000">
                      <a:alpha val="43137"/>
                    </a:srgbClr>
                  </a:outerShdw>
                </a:effectLst>
              </a:rPr>
              <a:t> </a:t>
            </a:r>
            <a:r>
              <a:rPr kumimoji="0" lang="ja-JP" altLang="en-US" sz="2353" kern="0" dirty="0" err="1">
                <a:solidFill>
                  <a:srgbClr val="080808"/>
                </a:solidFill>
                <a:effectLst>
                  <a:outerShdw blurRad="38100" dist="38100" dir="2700000" algn="tl">
                    <a:srgbClr val="000000">
                      <a:alpha val="43137"/>
                    </a:srgbClr>
                  </a:outerShdw>
                </a:effectLst>
              </a:rPr>
              <a:t>つの</a:t>
            </a:r>
            <a:r>
              <a:rPr kumimoji="0" lang="en-US" altLang="ja-JP" sz="2353" kern="0" dirty="0">
                <a:solidFill>
                  <a:srgbClr val="080808"/>
                </a:solidFill>
                <a:effectLst>
                  <a:outerShdw blurRad="38100" dist="38100" dir="2700000" algn="tl">
                    <a:srgbClr val="000000">
                      <a:alpha val="43137"/>
                    </a:srgbClr>
                  </a:outerShdw>
                </a:effectLst>
              </a:rPr>
              <a:t>VM</a:t>
            </a:r>
            <a:r>
              <a:rPr kumimoji="0" lang="ja-JP" altLang="en-US" sz="2353" kern="0" dirty="0">
                <a:solidFill>
                  <a:srgbClr val="080808"/>
                </a:solidFill>
                <a:effectLst>
                  <a:outerShdw blurRad="38100" dist="38100" dir="2700000" algn="tl">
                    <a:srgbClr val="000000">
                      <a:alpha val="43137"/>
                    </a:srgbClr>
                  </a:outerShdw>
                </a:effectLst>
              </a:rPr>
              <a:t>を</a:t>
            </a:r>
            <a:br>
              <a:rPr kumimoji="0" lang="en-US" altLang="ja-JP" sz="2353" kern="0" dirty="0">
                <a:solidFill>
                  <a:srgbClr val="080808"/>
                </a:solidFill>
                <a:effectLst>
                  <a:outerShdw blurRad="38100" dist="38100" dir="2700000" algn="tl">
                    <a:srgbClr val="000000">
                      <a:alpha val="43137"/>
                    </a:srgbClr>
                  </a:outerShdw>
                </a:effectLst>
              </a:rPr>
            </a:br>
            <a:r>
              <a:rPr kumimoji="0" lang="ja-JP" altLang="en-US" sz="2353" kern="0" dirty="0">
                <a:solidFill>
                  <a:srgbClr val="080808"/>
                </a:solidFill>
                <a:effectLst>
                  <a:outerShdw blurRad="38100" dist="38100" dir="2700000" algn="tl">
                    <a:srgbClr val="000000">
                      <a:alpha val="43137"/>
                    </a:srgbClr>
                  </a:outerShdw>
                </a:effectLst>
              </a:rPr>
              <a:t>持つアプリ</a:t>
            </a:r>
            <a:endParaRPr kumimoji="0" lang="en-US" sz="2353" kern="0" dirty="0">
              <a:solidFill>
                <a:srgbClr val="080808"/>
              </a:solidFill>
            </a:endParaRPr>
          </a:p>
        </p:txBody>
      </p:sp>
      <p:sp>
        <p:nvSpPr>
          <p:cNvPr id="19" name="Rounded Rectangle 2"/>
          <p:cNvSpPr/>
          <p:nvPr/>
        </p:nvSpPr>
        <p:spPr bwMode="auto">
          <a:xfrm>
            <a:off x="6231989" y="4087898"/>
            <a:ext cx="5526792" cy="2359252"/>
          </a:xfrm>
          <a:prstGeom prst="roundRect">
            <a:avLst/>
          </a:prstGeom>
          <a:noFill/>
          <a:ln w="28575" cap="flat" cmpd="sng" algn="ctr">
            <a:solidFill>
              <a:schemeClr val="accent1"/>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kumimoji="0" lang="en-US" sz="1961" kern="0" dirty="0">
              <a:gradFill>
                <a:gsLst>
                  <a:gs pos="16814">
                    <a:srgbClr val="FFFFFF"/>
                  </a:gs>
                  <a:gs pos="46000">
                    <a:srgbClr val="FFFFFF"/>
                  </a:gs>
                </a:gsLst>
                <a:lin ang="5400000" scaled="0"/>
              </a:gradFill>
            </a:endParaRPr>
          </a:p>
        </p:txBody>
      </p:sp>
      <p:sp>
        <p:nvSpPr>
          <p:cNvPr id="20" name="Rounded Rectangle 19"/>
          <p:cNvSpPr/>
          <p:nvPr/>
        </p:nvSpPr>
        <p:spPr bwMode="auto">
          <a:xfrm>
            <a:off x="6262134" y="3770871"/>
            <a:ext cx="3253434" cy="666320"/>
          </a:xfrm>
          <a:prstGeom prst="roundRect">
            <a:avLst/>
          </a:prstGeom>
          <a:solidFill>
            <a:srgbClr val="0000CC"/>
          </a:solidFill>
          <a:ln w="3175" cap="flat" cmpd="sng" algn="ctr">
            <a:noFill/>
            <a:prstDash val="solid"/>
            <a:headEnd type="none" w="med" len="med"/>
            <a:tailEnd type="none" w="med" len="med"/>
          </a:ln>
          <a:effectLst/>
        </p:spPr>
        <p:txBody>
          <a:bodyPr vert="horz" wrap="none" lIns="0" tIns="45720" rIns="0" bIns="45720" numCol="1" rtlCol="0" anchor="ctr" anchorCtr="0" compatLnSpc="1">
            <a:prstTxWarp prst="textNoShape">
              <a:avLst/>
            </a:prstTxWarp>
            <a:spAutoFit/>
          </a:bodyPr>
          <a:lstStyle/>
          <a:p>
            <a:pPr algn="ctr" defTabSz="896386">
              <a:lnSpc>
                <a:spcPct val="90000"/>
              </a:lnSpc>
              <a:spcAft>
                <a:spcPts val="588"/>
              </a:spcAft>
              <a:defRPr/>
            </a:pPr>
            <a:r>
              <a:rPr kumimoji="0" lang="en-US" sz="1568" kern="0" dirty="0">
                <a:solidFill>
                  <a:srgbClr val="FFFFFF"/>
                </a:solidFill>
                <a:effectLst>
                  <a:outerShdw blurRad="38100" dist="38100" dir="2700000" algn="tl">
                    <a:srgbClr val="000000">
                      <a:alpha val="43137"/>
                    </a:srgbClr>
                  </a:outerShdw>
                </a:effectLst>
              </a:rPr>
              <a:t>Webrole</a:t>
            </a:r>
            <a:r>
              <a:rPr kumimoji="0" lang="en-US" altLang="ja-JP" sz="1568" kern="0" dirty="0">
                <a:solidFill>
                  <a:srgbClr val="FFFFFF"/>
                </a:solidFill>
                <a:effectLst>
                  <a:outerShdw blurRad="38100" dist="38100" dir="2700000" algn="tl">
                    <a:srgbClr val="000000">
                      <a:alpha val="43137"/>
                    </a:srgbClr>
                  </a:outerShdw>
                </a:effectLst>
              </a:rPr>
              <a:t>_IN_</a:t>
            </a:r>
            <a:r>
              <a:rPr kumimoji="0" lang="en-US" sz="1568" kern="0" dirty="0">
                <a:solidFill>
                  <a:srgbClr val="FFFFFF"/>
                </a:solidFill>
                <a:effectLst>
                  <a:outerShdw blurRad="38100" dist="38100" dir="2700000" algn="tl">
                    <a:srgbClr val="000000">
                      <a:alpha val="43137"/>
                    </a:srgbClr>
                  </a:outerShdw>
                </a:effectLst>
              </a:rPr>
              <a:t>0.contoso.cloudapp.net</a:t>
            </a:r>
            <a:endParaRPr lang="en-US" sz="1568" kern="0" dirty="0">
              <a:solidFill>
                <a:srgbClr val="FFFFFF"/>
              </a:solidFill>
              <a:effectLst>
                <a:outerShdw blurRad="38100" dist="38100" dir="2700000" algn="tl">
                  <a:srgbClr val="000000">
                    <a:alpha val="43137"/>
                  </a:srgbClr>
                </a:outerShdw>
              </a:effectLst>
              <a:sym typeface="Wingdings" panose="05000000000000000000" pitchFamily="2" charset="2"/>
            </a:endParaRPr>
          </a:p>
          <a:p>
            <a:pPr algn="ctr" defTabSz="896386">
              <a:lnSpc>
                <a:spcPct val="90000"/>
              </a:lnSpc>
              <a:spcAft>
                <a:spcPts val="588"/>
              </a:spcAft>
              <a:defRPr/>
            </a:pPr>
            <a:r>
              <a:rPr kumimoji="0" lang="en-US" sz="1568" kern="0" dirty="0">
                <a:solidFill>
                  <a:srgbClr val="FFFFFF"/>
                </a:solidFill>
                <a:effectLst>
                  <a:outerShdw blurRad="38100" dist="38100" dir="2700000" algn="tl">
                    <a:srgbClr val="000000">
                      <a:alpha val="43137"/>
                    </a:srgbClr>
                  </a:outerShdw>
                </a:effectLst>
              </a:rPr>
              <a:t>130.26.10.80</a:t>
            </a:r>
            <a:endParaRPr kumimoji="0" lang="en-US" sz="1961" kern="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99327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Virtual</a:t>
            </a:r>
            <a:r>
              <a:rPr kumimoji="1" lang="ja-JP" altLang="en-US" dirty="0"/>
              <a:t> </a:t>
            </a:r>
            <a:r>
              <a:rPr kumimoji="1" lang="en-US" altLang="ja-JP" dirty="0"/>
              <a:t>Network</a:t>
            </a:r>
            <a:endParaRPr kumimoji="1" lang="ja-JP" altLang="en-US" dirty="0"/>
          </a:p>
        </p:txBody>
      </p:sp>
      <p:sp>
        <p:nvSpPr>
          <p:cNvPr id="3" name="テキスト プレースホルダー 2"/>
          <p:cNvSpPr>
            <a:spLocks noGrp="1"/>
          </p:cNvSpPr>
          <p:nvPr>
            <p:ph type="body" sz="quarter" idx="11"/>
          </p:nvPr>
        </p:nvSpPr>
        <p:spPr>
          <a:xfrm>
            <a:off x="3474709" y="4704803"/>
            <a:ext cx="6947121" cy="553998"/>
          </a:xfrm>
        </p:spPr>
        <p:txBody>
          <a:bodyPr/>
          <a:lstStyle/>
          <a:p>
            <a:r>
              <a:rPr kumimoji="1" lang="en-US" altLang="ja-JP" dirty="0"/>
              <a:t>Network</a:t>
            </a:r>
            <a:endParaRPr kumimoji="1" lang="ja-JP" altLang="en-US" dirty="0"/>
          </a:p>
        </p:txBody>
      </p:sp>
    </p:spTree>
    <p:extLst>
      <p:ext uri="{BB962C8B-B14F-4D97-AF65-F5344CB8AC3E}">
        <p14:creationId xmlns:p14="http://schemas.microsoft.com/office/powerpoint/2010/main" val="1013325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角丸四角形 31"/>
          <p:cNvSpPr/>
          <p:nvPr/>
        </p:nvSpPr>
        <p:spPr>
          <a:xfrm>
            <a:off x="975372" y="3244584"/>
            <a:ext cx="7208860" cy="2272647"/>
          </a:xfrm>
          <a:prstGeom prst="roundRect">
            <a:avLst>
              <a:gd name="adj" fmla="val 5578"/>
            </a:avLst>
          </a:prstGeom>
          <a:solidFill>
            <a:srgbClr val="F1F7FD"/>
          </a:solidFill>
          <a:ln w="19050">
            <a:solidFill>
              <a:srgbClr val="0072C6"/>
            </a:solidFill>
            <a:prstDash val="sysDash"/>
          </a:ln>
          <a:effectLst/>
        </p:spPr>
        <p:style>
          <a:lnRef idx="1">
            <a:schemeClr val="accent4"/>
          </a:lnRef>
          <a:fillRef idx="2">
            <a:schemeClr val="accent4"/>
          </a:fillRef>
          <a:effectRef idx="1">
            <a:schemeClr val="accent4"/>
          </a:effectRef>
          <a:fontRef idx="minor">
            <a:schemeClr val="dk1"/>
          </a:fontRef>
        </p:style>
        <p:txBody>
          <a:bodyPr rtlCol="0" anchor="t"/>
          <a:lstStyle/>
          <a:p>
            <a:r>
              <a:rPr kumimoji="1" lang="ja-JP" altLang="en-US" sz="1400" dirty="0"/>
              <a:t>仮想ネットワーク</a:t>
            </a:r>
          </a:p>
        </p:txBody>
      </p:sp>
      <p:sp>
        <p:nvSpPr>
          <p:cNvPr id="124" name="角丸四角形 123"/>
          <p:cNvSpPr/>
          <p:nvPr/>
        </p:nvSpPr>
        <p:spPr>
          <a:xfrm>
            <a:off x="511410" y="3037018"/>
            <a:ext cx="11177373" cy="2677277"/>
          </a:xfrm>
          <a:prstGeom prst="roundRect">
            <a:avLst>
              <a:gd name="adj" fmla="val 1019"/>
            </a:avLst>
          </a:prstGeom>
          <a:noFill/>
          <a:ln w="19050">
            <a:solidFill>
              <a:srgbClr val="0072C6"/>
            </a:solidFill>
          </a:ln>
          <a:effectLst/>
        </p:spPr>
        <p:style>
          <a:lnRef idx="1">
            <a:schemeClr val="accent4"/>
          </a:lnRef>
          <a:fillRef idx="2">
            <a:schemeClr val="accent4"/>
          </a:fillRef>
          <a:effectRef idx="1">
            <a:schemeClr val="accent4"/>
          </a:effectRef>
          <a:fontRef idx="minor">
            <a:schemeClr val="dk1"/>
          </a:fontRef>
        </p:style>
        <p:txBody>
          <a:bodyPr rtlCol="0" anchor="b"/>
          <a:lstStyle/>
          <a:p>
            <a:pPr algn="r"/>
            <a:r>
              <a:rPr kumimoji="1" lang="en-US" altLang="ja-JP" sz="1400" dirty="0"/>
              <a:t>Azure</a:t>
            </a:r>
            <a:r>
              <a:rPr kumimoji="1" lang="ja-JP" altLang="en-US" sz="1400" dirty="0"/>
              <a:t> データセンター</a:t>
            </a:r>
          </a:p>
        </p:txBody>
      </p:sp>
      <p:sp>
        <p:nvSpPr>
          <p:cNvPr id="2" name="タイトル 1"/>
          <p:cNvSpPr>
            <a:spLocks noGrp="1"/>
          </p:cNvSpPr>
          <p:nvPr>
            <p:ph type="title"/>
          </p:nvPr>
        </p:nvSpPr>
        <p:spPr/>
        <p:txBody>
          <a:bodyPr anchor="t"/>
          <a:lstStyle/>
          <a:p>
            <a:r>
              <a:rPr lang="ja-JP" altLang="en-US" dirty="0"/>
              <a:t>仮想ネットワーク</a:t>
            </a:r>
            <a:r>
              <a:rPr lang="en-US" altLang="ja-JP" dirty="0"/>
              <a:t> </a:t>
            </a:r>
            <a:r>
              <a:rPr lang="en-US" altLang="ja-JP" sz="2400" dirty="0"/>
              <a:t>- </a:t>
            </a:r>
            <a:r>
              <a:rPr lang="en-US" altLang="ja-JP" sz="2000" dirty="0"/>
              <a:t>Azure </a:t>
            </a:r>
            <a:r>
              <a:rPr lang="ja-JP" altLang="en-US" sz="2000" dirty="0"/>
              <a:t>上にプライベートなネットワークを確保</a:t>
            </a:r>
            <a:endParaRPr kumimoji="1" lang="ja-JP" altLang="en-US" sz="4400" dirty="0"/>
          </a:p>
        </p:txBody>
      </p:sp>
      <p:sp>
        <p:nvSpPr>
          <p:cNvPr id="6" name="テキスト ボックス 5"/>
          <p:cNvSpPr txBox="1"/>
          <p:nvPr/>
        </p:nvSpPr>
        <p:spPr>
          <a:xfrm>
            <a:off x="1343472" y="4179445"/>
            <a:ext cx="950901" cy="307777"/>
          </a:xfrm>
          <a:prstGeom prst="rect">
            <a:avLst/>
          </a:prstGeom>
          <a:noFill/>
        </p:spPr>
        <p:txBody>
          <a:bodyPr wrap="none" rtlCol="0">
            <a:spAutoFit/>
          </a:bodyPr>
          <a:lstStyle/>
          <a:p>
            <a:r>
              <a:rPr kumimoji="1" lang="ja-JP" altLang="en-US" sz="1400" dirty="0"/>
              <a:t>サブネット</a:t>
            </a:r>
            <a:r>
              <a:rPr kumimoji="1" lang="en-US" altLang="ja-JP" sz="1400" dirty="0"/>
              <a:t>1</a:t>
            </a:r>
            <a:endParaRPr kumimoji="1" lang="ja-JP" altLang="en-US" sz="1400" dirty="0"/>
          </a:p>
        </p:txBody>
      </p:sp>
      <p:sp>
        <p:nvSpPr>
          <p:cNvPr id="7" name="テキスト ボックス 6"/>
          <p:cNvSpPr txBox="1"/>
          <p:nvPr/>
        </p:nvSpPr>
        <p:spPr>
          <a:xfrm>
            <a:off x="1343472" y="4538834"/>
            <a:ext cx="1181734" cy="307777"/>
          </a:xfrm>
          <a:prstGeom prst="rect">
            <a:avLst/>
          </a:prstGeom>
          <a:noFill/>
        </p:spPr>
        <p:txBody>
          <a:bodyPr wrap="square" rtlCol="0">
            <a:spAutoFit/>
          </a:bodyPr>
          <a:lstStyle/>
          <a:p>
            <a:r>
              <a:rPr kumimoji="1" lang="ja-JP" altLang="en-US" sz="1400" dirty="0"/>
              <a:t>サブネット</a:t>
            </a:r>
            <a:r>
              <a:rPr kumimoji="1" lang="en-US" altLang="ja-JP" sz="1400" dirty="0"/>
              <a:t>2</a:t>
            </a:r>
            <a:endParaRPr kumimoji="1" lang="ja-JP" altLang="en-US" sz="1400" dirty="0"/>
          </a:p>
        </p:txBody>
      </p:sp>
      <p:sp>
        <p:nvSpPr>
          <p:cNvPr id="18" name="テキスト ボックス 17"/>
          <p:cNvSpPr txBox="1"/>
          <p:nvPr/>
        </p:nvSpPr>
        <p:spPr>
          <a:xfrm>
            <a:off x="1343472" y="4965443"/>
            <a:ext cx="1319432" cy="523220"/>
          </a:xfrm>
          <a:prstGeom prst="rect">
            <a:avLst/>
          </a:prstGeom>
          <a:noFill/>
        </p:spPr>
        <p:txBody>
          <a:bodyPr wrap="square" rtlCol="0">
            <a:spAutoFit/>
          </a:bodyPr>
          <a:lstStyle/>
          <a:p>
            <a:pPr algn="ctr"/>
            <a:r>
              <a:rPr kumimoji="1" lang="ja-JP" altLang="en-US" sz="1400" dirty="0"/>
              <a:t>ゲートウェイ</a:t>
            </a:r>
            <a:br>
              <a:rPr kumimoji="1" lang="en-US" altLang="ja-JP" sz="1400" dirty="0"/>
            </a:br>
            <a:r>
              <a:rPr kumimoji="1" lang="ja-JP" altLang="en-US" sz="1400" dirty="0"/>
              <a:t>サブネット</a:t>
            </a:r>
          </a:p>
        </p:txBody>
      </p:sp>
      <p:cxnSp>
        <p:nvCxnSpPr>
          <p:cNvPr id="20" name="直線コネクタ 19"/>
          <p:cNvCxnSpPr/>
          <p:nvPr/>
        </p:nvCxnSpPr>
        <p:spPr>
          <a:xfrm>
            <a:off x="1056077" y="6665695"/>
            <a:ext cx="7056147" cy="0"/>
          </a:xfrm>
          <a:prstGeom prst="line">
            <a:avLst/>
          </a:prstGeom>
          <a:ln w="19050">
            <a:solidFill>
              <a:srgbClr val="3C454F"/>
            </a:solidFill>
          </a:ln>
        </p:spPr>
        <p:style>
          <a:lnRef idx="1">
            <a:schemeClr val="accent1"/>
          </a:lnRef>
          <a:fillRef idx="0">
            <a:schemeClr val="accent1"/>
          </a:fillRef>
          <a:effectRef idx="0">
            <a:schemeClr val="accent1"/>
          </a:effectRef>
          <a:fontRef idx="minor">
            <a:schemeClr val="tx1"/>
          </a:fontRef>
        </p:style>
      </p:cxnSp>
      <p:pic>
        <p:nvPicPr>
          <p:cNvPr id="30" name="図 2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0927" y="5885405"/>
            <a:ext cx="780290" cy="780290"/>
          </a:xfrm>
          <a:prstGeom prst="rect">
            <a:avLst/>
          </a:prstGeom>
        </p:spPr>
      </p:pic>
      <p:cxnSp>
        <p:nvCxnSpPr>
          <p:cNvPr id="73" name="直線コネクタ 72"/>
          <p:cNvCxnSpPr/>
          <p:nvPr/>
        </p:nvCxnSpPr>
        <p:spPr>
          <a:xfrm>
            <a:off x="3647728" y="3997171"/>
            <a:ext cx="0" cy="336162"/>
          </a:xfrm>
          <a:prstGeom prst="line">
            <a:avLst/>
          </a:prstGeom>
          <a:ln w="19050">
            <a:solidFill>
              <a:srgbClr val="88C235"/>
            </a:solidFill>
          </a:ln>
        </p:spPr>
        <p:style>
          <a:lnRef idx="1">
            <a:schemeClr val="accent1"/>
          </a:lnRef>
          <a:fillRef idx="0">
            <a:schemeClr val="accent1"/>
          </a:fillRef>
          <a:effectRef idx="0">
            <a:schemeClr val="accent1"/>
          </a:effectRef>
          <a:fontRef idx="minor">
            <a:schemeClr val="tx1"/>
          </a:fontRef>
        </p:style>
      </p:cxnSp>
      <p:sp>
        <p:nvSpPr>
          <p:cNvPr id="83" name="正方形/長方形 82"/>
          <p:cNvSpPr/>
          <p:nvPr/>
        </p:nvSpPr>
        <p:spPr>
          <a:xfrm>
            <a:off x="5189501" y="2185903"/>
            <a:ext cx="449909" cy="232121"/>
          </a:xfrm>
          <a:prstGeom prst="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sp>
        <p:nvSpPr>
          <p:cNvPr id="85" name="正方形/長方形 84"/>
          <p:cNvSpPr/>
          <p:nvPr/>
        </p:nvSpPr>
        <p:spPr>
          <a:xfrm>
            <a:off x="1784021" y="2169806"/>
            <a:ext cx="449909" cy="232121"/>
          </a:xfrm>
          <a:prstGeom prst="rect">
            <a:avLst/>
          </a:prstGeom>
          <a:solidFill>
            <a:schemeClr val="bg1"/>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sp>
        <p:nvSpPr>
          <p:cNvPr id="97" name="テキスト ボックス 96"/>
          <p:cNvSpPr txBox="1"/>
          <p:nvPr/>
        </p:nvSpPr>
        <p:spPr>
          <a:xfrm>
            <a:off x="6649242" y="5885405"/>
            <a:ext cx="1317990" cy="307777"/>
          </a:xfrm>
          <a:prstGeom prst="rect">
            <a:avLst/>
          </a:prstGeom>
          <a:noFill/>
        </p:spPr>
        <p:txBody>
          <a:bodyPr wrap="none" rtlCol="0">
            <a:spAutoFit/>
          </a:bodyPr>
          <a:lstStyle/>
          <a:p>
            <a:r>
              <a:rPr kumimoji="1" lang="ja-JP" altLang="en-US" sz="1400" dirty="0"/>
              <a:t>社内ネットワーク</a:t>
            </a:r>
          </a:p>
        </p:txBody>
      </p:sp>
      <p:pic>
        <p:nvPicPr>
          <p:cNvPr id="103" name="図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84431" y="5885405"/>
            <a:ext cx="780290" cy="780290"/>
          </a:xfrm>
          <a:prstGeom prst="rect">
            <a:avLst/>
          </a:prstGeom>
        </p:spPr>
      </p:pic>
      <p:cxnSp>
        <p:nvCxnSpPr>
          <p:cNvPr id="114" name="直線コネクタ 113"/>
          <p:cNvCxnSpPr/>
          <p:nvPr/>
        </p:nvCxnSpPr>
        <p:spPr>
          <a:xfrm>
            <a:off x="5386328" y="5093374"/>
            <a:ext cx="0" cy="1207253"/>
          </a:xfrm>
          <a:prstGeom prst="line">
            <a:avLst/>
          </a:prstGeom>
          <a:ln w="19050">
            <a:solidFill>
              <a:srgbClr val="88C235"/>
            </a:solidFill>
          </a:ln>
        </p:spPr>
        <p:style>
          <a:lnRef idx="1">
            <a:schemeClr val="accent1"/>
          </a:lnRef>
          <a:fillRef idx="0">
            <a:schemeClr val="accent1"/>
          </a:fillRef>
          <a:effectRef idx="0">
            <a:schemeClr val="accent1"/>
          </a:effectRef>
          <a:fontRef idx="minor">
            <a:schemeClr val="tx1"/>
          </a:fontRef>
        </p:style>
      </p:cxnSp>
      <p:sp>
        <p:nvSpPr>
          <p:cNvPr id="108" name="テキスト ボックス 107"/>
          <p:cNvSpPr txBox="1"/>
          <p:nvPr/>
        </p:nvSpPr>
        <p:spPr>
          <a:xfrm>
            <a:off x="5414455" y="6378442"/>
            <a:ext cx="1047082" cy="307777"/>
          </a:xfrm>
          <a:prstGeom prst="rect">
            <a:avLst/>
          </a:prstGeom>
          <a:noFill/>
        </p:spPr>
        <p:txBody>
          <a:bodyPr wrap="none" rtlCol="0">
            <a:spAutoFit/>
          </a:bodyPr>
          <a:lstStyle/>
          <a:p>
            <a:r>
              <a:rPr kumimoji="1" lang="en-US" altLang="ja-JP" sz="1400" dirty="0"/>
              <a:t>VPN</a:t>
            </a:r>
            <a:r>
              <a:rPr kumimoji="1" lang="ja-JP" altLang="en-US" sz="1400" dirty="0"/>
              <a:t>ルーター</a:t>
            </a:r>
          </a:p>
        </p:txBody>
      </p:sp>
      <p:cxnSp>
        <p:nvCxnSpPr>
          <p:cNvPr id="120" name="直線コネクタ 119"/>
          <p:cNvCxnSpPr/>
          <p:nvPr/>
        </p:nvCxnSpPr>
        <p:spPr>
          <a:xfrm>
            <a:off x="5386328" y="6331269"/>
            <a:ext cx="0" cy="327700"/>
          </a:xfrm>
          <a:prstGeom prst="line">
            <a:avLst/>
          </a:prstGeom>
          <a:ln w="19050">
            <a:solidFill>
              <a:srgbClr val="3C454F"/>
            </a:solidFill>
          </a:ln>
        </p:spPr>
        <p:style>
          <a:lnRef idx="1">
            <a:schemeClr val="accent1"/>
          </a:lnRef>
          <a:fillRef idx="0">
            <a:schemeClr val="accent1"/>
          </a:fillRef>
          <a:effectRef idx="0">
            <a:schemeClr val="accent1"/>
          </a:effectRef>
          <a:fontRef idx="minor">
            <a:schemeClr val="tx1"/>
          </a:fontRef>
        </p:style>
      </p:cxnSp>
      <p:pic>
        <p:nvPicPr>
          <p:cNvPr id="107" name="図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6183" y="5889070"/>
            <a:ext cx="780290" cy="780290"/>
          </a:xfrm>
          <a:prstGeom prst="rect">
            <a:avLst/>
          </a:prstGeom>
        </p:spPr>
      </p:pic>
      <p:pic>
        <p:nvPicPr>
          <p:cNvPr id="127" name="図 1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2679" y="5885405"/>
            <a:ext cx="780290" cy="780290"/>
          </a:xfrm>
          <a:prstGeom prst="rect">
            <a:avLst/>
          </a:prstGeom>
        </p:spPr>
      </p:pic>
      <p:sp>
        <p:nvSpPr>
          <p:cNvPr id="152" name="角丸四角形 151"/>
          <p:cNvSpPr/>
          <p:nvPr/>
        </p:nvSpPr>
        <p:spPr>
          <a:xfrm>
            <a:off x="975373" y="5872211"/>
            <a:ext cx="7208860" cy="894109"/>
          </a:xfrm>
          <a:prstGeom prst="roundRect">
            <a:avLst>
              <a:gd name="adj" fmla="val 1019"/>
            </a:avLst>
          </a:prstGeom>
          <a:noFill/>
          <a:ln w="19050">
            <a:solidFill>
              <a:srgbClr val="3C454F"/>
            </a:solidFill>
          </a:ln>
          <a:effectLst/>
        </p:spPr>
        <p:style>
          <a:lnRef idx="1">
            <a:schemeClr val="accent4"/>
          </a:lnRef>
          <a:fillRef idx="2">
            <a:schemeClr val="accent4"/>
          </a:fillRef>
          <a:effectRef idx="1">
            <a:schemeClr val="accent4"/>
          </a:effectRef>
          <a:fontRef idx="minor">
            <a:schemeClr val="dk1"/>
          </a:fontRef>
        </p:style>
        <p:txBody>
          <a:bodyPr rtlCol="0" anchor="b"/>
          <a:lstStyle/>
          <a:p>
            <a:pPr algn="r"/>
            <a:endParaRPr kumimoji="1" lang="ja-JP" altLang="en-US" sz="1400" dirty="0"/>
          </a:p>
        </p:txBody>
      </p:sp>
      <p:grpSp>
        <p:nvGrpSpPr>
          <p:cNvPr id="52" name="グループ化 51"/>
          <p:cNvGrpSpPr/>
          <p:nvPr/>
        </p:nvGrpSpPr>
        <p:grpSpPr>
          <a:xfrm>
            <a:off x="2555658" y="4296921"/>
            <a:ext cx="5288246" cy="72008"/>
            <a:chOff x="2555658" y="4296921"/>
            <a:chExt cx="5288246" cy="72008"/>
          </a:xfrm>
        </p:grpSpPr>
        <p:cxnSp>
          <p:nvCxnSpPr>
            <p:cNvPr id="4" name="直線コネクタ 3"/>
            <p:cNvCxnSpPr/>
            <p:nvPr/>
          </p:nvCxnSpPr>
          <p:spPr>
            <a:xfrm flipV="1">
              <a:off x="2626478" y="4332721"/>
              <a:ext cx="5147092" cy="408"/>
            </a:xfrm>
            <a:prstGeom prst="line">
              <a:avLst/>
            </a:prstGeom>
            <a:ln w="19050">
              <a:solidFill>
                <a:srgbClr val="88C235"/>
              </a:solidFill>
            </a:ln>
          </p:spPr>
          <p:style>
            <a:lnRef idx="1">
              <a:schemeClr val="accent1"/>
            </a:lnRef>
            <a:fillRef idx="0">
              <a:schemeClr val="accent1"/>
            </a:fillRef>
            <a:effectRef idx="0">
              <a:schemeClr val="accent1"/>
            </a:effectRef>
            <a:fontRef idx="minor">
              <a:schemeClr val="tx1"/>
            </a:fontRef>
          </p:style>
        </p:cxnSp>
        <p:sp>
          <p:nvSpPr>
            <p:cNvPr id="170" name="正方形/長方形 169"/>
            <p:cNvSpPr/>
            <p:nvPr/>
          </p:nvSpPr>
          <p:spPr>
            <a:xfrm>
              <a:off x="7771896" y="4296921"/>
              <a:ext cx="72008" cy="72008"/>
            </a:xfrm>
            <a:prstGeom prst="rect">
              <a:avLst/>
            </a:prstGeom>
            <a:solidFill>
              <a:srgbClr val="88C235"/>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sp>
          <p:nvSpPr>
            <p:cNvPr id="174" name="正方形/長方形 173"/>
            <p:cNvSpPr/>
            <p:nvPr/>
          </p:nvSpPr>
          <p:spPr>
            <a:xfrm>
              <a:off x="2555658" y="4296921"/>
              <a:ext cx="72008" cy="72008"/>
            </a:xfrm>
            <a:prstGeom prst="rect">
              <a:avLst/>
            </a:prstGeom>
            <a:solidFill>
              <a:srgbClr val="88C235"/>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grpSp>
      <p:grpSp>
        <p:nvGrpSpPr>
          <p:cNvPr id="51" name="グループ化 50"/>
          <p:cNvGrpSpPr/>
          <p:nvPr/>
        </p:nvGrpSpPr>
        <p:grpSpPr>
          <a:xfrm>
            <a:off x="2555658" y="4654735"/>
            <a:ext cx="5288246" cy="72008"/>
            <a:chOff x="2555658" y="4676142"/>
            <a:chExt cx="5288246" cy="72008"/>
          </a:xfrm>
        </p:grpSpPr>
        <p:cxnSp>
          <p:nvCxnSpPr>
            <p:cNvPr id="9" name="直線コネクタ 8"/>
            <p:cNvCxnSpPr/>
            <p:nvPr/>
          </p:nvCxnSpPr>
          <p:spPr>
            <a:xfrm>
              <a:off x="2624804" y="4710163"/>
              <a:ext cx="5150441" cy="3967"/>
            </a:xfrm>
            <a:prstGeom prst="line">
              <a:avLst/>
            </a:prstGeom>
            <a:ln w="19050">
              <a:solidFill>
                <a:srgbClr val="88C235"/>
              </a:solidFill>
            </a:ln>
          </p:spPr>
          <p:style>
            <a:lnRef idx="1">
              <a:schemeClr val="accent1"/>
            </a:lnRef>
            <a:fillRef idx="0">
              <a:schemeClr val="accent1"/>
            </a:fillRef>
            <a:effectRef idx="0">
              <a:schemeClr val="accent1"/>
            </a:effectRef>
            <a:fontRef idx="minor">
              <a:schemeClr val="tx1"/>
            </a:fontRef>
          </p:style>
        </p:cxnSp>
        <p:sp>
          <p:nvSpPr>
            <p:cNvPr id="171" name="正方形/長方形 170"/>
            <p:cNvSpPr/>
            <p:nvPr/>
          </p:nvSpPr>
          <p:spPr>
            <a:xfrm>
              <a:off x="7771896" y="4676142"/>
              <a:ext cx="72008" cy="72008"/>
            </a:xfrm>
            <a:prstGeom prst="rect">
              <a:avLst/>
            </a:prstGeom>
            <a:solidFill>
              <a:srgbClr val="88C235"/>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sp>
          <p:nvSpPr>
            <p:cNvPr id="175" name="正方形/長方形 174"/>
            <p:cNvSpPr/>
            <p:nvPr/>
          </p:nvSpPr>
          <p:spPr>
            <a:xfrm>
              <a:off x="2555658" y="4676142"/>
              <a:ext cx="72008" cy="72008"/>
            </a:xfrm>
            <a:prstGeom prst="rect">
              <a:avLst/>
            </a:prstGeom>
            <a:solidFill>
              <a:srgbClr val="88C235"/>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grpSp>
      <p:grpSp>
        <p:nvGrpSpPr>
          <p:cNvPr id="53" name="グループ化 52"/>
          <p:cNvGrpSpPr/>
          <p:nvPr/>
        </p:nvGrpSpPr>
        <p:grpSpPr>
          <a:xfrm>
            <a:off x="2555658" y="5012549"/>
            <a:ext cx="5288246" cy="72008"/>
            <a:chOff x="2555658" y="5012549"/>
            <a:chExt cx="5288246" cy="72008"/>
          </a:xfrm>
        </p:grpSpPr>
        <p:cxnSp>
          <p:nvCxnSpPr>
            <p:cNvPr id="19" name="直線コネクタ 18"/>
            <p:cNvCxnSpPr/>
            <p:nvPr/>
          </p:nvCxnSpPr>
          <p:spPr>
            <a:xfrm>
              <a:off x="2627014" y="5048553"/>
              <a:ext cx="5146020" cy="0"/>
            </a:xfrm>
            <a:prstGeom prst="line">
              <a:avLst/>
            </a:prstGeom>
            <a:ln w="19050">
              <a:solidFill>
                <a:srgbClr val="88C235"/>
              </a:solidFill>
            </a:ln>
          </p:spPr>
          <p:style>
            <a:lnRef idx="1">
              <a:schemeClr val="accent1"/>
            </a:lnRef>
            <a:fillRef idx="0">
              <a:schemeClr val="accent1"/>
            </a:fillRef>
            <a:effectRef idx="0">
              <a:schemeClr val="accent1"/>
            </a:effectRef>
            <a:fontRef idx="minor">
              <a:schemeClr val="tx1"/>
            </a:fontRef>
          </p:style>
        </p:cxnSp>
        <p:sp>
          <p:nvSpPr>
            <p:cNvPr id="172" name="正方形/長方形 171"/>
            <p:cNvSpPr/>
            <p:nvPr/>
          </p:nvSpPr>
          <p:spPr>
            <a:xfrm>
              <a:off x="7771896" y="5012549"/>
              <a:ext cx="72008" cy="72008"/>
            </a:xfrm>
            <a:prstGeom prst="rect">
              <a:avLst/>
            </a:prstGeom>
            <a:solidFill>
              <a:srgbClr val="88C235"/>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sp>
          <p:nvSpPr>
            <p:cNvPr id="177" name="正方形/長方形 176"/>
            <p:cNvSpPr/>
            <p:nvPr/>
          </p:nvSpPr>
          <p:spPr>
            <a:xfrm>
              <a:off x="2555658" y="5012549"/>
              <a:ext cx="72008" cy="72008"/>
            </a:xfrm>
            <a:prstGeom prst="rect">
              <a:avLst/>
            </a:prstGeom>
            <a:solidFill>
              <a:srgbClr val="88C235"/>
            </a:solidFill>
            <a:ln>
              <a:noFill/>
            </a:ln>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sz="1600" dirty="0">
                <a:solidFill>
                  <a:schemeClr val="bg1"/>
                </a:solidFill>
              </a:endParaRPr>
            </a:p>
          </p:txBody>
        </p:sp>
      </p:grpSp>
      <p:sp>
        <p:nvSpPr>
          <p:cNvPr id="93" name="正方形/長方形 92"/>
          <p:cNvSpPr/>
          <p:nvPr/>
        </p:nvSpPr>
        <p:spPr bwMode="auto">
          <a:xfrm>
            <a:off x="511410" y="1072280"/>
            <a:ext cx="11206400" cy="1897778"/>
          </a:xfrm>
          <a:prstGeom prst="rect">
            <a:avLst/>
          </a:prstGeom>
          <a:solidFill>
            <a:srgbClr val="D4E7F8"/>
          </a:solidFill>
          <a:ln>
            <a:noFill/>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vert="horz" wrap="square" lIns="91436" tIns="45718" rIns="91436" bIns="45718" numCol="1" rtlCol="0" anchor="ctr" anchorCtr="0" compatLnSpc="1">
            <a:prstTxWarp prst="textNoShape">
              <a:avLst/>
            </a:prstTxWarp>
          </a:bodyPr>
          <a:lstStyle/>
          <a:p>
            <a:pPr marL="342900" indent="-342900" defTabSz="914099" fontAlgn="base">
              <a:lnSpc>
                <a:spcPct val="110000"/>
              </a:lnSpc>
              <a:spcBef>
                <a:spcPct val="0"/>
              </a:spcBef>
              <a:spcAft>
                <a:spcPct val="0"/>
              </a:spcAft>
              <a:buFont typeface="Wingdings" panose="05000000000000000000" pitchFamily="2" charset="2"/>
              <a:buChar char="l"/>
            </a:pPr>
            <a:r>
              <a:rPr kumimoji="1" lang="en-US" altLang="ja-JP" sz="2000" dirty="0">
                <a:solidFill>
                  <a:srgbClr val="002060"/>
                </a:solidFill>
              </a:rPr>
              <a:t>Azure</a:t>
            </a:r>
            <a:r>
              <a:rPr kumimoji="1" lang="ja-JP" altLang="en-US" sz="2000" dirty="0">
                <a:solidFill>
                  <a:srgbClr val="002060"/>
                </a:solidFill>
              </a:rPr>
              <a:t>上に自社専用のプライベートなアドレス空間・サブネットを定義できます。</a:t>
            </a:r>
            <a:endParaRPr kumimoji="1" lang="en-US" altLang="ja-JP" sz="2000" dirty="0">
              <a:solidFill>
                <a:srgbClr val="002060"/>
              </a:solidFill>
            </a:endParaRPr>
          </a:p>
          <a:p>
            <a:pPr marL="342900" indent="-342900" defTabSz="914099" fontAlgn="base">
              <a:lnSpc>
                <a:spcPct val="110000"/>
              </a:lnSpc>
              <a:spcBef>
                <a:spcPct val="0"/>
              </a:spcBef>
              <a:spcAft>
                <a:spcPct val="0"/>
              </a:spcAft>
              <a:buFont typeface="Wingdings" panose="05000000000000000000" pitchFamily="2" charset="2"/>
              <a:buChar char="l"/>
            </a:pPr>
            <a:r>
              <a:rPr kumimoji="1" lang="ja-JP" altLang="en-US" sz="2000" dirty="0">
                <a:solidFill>
                  <a:srgbClr val="002060"/>
                </a:solidFill>
              </a:rPr>
              <a:t>仮想ネットワークに配置したサーバーには指定のアドレスを割り当てることができます。</a:t>
            </a:r>
            <a:endParaRPr kumimoji="1" lang="en-US" altLang="ja-JP" sz="2000" dirty="0">
              <a:solidFill>
                <a:srgbClr val="002060"/>
              </a:solidFill>
            </a:endParaRPr>
          </a:p>
          <a:p>
            <a:pPr marL="342900" indent="-342900" defTabSz="914099" fontAlgn="base">
              <a:lnSpc>
                <a:spcPct val="110000"/>
              </a:lnSpc>
              <a:spcBef>
                <a:spcPct val="0"/>
              </a:spcBef>
              <a:spcAft>
                <a:spcPct val="0"/>
              </a:spcAft>
              <a:buFont typeface="Wingdings" panose="05000000000000000000" pitchFamily="2" charset="2"/>
              <a:buChar char="l"/>
            </a:pPr>
            <a:r>
              <a:rPr kumimoji="1" lang="en-US" altLang="ja-JP" sz="2000" dirty="0">
                <a:solidFill>
                  <a:srgbClr val="002060"/>
                </a:solidFill>
              </a:rPr>
              <a:t>VPN</a:t>
            </a:r>
            <a:r>
              <a:rPr kumimoji="1" lang="ja-JP" altLang="en-US" sz="2000" dirty="0">
                <a:solidFill>
                  <a:srgbClr val="002060"/>
                </a:solidFill>
              </a:rPr>
              <a:t>を構成して、社内ネットワークと</a:t>
            </a:r>
            <a:r>
              <a:rPr kumimoji="1" lang="en-US" altLang="ja-JP" sz="2000" dirty="0">
                <a:solidFill>
                  <a:srgbClr val="002060"/>
                </a:solidFill>
              </a:rPr>
              <a:t>Azure</a:t>
            </a:r>
            <a:r>
              <a:rPr kumimoji="1" lang="ja-JP" altLang="en-US" sz="2000" dirty="0">
                <a:solidFill>
                  <a:srgbClr val="002060"/>
                </a:solidFill>
              </a:rPr>
              <a:t>上の仮想ネットワークを接続できます。</a:t>
            </a:r>
            <a:endParaRPr kumimoji="1" lang="en-US" altLang="ja-JP" sz="2000" dirty="0">
              <a:solidFill>
                <a:srgbClr val="002060"/>
              </a:solidFill>
            </a:endParaRPr>
          </a:p>
          <a:p>
            <a:pPr marL="342900" indent="-342900" defTabSz="914099" fontAlgn="base">
              <a:lnSpc>
                <a:spcPct val="110000"/>
              </a:lnSpc>
              <a:spcBef>
                <a:spcPct val="0"/>
              </a:spcBef>
              <a:spcAft>
                <a:spcPct val="0"/>
              </a:spcAft>
              <a:buFont typeface="Wingdings" panose="05000000000000000000" pitchFamily="2" charset="2"/>
              <a:buChar char="l"/>
            </a:pPr>
            <a:r>
              <a:rPr kumimoji="1" lang="ja-JP" altLang="en-US" sz="2000" dirty="0">
                <a:solidFill>
                  <a:srgbClr val="002060"/>
                </a:solidFill>
              </a:rPr>
              <a:t>「</a:t>
            </a:r>
            <a:r>
              <a:rPr kumimoji="1" lang="en-US" altLang="ja-JP" sz="2000" dirty="0" err="1">
                <a:solidFill>
                  <a:srgbClr val="002060"/>
                </a:solidFill>
              </a:rPr>
              <a:t>ExpressRoute</a:t>
            </a:r>
            <a:r>
              <a:rPr kumimoji="1" lang="ja-JP" altLang="en-US" sz="2000" dirty="0">
                <a:solidFill>
                  <a:srgbClr val="002060"/>
                </a:solidFill>
              </a:rPr>
              <a:t>」</a:t>
            </a:r>
            <a:r>
              <a:rPr kumimoji="1" lang="en-US" altLang="ja-JP" sz="2000" dirty="0">
                <a:solidFill>
                  <a:srgbClr val="002060"/>
                </a:solidFill>
              </a:rPr>
              <a:t>(</a:t>
            </a:r>
            <a:r>
              <a:rPr kumimoji="1" lang="ja-JP" altLang="en-US" sz="2000" dirty="0">
                <a:solidFill>
                  <a:srgbClr val="002060"/>
                </a:solidFill>
              </a:rPr>
              <a:t>閉域網接続サービス</a:t>
            </a:r>
            <a:r>
              <a:rPr kumimoji="1" lang="en-US" altLang="ja-JP" sz="2000" dirty="0">
                <a:solidFill>
                  <a:srgbClr val="002060"/>
                </a:solidFill>
              </a:rPr>
              <a:t>)</a:t>
            </a:r>
            <a:r>
              <a:rPr kumimoji="1" lang="ja-JP" altLang="en-US" sz="2000" dirty="0">
                <a:solidFill>
                  <a:srgbClr val="002060"/>
                </a:solidFill>
              </a:rPr>
              <a:t>で自社と</a:t>
            </a:r>
            <a:r>
              <a:rPr kumimoji="1" lang="en-US" altLang="ja-JP" sz="2000" dirty="0">
                <a:solidFill>
                  <a:srgbClr val="002060"/>
                </a:solidFill>
              </a:rPr>
              <a:t>Azure</a:t>
            </a:r>
            <a:r>
              <a:rPr kumimoji="1" lang="ja-JP" altLang="en-US" sz="2000" dirty="0">
                <a:solidFill>
                  <a:srgbClr val="002060"/>
                </a:solidFill>
              </a:rPr>
              <a:t>間を直接接続できます。</a:t>
            </a:r>
            <a:endParaRPr kumimoji="1" lang="en-US" altLang="ja-JP" sz="2000" dirty="0">
              <a:solidFill>
                <a:srgbClr val="002060"/>
              </a:solidFill>
            </a:endParaRPr>
          </a:p>
        </p:txBody>
      </p:sp>
      <p:cxnSp>
        <p:nvCxnSpPr>
          <p:cNvPr id="109" name="直線コネクタ 108"/>
          <p:cNvCxnSpPr/>
          <p:nvPr/>
        </p:nvCxnSpPr>
        <p:spPr>
          <a:xfrm>
            <a:off x="4926628" y="4032767"/>
            <a:ext cx="0" cy="681107"/>
          </a:xfrm>
          <a:prstGeom prst="line">
            <a:avLst/>
          </a:prstGeom>
          <a:ln w="19050">
            <a:solidFill>
              <a:srgbClr val="88C235"/>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a:off x="6223781" y="4032767"/>
            <a:ext cx="0" cy="681107"/>
          </a:xfrm>
          <a:prstGeom prst="line">
            <a:avLst/>
          </a:prstGeom>
          <a:ln w="19050">
            <a:solidFill>
              <a:srgbClr val="88C235"/>
            </a:solidFill>
          </a:ln>
        </p:spPr>
        <p:style>
          <a:lnRef idx="1">
            <a:schemeClr val="accent1"/>
          </a:lnRef>
          <a:fillRef idx="0">
            <a:schemeClr val="accent1"/>
          </a:fillRef>
          <a:effectRef idx="0">
            <a:schemeClr val="accent1"/>
          </a:effectRef>
          <a:fontRef idx="minor">
            <a:schemeClr val="tx1"/>
          </a:fontRef>
        </p:style>
      </p:cxnSp>
      <p:pic>
        <p:nvPicPr>
          <p:cNvPr id="12" name="図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78" y="3350599"/>
            <a:ext cx="780290" cy="780290"/>
          </a:xfrm>
          <a:prstGeom prst="rect">
            <a:avLst/>
          </a:prstGeom>
        </p:spPr>
      </p:pic>
      <p:pic>
        <p:nvPicPr>
          <p:cNvPr id="92" name="図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2224" y="3350599"/>
            <a:ext cx="780290" cy="780290"/>
          </a:xfrm>
          <a:prstGeom prst="rect">
            <a:avLst/>
          </a:prstGeom>
        </p:spPr>
      </p:pic>
      <p:pic>
        <p:nvPicPr>
          <p:cNvPr id="115" name="図 1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9171" y="3350599"/>
            <a:ext cx="780290" cy="780290"/>
          </a:xfrm>
          <a:prstGeom prst="rect">
            <a:avLst/>
          </a:prstGeom>
        </p:spPr>
      </p:pic>
      <p:sp>
        <p:nvSpPr>
          <p:cNvPr id="54" name="テキスト ボックス 53"/>
          <p:cNvSpPr txBox="1"/>
          <p:nvPr/>
        </p:nvSpPr>
        <p:spPr>
          <a:xfrm>
            <a:off x="9050268" y="4889795"/>
            <a:ext cx="1865750" cy="276999"/>
          </a:xfrm>
          <a:prstGeom prst="rect">
            <a:avLst/>
          </a:prstGeom>
          <a:noFill/>
        </p:spPr>
        <p:txBody>
          <a:bodyPr wrap="square" rtlCol="0">
            <a:spAutoFit/>
          </a:bodyPr>
          <a:lstStyle/>
          <a:p>
            <a:pPr algn="ctr" defTabSz="914363"/>
            <a:r>
              <a:rPr lang="ja-JP" altLang="en-US" sz="1200" dirty="0">
                <a:solidFill>
                  <a:srgbClr val="002060"/>
                </a:solidFill>
              </a:rPr>
              <a:t>別の利用者のサーバー</a:t>
            </a:r>
          </a:p>
        </p:txBody>
      </p:sp>
      <p:pic>
        <p:nvPicPr>
          <p:cNvPr id="55" name="図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08284" y="3450016"/>
            <a:ext cx="780290" cy="780290"/>
          </a:xfrm>
          <a:prstGeom prst="rect">
            <a:avLst/>
          </a:prstGeom>
        </p:spPr>
      </p:pic>
      <p:pic>
        <p:nvPicPr>
          <p:cNvPr id="56" name="図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2998" y="4097077"/>
            <a:ext cx="780290" cy="780290"/>
          </a:xfrm>
          <a:prstGeom prst="rect">
            <a:avLst/>
          </a:prstGeom>
        </p:spPr>
      </p:pic>
      <p:pic>
        <p:nvPicPr>
          <p:cNvPr id="57" name="図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77712" y="3450016"/>
            <a:ext cx="780290" cy="780290"/>
          </a:xfrm>
          <a:prstGeom prst="rect">
            <a:avLst/>
          </a:prstGeom>
        </p:spPr>
      </p:pic>
    </p:spTree>
    <p:extLst>
      <p:ext uri="{BB962C8B-B14F-4D97-AF65-F5344CB8AC3E}">
        <p14:creationId xmlns:p14="http://schemas.microsoft.com/office/powerpoint/2010/main" val="222081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pPr lvl="0"/>
            <a:r>
              <a:rPr kumimoji="1" lang="en-US" altLang="ja-JP" sz="4400" dirty="0">
                <a:latin typeface="+mj-ea"/>
                <a:cs typeface="Arial" charset="0"/>
              </a:rPr>
              <a:t>VIP</a:t>
            </a:r>
            <a:r>
              <a:rPr kumimoji="1" lang="ja-JP" altLang="en-US" sz="4400" dirty="0">
                <a:latin typeface="+mj-ea"/>
                <a:cs typeface="Arial" charset="0"/>
              </a:rPr>
              <a:t>の予約とインスタンスレベル</a:t>
            </a:r>
            <a:r>
              <a:rPr kumimoji="1" lang="en-US" altLang="ja-JP" sz="4400" dirty="0">
                <a:latin typeface="+mj-ea"/>
                <a:cs typeface="Arial" charset="0"/>
              </a:rPr>
              <a:t>IP</a:t>
            </a:r>
            <a:r>
              <a:rPr kumimoji="1" lang="ja-JP" altLang="en-US" sz="4400" dirty="0">
                <a:latin typeface="+mj-ea"/>
                <a:cs typeface="Arial" charset="0"/>
              </a:rPr>
              <a:t>アドレス</a:t>
            </a:r>
            <a:br>
              <a:rPr kumimoji="1" lang="ja-JP" altLang="en-US" sz="4400" dirty="0">
                <a:latin typeface="+mj-ea"/>
                <a:cs typeface="Arial" charset="0"/>
              </a:rPr>
            </a:br>
            <a:endParaRPr kumimoji="1" lang="ja-JP" altLang="en-US" sz="4400" dirty="0">
              <a:latin typeface="+mj-ea"/>
            </a:endParaRPr>
          </a:p>
        </p:txBody>
      </p:sp>
      <p:cxnSp>
        <p:nvCxnSpPr>
          <p:cNvPr id="7" name="Straight Connector 313"/>
          <p:cNvCxnSpPr/>
          <p:nvPr/>
        </p:nvCxnSpPr>
        <p:spPr>
          <a:xfrm flipV="1">
            <a:off x="2144802" y="2254769"/>
            <a:ext cx="41124" cy="1886900"/>
          </a:xfrm>
          <a:prstGeom prst="line">
            <a:avLst/>
          </a:prstGeom>
          <a:noFill/>
          <a:ln w="28575" cap="flat" cmpd="sng" algn="ctr">
            <a:solidFill>
              <a:srgbClr val="FFC000"/>
            </a:solidFill>
            <a:prstDash val="dash"/>
            <a:headEnd type="none"/>
            <a:tailEnd type="none"/>
          </a:ln>
          <a:effectLst/>
        </p:spPr>
      </p:cxnSp>
      <p:sp>
        <p:nvSpPr>
          <p:cNvPr id="8" name="Rectangle 248"/>
          <p:cNvSpPr>
            <a:spLocks noChangeArrowheads="1"/>
          </p:cNvSpPr>
          <p:nvPr/>
        </p:nvSpPr>
        <p:spPr bwMode="auto">
          <a:xfrm>
            <a:off x="3666445" y="6213542"/>
            <a:ext cx="244638" cy="1967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9" name="Freeform 18"/>
          <p:cNvSpPr>
            <a:spLocks/>
          </p:cNvSpPr>
          <p:nvPr/>
        </p:nvSpPr>
        <p:spPr bwMode="auto">
          <a:xfrm>
            <a:off x="1882354" y="5906105"/>
            <a:ext cx="2301413" cy="675020"/>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0" name="Freeform 29"/>
          <p:cNvSpPr>
            <a:spLocks/>
          </p:cNvSpPr>
          <p:nvPr/>
        </p:nvSpPr>
        <p:spPr bwMode="auto">
          <a:xfrm>
            <a:off x="174025" y="5975296"/>
            <a:ext cx="2475204" cy="569623"/>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1" name="Freeform 29"/>
          <p:cNvSpPr>
            <a:spLocks/>
          </p:cNvSpPr>
          <p:nvPr/>
        </p:nvSpPr>
        <p:spPr bwMode="auto">
          <a:xfrm>
            <a:off x="2161642" y="6224291"/>
            <a:ext cx="1761405" cy="320780"/>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12" name="Group 12"/>
          <p:cNvGrpSpPr/>
          <p:nvPr/>
        </p:nvGrpSpPr>
        <p:grpSpPr>
          <a:xfrm>
            <a:off x="2085812" y="5997108"/>
            <a:ext cx="130666" cy="253260"/>
            <a:chOff x="8003343" y="6072433"/>
            <a:chExt cx="145517" cy="282045"/>
          </a:xfrm>
        </p:grpSpPr>
        <p:sp>
          <p:nvSpPr>
            <p:cNvPr id="1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16" name="Freeform 29"/>
          <p:cNvSpPr>
            <a:spLocks/>
          </p:cNvSpPr>
          <p:nvPr/>
        </p:nvSpPr>
        <p:spPr bwMode="auto">
          <a:xfrm>
            <a:off x="231159" y="6247745"/>
            <a:ext cx="2196959" cy="297060"/>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17" name="Freeform 55"/>
          <p:cNvSpPr>
            <a:spLocks/>
          </p:cNvSpPr>
          <p:nvPr/>
        </p:nvSpPr>
        <p:spPr bwMode="auto">
          <a:xfrm>
            <a:off x="3080305" y="6184393"/>
            <a:ext cx="604370" cy="18099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00000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18" name="Group 250"/>
          <p:cNvGrpSpPr/>
          <p:nvPr/>
        </p:nvGrpSpPr>
        <p:grpSpPr>
          <a:xfrm>
            <a:off x="3824797" y="6088979"/>
            <a:ext cx="130666" cy="253260"/>
            <a:chOff x="8003343" y="6072433"/>
            <a:chExt cx="145517" cy="282045"/>
          </a:xfrm>
        </p:grpSpPr>
        <p:sp>
          <p:nvSpPr>
            <p:cNvPr id="1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2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2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cxnSp>
        <p:nvCxnSpPr>
          <p:cNvPr id="22" name="Straight Connector 259"/>
          <p:cNvCxnSpPr>
            <a:endCxn id="33" idx="0"/>
          </p:cNvCxnSpPr>
          <p:nvPr/>
        </p:nvCxnSpPr>
        <p:spPr>
          <a:xfrm flipH="1">
            <a:off x="1322481" y="4488606"/>
            <a:ext cx="756354" cy="1007152"/>
          </a:xfrm>
          <a:prstGeom prst="line">
            <a:avLst/>
          </a:prstGeom>
          <a:noFill/>
          <a:ln w="28575" cap="flat" cmpd="sng" algn="ctr">
            <a:solidFill>
              <a:srgbClr val="FFC000">
                <a:lumMod val="40000"/>
                <a:lumOff val="60000"/>
              </a:srgbClr>
            </a:solidFill>
            <a:prstDash val="dash"/>
            <a:headEnd type="none"/>
            <a:tailEnd type="none"/>
          </a:ln>
          <a:effectLst/>
        </p:spPr>
      </p:cxnSp>
      <p:grpSp>
        <p:nvGrpSpPr>
          <p:cNvPr id="23" name="Group 274"/>
          <p:cNvGrpSpPr/>
          <p:nvPr/>
        </p:nvGrpSpPr>
        <p:grpSpPr>
          <a:xfrm>
            <a:off x="559318" y="5971116"/>
            <a:ext cx="104289" cy="202136"/>
            <a:chOff x="8018355" y="6002801"/>
            <a:chExt cx="145517" cy="282046"/>
          </a:xfrm>
        </p:grpSpPr>
        <p:sp>
          <p:nvSpPr>
            <p:cNvPr id="24"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25"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sp>
          <p:nvSpPr>
            <p:cNvPr id="26"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sp>
        <p:nvSpPr>
          <p:cNvPr id="27" name="Freeform 95"/>
          <p:cNvSpPr>
            <a:spLocks/>
          </p:cNvSpPr>
          <p:nvPr/>
        </p:nvSpPr>
        <p:spPr bwMode="auto">
          <a:xfrm flipH="1">
            <a:off x="1415016" y="2254769"/>
            <a:ext cx="1500697" cy="97458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0F0"/>
          </a:solidFill>
          <a:ln w="28575">
            <a:noFill/>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cxnSp>
        <p:nvCxnSpPr>
          <p:cNvPr id="28" name="Straight Connector 268"/>
          <p:cNvCxnSpPr>
            <a:endCxn id="44" idx="0"/>
          </p:cNvCxnSpPr>
          <p:nvPr/>
        </p:nvCxnSpPr>
        <p:spPr>
          <a:xfrm>
            <a:off x="2257904" y="4517800"/>
            <a:ext cx="835515" cy="980520"/>
          </a:xfrm>
          <a:prstGeom prst="line">
            <a:avLst/>
          </a:prstGeom>
          <a:noFill/>
          <a:ln w="28575" cap="flat" cmpd="sng" algn="ctr">
            <a:solidFill>
              <a:srgbClr val="FFC000">
                <a:lumMod val="40000"/>
                <a:lumOff val="60000"/>
              </a:srgbClr>
            </a:solidFill>
            <a:prstDash val="dash"/>
            <a:headEnd type="none"/>
            <a:tailEnd type="none"/>
          </a:ln>
          <a:effectLst/>
        </p:spPr>
      </p:cxnSp>
      <p:sp>
        <p:nvSpPr>
          <p:cNvPr id="29" name="Oval 295"/>
          <p:cNvSpPr/>
          <p:nvPr/>
        </p:nvSpPr>
        <p:spPr bwMode="auto">
          <a:xfrm>
            <a:off x="828130" y="6316371"/>
            <a:ext cx="1002555" cy="153381"/>
          </a:xfrm>
          <a:prstGeom prst="ellipse">
            <a:avLst/>
          </a:prstGeom>
          <a:noFill/>
          <a:ln w="28575" cap="flat" cmpd="sng" algn="ctr">
            <a:solidFill>
              <a:srgbClr val="2A86DA"/>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cs typeface="Segoe UI" pitchFamily="34" charset="0"/>
            </a:endParaRPr>
          </a:p>
        </p:txBody>
      </p:sp>
      <p:grpSp>
        <p:nvGrpSpPr>
          <p:cNvPr id="30" name="Group 223"/>
          <p:cNvGrpSpPr/>
          <p:nvPr/>
        </p:nvGrpSpPr>
        <p:grpSpPr>
          <a:xfrm>
            <a:off x="998532" y="5495758"/>
            <a:ext cx="821955" cy="911550"/>
            <a:chOff x="6060998" y="5195244"/>
            <a:chExt cx="1214228" cy="1346582"/>
          </a:xfrm>
        </p:grpSpPr>
        <p:sp>
          <p:nvSpPr>
            <p:cNvPr id="31" name="Freeform 55"/>
            <p:cNvSpPr>
              <a:spLocks/>
            </p:cNvSpPr>
            <p:nvPr/>
          </p:nvSpPr>
          <p:spPr bwMode="auto">
            <a:xfrm>
              <a:off x="6566555" y="6389023"/>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000000">
                <a:lumMod val="50000"/>
                <a:alpha val="19000"/>
              </a:srgbClr>
            </a:solidFill>
            <a:ln>
              <a:noFill/>
            </a:ln>
            <a:extLst/>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32" name="Group 225"/>
            <p:cNvGrpSpPr/>
            <p:nvPr/>
          </p:nvGrpSpPr>
          <p:grpSpPr>
            <a:xfrm>
              <a:off x="6060998" y="5195244"/>
              <a:ext cx="957102" cy="1324945"/>
              <a:chOff x="13103226" y="2775830"/>
              <a:chExt cx="1039812" cy="1407232"/>
            </a:xfrm>
          </p:grpSpPr>
          <p:sp>
            <p:nvSpPr>
              <p:cNvPr id="33" name="Rectangle 5"/>
              <p:cNvSpPr>
                <a:spLocks noChangeArrowheads="1"/>
              </p:cNvSpPr>
              <p:nvPr/>
            </p:nvSpPr>
            <p:spPr bwMode="auto">
              <a:xfrm>
                <a:off x="13103226" y="2775830"/>
                <a:ext cx="1039812" cy="1407232"/>
              </a:xfrm>
              <a:prstGeom prst="rect">
                <a:avLst/>
              </a:prstGeom>
              <a:solidFill>
                <a:srgbClr val="FF9929"/>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 name="Oval 14"/>
              <p:cNvSpPr>
                <a:spLocks noChangeArrowheads="1"/>
              </p:cNvSpPr>
              <p:nvPr/>
            </p:nvSpPr>
            <p:spPr bwMode="auto">
              <a:xfrm>
                <a:off x="13875539" y="2970470"/>
                <a:ext cx="79105" cy="79105"/>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 name="Oval 15"/>
              <p:cNvSpPr>
                <a:spLocks noChangeArrowheads="1"/>
              </p:cNvSpPr>
              <p:nvPr/>
            </p:nvSpPr>
            <p:spPr bwMode="auto">
              <a:xfrm>
                <a:off x="13875539" y="3224438"/>
                <a:ext cx="79105" cy="79105"/>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 name="Oval 16"/>
              <p:cNvSpPr>
                <a:spLocks noChangeArrowheads="1"/>
              </p:cNvSpPr>
              <p:nvPr/>
            </p:nvSpPr>
            <p:spPr bwMode="auto">
              <a:xfrm>
                <a:off x="13875539" y="3478406"/>
                <a:ext cx="79105" cy="79105"/>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 name="Oval 17"/>
              <p:cNvSpPr>
                <a:spLocks noChangeArrowheads="1"/>
              </p:cNvSpPr>
              <p:nvPr/>
            </p:nvSpPr>
            <p:spPr bwMode="auto">
              <a:xfrm>
                <a:off x="13875539" y="3732374"/>
                <a:ext cx="79105" cy="79105"/>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42" name="Oval 298"/>
          <p:cNvSpPr/>
          <p:nvPr/>
        </p:nvSpPr>
        <p:spPr bwMode="auto">
          <a:xfrm>
            <a:off x="2575819" y="6295404"/>
            <a:ext cx="1002555" cy="153381"/>
          </a:xfrm>
          <a:prstGeom prst="ellipse">
            <a:avLst/>
          </a:prstGeom>
          <a:noFill/>
          <a:ln w="28575" cap="flat" cmpd="sng" algn="ctr">
            <a:solidFill>
              <a:srgbClr val="2A86DA"/>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cs typeface="Segoe UI" pitchFamily="34" charset="0"/>
            </a:endParaRPr>
          </a:p>
        </p:txBody>
      </p:sp>
      <p:grpSp>
        <p:nvGrpSpPr>
          <p:cNvPr id="43" name="Group 191"/>
          <p:cNvGrpSpPr/>
          <p:nvPr/>
        </p:nvGrpSpPr>
        <p:grpSpPr>
          <a:xfrm>
            <a:off x="2766298" y="5498320"/>
            <a:ext cx="654242" cy="885417"/>
            <a:chOff x="10520791" y="5710226"/>
            <a:chExt cx="813223" cy="1100576"/>
          </a:xfrm>
        </p:grpSpPr>
        <p:sp>
          <p:nvSpPr>
            <p:cNvPr id="44" name="Rectangle 5"/>
            <p:cNvSpPr>
              <a:spLocks noChangeArrowheads="1"/>
            </p:cNvSpPr>
            <p:nvPr/>
          </p:nvSpPr>
          <p:spPr bwMode="auto">
            <a:xfrm>
              <a:off x="10520791" y="5710226"/>
              <a:ext cx="813223" cy="1100576"/>
            </a:xfrm>
            <a:prstGeom prst="rect">
              <a:avLst/>
            </a:prstGeom>
            <a:solidFill>
              <a:srgbClr val="0072C6"/>
            </a:solidFill>
            <a:ln>
              <a:noFill/>
            </a:ln>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8"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9" name="Oval 14"/>
            <p:cNvSpPr>
              <a:spLocks noChangeArrowheads="1"/>
            </p:cNvSpPr>
            <p:nvPr/>
          </p:nvSpPr>
          <p:spPr bwMode="auto">
            <a:xfrm>
              <a:off x="11124807" y="5862451"/>
              <a:ext cx="61867" cy="61867"/>
            </a:xfrm>
            <a:prstGeom prst="ellipse">
              <a:avLst/>
            </a:prstGeom>
            <a:solidFill>
              <a:srgbClr val="FFC000"/>
            </a:solidFill>
            <a:ln>
              <a:noFill/>
            </a:ln>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0" name="Oval 15"/>
            <p:cNvSpPr>
              <a:spLocks noChangeArrowheads="1"/>
            </p:cNvSpPr>
            <p:nvPr/>
          </p:nvSpPr>
          <p:spPr bwMode="auto">
            <a:xfrm>
              <a:off x="11124807" y="6061076"/>
              <a:ext cx="61867" cy="61867"/>
            </a:xfrm>
            <a:prstGeom prst="ellipse">
              <a:avLst/>
            </a:prstGeom>
            <a:solidFill>
              <a:srgbClr val="FFC000"/>
            </a:solidFill>
            <a:ln>
              <a:noFill/>
            </a:ln>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1" name="Oval 16"/>
            <p:cNvSpPr>
              <a:spLocks noChangeArrowheads="1"/>
            </p:cNvSpPr>
            <p:nvPr/>
          </p:nvSpPr>
          <p:spPr bwMode="auto">
            <a:xfrm>
              <a:off x="11124807" y="6259701"/>
              <a:ext cx="61867" cy="61867"/>
            </a:xfrm>
            <a:prstGeom prst="ellipse">
              <a:avLst/>
            </a:prstGeom>
            <a:solidFill>
              <a:srgbClr val="FFC000"/>
            </a:solidFill>
            <a:ln>
              <a:noFill/>
            </a:ln>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2" name="Oval 17"/>
            <p:cNvSpPr>
              <a:spLocks noChangeArrowheads="1"/>
            </p:cNvSpPr>
            <p:nvPr/>
          </p:nvSpPr>
          <p:spPr bwMode="auto">
            <a:xfrm>
              <a:off x="11124807" y="6458325"/>
              <a:ext cx="61867" cy="61867"/>
            </a:xfrm>
            <a:prstGeom prst="ellipse">
              <a:avLst/>
            </a:prstGeom>
            <a:solidFill>
              <a:srgbClr val="FFC000"/>
            </a:solidFill>
            <a:ln>
              <a:noFill/>
            </a:ln>
          </p:spPr>
          <p:txBody>
            <a:bodyPr vert="horz" wrap="square" lIns="89642" tIns="44821" rIns="89642" bIns="44821" numCol="1" anchor="t" anchorCtr="0" compatLnSpc="1">
              <a:prstTxWarp prst="textNoShape">
                <a:avLst/>
              </a:prstTxWarp>
            </a:bodyPr>
            <a:lstStyle/>
            <a:p>
              <a:pPr marL="0" marR="0" lvl="0" indent="0" defTabSz="9139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53" name="TextBox 299"/>
          <p:cNvSpPr txBox="1"/>
          <p:nvPr/>
        </p:nvSpPr>
        <p:spPr>
          <a:xfrm>
            <a:off x="1365502" y="2591162"/>
            <a:ext cx="1599725" cy="466281"/>
          </a:xfrm>
          <a:prstGeom prst="rect">
            <a:avLst/>
          </a:prstGeom>
          <a:noFill/>
        </p:spPr>
        <p:txBody>
          <a:bodyPr wrap="square" lIns="182880" tIns="146304" rIns="182880" bIns="146304"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algn="ctr"/>
            <a:r>
              <a:rPr lang="ja-JP" altLang="en-US" sz="1200" b="1" dirty="0">
                <a:solidFill>
                  <a:srgbClr val="FFFFFF"/>
                </a:solidFill>
              </a:rPr>
              <a:t>インターネット</a:t>
            </a:r>
            <a:endParaRPr lang="en-US" sz="1600" b="1" dirty="0">
              <a:solidFill>
                <a:srgbClr val="FFFFFF"/>
              </a:solidFill>
            </a:endParaRPr>
          </a:p>
        </p:txBody>
      </p:sp>
      <p:sp>
        <p:nvSpPr>
          <p:cNvPr id="54" name="Oval 31"/>
          <p:cNvSpPr/>
          <p:nvPr/>
        </p:nvSpPr>
        <p:spPr bwMode="auto">
          <a:xfrm>
            <a:off x="1278437" y="5381346"/>
            <a:ext cx="157273" cy="157273"/>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cs typeface="Segoe UI" pitchFamily="34" charset="0"/>
            </a:endParaRPr>
          </a:p>
        </p:txBody>
      </p:sp>
      <p:sp>
        <p:nvSpPr>
          <p:cNvPr id="55" name="Oval 301"/>
          <p:cNvSpPr/>
          <p:nvPr/>
        </p:nvSpPr>
        <p:spPr bwMode="auto">
          <a:xfrm>
            <a:off x="3001668" y="5390787"/>
            <a:ext cx="157273" cy="157273"/>
          </a:xfrm>
          <a:prstGeom prst="ellipse">
            <a:avLst/>
          </a:prstGeom>
          <a:solidFill>
            <a:srgbClr val="FFC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cs typeface="Segoe UI" pitchFamily="34" charset="0"/>
            </a:endParaRPr>
          </a:p>
        </p:txBody>
      </p:sp>
      <p:sp>
        <p:nvSpPr>
          <p:cNvPr id="56" name="TextBox 302"/>
          <p:cNvSpPr txBox="1"/>
          <p:nvPr/>
        </p:nvSpPr>
        <p:spPr>
          <a:xfrm>
            <a:off x="798919" y="4797152"/>
            <a:ext cx="2732890" cy="877163"/>
          </a:xfrm>
          <a:prstGeom prst="rect">
            <a:avLst/>
          </a:prstGeom>
          <a:noFill/>
        </p:spPr>
        <p:txBody>
          <a:bodyPr wrap="square" lIns="182880" tIns="146304" rIns="182880" bIns="146304"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algn="ctr"/>
            <a:r>
              <a:rPr lang="ja-JP" altLang="en-US" sz="1400" dirty="0">
                <a:solidFill>
                  <a:srgbClr val="2A86DA"/>
                </a:solidFill>
              </a:rPr>
              <a:t>インスタンスレベル</a:t>
            </a:r>
            <a:br>
              <a:rPr lang="en-US" altLang="ja-JP" sz="1400" dirty="0">
                <a:solidFill>
                  <a:srgbClr val="2A86DA"/>
                </a:solidFill>
              </a:rPr>
            </a:br>
            <a:r>
              <a:rPr lang="ja-JP" altLang="en-US" sz="1400" dirty="0">
                <a:solidFill>
                  <a:srgbClr val="2A86DA"/>
                </a:solidFill>
              </a:rPr>
              <a:t>パブリック</a:t>
            </a:r>
            <a:r>
              <a:rPr lang="en-US" altLang="ja-JP" sz="1400" dirty="0">
                <a:solidFill>
                  <a:srgbClr val="2A86DA"/>
                </a:solidFill>
              </a:rPr>
              <a:t>IP</a:t>
            </a:r>
            <a:r>
              <a:rPr lang="ja-JP" altLang="en-US" sz="1400" dirty="0">
                <a:solidFill>
                  <a:srgbClr val="2A86DA"/>
                </a:solidFill>
              </a:rPr>
              <a:t>アドレス</a:t>
            </a:r>
            <a:endParaRPr lang="en-US" altLang="ja-JP" sz="1400" dirty="0">
              <a:solidFill>
                <a:srgbClr val="2A86DA"/>
              </a:solidFill>
            </a:endParaRPr>
          </a:p>
          <a:p>
            <a:pPr algn="ctr"/>
            <a:r>
              <a:rPr lang="en-US" altLang="ja-JP" sz="1400" dirty="0">
                <a:solidFill>
                  <a:srgbClr val="2A86DA"/>
                </a:solidFill>
              </a:rPr>
              <a:t>(PIP)</a:t>
            </a:r>
            <a:endParaRPr lang="en-US" sz="1400" dirty="0">
              <a:solidFill>
                <a:srgbClr val="2A86DA"/>
              </a:solidFill>
            </a:endParaRPr>
          </a:p>
        </p:txBody>
      </p:sp>
      <p:grpSp>
        <p:nvGrpSpPr>
          <p:cNvPr id="57" name="グループ化 56"/>
          <p:cNvGrpSpPr/>
          <p:nvPr/>
        </p:nvGrpSpPr>
        <p:grpSpPr>
          <a:xfrm>
            <a:off x="-109194" y="4153256"/>
            <a:ext cx="1981675" cy="506035"/>
            <a:chOff x="7959378" y="3917227"/>
            <a:chExt cx="1981675" cy="506035"/>
          </a:xfrm>
        </p:grpSpPr>
        <p:sp>
          <p:nvSpPr>
            <p:cNvPr id="58" name="TextBox 309"/>
            <p:cNvSpPr txBox="1"/>
            <p:nvPr/>
          </p:nvSpPr>
          <p:spPr>
            <a:xfrm>
              <a:off x="8678772" y="3917227"/>
              <a:ext cx="1262281" cy="489365"/>
            </a:xfrm>
            <a:prstGeom prst="rect">
              <a:avLst/>
            </a:prstGeom>
            <a:noFill/>
          </p:spPr>
          <p:txBody>
            <a:bodyPr wrap="square" lIns="182880" tIns="146304" rIns="182880" bIns="146304"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marL="0" marR="0" lvl="0" indent="0" algn="r" defTabSz="914400" eaLnBrk="1" fontAlgn="auto" latinLnBrk="0" hangingPunct="1">
                <a:lnSpc>
                  <a:spcPct val="9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2A86DA"/>
                  </a:solidFill>
                  <a:effectLst/>
                  <a:uLnTx/>
                  <a:uFillTx/>
                </a:rPr>
                <a:t>VIP</a:t>
              </a:r>
              <a:r>
                <a:rPr kumimoji="0" lang="ja-JP" altLang="en-US" sz="1400" b="0" i="0" u="none" strike="noStrike" kern="0" cap="none" spc="0" normalizeH="0" baseline="0" noProof="0" dirty="0">
                  <a:ln>
                    <a:noFill/>
                  </a:ln>
                  <a:solidFill>
                    <a:srgbClr val="2A86DA"/>
                  </a:solidFill>
                  <a:effectLst/>
                  <a:uLnTx/>
                  <a:uFillTx/>
                </a:rPr>
                <a:t>の予約</a:t>
              </a:r>
              <a:endParaRPr kumimoji="0" lang="en-US" sz="1400" b="0" i="0" u="none" strike="noStrike" kern="0" cap="none" spc="0" normalizeH="0" baseline="0" noProof="0" dirty="0">
                <a:ln>
                  <a:noFill/>
                </a:ln>
                <a:solidFill>
                  <a:srgbClr val="2A86DA"/>
                </a:solidFill>
                <a:effectLst/>
                <a:uLnTx/>
                <a:uFillTx/>
              </a:endParaRPr>
            </a:p>
          </p:txBody>
        </p:sp>
        <p:sp>
          <p:nvSpPr>
            <p:cNvPr id="59" name="Oval 35"/>
            <p:cNvSpPr/>
            <p:nvPr/>
          </p:nvSpPr>
          <p:spPr bwMode="auto">
            <a:xfrm>
              <a:off x="8585987" y="3990903"/>
              <a:ext cx="347010" cy="347010"/>
            </a:xfrm>
            <a:prstGeom prst="ellipse">
              <a:avLst/>
            </a:prstGeom>
            <a:solidFill>
              <a:srgbClr val="2A86D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cs typeface="Segoe UI" pitchFamily="34" charset="0"/>
              </a:endParaRPr>
            </a:p>
          </p:txBody>
        </p:sp>
        <p:sp>
          <p:nvSpPr>
            <p:cNvPr id="60" name="TextBox 311"/>
            <p:cNvSpPr txBox="1"/>
            <p:nvPr/>
          </p:nvSpPr>
          <p:spPr>
            <a:xfrm>
              <a:off x="7959378" y="3933897"/>
              <a:ext cx="1599725" cy="489365"/>
            </a:xfrm>
            <a:prstGeom prst="rect">
              <a:avLst/>
            </a:prstGeom>
            <a:noFill/>
          </p:spPr>
          <p:txBody>
            <a:bodyPr wrap="square" lIns="182880" tIns="146304" rIns="182880" bIns="146304"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1</a:t>
              </a:r>
              <a:endParaRPr kumimoji="0" lang="en-US" sz="1800" b="1" i="0" u="none" strike="noStrike" kern="0" cap="none" spc="0" normalizeH="0" baseline="0" noProof="0" dirty="0">
                <a:ln>
                  <a:noFill/>
                </a:ln>
                <a:solidFill>
                  <a:srgbClr val="FFFFFF"/>
                </a:solidFill>
                <a:effectLst/>
                <a:uLnTx/>
                <a:uFillTx/>
              </a:endParaRPr>
            </a:p>
          </p:txBody>
        </p:sp>
      </p:grpSp>
      <p:grpSp>
        <p:nvGrpSpPr>
          <p:cNvPr id="61" name="グループ化 60"/>
          <p:cNvGrpSpPr/>
          <p:nvPr/>
        </p:nvGrpSpPr>
        <p:grpSpPr>
          <a:xfrm>
            <a:off x="961155" y="4884329"/>
            <a:ext cx="347010" cy="489365"/>
            <a:chOff x="8574483" y="5104431"/>
            <a:chExt cx="347010" cy="489365"/>
          </a:xfrm>
        </p:grpSpPr>
        <p:sp>
          <p:nvSpPr>
            <p:cNvPr id="62" name="Oval 312"/>
            <p:cNvSpPr/>
            <p:nvPr/>
          </p:nvSpPr>
          <p:spPr bwMode="auto">
            <a:xfrm>
              <a:off x="8574483" y="5159538"/>
              <a:ext cx="347010" cy="347010"/>
            </a:xfrm>
            <a:prstGeom prst="ellipse">
              <a:avLst/>
            </a:prstGeom>
            <a:solidFill>
              <a:srgbClr val="2A86D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cs typeface="Segoe UI" pitchFamily="34" charset="0"/>
              </a:endParaRPr>
            </a:p>
          </p:txBody>
        </p:sp>
        <p:sp>
          <p:nvSpPr>
            <p:cNvPr id="63" name="TextBox 314"/>
            <p:cNvSpPr txBox="1"/>
            <p:nvPr/>
          </p:nvSpPr>
          <p:spPr>
            <a:xfrm>
              <a:off x="8580297" y="5104431"/>
              <a:ext cx="335382" cy="489365"/>
            </a:xfrm>
            <a:prstGeom prst="rect">
              <a:avLst/>
            </a:prstGeom>
            <a:noFill/>
          </p:spPr>
          <p:txBody>
            <a:bodyPr wrap="square" lIns="182880" tIns="146304" rIns="182880" bIns="146304"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rPr>
                <a:t>2</a:t>
              </a:r>
              <a:endParaRPr kumimoji="0" lang="en-US" sz="1800" b="1" i="0" u="none" strike="noStrike" kern="0" cap="none" spc="0" normalizeH="0" baseline="0" noProof="0" dirty="0">
                <a:ln>
                  <a:noFill/>
                </a:ln>
                <a:solidFill>
                  <a:srgbClr val="FFFFFF"/>
                </a:solidFill>
                <a:effectLst/>
                <a:uLnTx/>
                <a:uFillTx/>
              </a:endParaRPr>
            </a:p>
          </p:txBody>
        </p:sp>
      </p:grpSp>
      <p:sp>
        <p:nvSpPr>
          <p:cNvPr id="64" name="TextBox 128"/>
          <p:cNvSpPr txBox="1"/>
          <p:nvPr/>
        </p:nvSpPr>
        <p:spPr>
          <a:xfrm>
            <a:off x="1028600" y="6168378"/>
            <a:ext cx="647953" cy="261610"/>
          </a:xfrm>
          <a:prstGeom prst="rect">
            <a:avLst/>
          </a:prstGeom>
          <a:noFill/>
        </p:spPr>
        <p:txBody>
          <a:bodyPr wrap="square" rtlCol="0">
            <a:spAutoFit/>
          </a:bodyPr>
          <a:lstStyle/>
          <a:p>
            <a:pPr algn="ctr"/>
            <a:r>
              <a:rPr lang="en-US" sz="1050" dirty="0">
                <a:solidFill>
                  <a:srgbClr val="FFFFFF"/>
                </a:solidFill>
              </a:rPr>
              <a:t>VM1</a:t>
            </a:r>
          </a:p>
        </p:txBody>
      </p:sp>
      <p:sp>
        <p:nvSpPr>
          <p:cNvPr id="65" name="TextBox 129"/>
          <p:cNvSpPr txBox="1"/>
          <p:nvPr/>
        </p:nvSpPr>
        <p:spPr>
          <a:xfrm>
            <a:off x="2769659" y="6163935"/>
            <a:ext cx="647953" cy="261610"/>
          </a:xfrm>
          <a:prstGeom prst="rect">
            <a:avLst/>
          </a:prstGeom>
          <a:noFill/>
        </p:spPr>
        <p:txBody>
          <a:bodyPr wrap="square" rtlCol="0">
            <a:spAutoFit/>
          </a:bodyPr>
          <a:lstStyle/>
          <a:p>
            <a:pPr algn="ctr"/>
            <a:r>
              <a:rPr lang="en-US" sz="1050" dirty="0">
                <a:solidFill>
                  <a:srgbClr val="FFFFFF"/>
                </a:solidFill>
              </a:rPr>
              <a:t>VM2</a:t>
            </a:r>
          </a:p>
        </p:txBody>
      </p:sp>
      <p:sp>
        <p:nvSpPr>
          <p:cNvPr id="66" name="TextBox 152"/>
          <p:cNvSpPr txBox="1"/>
          <p:nvPr/>
        </p:nvSpPr>
        <p:spPr>
          <a:xfrm>
            <a:off x="2897158" y="6490966"/>
            <a:ext cx="623454" cy="276999"/>
          </a:xfrm>
          <a:prstGeom prst="rect">
            <a:avLst/>
          </a:prstGeom>
          <a:noFill/>
        </p:spPr>
        <p:txBody>
          <a:bodyPr wrap="square" rtlCol="0">
            <a:spAutoFit/>
          </a:bodyPr>
          <a:lstStyle/>
          <a:p>
            <a:r>
              <a:rPr lang="en-US" sz="1200" dirty="0">
                <a:solidFill>
                  <a:srgbClr val="FFFFFF"/>
                </a:solidFill>
              </a:rPr>
              <a:t>DIP2</a:t>
            </a:r>
          </a:p>
        </p:txBody>
      </p:sp>
      <p:sp>
        <p:nvSpPr>
          <p:cNvPr id="67" name="正方形/長方形 66"/>
          <p:cNvSpPr/>
          <p:nvPr/>
        </p:nvSpPr>
        <p:spPr bwMode="auto">
          <a:xfrm>
            <a:off x="6987753" y="1842397"/>
            <a:ext cx="5021597" cy="2007765"/>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以前は、クラウドサービス内の</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全インスタンスをシャットダウンした場合、</a:t>
            </a:r>
            <a:br>
              <a:rPr kumimoji="1" lang="en-US" altLang="ja-JP" sz="1600" b="0" i="0" u="none" strike="noStrike" kern="0" cap="none" spc="0" normalizeH="0" baseline="0" noProof="0" dirty="0">
                <a:ln>
                  <a:noFill/>
                </a:ln>
                <a:solidFill>
                  <a:srgbClr val="002060"/>
                </a:solidFill>
                <a:effectLst/>
                <a:uLnTx/>
                <a:uFillTx/>
                <a:cs typeface="+mn-cs"/>
              </a:rPr>
            </a:br>
            <a:r>
              <a:rPr kumimoji="1" lang="en-US" altLang="ja-JP" sz="1600" b="0" i="0" u="none" strike="noStrike" kern="0" cap="none" spc="0" normalizeH="0" baseline="0" noProof="0" dirty="0">
                <a:ln>
                  <a:noFill/>
                </a:ln>
                <a:solidFill>
                  <a:srgbClr val="002060"/>
                </a:solidFill>
                <a:effectLst/>
                <a:uLnTx/>
                <a:uFillTx/>
                <a:cs typeface="+mn-cs"/>
              </a:rPr>
              <a:t>VIP</a:t>
            </a:r>
            <a:r>
              <a:rPr kumimoji="1" lang="ja-JP" altLang="en-US" sz="1600" b="0" i="0" u="none" strike="noStrike" kern="0" cap="none" spc="0" normalizeH="0" baseline="0" noProof="0" dirty="0">
                <a:ln>
                  <a:noFill/>
                </a:ln>
                <a:solidFill>
                  <a:srgbClr val="002060"/>
                </a:solidFill>
                <a:effectLst/>
                <a:uLnTx/>
                <a:uFillTx/>
                <a:cs typeface="+mn-cs"/>
              </a:rPr>
              <a:t> </a:t>
            </a:r>
            <a:r>
              <a:rPr kumimoji="1" lang="en-US" altLang="ja-JP" sz="1600" b="0" i="0" u="none" strike="noStrike" kern="0" cap="none" spc="0" normalizeH="0" baseline="0" noProof="0" dirty="0">
                <a:ln>
                  <a:noFill/>
                </a:ln>
                <a:solidFill>
                  <a:srgbClr val="002060"/>
                </a:solidFill>
                <a:effectLst/>
                <a:uLnTx/>
                <a:uFillTx/>
                <a:cs typeface="+mn-cs"/>
              </a:rPr>
              <a:t>(</a:t>
            </a:r>
            <a:r>
              <a:rPr kumimoji="1" lang="ja-JP" altLang="en-US" sz="1600" b="0" i="0" u="none" strike="noStrike" kern="0" cap="none" spc="0" normalizeH="0" baseline="0" noProof="0" dirty="0">
                <a:ln>
                  <a:noFill/>
                </a:ln>
                <a:solidFill>
                  <a:srgbClr val="002060"/>
                </a:solidFill>
                <a:effectLst/>
                <a:uLnTx/>
                <a:uFillTx/>
                <a:cs typeface="+mn-cs"/>
              </a:rPr>
              <a:t>パブリック仮想 </a:t>
            </a:r>
            <a:r>
              <a:rPr kumimoji="1" lang="en-US" altLang="ja-JP" sz="1600" b="0" i="0" u="none" strike="noStrike" kern="0" cap="none" spc="0" normalizeH="0" baseline="0" noProof="0" dirty="0">
                <a:ln>
                  <a:noFill/>
                </a:ln>
                <a:solidFill>
                  <a:srgbClr val="002060"/>
                </a:solidFill>
                <a:effectLst/>
                <a:uLnTx/>
                <a:uFillTx/>
                <a:cs typeface="+mn-cs"/>
              </a:rPr>
              <a:t>IP</a:t>
            </a:r>
            <a:r>
              <a:rPr kumimoji="1" lang="ja-JP" altLang="en-US" sz="1600" b="0" i="0" u="none" strike="noStrike" kern="0" cap="none" spc="0" normalizeH="0" baseline="0" noProof="0" dirty="0">
                <a:ln>
                  <a:noFill/>
                </a:ln>
                <a:solidFill>
                  <a:srgbClr val="002060"/>
                </a:solidFill>
                <a:effectLst/>
                <a:uLnTx/>
                <a:uFillTx/>
                <a:cs typeface="+mn-cs"/>
              </a:rPr>
              <a:t> アドレス）が解放</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されてしまいました。</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「予約済み </a:t>
            </a:r>
            <a:r>
              <a:rPr kumimoji="1" lang="en-US" altLang="ja-JP" sz="1600" b="0" i="0" u="none" strike="noStrike" kern="0" cap="none" spc="0" normalizeH="0" baseline="0" noProof="0" dirty="0">
                <a:ln>
                  <a:noFill/>
                </a:ln>
                <a:solidFill>
                  <a:srgbClr val="002060"/>
                </a:solidFill>
                <a:effectLst/>
                <a:uLnTx/>
                <a:uFillTx/>
                <a:cs typeface="+mn-cs"/>
              </a:rPr>
              <a:t>IP</a:t>
            </a:r>
            <a:r>
              <a:rPr kumimoji="1" lang="ja-JP" altLang="en-US" sz="1600" b="0" i="0" u="none" strike="noStrike" kern="0" cap="none" spc="0" normalizeH="0" baseline="0" noProof="0" dirty="0">
                <a:ln>
                  <a:noFill/>
                </a:ln>
                <a:solidFill>
                  <a:srgbClr val="002060"/>
                </a:solidFill>
                <a:effectLst/>
                <a:uLnTx/>
                <a:uFillTx/>
                <a:cs typeface="+mn-cs"/>
              </a:rPr>
              <a:t> アドレス」機能を利用すると、</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仮想マシンの状態にかかわらず、</a:t>
            </a:r>
            <a:r>
              <a:rPr kumimoji="1" lang="en-US" altLang="ja-JP" sz="1600" b="0" i="0" u="none" strike="noStrike" kern="0" cap="none" spc="0" normalizeH="0" baseline="0" noProof="0" dirty="0">
                <a:ln>
                  <a:noFill/>
                </a:ln>
                <a:solidFill>
                  <a:srgbClr val="002060"/>
                </a:solidFill>
                <a:effectLst/>
                <a:uLnTx/>
                <a:uFillTx/>
                <a:cs typeface="+mn-cs"/>
              </a:rPr>
              <a:t>VIP</a:t>
            </a:r>
            <a:r>
              <a:rPr kumimoji="1" lang="ja-JP" altLang="en-US" sz="1600" b="0" i="0" u="none" strike="noStrike" kern="0" cap="none" spc="0" normalizeH="0" baseline="0" noProof="0" dirty="0">
                <a:ln>
                  <a:noFill/>
                </a:ln>
                <a:solidFill>
                  <a:srgbClr val="002060"/>
                </a:solidFill>
                <a:effectLst/>
                <a:uLnTx/>
                <a:uFillTx/>
                <a:cs typeface="+mn-cs"/>
              </a:rPr>
              <a:t> が保持</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されるようになります。</a:t>
            </a:r>
            <a:endParaRPr kumimoji="1" lang="en-US" altLang="ja-JP" sz="1600" b="0" i="0" u="none" strike="noStrike" kern="0" cap="none" spc="0" normalizeH="0" baseline="0" noProof="0" dirty="0">
              <a:ln>
                <a:noFill/>
              </a:ln>
              <a:solidFill>
                <a:srgbClr val="002060"/>
              </a:solidFill>
              <a:effectLst/>
              <a:uLnTx/>
              <a:uFillTx/>
              <a:cs typeface="+mn-cs"/>
            </a:endParaRPr>
          </a:p>
        </p:txBody>
      </p:sp>
      <p:sp>
        <p:nvSpPr>
          <p:cNvPr id="68" name="Rectangle 46"/>
          <p:cNvSpPr/>
          <p:nvPr/>
        </p:nvSpPr>
        <p:spPr bwMode="auto">
          <a:xfrm>
            <a:off x="174025" y="1086712"/>
            <a:ext cx="11828908" cy="576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インターネット側の</a:t>
            </a:r>
            <a:r>
              <a:rPr lang="en-US" altLang="ja-JP" sz="2800" kern="0" dirty="0">
                <a:gradFill>
                  <a:gsLst>
                    <a:gs pos="0">
                      <a:srgbClr val="FFFFFF"/>
                    </a:gs>
                    <a:gs pos="100000">
                      <a:srgbClr val="FFFFFF"/>
                    </a:gs>
                  </a:gsLst>
                  <a:lin ang="5400000" scaled="0"/>
                </a:gradFill>
                <a:cs typeface="Segoe UI" pitchFamily="34" charset="0"/>
              </a:rPr>
              <a:t>IP</a:t>
            </a:r>
            <a:r>
              <a:rPr lang="ja-JP" altLang="en-US" sz="2800" kern="0" dirty="0">
                <a:gradFill>
                  <a:gsLst>
                    <a:gs pos="0">
                      <a:srgbClr val="FFFFFF"/>
                    </a:gs>
                    <a:gs pos="100000">
                      <a:srgbClr val="FFFFFF"/>
                    </a:gs>
                  </a:gsLst>
                  <a:lin ang="5400000" scaled="0"/>
                </a:gradFill>
                <a:cs typeface="Segoe UI" pitchFamily="34" charset="0"/>
              </a:rPr>
              <a:t>アドレスに関する機能二つ</a:t>
            </a:r>
            <a:endParaRPr lang="en-US" altLang="ja-JP" sz="2800" kern="0" dirty="0">
              <a:gradFill>
                <a:gsLst>
                  <a:gs pos="0">
                    <a:srgbClr val="FFFFFF"/>
                  </a:gs>
                  <a:gs pos="100000">
                    <a:srgbClr val="FFFFFF"/>
                  </a:gs>
                </a:gsLst>
                <a:lin ang="5400000" scaled="0"/>
              </a:gradFill>
              <a:cs typeface="Segoe UI" pitchFamily="34" charset="0"/>
            </a:endParaRPr>
          </a:p>
        </p:txBody>
      </p:sp>
      <p:sp>
        <p:nvSpPr>
          <p:cNvPr id="69" name="正方形/長方形 68"/>
          <p:cNvSpPr/>
          <p:nvPr/>
        </p:nvSpPr>
        <p:spPr bwMode="auto">
          <a:xfrm>
            <a:off x="6987753" y="3944549"/>
            <a:ext cx="5021597" cy="1722651"/>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また、「インスタンスレベル </a:t>
            </a:r>
            <a:r>
              <a:rPr kumimoji="1" lang="en-US" altLang="ja-JP" sz="1600" b="0" i="0" u="none" strike="noStrike" kern="0" cap="none" spc="0" normalizeH="0" baseline="0" noProof="0" dirty="0">
                <a:ln>
                  <a:noFill/>
                </a:ln>
                <a:solidFill>
                  <a:srgbClr val="002060"/>
                </a:solidFill>
                <a:effectLst/>
                <a:uLnTx/>
                <a:uFillTx/>
                <a:cs typeface="+mn-cs"/>
              </a:rPr>
              <a:t>IP</a:t>
            </a:r>
            <a:r>
              <a:rPr kumimoji="1" lang="ja-JP" altLang="en-US" sz="1600" b="0" i="0" u="none" strike="noStrike" kern="0" cap="none" spc="0" normalizeH="0" baseline="0" noProof="0" dirty="0">
                <a:ln>
                  <a:noFill/>
                </a:ln>
                <a:solidFill>
                  <a:srgbClr val="002060"/>
                </a:solidFill>
                <a:effectLst/>
                <a:uLnTx/>
                <a:uFillTx/>
                <a:cs typeface="+mn-cs"/>
              </a:rPr>
              <a:t> アドレス」を</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利用すると、グローバル</a:t>
            </a:r>
            <a:r>
              <a:rPr kumimoji="1" lang="en-US" altLang="ja-JP" sz="1600" b="0" i="0" u="none" strike="noStrike" kern="0" cap="none" spc="0" normalizeH="0" baseline="0" noProof="0" dirty="0">
                <a:ln>
                  <a:noFill/>
                </a:ln>
                <a:solidFill>
                  <a:srgbClr val="002060"/>
                </a:solidFill>
                <a:effectLst/>
                <a:uLnTx/>
                <a:uFillTx/>
                <a:cs typeface="+mn-cs"/>
              </a:rPr>
              <a:t>IP</a:t>
            </a:r>
            <a:r>
              <a:rPr kumimoji="1" lang="ja-JP" altLang="en-US" sz="1600" b="0" i="0" u="none" strike="noStrike" kern="0" cap="none" spc="0" normalizeH="0" baseline="0" noProof="0" dirty="0">
                <a:ln>
                  <a:noFill/>
                </a:ln>
                <a:solidFill>
                  <a:srgbClr val="002060"/>
                </a:solidFill>
                <a:effectLst/>
                <a:uLnTx/>
                <a:uFillTx/>
                <a:cs typeface="+mn-cs"/>
              </a:rPr>
              <a:t>アドレスと</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仮想マシンのインスタンスが </a:t>
            </a:r>
            <a:r>
              <a:rPr kumimoji="1" lang="en-US" altLang="ja-JP" sz="1600" b="0" i="0" u="none" strike="noStrike" kern="0" cap="none" spc="0" normalizeH="0" baseline="0" noProof="0" dirty="0">
                <a:ln>
                  <a:noFill/>
                </a:ln>
                <a:solidFill>
                  <a:srgbClr val="002060"/>
                </a:solidFill>
                <a:effectLst/>
                <a:uLnTx/>
                <a:uFillTx/>
                <a:cs typeface="+mn-cs"/>
              </a:rPr>
              <a:t>1:1 </a:t>
            </a:r>
            <a:r>
              <a:rPr kumimoji="1" lang="ja-JP" altLang="en-US" sz="1600" b="0" i="0" u="none" strike="noStrike" kern="0" cap="none" spc="0" normalizeH="0" baseline="0" noProof="0" dirty="0">
                <a:ln>
                  <a:noFill/>
                </a:ln>
                <a:solidFill>
                  <a:srgbClr val="002060"/>
                </a:solidFill>
                <a:effectLst/>
                <a:uLnTx/>
                <a:uFillTx/>
                <a:cs typeface="+mn-cs"/>
              </a:rPr>
              <a:t>に対応します。</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エンドポイントの定義が不要になりますので、</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例えば</a:t>
            </a:r>
            <a:r>
              <a:rPr kumimoji="1" lang="en-US" altLang="ja-JP" sz="1600" b="0" i="0" u="none" strike="noStrike" kern="0" cap="none" spc="0" normalizeH="0" baseline="0" noProof="0" dirty="0">
                <a:ln>
                  <a:noFill/>
                </a:ln>
                <a:solidFill>
                  <a:srgbClr val="002060"/>
                </a:solidFill>
                <a:effectLst/>
                <a:uLnTx/>
                <a:uFillTx/>
                <a:cs typeface="+mn-cs"/>
              </a:rPr>
              <a:t>FTP</a:t>
            </a:r>
            <a:r>
              <a:rPr kumimoji="1" lang="ja-JP" altLang="en-US" sz="1600" b="0" i="0" u="none" strike="noStrike" kern="0" cap="none" spc="0" normalizeH="0" baseline="0" noProof="0" dirty="0">
                <a:ln>
                  <a:noFill/>
                </a:ln>
                <a:solidFill>
                  <a:srgbClr val="002060"/>
                </a:solidFill>
                <a:effectLst/>
                <a:uLnTx/>
                <a:uFillTx/>
                <a:cs typeface="+mn-cs"/>
              </a:rPr>
              <a:t>サーバーを</a:t>
            </a:r>
            <a:r>
              <a:rPr kumimoji="1" lang="en-US" altLang="ja-JP" sz="1600" b="0" i="0" u="none" strike="noStrike" kern="0" cap="none" spc="0" normalizeH="0" baseline="0" noProof="0" dirty="0">
                <a:ln>
                  <a:noFill/>
                </a:ln>
                <a:solidFill>
                  <a:srgbClr val="002060"/>
                </a:solidFill>
                <a:effectLst/>
                <a:uLnTx/>
                <a:uFillTx/>
                <a:cs typeface="+mn-cs"/>
              </a:rPr>
              <a:t>Azure</a:t>
            </a:r>
            <a:r>
              <a:rPr kumimoji="1" lang="ja-JP" altLang="en-US" sz="1600" b="0" i="0" u="none" strike="noStrike" kern="0" cap="none" spc="0" normalizeH="0" baseline="0" noProof="0" dirty="0">
                <a:ln>
                  <a:noFill/>
                </a:ln>
                <a:solidFill>
                  <a:srgbClr val="002060"/>
                </a:solidFill>
                <a:effectLst/>
                <a:uLnTx/>
                <a:uFillTx/>
                <a:cs typeface="+mn-cs"/>
              </a:rPr>
              <a:t>仮想マシンで構築するようなことが容易になります。</a:t>
            </a:r>
            <a:endParaRPr kumimoji="1" lang="en-US" altLang="ja-JP" sz="1600" b="0" i="0" u="none" strike="noStrike" kern="0" cap="none" spc="0" normalizeH="0" baseline="0" noProof="0" dirty="0">
              <a:ln>
                <a:noFill/>
              </a:ln>
              <a:solidFill>
                <a:srgbClr val="002060"/>
              </a:solidFill>
              <a:effectLst/>
              <a:uLnTx/>
              <a:uFillTx/>
              <a:cs typeface="+mn-cs"/>
            </a:endParaRPr>
          </a:p>
        </p:txBody>
      </p:sp>
      <p:pic>
        <p:nvPicPr>
          <p:cNvPr id="70" name="図 6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5219" y="3977549"/>
            <a:ext cx="780290" cy="780290"/>
          </a:xfrm>
          <a:prstGeom prst="rect">
            <a:avLst/>
          </a:prstGeom>
        </p:spPr>
      </p:pic>
      <p:pic>
        <p:nvPicPr>
          <p:cNvPr id="71" name="図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792" y="1853283"/>
            <a:ext cx="2671462" cy="4805218"/>
          </a:xfrm>
          <a:prstGeom prst="rect">
            <a:avLst/>
          </a:prstGeom>
          <a:ln>
            <a:solidFill>
              <a:srgbClr val="003C6C"/>
            </a:solidFill>
          </a:ln>
        </p:spPr>
      </p:pic>
      <p:cxnSp>
        <p:nvCxnSpPr>
          <p:cNvPr id="72" name="直線矢印コネクタ 71"/>
          <p:cNvCxnSpPr>
            <a:stCxn id="70" idx="3"/>
          </p:cNvCxnSpPr>
          <p:nvPr/>
        </p:nvCxnSpPr>
        <p:spPr>
          <a:xfrm flipV="1">
            <a:off x="2555509" y="3393836"/>
            <a:ext cx="1639144" cy="973858"/>
          </a:xfrm>
          <a:prstGeom prst="straightConnector1">
            <a:avLst/>
          </a:prstGeom>
          <a:noFill/>
          <a:ln w="57150" cap="flat" cmpd="sng" algn="ctr">
            <a:solidFill>
              <a:srgbClr val="FF0000"/>
            </a:solidFill>
            <a:prstDash val="solid"/>
            <a:tailEnd type="triangle"/>
          </a:ln>
          <a:effectLst/>
        </p:spPr>
      </p:cxnSp>
      <p:cxnSp>
        <p:nvCxnSpPr>
          <p:cNvPr id="73" name="直線矢印コネクタ 72"/>
          <p:cNvCxnSpPr/>
          <p:nvPr/>
        </p:nvCxnSpPr>
        <p:spPr>
          <a:xfrm flipV="1">
            <a:off x="3001668" y="4599484"/>
            <a:ext cx="1192985" cy="485700"/>
          </a:xfrm>
          <a:prstGeom prst="straightConnector1">
            <a:avLst/>
          </a:prstGeom>
          <a:noFill/>
          <a:ln w="57150" cap="flat" cmpd="sng" algn="ctr">
            <a:solidFill>
              <a:srgbClr val="FF0000"/>
            </a:solidFill>
            <a:prstDash val="solid"/>
            <a:tailEnd type="triangle"/>
          </a:ln>
          <a:effectLst/>
        </p:spPr>
      </p:cxnSp>
      <p:sp>
        <p:nvSpPr>
          <p:cNvPr id="74" name="正方形/長方形 73"/>
          <p:cNvSpPr/>
          <p:nvPr/>
        </p:nvSpPr>
        <p:spPr bwMode="auto">
          <a:xfrm>
            <a:off x="6987753" y="5761588"/>
            <a:ext cx="5021597" cy="969123"/>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以前はポータルでの設定ができませんでしたが、</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今は新ポータルで容易に設定できます。</a:t>
            </a:r>
            <a:endParaRPr kumimoji="1" lang="en-US" altLang="ja-JP" sz="1600" b="0" i="0" u="none" strike="noStrike" kern="0" cap="none" spc="0" normalizeH="0" baseline="0" noProof="0" dirty="0">
              <a:ln>
                <a:noFill/>
              </a:ln>
              <a:solidFill>
                <a:srgbClr val="002060"/>
              </a:solidFill>
              <a:effectLst/>
              <a:uLnTx/>
              <a:uFillTx/>
              <a:cs typeface="+mn-cs"/>
            </a:endParaRPr>
          </a:p>
        </p:txBody>
      </p:sp>
      <p:sp>
        <p:nvSpPr>
          <p:cNvPr id="75" name="角丸四角形 74"/>
          <p:cNvSpPr/>
          <p:nvPr/>
        </p:nvSpPr>
        <p:spPr>
          <a:xfrm>
            <a:off x="4244167" y="2772630"/>
            <a:ext cx="2638589" cy="1088418"/>
          </a:xfrm>
          <a:prstGeom prst="roundRect">
            <a:avLst>
              <a:gd name="adj" fmla="val 5349"/>
            </a:avLst>
          </a:prstGeom>
          <a:noFill/>
          <a:ln w="571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
        <p:nvSpPr>
          <p:cNvPr id="76" name="角丸四角形 75"/>
          <p:cNvSpPr/>
          <p:nvPr/>
        </p:nvSpPr>
        <p:spPr>
          <a:xfrm>
            <a:off x="4244167" y="3992355"/>
            <a:ext cx="2638589" cy="1182806"/>
          </a:xfrm>
          <a:prstGeom prst="roundRect">
            <a:avLst>
              <a:gd name="adj" fmla="val 5349"/>
            </a:avLst>
          </a:prstGeom>
          <a:noFill/>
          <a:ln w="571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Tree>
    <p:extLst>
      <p:ext uri="{BB962C8B-B14F-4D97-AF65-F5344CB8AC3E}">
        <p14:creationId xmlns:p14="http://schemas.microsoft.com/office/powerpoint/2010/main" val="2485379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latin typeface="+mj-ea"/>
              </a:rPr>
              <a:t>内部</a:t>
            </a:r>
            <a:r>
              <a:rPr kumimoji="1" lang="en-US" altLang="ja-JP" dirty="0">
                <a:latin typeface="+mj-ea"/>
              </a:rPr>
              <a:t>IP</a:t>
            </a:r>
            <a:r>
              <a:rPr kumimoji="1" lang="ja-JP" altLang="en-US" dirty="0">
                <a:latin typeface="+mj-ea"/>
              </a:rPr>
              <a:t>アドレス</a:t>
            </a:r>
            <a:r>
              <a:rPr kumimoji="1" lang="en-US" altLang="ja-JP" dirty="0">
                <a:latin typeface="+mj-ea"/>
              </a:rPr>
              <a:t>(DIP)</a:t>
            </a:r>
            <a:r>
              <a:rPr kumimoji="1" lang="ja-JP" altLang="en-US" dirty="0">
                <a:latin typeface="+mj-ea"/>
              </a:rPr>
              <a:t>の指定</a:t>
            </a:r>
          </a:p>
        </p:txBody>
      </p:sp>
      <p:sp>
        <p:nvSpPr>
          <p:cNvPr id="3" name="Rectangle 46"/>
          <p:cNvSpPr/>
          <p:nvPr/>
        </p:nvSpPr>
        <p:spPr bwMode="auto">
          <a:xfrm>
            <a:off x="191344" y="1267746"/>
            <a:ext cx="11828908" cy="576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仮想マシンの </a:t>
            </a:r>
            <a:r>
              <a:rPr lang="en-US" altLang="ja-JP" sz="2800" kern="0" dirty="0">
                <a:gradFill>
                  <a:gsLst>
                    <a:gs pos="0">
                      <a:srgbClr val="FFFFFF"/>
                    </a:gs>
                    <a:gs pos="100000">
                      <a:srgbClr val="FFFFFF"/>
                    </a:gs>
                  </a:gsLst>
                  <a:lin ang="5400000" scaled="0"/>
                </a:gradFill>
                <a:cs typeface="Segoe UI" pitchFamily="34" charset="0"/>
              </a:rPr>
              <a:t>NIC </a:t>
            </a:r>
            <a:r>
              <a:rPr lang="ja-JP" altLang="en-US" sz="2800" kern="0" dirty="0">
                <a:gradFill>
                  <a:gsLst>
                    <a:gs pos="0">
                      <a:srgbClr val="FFFFFF"/>
                    </a:gs>
                    <a:gs pos="100000">
                      <a:srgbClr val="FFFFFF"/>
                    </a:gs>
                  </a:gsLst>
                  <a:lin ang="5400000" scaled="0"/>
                </a:gradFill>
                <a:cs typeface="Segoe UI" pitchFamily="34" charset="0"/>
              </a:rPr>
              <a:t>に付いているアドレスはこちら</a:t>
            </a:r>
            <a:endParaRPr lang="en-US" altLang="ja-JP" sz="2800" kern="0" dirty="0">
              <a:gradFill>
                <a:gsLst>
                  <a:gs pos="0">
                    <a:srgbClr val="FFFFFF"/>
                  </a:gs>
                  <a:gs pos="100000">
                    <a:srgbClr val="FFFFFF"/>
                  </a:gs>
                </a:gsLst>
                <a:lin ang="5400000" scaled="0"/>
              </a:gradFill>
              <a:cs typeface="Segoe UI" pitchFamily="34" charset="0"/>
            </a:endParaRPr>
          </a:p>
        </p:txBody>
      </p:sp>
      <p:sp>
        <p:nvSpPr>
          <p:cNvPr id="4" name="正方形/長方形 3"/>
          <p:cNvSpPr/>
          <p:nvPr/>
        </p:nvSpPr>
        <p:spPr>
          <a:xfrm>
            <a:off x="191344" y="1988840"/>
            <a:ext cx="5760640" cy="4752529"/>
          </a:xfrm>
          <a:prstGeom prst="rect">
            <a:avLst/>
          </a:prstGeom>
          <a:noFill/>
          <a:ln w="28575" cap="flat" cmpd="sng" algn="ctr">
            <a:solidFill>
              <a:srgbClr val="0072C6"/>
            </a:solidFill>
            <a:prstDash val="sys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cs typeface="+mn-cs"/>
              </a:rPr>
              <a:t>仮想ネットワーク </a:t>
            </a:r>
            <a:r>
              <a:rPr kumimoji="1" lang="en-US" altLang="ja-JP" sz="1800" b="0" i="0" u="none" strike="noStrike" kern="0" cap="none" spc="0" normalizeH="0" baseline="0" noProof="0" dirty="0">
                <a:ln>
                  <a:noFill/>
                </a:ln>
                <a:solidFill>
                  <a:srgbClr val="002060"/>
                </a:solidFill>
                <a:effectLst/>
                <a:uLnTx/>
                <a:uFillTx/>
                <a:cs typeface="+mn-cs"/>
              </a:rPr>
              <a:t>(VNET)</a:t>
            </a:r>
            <a:endParaRPr kumimoji="1" lang="ja-JP" altLang="en-US" sz="1800" b="0" i="0" u="none" strike="noStrike" kern="0" cap="none" spc="0" normalizeH="0" baseline="0" noProof="0" dirty="0">
              <a:ln>
                <a:noFill/>
              </a:ln>
              <a:solidFill>
                <a:srgbClr val="002060"/>
              </a:solidFill>
              <a:effectLst/>
              <a:uLnTx/>
              <a:uFillTx/>
              <a:cs typeface="+mn-cs"/>
            </a:endParaRPr>
          </a:p>
        </p:txBody>
      </p:sp>
      <p:sp>
        <p:nvSpPr>
          <p:cNvPr id="5" name="正方形/長方形 4"/>
          <p:cNvSpPr/>
          <p:nvPr/>
        </p:nvSpPr>
        <p:spPr>
          <a:xfrm>
            <a:off x="623393" y="2132901"/>
            <a:ext cx="5040559" cy="3744371"/>
          </a:xfrm>
          <a:prstGeom prst="rect">
            <a:avLst/>
          </a:prstGeom>
          <a:noFill/>
          <a:ln w="38100" cap="flat" cmpd="sng" algn="ctr">
            <a:solidFill>
              <a:srgbClr val="0072C6"/>
            </a:solidFill>
            <a:prstDash val="solid"/>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cs typeface="+mn-cs"/>
              </a:rPr>
              <a:t>   クラウドサービス</a:t>
            </a:r>
          </a:p>
        </p:txBody>
      </p:sp>
      <p:cxnSp>
        <p:nvCxnSpPr>
          <p:cNvPr id="6" name="直線コネクタ 5"/>
          <p:cNvCxnSpPr/>
          <p:nvPr/>
        </p:nvCxnSpPr>
        <p:spPr>
          <a:xfrm>
            <a:off x="3161066" y="3465252"/>
            <a:ext cx="1" cy="643679"/>
          </a:xfrm>
          <a:prstGeom prst="line">
            <a:avLst/>
          </a:prstGeom>
          <a:noFill/>
          <a:ln w="28575" cap="flat" cmpd="sng" algn="ctr">
            <a:solidFill>
              <a:srgbClr val="88C235"/>
            </a:solidFill>
            <a:prstDash val="solid"/>
          </a:ln>
          <a:effectLst/>
        </p:spPr>
      </p:cxnSp>
      <p:cxnSp>
        <p:nvCxnSpPr>
          <p:cNvPr id="7" name="直線コネクタ 6"/>
          <p:cNvCxnSpPr/>
          <p:nvPr/>
        </p:nvCxnSpPr>
        <p:spPr>
          <a:xfrm>
            <a:off x="1906196" y="3465252"/>
            <a:ext cx="1" cy="643679"/>
          </a:xfrm>
          <a:prstGeom prst="line">
            <a:avLst/>
          </a:prstGeom>
          <a:noFill/>
          <a:ln w="28575" cap="flat" cmpd="sng" algn="ctr">
            <a:solidFill>
              <a:srgbClr val="88C235"/>
            </a:solidFill>
            <a:prstDash val="solid"/>
          </a:ln>
          <a:effectLst/>
        </p:spPr>
      </p:cxnSp>
      <p:pic>
        <p:nvPicPr>
          <p:cNvPr id="8" name="図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98476" y="2525702"/>
            <a:ext cx="1125181" cy="1125181"/>
          </a:xfrm>
          <a:prstGeom prst="rect">
            <a:avLst/>
          </a:prstGeom>
        </p:spPr>
      </p:pic>
      <p:pic>
        <p:nvPicPr>
          <p:cNvPr id="9" name="図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5743" y="2525702"/>
            <a:ext cx="1125181" cy="1125181"/>
          </a:xfrm>
          <a:prstGeom prst="rect">
            <a:avLst/>
          </a:prstGeom>
        </p:spPr>
      </p:pic>
      <p:sp>
        <p:nvSpPr>
          <p:cNvPr id="10" name="テキスト ボックス 9"/>
          <p:cNvSpPr txBox="1"/>
          <p:nvPr/>
        </p:nvSpPr>
        <p:spPr>
          <a:xfrm>
            <a:off x="1355934" y="4093430"/>
            <a:ext cx="1208985" cy="369332"/>
          </a:xfrm>
          <a:prstGeom prst="rect">
            <a:avLst/>
          </a:prstGeom>
          <a:noFill/>
        </p:spPr>
        <p:txBody>
          <a:bodyPr wrap="none" rtlCol="0">
            <a:spAutoFit/>
          </a:bodyPr>
          <a:lstStyle/>
          <a:p>
            <a:r>
              <a:rPr kumimoji="1" lang="en-US" altLang="ja-JP" i="1" dirty="0">
                <a:solidFill>
                  <a:srgbClr val="002060"/>
                </a:solidFill>
              </a:rPr>
              <a:t>10.0.1.121</a:t>
            </a:r>
            <a:endParaRPr kumimoji="1" lang="ja-JP" altLang="en-US" i="1" dirty="0">
              <a:solidFill>
                <a:srgbClr val="002060"/>
              </a:solidFill>
            </a:endParaRPr>
          </a:p>
        </p:txBody>
      </p:sp>
      <p:cxnSp>
        <p:nvCxnSpPr>
          <p:cNvPr id="11" name="直線コネクタ 10"/>
          <p:cNvCxnSpPr/>
          <p:nvPr/>
        </p:nvCxnSpPr>
        <p:spPr>
          <a:xfrm>
            <a:off x="4393790" y="3465252"/>
            <a:ext cx="1" cy="643679"/>
          </a:xfrm>
          <a:prstGeom prst="line">
            <a:avLst/>
          </a:prstGeom>
          <a:noFill/>
          <a:ln w="28575" cap="flat" cmpd="sng" algn="ctr">
            <a:solidFill>
              <a:srgbClr val="88C235"/>
            </a:solidFill>
            <a:prstDash val="solid"/>
          </a:ln>
          <a:effectLst/>
        </p:spPr>
      </p:cxnSp>
      <p:pic>
        <p:nvPicPr>
          <p:cNvPr id="12" name="図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1200" y="2525702"/>
            <a:ext cx="1125181" cy="1125181"/>
          </a:xfrm>
          <a:prstGeom prst="rect">
            <a:avLst/>
          </a:prstGeom>
        </p:spPr>
      </p:pic>
      <p:sp>
        <p:nvSpPr>
          <p:cNvPr id="13" name="テキスト ボックス 12"/>
          <p:cNvSpPr txBox="1"/>
          <p:nvPr/>
        </p:nvSpPr>
        <p:spPr>
          <a:xfrm>
            <a:off x="1838840" y="3480237"/>
            <a:ext cx="718466" cy="338554"/>
          </a:xfrm>
          <a:prstGeom prst="rect">
            <a:avLst/>
          </a:prstGeom>
          <a:noFill/>
        </p:spPr>
        <p:txBody>
          <a:bodyPr wrap="none" rtlCol="0">
            <a:spAutoFit/>
          </a:bodyPr>
          <a:lstStyle/>
          <a:p>
            <a:r>
              <a:rPr kumimoji="1" lang="en-US" altLang="ja-JP" sz="1600" i="1" dirty="0">
                <a:solidFill>
                  <a:srgbClr val="002060"/>
                </a:solidFill>
              </a:rPr>
              <a:t>VM01</a:t>
            </a:r>
            <a:endParaRPr kumimoji="1" lang="ja-JP" altLang="en-US" sz="1600" i="1" dirty="0">
              <a:solidFill>
                <a:srgbClr val="002060"/>
              </a:solidFill>
            </a:endParaRPr>
          </a:p>
        </p:txBody>
      </p:sp>
      <p:sp>
        <p:nvSpPr>
          <p:cNvPr id="14" name="テキスト ボックス 13"/>
          <p:cNvSpPr txBox="1"/>
          <p:nvPr/>
        </p:nvSpPr>
        <p:spPr>
          <a:xfrm>
            <a:off x="3093655" y="3480237"/>
            <a:ext cx="712054" cy="338554"/>
          </a:xfrm>
          <a:prstGeom prst="rect">
            <a:avLst/>
          </a:prstGeom>
          <a:noFill/>
        </p:spPr>
        <p:txBody>
          <a:bodyPr wrap="none" rtlCol="0">
            <a:spAutoFit/>
          </a:bodyPr>
          <a:lstStyle/>
          <a:p>
            <a:r>
              <a:rPr kumimoji="1" lang="en-US" altLang="ja-JP" sz="1600" i="1" dirty="0">
                <a:solidFill>
                  <a:srgbClr val="002060"/>
                </a:solidFill>
              </a:rPr>
              <a:t>VM02</a:t>
            </a:r>
            <a:endParaRPr kumimoji="1" lang="ja-JP" altLang="en-US" sz="1600" i="1" dirty="0">
              <a:solidFill>
                <a:srgbClr val="002060"/>
              </a:solidFill>
            </a:endParaRPr>
          </a:p>
        </p:txBody>
      </p:sp>
      <p:sp>
        <p:nvSpPr>
          <p:cNvPr id="15" name="テキスト ボックス 14"/>
          <p:cNvSpPr txBox="1"/>
          <p:nvPr/>
        </p:nvSpPr>
        <p:spPr>
          <a:xfrm>
            <a:off x="4347958" y="3480237"/>
            <a:ext cx="718466" cy="338554"/>
          </a:xfrm>
          <a:prstGeom prst="rect">
            <a:avLst/>
          </a:prstGeom>
          <a:noFill/>
        </p:spPr>
        <p:txBody>
          <a:bodyPr wrap="none" rtlCol="0">
            <a:spAutoFit/>
          </a:bodyPr>
          <a:lstStyle/>
          <a:p>
            <a:r>
              <a:rPr kumimoji="1" lang="en-US" altLang="ja-JP" sz="1600" i="1" dirty="0">
                <a:solidFill>
                  <a:srgbClr val="002060"/>
                </a:solidFill>
              </a:rPr>
              <a:t>VM03</a:t>
            </a:r>
            <a:endParaRPr kumimoji="1" lang="ja-JP" altLang="en-US" sz="1600" i="1" dirty="0">
              <a:solidFill>
                <a:srgbClr val="002060"/>
              </a:solidFill>
            </a:endParaRPr>
          </a:p>
        </p:txBody>
      </p:sp>
      <p:grpSp>
        <p:nvGrpSpPr>
          <p:cNvPr id="16" name="グループ化 15"/>
          <p:cNvGrpSpPr/>
          <p:nvPr/>
        </p:nvGrpSpPr>
        <p:grpSpPr>
          <a:xfrm>
            <a:off x="353970" y="4036354"/>
            <a:ext cx="5526006" cy="108000"/>
            <a:chOff x="281962" y="4036354"/>
            <a:chExt cx="11665296" cy="108000"/>
          </a:xfrm>
        </p:grpSpPr>
        <p:cxnSp>
          <p:nvCxnSpPr>
            <p:cNvPr id="17" name="直線コネクタ 16"/>
            <p:cNvCxnSpPr/>
            <p:nvPr/>
          </p:nvCxnSpPr>
          <p:spPr>
            <a:xfrm>
              <a:off x="281962" y="4090354"/>
              <a:ext cx="11665296" cy="0"/>
            </a:xfrm>
            <a:prstGeom prst="line">
              <a:avLst/>
            </a:prstGeom>
            <a:noFill/>
            <a:ln w="57150" cap="flat" cmpd="sng" algn="ctr">
              <a:solidFill>
                <a:srgbClr val="88C235"/>
              </a:solidFill>
              <a:prstDash val="solid"/>
            </a:ln>
            <a:effectLst/>
          </p:spPr>
        </p:cxnSp>
        <p:sp>
          <p:nvSpPr>
            <p:cNvPr id="18" name="正方形/長方形 17"/>
            <p:cNvSpPr/>
            <p:nvPr/>
          </p:nvSpPr>
          <p:spPr>
            <a:xfrm>
              <a:off x="281962"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
          <p:nvSpPr>
            <p:cNvPr id="19" name="正方形/長方形 18"/>
            <p:cNvSpPr/>
            <p:nvPr/>
          </p:nvSpPr>
          <p:spPr>
            <a:xfrm>
              <a:off x="11839258"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grpSp>
      <p:pic>
        <p:nvPicPr>
          <p:cNvPr id="20" name="図 19"/>
          <p:cNvPicPr>
            <a:picLocks noChangeAspect="1"/>
          </p:cNvPicPr>
          <p:nvPr/>
        </p:nvPicPr>
        <p:blipFill>
          <a:blip r:embed="rId3" cstate="print">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432020" y="5224952"/>
            <a:ext cx="894410" cy="894410"/>
          </a:xfrm>
          <a:prstGeom prst="rect">
            <a:avLst/>
          </a:prstGeom>
        </p:spPr>
      </p:pic>
      <p:sp>
        <p:nvSpPr>
          <p:cNvPr id="21" name="テキスト ボックス 20"/>
          <p:cNvSpPr txBox="1"/>
          <p:nvPr/>
        </p:nvSpPr>
        <p:spPr>
          <a:xfrm>
            <a:off x="2594855" y="4093430"/>
            <a:ext cx="1208985" cy="369332"/>
          </a:xfrm>
          <a:prstGeom prst="rect">
            <a:avLst/>
          </a:prstGeom>
          <a:noFill/>
        </p:spPr>
        <p:txBody>
          <a:bodyPr wrap="none" rtlCol="0">
            <a:spAutoFit/>
          </a:bodyPr>
          <a:lstStyle/>
          <a:p>
            <a:r>
              <a:rPr kumimoji="1" lang="en-US" altLang="ja-JP" i="1" dirty="0">
                <a:solidFill>
                  <a:srgbClr val="002060"/>
                </a:solidFill>
              </a:rPr>
              <a:t>10.0.1.122</a:t>
            </a:r>
            <a:endParaRPr kumimoji="1" lang="ja-JP" altLang="en-US" i="1" dirty="0">
              <a:solidFill>
                <a:srgbClr val="002060"/>
              </a:solidFill>
            </a:endParaRPr>
          </a:p>
        </p:txBody>
      </p:sp>
      <p:sp>
        <p:nvSpPr>
          <p:cNvPr id="22" name="テキスト ボックス 21"/>
          <p:cNvSpPr txBox="1"/>
          <p:nvPr/>
        </p:nvSpPr>
        <p:spPr>
          <a:xfrm>
            <a:off x="3842970" y="4093430"/>
            <a:ext cx="1208985" cy="369332"/>
          </a:xfrm>
          <a:prstGeom prst="rect">
            <a:avLst/>
          </a:prstGeom>
          <a:noFill/>
        </p:spPr>
        <p:txBody>
          <a:bodyPr wrap="none" rtlCol="0">
            <a:spAutoFit/>
          </a:bodyPr>
          <a:lstStyle/>
          <a:p>
            <a:r>
              <a:rPr kumimoji="1" lang="en-US" altLang="ja-JP" i="1" dirty="0">
                <a:solidFill>
                  <a:srgbClr val="002060"/>
                </a:solidFill>
              </a:rPr>
              <a:t>10.0.1.123</a:t>
            </a:r>
            <a:endParaRPr kumimoji="1" lang="ja-JP" altLang="en-US" i="1" dirty="0">
              <a:solidFill>
                <a:srgbClr val="002060"/>
              </a:solidFill>
            </a:endParaRPr>
          </a:p>
        </p:txBody>
      </p:sp>
      <p:pic>
        <p:nvPicPr>
          <p:cNvPr id="23" name="図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8722" y="1988840"/>
            <a:ext cx="2697942" cy="4752529"/>
          </a:xfrm>
          <a:prstGeom prst="rect">
            <a:avLst/>
          </a:prstGeom>
          <a:ln>
            <a:solidFill>
              <a:srgbClr val="000000"/>
            </a:solidFill>
          </a:ln>
        </p:spPr>
      </p:pic>
      <p:sp>
        <p:nvSpPr>
          <p:cNvPr id="24" name="正方形/長方形 23"/>
          <p:cNvSpPr/>
          <p:nvPr/>
        </p:nvSpPr>
        <p:spPr bwMode="auto">
          <a:xfrm>
            <a:off x="8903402" y="1988839"/>
            <a:ext cx="3116850" cy="4752529"/>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仮想ネットワークに配置</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された仮想マシンの</a:t>
            </a:r>
            <a:br>
              <a:rPr kumimoji="1" lang="en-US" altLang="ja-JP" sz="1600" b="0" i="0" u="none" strike="noStrike" kern="0" cap="none" spc="0" normalizeH="0" baseline="0" noProof="0" dirty="0">
                <a:ln>
                  <a:noFill/>
                </a:ln>
                <a:solidFill>
                  <a:srgbClr val="002060"/>
                </a:solidFill>
                <a:effectLst/>
                <a:uLnTx/>
                <a:uFillTx/>
                <a:cs typeface="+mn-cs"/>
              </a:rPr>
            </a:br>
            <a:r>
              <a:rPr kumimoji="1" lang="en-US" altLang="ja-JP" sz="1600" b="0" i="0" u="none" strike="noStrike" kern="0" cap="none" spc="0" normalizeH="0" baseline="0" noProof="0" dirty="0">
                <a:ln>
                  <a:noFill/>
                </a:ln>
                <a:solidFill>
                  <a:srgbClr val="002060"/>
                </a:solidFill>
                <a:effectLst/>
                <a:uLnTx/>
                <a:uFillTx/>
                <a:cs typeface="+mn-cs"/>
              </a:rPr>
              <a:t>DIP (</a:t>
            </a:r>
            <a:r>
              <a:rPr kumimoji="1" lang="ja-JP" altLang="en-US" sz="1600" b="0" i="0" u="none" strike="noStrike" kern="0" cap="none" spc="0" normalizeH="0" baseline="0" noProof="0" dirty="0">
                <a:ln>
                  <a:noFill/>
                </a:ln>
                <a:solidFill>
                  <a:srgbClr val="002060"/>
                </a:solidFill>
                <a:effectLst/>
                <a:uLnTx/>
                <a:uFillTx/>
                <a:cs typeface="+mn-cs"/>
              </a:rPr>
              <a:t>内部 </a:t>
            </a:r>
            <a:r>
              <a:rPr kumimoji="1" lang="en-US" altLang="ja-JP" sz="1600" b="0" i="0" u="none" strike="noStrike" kern="0" cap="none" spc="0" normalizeH="0" baseline="0" noProof="0" dirty="0">
                <a:ln>
                  <a:noFill/>
                </a:ln>
                <a:solidFill>
                  <a:srgbClr val="002060"/>
                </a:solidFill>
                <a:effectLst/>
                <a:uLnTx/>
                <a:uFillTx/>
                <a:cs typeface="+mn-cs"/>
              </a:rPr>
              <a:t>IP</a:t>
            </a:r>
            <a:r>
              <a:rPr kumimoji="1" lang="ja-JP" altLang="en-US" sz="1600" b="0" i="0" u="none" strike="noStrike" kern="0" cap="none" spc="0" normalizeH="0" baseline="0" noProof="0" dirty="0">
                <a:ln>
                  <a:noFill/>
                </a:ln>
                <a:solidFill>
                  <a:srgbClr val="002060"/>
                </a:solidFill>
                <a:effectLst/>
                <a:uLnTx/>
                <a:uFillTx/>
                <a:cs typeface="+mn-cs"/>
              </a:rPr>
              <a:t> アドレス</a:t>
            </a:r>
            <a:r>
              <a:rPr kumimoji="1" lang="en-US" altLang="ja-JP" sz="1600" b="0" i="0" u="none" strike="noStrike" kern="0" cap="none" spc="0" normalizeH="0" baseline="0" noProof="0" dirty="0">
                <a:ln>
                  <a:noFill/>
                </a:ln>
                <a:solidFill>
                  <a:srgbClr val="002060"/>
                </a:solidFill>
                <a:effectLst/>
                <a:uLnTx/>
                <a:uFillTx/>
                <a:cs typeface="+mn-cs"/>
              </a:rPr>
              <a:t>)</a:t>
            </a:r>
            <a:r>
              <a:rPr kumimoji="1" lang="ja-JP" altLang="en-US" sz="1600" b="0" i="0" u="none" strike="noStrike" kern="0" cap="none" spc="0" normalizeH="0" baseline="0" noProof="0" dirty="0">
                <a:ln>
                  <a:noFill/>
                </a:ln>
                <a:solidFill>
                  <a:srgbClr val="002060"/>
                </a:solidFill>
                <a:effectLst/>
                <a:uLnTx/>
                <a:uFillTx/>
                <a:cs typeface="+mn-cs"/>
              </a:rPr>
              <a:t> を</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指定することができます。</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ただし、</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a:t>
            </a:r>
            <a:r>
              <a:rPr kumimoji="1" lang="en-US" altLang="ja-JP" sz="1600" b="0" i="0" u="none" strike="noStrike" kern="0" cap="none" spc="0" normalizeH="0" baseline="0" noProof="0" dirty="0">
                <a:ln>
                  <a:noFill/>
                </a:ln>
                <a:solidFill>
                  <a:srgbClr val="002060"/>
                </a:solidFill>
                <a:effectLst/>
                <a:uLnTx/>
                <a:uFillTx/>
                <a:cs typeface="+mn-cs"/>
              </a:rPr>
              <a:t>NIC</a:t>
            </a:r>
            <a:r>
              <a:rPr kumimoji="1" lang="ja-JP" altLang="en-US" sz="1600" b="0" i="0" u="none" strike="noStrike" kern="0" cap="none" spc="0" normalizeH="0" baseline="0" noProof="0" dirty="0">
                <a:ln>
                  <a:noFill/>
                </a:ln>
                <a:solidFill>
                  <a:srgbClr val="002060"/>
                </a:solidFill>
                <a:effectLst/>
                <a:uLnTx/>
                <a:uFillTx/>
                <a:cs typeface="+mn-cs"/>
              </a:rPr>
              <a:t>に静的に設定」</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されるわけではありません。アドレスの配布自体は</a:t>
            </a:r>
            <a:r>
              <a:rPr kumimoji="1" lang="en-US" altLang="ja-JP" sz="1600" b="0" i="0" u="none" strike="noStrike" kern="0" cap="none" spc="0" normalizeH="0" baseline="0" noProof="0" dirty="0">
                <a:ln>
                  <a:noFill/>
                </a:ln>
                <a:solidFill>
                  <a:srgbClr val="002060"/>
                </a:solidFill>
                <a:effectLst/>
                <a:uLnTx/>
                <a:uFillTx/>
                <a:cs typeface="+mn-cs"/>
              </a:rPr>
              <a:t>DHCP</a:t>
            </a:r>
            <a:r>
              <a:rPr kumimoji="1" lang="ja-JP" altLang="en-US" sz="1600" b="0" i="0" u="none" strike="noStrike" kern="0" cap="none" spc="0" normalizeH="0" baseline="0" noProof="0" dirty="0">
                <a:ln>
                  <a:noFill/>
                </a:ln>
                <a:solidFill>
                  <a:srgbClr val="002060"/>
                </a:solidFill>
                <a:effectLst/>
                <a:uLnTx/>
                <a:uFillTx/>
                <a:cs typeface="+mn-cs"/>
              </a:rPr>
              <a:t> で行われます。</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en-US" altLang="ja-JP" sz="1600" b="0" i="0" u="none" strike="noStrike" kern="0" cap="none" spc="0" normalizeH="0" baseline="0" noProof="0" dirty="0">
                <a:ln>
                  <a:noFill/>
                </a:ln>
                <a:solidFill>
                  <a:srgbClr val="002060"/>
                </a:solidFill>
                <a:effectLst/>
                <a:uLnTx/>
                <a:uFillTx/>
                <a:cs typeface="+mn-cs"/>
              </a:rPr>
              <a:t>Set-</a:t>
            </a:r>
            <a:r>
              <a:rPr kumimoji="1" lang="en-US" altLang="ja-JP" sz="1600" b="0" i="0" u="none" strike="noStrike" kern="0" cap="none" spc="0" normalizeH="0" baseline="0" noProof="0" dirty="0" err="1">
                <a:ln>
                  <a:noFill/>
                </a:ln>
                <a:solidFill>
                  <a:srgbClr val="002060"/>
                </a:solidFill>
                <a:effectLst/>
                <a:uLnTx/>
                <a:uFillTx/>
                <a:cs typeface="+mn-cs"/>
              </a:rPr>
              <a:t>AzureStaticVNetIP</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コマンドレット、あるいは</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新ポータルで設定可能です。</a:t>
            </a:r>
            <a:endParaRPr kumimoji="1" lang="en-US" altLang="ja-JP" sz="1600" b="0" i="0" u="none" strike="noStrike" kern="0" cap="none" spc="0" normalizeH="0" baseline="0" noProof="0" dirty="0">
              <a:ln>
                <a:noFill/>
              </a:ln>
              <a:solidFill>
                <a:srgbClr val="002060"/>
              </a:solidFill>
              <a:effectLst/>
              <a:uLnTx/>
              <a:uFillTx/>
              <a:cs typeface="+mn-cs"/>
            </a:endParaRPr>
          </a:p>
        </p:txBody>
      </p:sp>
      <p:sp>
        <p:nvSpPr>
          <p:cNvPr id="25" name="正方形/長方形 24"/>
          <p:cNvSpPr/>
          <p:nvPr/>
        </p:nvSpPr>
        <p:spPr bwMode="auto">
          <a:xfrm>
            <a:off x="1351924" y="4393568"/>
            <a:ext cx="3624606" cy="463050"/>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10000"/>
              </a:lnSpc>
              <a:spcBef>
                <a:spcPct val="0"/>
              </a:spcBef>
              <a:spcAft>
                <a:spcPct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cs typeface="+mn-cs"/>
              </a:rPr>
              <a:t>このアドレスが指定</a:t>
            </a:r>
            <a:r>
              <a:rPr kumimoji="1" lang="en-US" altLang="ja-JP" sz="1800" b="0" i="0" u="none" strike="noStrike" kern="0" cap="none" spc="0" normalizeH="0" baseline="0" noProof="0" dirty="0">
                <a:ln>
                  <a:noFill/>
                </a:ln>
                <a:solidFill>
                  <a:srgbClr val="002060"/>
                </a:solidFill>
                <a:effectLst/>
                <a:uLnTx/>
                <a:uFillTx/>
                <a:cs typeface="+mn-cs"/>
              </a:rPr>
              <a:t>(</a:t>
            </a:r>
            <a:r>
              <a:rPr kumimoji="1" lang="ja-JP" altLang="en-US" sz="1800" b="0" i="0" u="none" strike="noStrike" kern="0" cap="none" spc="0" normalizeH="0" baseline="0" noProof="0" dirty="0">
                <a:ln>
                  <a:noFill/>
                </a:ln>
                <a:solidFill>
                  <a:srgbClr val="002060"/>
                </a:solidFill>
                <a:effectLst/>
                <a:uLnTx/>
                <a:uFillTx/>
                <a:cs typeface="+mn-cs"/>
              </a:rPr>
              <a:t>固定</a:t>
            </a:r>
            <a:r>
              <a:rPr kumimoji="1" lang="en-US" altLang="ja-JP" sz="1800" b="0" i="0" u="none" strike="noStrike" kern="0" cap="none" spc="0" normalizeH="0" baseline="0" noProof="0" dirty="0">
                <a:ln>
                  <a:noFill/>
                </a:ln>
                <a:solidFill>
                  <a:srgbClr val="002060"/>
                </a:solidFill>
                <a:effectLst/>
                <a:uLnTx/>
                <a:uFillTx/>
                <a:cs typeface="+mn-cs"/>
              </a:rPr>
              <a:t>)</a:t>
            </a:r>
            <a:r>
              <a:rPr kumimoji="1" lang="ja-JP" altLang="en-US" sz="1800" b="0" i="0" u="none" strike="noStrike" kern="0" cap="none" spc="0" normalizeH="0" baseline="0" noProof="0" dirty="0">
                <a:ln>
                  <a:noFill/>
                </a:ln>
                <a:solidFill>
                  <a:srgbClr val="002060"/>
                </a:solidFill>
                <a:effectLst/>
                <a:uLnTx/>
                <a:uFillTx/>
                <a:cs typeface="+mn-cs"/>
              </a:rPr>
              <a:t>可能</a:t>
            </a:r>
            <a:endParaRPr kumimoji="1" lang="en-US" altLang="ja-JP" sz="1800" b="0" i="0" u="none" strike="noStrike" kern="0" cap="none" spc="0" normalizeH="0" baseline="0" noProof="0" dirty="0">
              <a:ln>
                <a:noFill/>
              </a:ln>
              <a:solidFill>
                <a:srgbClr val="002060"/>
              </a:solidFill>
              <a:effectLst/>
              <a:uLnTx/>
              <a:uFillTx/>
              <a:cs typeface="+mn-cs"/>
            </a:endParaRPr>
          </a:p>
        </p:txBody>
      </p:sp>
      <p:cxnSp>
        <p:nvCxnSpPr>
          <p:cNvPr id="26" name="直線矢印コネクタ 25"/>
          <p:cNvCxnSpPr>
            <a:stCxn id="25" idx="3"/>
          </p:cNvCxnSpPr>
          <p:nvPr/>
        </p:nvCxnSpPr>
        <p:spPr>
          <a:xfrm>
            <a:off x="4976530" y="4625093"/>
            <a:ext cx="1102192" cy="516162"/>
          </a:xfrm>
          <a:prstGeom prst="straightConnector1">
            <a:avLst/>
          </a:prstGeom>
          <a:noFill/>
          <a:ln w="57150" cap="flat" cmpd="sng" algn="ctr">
            <a:solidFill>
              <a:srgbClr val="FF0000"/>
            </a:solidFill>
            <a:prstDash val="solid"/>
            <a:tailEnd type="triangle"/>
          </a:ln>
          <a:effectLst/>
        </p:spPr>
      </p:cxnSp>
      <p:sp>
        <p:nvSpPr>
          <p:cNvPr id="27" name="角丸四角形 26"/>
          <p:cNvSpPr/>
          <p:nvPr/>
        </p:nvSpPr>
        <p:spPr>
          <a:xfrm>
            <a:off x="6088548" y="4856618"/>
            <a:ext cx="2688115" cy="1746729"/>
          </a:xfrm>
          <a:prstGeom prst="roundRect">
            <a:avLst>
              <a:gd name="adj" fmla="val 5349"/>
            </a:avLst>
          </a:prstGeom>
          <a:noFill/>
          <a:ln w="571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Tree>
    <p:extLst>
      <p:ext uri="{BB962C8B-B14F-4D97-AF65-F5344CB8AC3E}">
        <p14:creationId xmlns:p14="http://schemas.microsoft.com/office/powerpoint/2010/main" val="1825160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サイト間 </a:t>
            </a:r>
            <a:r>
              <a:rPr kumimoji="1" lang="en-US" altLang="ja-JP" dirty="0"/>
              <a:t>VPN </a:t>
            </a:r>
            <a:r>
              <a:rPr kumimoji="1" lang="ja-JP" altLang="en-US" dirty="0"/>
              <a:t>接続</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364" y="2349500"/>
            <a:ext cx="5904656" cy="4336232"/>
          </a:xfrm>
          <a:prstGeom prst="rect">
            <a:avLst/>
          </a:prstGeom>
          <a:ln>
            <a:solidFill>
              <a:srgbClr val="3DA7F3"/>
            </a:solidFill>
          </a:ln>
        </p:spPr>
      </p:pic>
      <p:sp>
        <p:nvSpPr>
          <p:cNvPr id="4" name="Rectangle 46"/>
          <p:cNvSpPr/>
          <p:nvPr/>
        </p:nvSpPr>
        <p:spPr bwMode="auto">
          <a:xfrm>
            <a:off x="191344" y="1263575"/>
            <a:ext cx="11828908" cy="576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社内ネットワークと </a:t>
            </a:r>
            <a:r>
              <a:rPr lang="en-US" altLang="ja-JP" sz="2800" kern="0" dirty="0">
                <a:gradFill>
                  <a:gsLst>
                    <a:gs pos="0">
                      <a:srgbClr val="FFFFFF"/>
                    </a:gs>
                    <a:gs pos="100000">
                      <a:srgbClr val="FFFFFF"/>
                    </a:gs>
                  </a:gsLst>
                  <a:lin ang="5400000" scaled="0"/>
                </a:gradFill>
                <a:cs typeface="Segoe UI" pitchFamily="34" charset="0"/>
              </a:rPr>
              <a:t>Azure</a:t>
            </a:r>
            <a:r>
              <a:rPr lang="ja-JP" altLang="en-US" sz="2800" kern="0" dirty="0">
                <a:gradFill>
                  <a:gsLst>
                    <a:gs pos="0">
                      <a:srgbClr val="FFFFFF"/>
                    </a:gs>
                    <a:gs pos="100000">
                      <a:srgbClr val="FFFFFF"/>
                    </a:gs>
                  </a:gsLst>
                  <a:lin ang="5400000" scaled="0"/>
                </a:gradFill>
                <a:cs typeface="Segoe UI" pitchFamily="34" charset="0"/>
              </a:rPr>
              <a:t> 仮想ネットワークを接続</a:t>
            </a:r>
            <a:endParaRPr lang="en-US" altLang="ja-JP" sz="2800" kern="0" dirty="0">
              <a:gradFill>
                <a:gsLst>
                  <a:gs pos="0">
                    <a:srgbClr val="FFFFFF"/>
                  </a:gs>
                  <a:gs pos="100000">
                    <a:srgbClr val="FFFFFF"/>
                  </a:gs>
                </a:gsLst>
                <a:lin ang="5400000" scaled="0"/>
              </a:gradFill>
              <a:cs typeface="Segoe UI" pitchFamily="34" charset="0"/>
            </a:endParaRPr>
          </a:p>
        </p:txBody>
      </p:sp>
      <p:sp>
        <p:nvSpPr>
          <p:cNvPr id="5" name="正方形/長方形 4"/>
          <p:cNvSpPr/>
          <p:nvPr/>
        </p:nvSpPr>
        <p:spPr bwMode="auto">
          <a:xfrm>
            <a:off x="6311831" y="2349500"/>
            <a:ext cx="5709082" cy="1511547"/>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285750" marR="0" lvl="0" indent="-28575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オンプレミス側に </a:t>
            </a:r>
            <a:r>
              <a:rPr kumimoji="1" lang="en-US" altLang="ja-JP" sz="1600" b="0" i="0" u="none" strike="noStrike" kern="0" cap="none" spc="0" normalizeH="0" baseline="0" noProof="0" dirty="0">
                <a:ln>
                  <a:noFill/>
                </a:ln>
                <a:solidFill>
                  <a:srgbClr val="002060"/>
                </a:solidFill>
                <a:effectLst/>
                <a:uLnTx/>
                <a:uFillTx/>
                <a:cs typeface="+mn-cs"/>
              </a:rPr>
              <a:t>VPN</a:t>
            </a:r>
            <a:r>
              <a:rPr kumimoji="1" lang="ja-JP" altLang="en-US" sz="1600" b="0" i="0" u="none" strike="noStrike" kern="0" cap="none" spc="0" normalizeH="0" baseline="0" noProof="0" dirty="0">
                <a:ln>
                  <a:noFill/>
                </a:ln>
                <a:solidFill>
                  <a:srgbClr val="002060"/>
                </a:solidFill>
                <a:effectLst/>
                <a:uLnTx/>
                <a:uFillTx/>
                <a:cs typeface="+mn-cs"/>
              </a:rPr>
              <a:t> ルーターを設置し、</a:t>
            </a:r>
            <a:br>
              <a:rPr kumimoji="1" lang="en-US" altLang="ja-JP" sz="1600" b="0" i="0" u="none" strike="noStrike" kern="0" cap="none" spc="0" normalizeH="0" baseline="0" noProof="0" dirty="0">
                <a:ln>
                  <a:noFill/>
                </a:ln>
                <a:solidFill>
                  <a:srgbClr val="002060"/>
                </a:solidFill>
                <a:effectLst/>
                <a:uLnTx/>
                <a:uFillTx/>
                <a:cs typeface="+mn-cs"/>
              </a:rPr>
            </a:br>
            <a:r>
              <a:rPr kumimoji="1" lang="en-US" altLang="ja-JP" sz="1600" b="0" i="0" u="none" strike="noStrike" kern="0" cap="none" spc="0" normalizeH="0" baseline="0" noProof="0" dirty="0">
                <a:ln>
                  <a:noFill/>
                </a:ln>
                <a:solidFill>
                  <a:srgbClr val="002060"/>
                </a:solidFill>
                <a:effectLst/>
                <a:uLnTx/>
                <a:uFillTx/>
                <a:cs typeface="+mn-cs"/>
              </a:rPr>
              <a:t>Azure</a:t>
            </a:r>
            <a:r>
              <a:rPr kumimoji="1" lang="ja-JP" altLang="en-US" sz="1600" b="0" i="0" u="none" strike="noStrike" kern="0" cap="none" spc="0" normalizeH="0" baseline="0" noProof="0" dirty="0">
                <a:ln>
                  <a:noFill/>
                </a:ln>
                <a:solidFill>
                  <a:srgbClr val="002060"/>
                </a:solidFill>
                <a:effectLst/>
                <a:uLnTx/>
                <a:uFillTx/>
                <a:cs typeface="+mn-cs"/>
              </a:rPr>
              <a:t> 上の仮想ネットワークと </a:t>
            </a:r>
            <a:r>
              <a:rPr kumimoji="1" lang="en-US" altLang="ja-JP" sz="1600" b="0" i="0" u="none" strike="noStrike" kern="0" cap="none" spc="0" normalizeH="0" baseline="0" noProof="0" dirty="0" err="1">
                <a:ln>
                  <a:noFill/>
                </a:ln>
                <a:solidFill>
                  <a:srgbClr val="002060"/>
                </a:solidFill>
                <a:effectLst/>
                <a:uLnTx/>
                <a:uFillTx/>
                <a:cs typeface="+mn-cs"/>
              </a:rPr>
              <a:t>IPSec</a:t>
            </a:r>
            <a:r>
              <a:rPr kumimoji="1" lang="ja-JP" altLang="en-US" sz="1600" b="0" i="0" u="none" strike="noStrike" kern="0" cap="none" spc="0" normalizeH="0" baseline="0" noProof="0" dirty="0">
                <a:ln>
                  <a:noFill/>
                </a:ln>
                <a:solidFill>
                  <a:srgbClr val="002060"/>
                </a:solidFill>
                <a:effectLst/>
                <a:uLnTx/>
                <a:uFillTx/>
                <a:cs typeface="+mn-cs"/>
              </a:rPr>
              <a:t> </a:t>
            </a:r>
            <a:r>
              <a:rPr kumimoji="1" lang="en-US" altLang="ja-JP" sz="1600" b="0" i="0" u="none" strike="noStrike" kern="0" cap="none" spc="0" normalizeH="0" baseline="0" noProof="0" dirty="0">
                <a:ln>
                  <a:noFill/>
                </a:ln>
                <a:solidFill>
                  <a:srgbClr val="002060"/>
                </a:solidFill>
                <a:effectLst/>
                <a:uLnTx/>
                <a:uFillTx/>
                <a:cs typeface="+mn-cs"/>
              </a:rPr>
              <a:t>VPN</a:t>
            </a:r>
            <a:r>
              <a:rPr kumimoji="1" lang="ja-JP" altLang="en-US" sz="1600" b="0" i="0" u="none" strike="noStrike" kern="0" cap="none" spc="0" normalizeH="0" baseline="0" noProof="0" dirty="0">
                <a:ln>
                  <a:noFill/>
                </a:ln>
                <a:solidFill>
                  <a:srgbClr val="002060"/>
                </a:solidFill>
                <a:effectLst/>
                <a:uLnTx/>
                <a:uFillTx/>
                <a:cs typeface="+mn-cs"/>
              </a:rPr>
              <a:t> を確立</a:t>
            </a:r>
            <a:endParaRPr kumimoji="1" lang="en-US" altLang="ja-JP" sz="1600" b="0" i="0" u="none" strike="noStrike" kern="0" cap="none" spc="0" normalizeH="0" baseline="0" noProof="0" dirty="0">
              <a:ln>
                <a:noFill/>
              </a:ln>
              <a:solidFill>
                <a:srgbClr val="002060"/>
              </a:solidFill>
              <a:effectLst/>
              <a:uLnTx/>
              <a:uFillTx/>
              <a:cs typeface="+mn-cs"/>
            </a:endParaRPr>
          </a:p>
          <a:p>
            <a:pPr marL="285750" marR="0" lvl="0" indent="-285750" defTabSz="914099" eaLnBrk="1" fontAlgn="base" latinLnBrk="0" hangingPunct="1">
              <a:lnSpc>
                <a:spcPct val="110000"/>
              </a:lnSpc>
              <a:spcBef>
                <a:spcPct val="0"/>
              </a:spcBef>
              <a:spcAft>
                <a:spcPct val="0"/>
              </a:spcAft>
              <a:buClrTx/>
              <a:buSzTx/>
              <a:buFont typeface="Wingdings" panose="05000000000000000000" pitchFamily="2" charset="2"/>
              <a:buChar char="l"/>
              <a:tabLst/>
              <a:defRPr/>
            </a:pPr>
            <a:r>
              <a:rPr kumimoji="1" lang="en-US" altLang="ja-JP" sz="1600" b="0" i="0" u="none" strike="noStrike" kern="0" cap="none" spc="0" normalizeH="0" baseline="0" noProof="0" dirty="0">
                <a:ln>
                  <a:noFill/>
                </a:ln>
                <a:solidFill>
                  <a:srgbClr val="002060"/>
                </a:solidFill>
                <a:effectLst/>
                <a:uLnTx/>
                <a:uFillTx/>
                <a:cs typeface="+mn-cs"/>
              </a:rPr>
              <a:t>VPN</a:t>
            </a:r>
            <a:r>
              <a:rPr kumimoji="1" lang="ja-JP" altLang="en-US" sz="1600" b="0" i="0" u="none" strike="noStrike" kern="0" cap="none" spc="0" normalizeH="0" baseline="0" noProof="0" dirty="0">
                <a:ln>
                  <a:noFill/>
                </a:ln>
                <a:solidFill>
                  <a:srgbClr val="002060"/>
                </a:solidFill>
                <a:effectLst/>
                <a:uLnTx/>
                <a:uFillTx/>
                <a:cs typeface="+mn-cs"/>
              </a:rPr>
              <a:t> ルーターの設定情報は </a:t>
            </a:r>
            <a:r>
              <a:rPr kumimoji="1" lang="en-US" altLang="ja-JP" sz="1600" b="0" i="0" u="none" strike="noStrike" kern="0" cap="none" spc="0" normalizeH="0" baseline="0" noProof="0" dirty="0">
                <a:ln>
                  <a:noFill/>
                </a:ln>
                <a:solidFill>
                  <a:srgbClr val="002060"/>
                </a:solidFill>
                <a:effectLst/>
                <a:uLnTx/>
                <a:uFillTx/>
                <a:cs typeface="+mn-cs"/>
              </a:rPr>
              <a:t>Azure</a:t>
            </a:r>
            <a:r>
              <a:rPr kumimoji="1" lang="ja-JP" altLang="en-US" sz="1600" b="0" i="0" u="none" strike="noStrike" kern="0" cap="none" spc="0" normalizeH="0" baseline="0" noProof="0" dirty="0">
                <a:ln>
                  <a:noFill/>
                </a:ln>
                <a:solidFill>
                  <a:srgbClr val="002060"/>
                </a:solidFill>
                <a:effectLst/>
                <a:uLnTx/>
                <a:uFillTx/>
                <a:cs typeface="+mn-cs"/>
              </a:rPr>
              <a:t> 管理ポータルから</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ダウンロードできます。</a:t>
            </a:r>
            <a:endParaRPr kumimoji="1" lang="en-US" altLang="ja-JP" sz="1600" b="0" i="0" u="none" strike="noStrike" kern="0" cap="none" spc="0" normalizeH="0" baseline="0" noProof="0" dirty="0">
              <a:ln>
                <a:noFill/>
              </a:ln>
              <a:solidFill>
                <a:srgbClr val="002060"/>
              </a:solidFill>
              <a:effectLst/>
              <a:uLnTx/>
              <a:uFillTx/>
              <a:cs typeface="+mn-cs"/>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1831" y="3933056"/>
            <a:ext cx="5707747" cy="2758955"/>
          </a:xfrm>
          <a:prstGeom prst="rect">
            <a:avLst/>
          </a:prstGeom>
        </p:spPr>
      </p:pic>
    </p:spTree>
    <p:extLst>
      <p:ext uri="{BB962C8B-B14F-4D97-AF65-F5344CB8AC3E}">
        <p14:creationId xmlns:p14="http://schemas.microsoft.com/office/powerpoint/2010/main" val="3433070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z="4400" dirty="0"/>
              <a:t>ネットワーク セキュリティ グループ </a:t>
            </a:r>
            <a:r>
              <a:rPr kumimoji="1" lang="en-US" altLang="ja-JP" sz="4400" dirty="0"/>
              <a:t>(NSG)</a:t>
            </a:r>
            <a:endParaRPr kumimoji="1" lang="ja-JP" altLang="en-US" sz="4400" dirty="0"/>
          </a:p>
        </p:txBody>
      </p:sp>
      <p:sp>
        <p:nvSpPr>
          <p:cNvPr id="3" name="Rectangle 46"/>
          <p:cNvSpPr/>
          <p:nvPr/>
        </p:nvSpPr>
        <p:spPr bwMode="auto">
          <a:xfrm>
            <a:off x="191344" y="1267746"/>
            <a:ext cx="11828908" cy="57600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800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defRPr/>
            </a:pPr>
            <a:r>
              <a:rPr lang="ja-JP" altLang="en-US" sz="2800" kern="0" dirty="0">
                <a:gradFill>
                  <a:gsLst>
                    <a:gs pos="0">
                      <a:srgbClr val="FFFFFF"/>
                    </a:gs>
                    <a:gs pos="100000">
                      <a:srgbClr val="FFFFFF"/>
                    </a:gs>
                  </a:gsLst>
                  <a:lin ang="5400000" scaled="0"/>
                </a:gradFill>
                <a:cs typeface="Segoe UI" pitchFamily="34" charset="0"/>
              </a:rPr>
              <a:t>仮想ネットワーク上のトラフィックを制御</a:t>
            </a:r>
            <a:endParaRPr lang="en-US" altLang="ja-JP" sz="2800" kern="0" dirty="0">
              <a:gradFill>
                <a:gsLst>
                  <a:gs pos="0">
                    <a:srgbClr val="FFFFFF"/>
                  </a:gs>
                  <a:gs pos="100000">
                    <a:srgbClr val="FFFFFF"/>
                  </a:gs>
                </a:gsLst>
                <a:lin ang="5400000" scaled="0"/>
              </a:gradFill>
              <a:cs typeface="Segoe UI" pitchFamily="34" charset="0"/>
            </a:endParaRPr>
          </a:p>
        </p:txBody>
      </p:sp>
      <p:sp>
        <p:nvSpPr>
          <p:cNvPr id="4" name="正方形/長方形 3"/>
          <p:cNvSpPr/>
          <p:nvPr/>
        </p:nvSpPr>
        <p:spPr>
          <a:xfrm>
            <a:off x="191344" y="1988841"/>
            <a:ext cx="5760640" cy="4452434"/>
          </a:xfrm>
          <a:prstGeom prst="rect">
            <a:avLst/>
          </a:prstGeom>
          <a:noFill/>
          <a:ln w="28575" cap="flat" cmpd="sng" algn="ctr">
            <a:solidFill>
              <a:srgbClr val="00BEF2"/>
            </a:solidFill>
            <a:prstDash val="sys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800" b="0" i="0" u="none" strike="noStrike" kern="0" cap="none" spc="0" normalizeH="0" baseline="0" noProof="0" dirty="0">
                <a:ln>
                  <a:noFill/>
                </a:ln>
                <a:solidFill>
                  <a:srgbClr val="002060"/>
                </a:solidFill>
                <a:effectLst/>
                <a:uLnTx/>
                <a:uFillTx/>
                <a:cs typeface="+mn-cs"/>
              </a:rPr>
              <a:t>仮想ネットワーク </a:t>
            </a:r>
            <a:r>
              <a:rPr kumimoji="1" lang="en-US" altLang="ja-JP" sz="1800" b="0" i="0" u="none" strike="noStrike" kern="0" cap="none" spc="0" normalizeH="0" baseline="0" noProof="0" dirty="0">
                <a:ln>
                  <a:noFill/>
                </a:ln>
                <a:solidFill>
                  <a:srgbClr val="002060"/>
                </a:solidFill>
                <a:effectLst/>
                <a:uLnTx/>
                <a:uFillTx/>
                <a:cs typeface="+mn-cs"/>
              </a:rPr>
              <a:t>(VNET)</a:t>
            </a:r>
            <a:endParaRPr kumimoji="1" lang="ja-JP" altLang="en-US" sz="1800" b="0" i="0" u="none" strike="noStrike" kern="0" cap="none" spc="0" normalizeH="0" baseline="0" noProof="0" dirty="0">
              <a:ln>
                <a:noFill/>
              </a:ln>
              <a:solidFill>
                <a:srgbClr val="002060"/>
              </a:solidFill>
              <a:effectLst/>
              <a:uLnTx/>
              <a:uFillTx/>
              <a:cs typeface="+mn-cs"/>
            </a:endParaRPr>
          </a:p>
        </p:txBody>
      </p:sp>
      <p:cxnSp>
        <p:nvCxnSpPr>
          <p:cNvPr id="5" name="直線コネクタ 4"/>
          <p:cNvCxnSpPr/>
          <p:nvPr/>
        </p:nvCxnSpPr>
        <p:spPr>
          <a:xfrm>
            <a:off x="1869300" y="4151610"/>
            <a:ext cx="0" cy="539765"/>
          </a:xfrm>
          <a:prstGeom prst="line">
            <a:avLst/>
          </a:prstGeom>
          <a:noFill/>
          <a:ln w="28575" cap="flat" cmpd="sng" algn="ctr">
            <a:solidFill>
              <a:srgbClr val="88C235"/>
            </a:solidFill>
            <a:prstDash val="solid"/>
          </a:ln>
          <a:effectLst/>
        </p:spPr>
      </p:cxnSp>
      <p:sp>
        <p:nvSpPr>
          <p:cNvPr id="6" name="テキスト ボックス 5"/>
          <p:cNvSpPr txBox="1"/>
          <p:nvPr/>
        </p:nvSpPr>
        <p:spPr>
          <a:xfrm>
            <a:off x="3123059" y="3720152"/>
            <a:ext cx="718466" cy="338554"/>
          </a:xfrm>
          <a:prstGeom prst="rect">
            <a:avLst/>
          </a:prstGeom>
          <a:noFill/>
        </p:spPr>
        <p:txBody>
          <a:bodyPr wrap="none" rtlCol="0">
            <a:spAutoFit/>
          </a:bodyPr>
          <a:lstStyle/>
          <a:p>
            <a:r>
              <a:rPr kumimoji="1" lang="en-US" altLang="ja-JP" sz="1600" i="1" dirty="0">
                <a:solidFill>
                  <a:srgbClr val="002060"/>
                </a:solidFill>
              </a:rPr>
              <a:t>VM01</a:t>
            </a:r>
            <a:endParaRPr kumimoji="1" lang="ja-JP" altLang="en-US" sz="1600" i="1" dirty="0">
              <a:solidFill>
                <a:srgbClr val="002060"/>
              </a:solidFill>
            </a:endParaRPr>
          </a:p>
        </p:txBody>
      </p:sp>
      <p:sp>
        <p:nvSpPr>
          <p:cNvPr id="7" name="テキスト ボックス 6"/>
          <p:cNvSpPr txBox="1"/>
          <p:nvPr/>
        </p:nvSpPr>
        <p:spPr>
          <a:xfrm>
            <a:off x="4430501" y="5379470"/>
            <a:ext cx="718466" cy="338554"/>
          </a:xfrm>
          <a:prstGeom prst="rect">
            <a:avLst/>
          </a:prstGeom>
          <a:noFill/>
        </p:spPr>
        <p:txBody>
          <a:bodyPr wrap="none" rtlCol="0">
            <a:spAutoFit/>
          </a:bodyPr>
          <a:lstStyle/>
          <a:p>
            <a:r>
              <a:rPr kumimoji="1" lang="en-US" altLang="ja-JP" sz="1600" i="1" dirty="0">
                <a:solidFill>
                  <a:srgbClr val="002060"/>
                </a:solidFill>
              </a:rPr>
              <a:t>VM03</a:t>
            </a:r>
            <a:endParaRPr kumimoji="1" lang="ja-JP" altLang="en-US" sz="1600" i="1" dirty="0">
              <a:solidFill>
                <a:srgbClr val="002060"/>
              </a:solidFill>
            </a:endParaRPr>
          </a:p>
        </p:txBody>
      </p:sp>
      <p:grpSp>
        <p:nvGrpSpPr>
          <p:cNvPr id="8" name="グループ化 7"/>
          <p:cNvGrpSpPr/>
          <p:nvPr/>
        </p:nvGrpSpPr>
        <p:grpSpPr>
          <a:xfrm>
            <a:off x="353970" y="4096202"/>
            <a:ext cx="5526006" cy="108000"/>
            <a:chOff x="281962" y="4036354"/>
            <a:chExt cx="11665296" cy="108000"/>
          </a:xfrm>
        </p:grpSpPr>
        <p:cxnSp>
          <p:nvCxnSpPr>
            <p:cNvPr id="9" name="直線コネクタ 8"/>
            <p:cNvCxnSpPr/>
            <p:nvPr/>
          </p:nvCxnSpPr>
          <p:spPr>
            <a:xfrm>
              <a:off x="281962" y="4090354"/>
              <a:ext cx="11665296" cy="0"/>
            </a:xfrm>
            <a:prstGeom prst="line">
              <a:avLst/>
            </a:prstGeom>
            <a:noFill/>
            <a:ln w="57150" cap="flat" cmpd="sng" algn="ctr">
              <a:solidFill>
                <a:srgbClr val="88C235"/>
              </a:solidFill>
              <a:prstDash val="solid"/>
            </a:ln>
            <a:effectLst/>
          </p:spPr>
        </p:cxnSp>
        <p:sp>
          <p:nvSpPr>
            <p:cNvPr id="10" name="正方形/長方形 9"/>
            <p:cNvSpPr/>
            <p:nvPr/>
          </p:nvSpPr>
          <p:spPr>
            <a:xfrm>
              <a:off x="281962"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
          <p:nvSpPr>
            <p:cNvPr id="11" name="正方形/長方形 10"/>
            <p:cNvSpPr/>
            <p:nvPr/>
          </p:nvSpPr>
          <p:spPr>
            <a:xfrm>
              <a:off x="11839258"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grpSp>
      <p:grpSp>
        <p:nvGrpSpPr>
          <p:cNvPr id="12" name="グループ化 11"/>
          <p:cNvGrpSpPr/>
          <p:nvPr/>
        </p:nvGrpSpPr>
        <p:grpSpPr>
          <a:xfrm>
            <a:off x="353970" y="2424175"/>
            <a:ext cx="5526006" cy="108000"/>
            <a:chOff x="281962" y="4036354"/>
            <a:chExt cx="11665296" cy="108000"/>
          </a:xfrm>
        </p:grpSpPr>
        <p:cxnSp>
          <p:nvCxnSpPr>
            <p:cNvPr id="13" name="直線コネクタ 12"/>
            <p:cNvCxnSpPr/>
            <p:nvPr/>
          </p:nvCxnSpPr>
          <p:spPr>
            <a:xfrm>
              <a:off x="281962" y="4090354"/>
              <a:ext cx="11665296" cy="0"/>
            </a:xfrm>
            <a:prstGeom prst="line">
              <a:avLst/>
            </a:prstGeom>
            <a:noFill/>
            <a:ln w="57150" cap="flat" cmpd="sng" algn="ctr">
              <a:solidFill>
                <a:srgbClr val="88C235"/>
              </a:solidFill>
              <a:prstDash val="solid"/>
            </a:ln>
            <a:effectLst/>
          </p:spPr>
        </p:cxnSp>
        <p:sp>
          <p:nvSpPr>
            <p:cNvPr id="14" name="正方形/長方形 13"/>
            <p:cNvSpPr/>
            <p:nvPr/>
          </p:nvSpPr>
          <p:spPr>
            <a:xfrm>
              <a:off x="281962"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sp>
          <p:nvSpPr>
            <p:cNvPr id="15" name="正方形/長方形 14"/>
            <p:cNvSpPr/>
            <p:nvPr/>
          </p:nvSpPr>
          <p:spPr>
            <a:xfrm>
              <a:off x="11839258" y="4036354"/>
              <a:ext cx="108000" cy="108000"/>
            </a:xfrm>
            <a:prstGeom prst="rect">
              <a:avLst/>
            </a:prstGeom>
            <a:solidFill>
              <a:srgbClr val="88C235"/>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grpSp>
      <p:cxnSp>
        <p:nvCxnSpPr>
          <p:cNvPr id="16" name="直線コネクタ 15"/>
          <p:cNvCxnSpPr/>
          <p:nvPr/>
        </p:nvCxnSpPr>
        <p:spPr>
          <a:xfrm>
            <a:off x="3136047" y="2464686"/>
            <a:ext cx="0" cy="438991"/>
          </a:xfrm>
          <a:prstGeom prst="line">
            <a:avLst/>
          </a:prstGeom>
          <a:noFill/>
          <a:ln w="28575" cap="flat" cmpd="sng" algn="ctr">
            <a:solidFill>
              <a:srgbClr val="88C235"/>
            </a:solidFill>
            <a:prstDash val="solid"/>
          </a:ln>
          <a:effectLst/>
        </p:spPr>
      </p:cxnSp>
      <p:cxnSp>
        <p:nvCxnSpPr>
          <p:cNvPr id="17" name="直線コネクタ 16"/>
          <p:cNvCxnSpPr/>
          <p:nvPr/>
        </p:nvCxnSpPr>
        <p:spPr>
          <a:xfrm>
            <a:off x="3136047" y="3710089"/>
            <a:ext cx="0" cy="438991"/>
          </a:xfrm>
          <a:prstGeom prst="line">
            <a:avLst/>
          </a:prstGeom>
          <a:noFill/>
          <a:ln w="28575" cap="flat" cmpd="sng" algn="ctr">
            <a:solidFill>
              <a:srgbClr val="88C235"/>
            </a:solidFill>
            <a:prstDash val="solid"/>
          </a:ln>
          <a:effectLst/>
        </p:spPr>
      </p:cxnSp>
      <p:sp>
        <p:nvSpPr>
          <p:cNvPr id="18" name="テキスト ボックス 17"/>
          <p:cNvSpPr txBox="1"/>
          <p:nvPr/>
        </p:nvSpPr>
        <p:spPr>
          <a:xfrm>
            <a:off x="353970" y="1971456"/>
            <a:ext cx="628698" cy="338554"/>
          </a:xfrm>
          <a:prstGeom prst="rect">
            <a:avLst/>
          </a:prstGeom>
          <a:noFill/>
        </p:spPr>
        <p:txBody>
          <a:bodyPr wrap="none" rtlCol="0">
            <a:spAutoFit/>
          </a:bodyPr>
          <a:lstStyle/>
          <a:p>
            <a:r>
              <a:rPr kumimoji="1" lang="en-US" altLang="ja-JP" sz="1600" i="1" dirty="0">
                <a:solidFill>
                  <a:srgbClr val="002060"/>
                </a:solidFill>
              </a:rPr>
              <a:t>DMZ</a:t>
            </a:r>
            <a:endParaRPr kumimoji="1" lang="ja-JP" altLang="en-US" sz="1600" i="1" dirty="0">
              <a:solidFill>
                <a:srgbClr val="002060"/>
              </a:solidFill>
            </a:endParaRPr>
          </a:p>
        </p:txBody>
      </p:sp>
      <p:sp>
        <p:nvSpPr>
          <p:cNvPr id="19" name="テキスト ボックス 18"/>
          <p:cNvSpPr txBox="1"/>
          <p:nvPr/>
        </p:nvSpPr>
        <p:spPr>
          <a:xfrm>
            <a:off x="353970" y="3588924"/>
            <a:ext cx="1006686" cy="338554"/>
          </a:xfrm>
          <a:prstGeom prst="rect">
            <a:avLst/>
          </a:prstGeom>
          <a:noFill/>
        </p:spPr>
        <p:txBody>
          <a:bodyPr wrap="none" rtlCol="0">
            <a:spAutoFit/>
          </a:bodyPr>
          <a:lstStyle/>
          <a:p>
            <a:r>
              <a:rPr kumimoji="1" lang="en-US" altLang="ja-JP" sz="1600" i="1" dirty="0">
                <a:solidFill>
                  <a:srgbClr val="002060"/>
                </a:solidFill>
              </a:rPr>
              <a:t>Frontend</a:t>
            </a:r>
            <a:endParaRPr kumimoji="1" lang="ja-JP" altLang="en-US" sz="1600" i="1" dirty="0">
              <a:solidFill>
                <a:srgbClr val="002060"/>
              </a:solidFill>
            </a:endParaRPr>
          </a:p>
        </p:txBody>
      </p:sp>
      <p:sp>
        <p:nvSpPr>
          <p:cNvPr id="20" name="テキスト ボックス 19"/>
          <p:cNvSpPr txBox="1"/>
          <p:nvPr/>
        </p:nvSpPr>
        <p:spPr>
          <a:xfrm>
            <a:off x="1935704" y="5379470"/>
            <a:ext cx="712054" cy="338554"/>
          </a:xfrm>
          <a:prstGeom prst="rect">
            <a:avLst/>
          </a:prstGeom>
          <a:noFill/>
        </p:spPr>
        <p:txBody>
          <a:bodyPr wrap="none" rtlCol="0">
            <a:spAutoFit/>
          </a:bodyPr>
          <a:lstStyle/>
          <a:p>
            <a:r>
              <a:rPr kumimoji="1" lang="en-US" altLang="ja-JP" sz="1600" i="1" dirty="0">
                <a:solidFill>
                  <a:srgbClr val="002060"/>
                </a:solidFill>
              </a:rPr>
              <a:t>VM02</a:t>
            </a:r>
            <a:endParaRPr kumimoji="1" lang="ja-JP" altLang="en-US" sz="1600" i="1" dirty="0">
              <a:solidFill>
                <a:srgbClr val="002060"/>
              </a:solidFill>
            </a:endParaRPr>
          </a:p>
        </p:txBody>
      </p:sp>
      <p:sp>
        <p:nvSpPr>
          <p:cNvPr id="21" name="正方形/長方形 20"/>
          <p:cNvSpPr/>
          <p:nvPr/>
        </p:nvSpPr>
        <p:spPr bwMode="auto">
          <a:xfrm>
            <a:off x="6393542" y="1988839"/>
            <a:ext cx="5626710" cy="4452436"/>
          </a:xfrm>
          <a:prstGeom prst="rect">
            <a:avLst/>
          </a:prstGeom>
          <a:solidFill>
            <a:srgbClr val="2A86DA">
              <a:lumMod val="20000"/>
              <a:lumOff val="80000"/>
            </a:srgbClr>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342900" marR="0" lvl="0" indent="-342900" defTabSz="914099" eaLnBrk="1" fontAlgn="base" latinLnBrk="0" hangingPunct="1">
              <a:lnSpc>
                <a:spcPct val="12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以前からある「エンドポイント </a:t>
            </a:r>
            <a:r>
              <a:rPr kumimoji="1" lang="en-US" altLang="ja-JP" sz="1600" b="0" i="0" u="none" strike="noStrike" kern="0" cap="none" spc="0" normalizeH="0" baseline="0" noProof="0" dirty="0">
                <a:ln>
                  <a:noFill/>
                </a:ln>
                <a:solidFill>
                  <a:srgbClr val="002060"/>
                </a:solidFill>
                <a:effectLst/>
                <a:uLnTx/>
                <a:uFillTx/>
                <a:cs typeface="+mn-cs"/>
              </a:rPr>
              <a:t>ACL</a:t>
            </a:r>
            <a:r>
              <a:rPr kumimoji="1" lang="ja-JP" altLang="en-US" sz="1600" b="0" i="0" u="none" strike="noStrike" kern="0" cap="none" spc="0" normalizeH="0" baseline="0" noProof="0" dirty="0">
                <a:ln>
                  <a:noFill/>
                </a:ln>
                <a:solidFill>
                  <a:srgbClr val="002060"/>
                </a:solidFill>
                <a:effectLst/>
                <a:uLnTx/>
                <a:uFillTx/>
                <a:cs typeface="+mn-cs"/>
              </a:rPr>
              <a:t>」を発展的に</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置き換えるネットワークのアクセス制御機能です。</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2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送信元 </a:t>
            </a:r>
            <a:r>
              <a:rPr kumimoji="1" lang="en-US" altLang="ja-JP" sz="1600" b="0" i="0" u="none" strike="noStrike" kern="0" cap="none" spc="0" normalizeH="0" baseline="0" noProof="0" dirty="0">
                <a:ln>
                  <a:noFill/>
                </a:ln>
                <a:solidFill>
                  <a:srgbClr val="002060"/>
                </a:solidFill>
                <a:effectLst/>
                <a:uLnTx/>
                <a:uFillTx/>
                <a:cs typeface="+mn-cs"/>
              </a:rPr>
              <a:t>or </a:t>
            </a:r>
            <a:r>
              <a:rPr kumimoji="1" lang="ja-JP" altLang="en-US" sz="1600" b="0" i="0" u="none" strike="noStrike" kern="0" cap="none" spc="0" normalizeH="0" baseline="0" noProof="0" dirty="0">
                <a:ln>
                  <a:noFill/>
                </a:ln>
                <a:solidFill>
                  <a:srgbClr val="002060"/>
                </a:solidFill>
                <a:effectLst/>
                <a:uLnTx/>
                <a:uFillTx/>
                <a:cs typeface="+mn-cs"/>
              </a:rPr>
              <a:t>宛先 </a:t>
            </a:r>
            <a:r>
              <a:rPr kumimoji="1" lang="en-US" altLang="ja-JP" sz="1600" b="0" i="0" u="none" strike="noStrike" kern="0" cap="none" spc="0" normalizeH="0" baseline="0" noProof="0" dirty="0">
                <a:ln>
                  <a:noFill/>
                </a:ln>
                <a:solidFill>
                  <a:srgbClr val="002060"/>
                </a:solidFill>
                <a:effectLst/>
                <a:uLnTx/>
                <a:uFillTx/>
                <a:cs typeface="+mn-cs"/>
              </a:rPr>
              <a:t>IP</a:t>
            </a:r>
            <a:r>
              <a:rPr kumimoji="1" lang="ja-JP" altLang="en-US" sz="1600" b="0" i="0" u="none" strike="noStrike" kern="0" cap="none" spc="0" normalizeH="0" baseline="0" noProof="0" dirty="0">
                <a:ln>
                  <a:noFill/>
                </a:ln>
                <a:solidFill>
                  <a:srgbClr val="002060"/>
                </a:solidFill>
                <a:effectLst/>
                <a:uLnTx/>
                <a:uFillTx/>
                <a:cs typeface="+mn-cs"/>
              </a:rPr>
              <a:t> アドレス、ポート</a:t>
            </a:r>
            <a:r>
              <a:rPr kumimoji="1" lang="en-US" altLang="ja-JP" sz="1600" b="0" i="0" u="none" strike="noStrike" kern="0" cap="none" spc="0" normalizeH="0" baseline="0" noProof="0" dirty="0">
                <a:ln>
                  <a:noFill/>
                </a:ln>
                <a:solidFill>
                  <a:srgbClr val="002060"/>
                </a:solidFill>
                <a:effectLst/>
                <a:uLnTx/>
                <a:uFillTx/>
                <a:cs typeface="+mn-cs"/>
              </a:rPr>
              <a:t>(</a:t>
            </a:r>
            <a:r>
              <a:rPr kumimoji="1" lang="ja-JP" altLang="en-US" sz="1600" b="0" i="0" u="none" strike="noStrike" kern="0" cap="none" spc="0" normalizeH="0" baseline="0" noProof="0" dirty="0">
                <a:ln>
                  <a:noFill/>
                </a:ln>
                <a:solidFill>
                  <a:srgbClr val="002060"/>
                </a:solidFill>
                <a:effectLst/>
                <a:uLnTx/>
                <a:uFillTx/>
                <a:cs typeface="+mn-cs"/>
              </a:rPr>
              <a:t>範囲も可</a:t>
            </a:r>
            <a:r>
              <a:rPr kumimoji="1" lang="en-US" altLang="ja-JP" sz="1600" b="0" i="0" u="none" strike="noStrike" kern="0" cap="none" spc="0" normalizeH="0" baseline="0" noProof="0" dirty="0">
                <a:ln>
                  <a:noFill/>
                </a:ln>
                <a:solidFill>
                  <a:srgbClr val="002060"/>
                </a:solidFill>
                <a:effectLst/>
                <a:uLnTx/>
                <a:uFillTx/>
                <a:cs typeface="+mn-cs"/>
              </a:rPr>
              <a:t>) </a:t>
            </a:r>
            <a:r>
              <a:rPr kumimoji="1" lang="ja-JP" altLang="en-US" sz="1600" b="0" i="0" u="none" strike="noStrike" kern="0" cap="none" spc="0" normalizeH="0" baseline="0" noProof="0" dirty="0" err="1">
                <a:ln>
                  <a:noFill/>
                </a:ln>
                <a:solidFill>
                  <a:srgbClr val="002060"/>
                </a:solidFill>
                <a:effectLst/>
                <a:uLnTx/>
                <a:uFillTx/>
                <a:cs typeface="+mn-cs"/>
              </a:rPr>
              <a:t>、</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プロトコルを指定して、送受信両方向の通信を</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許可・禁止するルールを作成できます。</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2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ルールはステートフルです。</a:t>
            </a:r>
            <a:r>
              <a:rPr kumimoji="1" lang="en-US" altLang="ja-JP" sz="1600" b="0" i="0" u="none" strike="noStrike" kern="0" cap="none" spc="0" normalizeH="0" baseline="0" noProof="0" dirty="0">
                <a:ln>
                  <a:noFill/>
                </a:ln>
                <a:solidFill>
                  <a:srgbClr val="002060"/>
                </a:solidFill>
                <a:effectLst/>
                <a:uLnTx/>
                <a:uFillTx/>
                <a:cs typeface="+mn-cs"/>
              </a:rPr>
              <a:t>(</a:t>
            </a:r>
            <a:r>
              <a:rPr kumimoji="1" lang="ja-JP" altLang="en-US" sz="1600" b="0" i="0" u="none" strike="noStrike" kern="0" cap="none" spc="0" normalizeH="0" baseline="0" noProof="0" dirty="0">
                <a:ln>
                  <a:noFill/>
                </a:ln>
                <a:solidFill>
                  <a:srgbClr val="002060"/>
                </a:solidFill>
                <a:effectLst/>
                <a:uLnTx/>
                <a:uFillTx/>
                <a:cs typeface="+mn-cs"/>
              </a:rPr>
              <a:t>戻りパケットを明示的に制御する必要はありません</a:t>
            </a:r>
            <a:r>
              <a:rPr kumimoji="1" lang="en-US" altLang="ja-JP" sz="1600" b="0" i="0" u="none" strike="noStrike" kern="0" cap="none" spc="0" normalizeH="0" baseline="0" noProof="0" dirty="0">
                <a:ln>
                  <a:noFill/>
                </a:ln>
                <a:solidFill>
                  <a:srgbClr val="002060"/>
                </a:solidFill>
                <a:effectLst/>
                <a:uLnTx/>
                <a:uFillTx/>
                <a:cs typeface="+mn-cs"/>
              </a:rPr>
              <a:t>)</a:t>
            </a:r>
          </a:p>
          <a:p>
            <a:pPr marL="342900" marR="0" lvl="0" indent="-342900" defTabSz="914099" eaLnBrk="1" fontAlgn="base" latinLnBrk="0" hangingPunct="1">
              <a:lnSpc>
                <a:spcPct val="12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一つの</a:t>
            </a:r>
            <a:r>
              <a:rPr kumimoji="1" lang="en-US" altLang="ja-JP" sz="1600" b="0" i="0" u="none" strike="noStrike" kern="0" cap="none" spc="0" normalizeH="0" baseline="0" noProof="0" dirty="0">
                <a:ln>
                  <a:noFill/>
                </a:ln>
                <a:solidFill>
                  <a:srgbClr val="002060"/>
                </a:solidFill>
                <a:effectLst/>
                <a:uLnTx/>
                <a:uFillTx/>
                <a:cs typeface="+mn-cs"/>
              </a:rPr>
              <a:t>NSG</a:t>
            </a:r>
            <a:r>
              <a:rPr kumimoji="1" lang="ja-JP" altLang="en-US" sz="1600" b="0" i="0" u="none" strike="noStrike" kern="0" cap="none" spc="0" normalizeH="0" baseline="0" noProof="0" dirty="0">
                <a:ln>
                  <a:noFill/>
                </a:ln>
                <a:solidFill>
                  <a:srgbClr val="002060"/>
                </a:solidFill>
                <a:effectLst/>
                <a:uLnTx/>
                <a:uFillTx/>
                <a:cs typeface="+mn-cs"/>
              </a:rPr>
              <a:t>に複数のルールを含めることができます。</a:t>
            </a:r>
            <a:endParaRPr kumimoji="1" lang="en-US" altLang="ja-JP" sz="1600" b="0" i="0" u="none" strike="noStrike" kern="0" cap="none" spc="0" normalizeH="0" baseline="0" noProof="0" dirty="0">
              <a:ln>
                <a:noFill/>
              </a:ln>
              <a:solidFill>
                <a:srgbClr val="002060"/>
              </a:solidFill>
              <a:effectLst/>
              <a:uLnTx/>
              <a:uFillTx/>
              <a:cs typeface="+mn-cs"/>
            </a:endParaRPr>
          </a:p>
          <a:p>
            <a:pPr marL="342900" marR="0" lvl="0" indent="-342900" defTabSz="914099" eaLnBrk="1" fontAlgn="base" latinLnBrk="0" hangingPunct="1">
              <a:lnSpc>
                <a:spcPct val="120000"/>
              </a:lnSpc>
              <a:spcBef>
                <a:spcPct val="0"/>
              </a:spcBef>
              <a:spcAft>
                <a:spcPct val="0"/>
              </a:spcAft>
              <a:buClrTx/>
              <a:buSzTx/>
              <a:buFont typeface="Wingdings" panose="05000000000000000000" pitchFamily="2" charset="2"/>
              <a:buChar char="l"/>
              <a:tabLst/>
              <a:defRPr/>
            </a:pPr>
            <a:r>
              <a:rPr kumimoji="1" lang="en-US" altLang="ja-JP" sz="1600" b="0" i="0" u="none" strike="noStrike" kern="0" cap="none" spc="0" normalizeH="0" baseline="0" noProof="0" dirty="0">
                <a:ln>
                  <a:noFill/>
                </a:ln>
                <a:solidFill>
                  <a:srgbClr val="002060"/>
                </a:solidFill>
                <a:effectLst/>
                <a:uLnTx/>
                <a:uFillTx/>
                <a:cs typeface="+mn-cs"/>
              </a:rPr>
              <a:t>NSG </a:t>
            </a:r>
            <a:r>
              <a:rPr kumimoji="1" lang="ja-JP" altLang="en-US" sz="1600" b="0" i="0" u="none" strike="noStrike" kern="0" cap="none" spc="0" normalizeH="0" baseline="0" noProof="0" dirty="0">
                <a:ln>
                  <a:noFill/>
                </a:ln>
                <a:solidFill>
                  <a:srgbClr val="002060"/>
                </a:solidFill>
                <a:effectLst/>
                <a:uLnTx/>
                <a:uFillTx/>
                <a:cs typeface="+mn-cs"/>
              </a:rPr>
              <a:t>は個々の仮想マシン単位、あるいはサブネット</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全体に対して設定できます。</a:t>
            </a:r>
          </a:p>
          <a:p>
            <a:pPr marL="342900" marR="0" lvl="0" indent="-342900" defTabSz="914099" eaLnBrk="1" fontAlgn="base" latinLnBrk="0" hangingPunct="1">
              <a:lnSpc>
                <a:spcPct val="120000"/>
              </a:lnSpc>
              <a:spcBef>
                <a:spcPct val="0"/>
              </a:spcBef>
              <a:spcAft>
                <a:spcPct val="0"/>
              </a:spcAft>
              <a:buClrTx/>
              <a:buSzTx/>
              <a:buFont typeface="Wingdings" panose="05000000000000000000" pitchFamily="2" charset="2"/>
              <a:buChar char="l"/>
              <a:tabLst/>
              <a:defRPr/>
            </a:pPr>
            <a:r>
              <a:rPr kumimoji="1" lang="ja-JP" altLang="en-US" sz="1600" b="0" i="0" u="none" strike="noStrike" kern="0" cap="none" spc="0" normalizeH="0" baseline="0" noProof="0" dirty="0">
                <a:ln>
                  <a:noFill/>
                </a:ln>
                <a:solidFill>
                  <a:srgbClr val="002060"/>
                </a:solidFill>
                <a:effectLst/>
                <a:uLnTx/>
                <a:uFillTx/>
                <a:cs typeface="+mn-cs"/>
              </a:rPr>
              <a:t>エンドポイント </a:t>
            </a:r>
            <a:r>
              <a:rPr kumimoji="1" lang="en-US" altLang="ja-JP" sz="1600" b="0" i="0" u="none" strike="noStrike" kern="0" cap="none" spc="0" normalizeH="0" baseline="0" noProof="0" dirty="0">
                <a:ln>
                  <a:noFill/>
                </a:ln>
                <a:solidFill>
                  <a:srgbClr val="002060"/>
                </a:solidFill>
                <a:effectLst/>
                <a:uLnTx/>
                <a:uFillTx/>
                <a:cs typeface="+mn-cs"/>
              </a:rPr>
              <a:t>ACL</a:t>
            </a:r>
            <a:r>
              <a:rPr kumimoji="1" lang="ja-JP" altLang="en-US" sz="1600" b="0" i="0" u="none" strike="noStrike" kern="0" cap="none" spc="0" normalizeH="0" baseline="0" noProof="0" dirty="0">
                <a:ln>
                  <a:noFill/>
                </a:ln>
                <a:solidFill>
                  <a:srgbClr val="002060"/>
                </a:solidFill>
                <a:effectLst/>
                <a:uLnTx/>
                <a:uFillTx/>
                <a:cs typeface="+mn-cs"/>
              </a:rPr>
              <a:t> では不可能だった送信方向のトラフィックに対する制御も可能になったので、</a:t>
            </a:r>
            <a:br>
              <a:rPr kumimoji="1" lang="en-US" altLang="ja-JP" sz="1600" b="0" i="0" u="none" strike="noStrike" kern="0" cap="none" spc="0" normalizeH="0" baseline="0" noProof="0" dirty="0">
                <a:ln>
                  <a:noFill/>
                </a:ln>
                <a:solidFill>
                  <a:srgbClr val="002060"/>
                </a:solidFill>
                <a:effectLst/>
                <a:uLnTx/>
                <a:uFillTx/>
                <a:cs typeface="+mn-cs"/>
              </a:rPr>
            </a:br>
            <a:r>
              <a:rPr kumimoji="1" lang="ja-JP" altLang="en-US" sz="1600" b="0" i="0" u="none" strike="noStrike" kern="0" cap="none" spc="0" normalizeH="0" baseline="0" noProof="0" dirty="0">
                <a:ln>
                  <a:noFill/>
                </a:ln>
                <a:solidFill>
                  <a:srgbClr val="002060"/>
                </a:solidFill>
                <a:effectLst/>
                <a:uLnTx/>
                <a:uFillTx/>
                <a:cs typeface="+mn-cs"/>
              </a:rPr>
              <a:t>「</a:t>
            </a:r>
            <a:r>
              <a:rPr kumimoji="1" lang="en-US" altLang="ja-JP" sz="1600" b="0" i="0" u="none" strike="noStrike" kern="0" cap="none" spc="0" normalizeH="0" baseline="0" noProof="0" dirty="0">
                <a:ln>
                  <a:noFill/>
                </a:ln>
                <a:solidFill>
                  <a:srgbClr val="002060"/>
                </a:solidFill>
                <a:effectLst/>
                <a:uLnTx/>
                <a:uFillTx/>
                <a:cs typeface="+mn-cs"/>
              </a:rPr>
              <a:t>Azure</a:t>
            </a:r>
            <a:r>
              <a:rPr kumimoji="1" lang="ja-JP" altLang="en-US" sz="1600" b="0" i="0" u="none" strike="noStrike" kern="0" cap="none" spc="0" normalizeH="0" baseline="0" noProof="0" dirty="0">
                <a:ln>
                  <a:noFill/>
                </a:ln>
                <a:solidFill>
                  <a:srgbClr val="002060"/>
                </a:solidFill>
                <a:effectLst/>
                <a:uLnTx/>
                <a:uFillTx/>
                <a:cs typeface="+mn-cs"/>
              </a:rPr>
              <a:t>仮想マシンのインターネットアクセスを禁止」することも可能になりました。</a:t>
            </a:r>
            <a:endParaRPr kumimoji="1" lang="en-US" altLang="ja-JP" sz="1600" b="0" i="0" u="none" strike="noStrike" kern="0" cap="none" spc="0" normalizeH="0" baseline="0" noProof="0" dirty="0">
              <a:ln>
                <a:noFill/>
              </a:ln>
              <a:solidFill>
                <a:srgbClr val="002060"/>
              </a:solidFill>
              <a:effectLst/>
              <a:uLnTx/>
              <a:uFillTx/>
              <a:cs typeface="+mn-cs"/>
            </a:endParaRPr>
          </a:p>
        </p:txBody>
      </p:sp>
      <p:cxnSp>
        <p:nvCxnSpPr>
          <p:cNvPr id="22" name="直線コネクタ 21"/>
          <p:cNvCxnSpPr/>
          <p:nvPr/>
        </p:nvCxnSpPr>
        <p:spPr>
          <a:xfrm>
            <a:off x="4380734" y="4151610"/>
            <a:ext cx="0" cy="539765"/>
          </a:xfrm>
          <a:prstGeom prst="line">
            <a:avLst/>
          </a:prstGeom>
          <a:noFill/>
          <a:ln w="28575" cap="flat" cmpd="sng" algn="ctr">
            <a:solidFill>
              <a:srgbClr val="88C235"/>
            </a:solidFill>
            <a:prstDash val="solid"/>
          </a:ln>
          <a:effectLst/>
        </p:spPr>
      </p:cxnSp>
      <p:sp>
        <p:nvSpPr>
          <p:cNvPr id="23" name="テキスト ボックス 22"/>
          <p:cNvSpPr txBox="1"/>
          <p:nvPr/>
        </p:nvSpPr>
        <p:spPr>
          <a:xfrm>
            <a:off x="241920" y="6532771"/>
            <a:ext cx="5561138" cy="276999"/>
          </a:xfrm>
          <a:prstGeom prst="rect">
            <a:avLst/>
          </a:prstGeom>
          <a:noFill/>
        </p:spPr>
        <p:txBody>
          <a:bodyPr wrap="none" rtlCol="0">
            <a:spAutoFit/>
          </a:bodyPr>
          <a:lstStyle/>
          <a:p>
            <a:r>
              <a:rPr kumimoji="1" lang="en-US" altLang="ja-JP" sz="1200" dirty="0">
                <a:solidFill>
                  <a:srgbClr val="002060"/>
                </a:solidFill>
                <a:hlinkClick r:id="rId2"/>
              </a:rPr>
              <a:t>https://azure.microsoft.com/ja-jp/documentation/articles/virtual-networks-nsg/</a:t>
            </a:r>
            <a:endParaRPr kumimoji="1" lang="ja-JP" altLang="en-US" sz="1200" dirty="0">
              <a:solidFill>
                <a:srgbClr val="002060"/>
              </a:solidFill>
            </a:endParaRPr>
          </a:p>
        </p:txBody>
      </p:sp>
      <p:grpSp>
        <p:nvGrpSpPr>
          <p:cNvPr id="24" name="グループ化 23"/>
          <p:cNvGrpSpPr/>
          <p:nvPr/>
        </p:nvGrpSpPr>
        <p:grpSpPr>
          <a:xfrm>
            <a:off x="2558875" y="2697195"/>
            <a:ext cx="1154343" cy="1066300"/>
            <a:chOff x="3791744" y="279400"/>
            <a:chExt cx="2247900" cy="2076450"/>
          </a:xfrm>
        </p:grpSpPr>
        <p:sp>
          <p:nvSpPr>
            <p:cNvPr id="25" name="正方形/長方形 24"/>
            <p:cNvSpPr/>
            <p:nvPr/>
          </p:nvSpPr>
          <p:spPr>
            <a:xfrm>
              <a:off x="4423068" y="548680"/>
              <a:ext cx="1008112" cy="576064"/>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pic>
          <p:nvPicPr>
            <p:cNvPr id="26" name="図 25"/>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1744" y="279400"/>
              <a:ext cx="2247900" cy="2076450"/>
            </a:xfrm>
            <a:prstGeom prst="rect">
              <a:avLst/>
            </a:prstGeom>
          </p:spPr>
        </p:pic>
      </p:grpSp>
      <p:grpSp>
        <p:nvGrpSpPr>
          <p:cNvPr id="27" name="グループ化 26"/>
          <p:cNvGrpSpPr/>
          <p:nvPr/>
        </p:nvGrpSpPr>
        <p:grpSpPr>
          <a:xfrm>
            <a:off x="1292128" y="4357345"/>
            <a:ext cx="1154343" cy="1066300"/>
            <a:chOff x="3791744" y="279400"/>
            <a:chExt cx="2247900" cy="2076450"/>
          </a:xfrm>
        </p:grpSpPr>
        <p:sp>
          <p:nvSpPr>
            <p:cNvPr id="28" name="正方形/長方形 27"/>
            <p:cNvSpPr/>
            <p:nvPr/>
          </p:nvSpPr>
          <p:spPr>
            <a:xfrm>
              <a:off x="4423068" y="548680"/>
              <a:ext cx="1008112" cy="576064"/>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pic>
          <p:nvPicPr>
            <p:cNvPr id="29" name="図 28"/>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1744" y="279400"/>
              <a:ext cx="2247900" cy="2076450"/>
            </a:xfrm>
            <a:prstGeom prst="rect">
              <a:avLst/>
            </a:prstGeom>
          </p:spPr>
        </p:pic>
      </p:grpSp>
      <p:grpSp>
        <p:nvGrpSpPr>
          <p:cNvPr id="30" name="グループ化 29"/>
          <p:cNvGrpSpPr/>
          <p:nvPr/>
        </p:nvGrpSpPr>
        <p:grpSpPr>
          <a:xfrm>
            <a:off x="3800534" y="4357345"/>
            <a:ext cx="1154343" cy="1066300"/>
            <a:chOff x="3791744" y="279400"/>
            <a:chExt cx="2247900" cy="2076450"/>
          </a:xfrm>
        </p:grpSpPr>
        <p:sp>
          <p:nvSpPr>
            <p:cNvPr id="31" name="正方形/長方形 30"/>
            <p:cNvSpPr/>
            <p:nvPr/>
          </p:nvSpPr>
          <p:spPr>
            <a:xfrm>
              <a:off x="4423068" y="548680"/>
              <a:ext cx="1008112" cy="576064"/>
            </a:xfrm>
            <a:prstGeom prst="rect">
              <a:avLst/>
            </a:prstGeom>
            <a:solidFill>
              <a:srgbClr val="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600" b="0" i="0" u="none" strike="noStrike" kern="0" cap="none" spc="0" normalizeH="0" baseline="0" noProof="0" dirty="0">
                <a:ln>
                  <a:noFill/>
                </a:ln>
                <a:solidFill>
                  <a:srgbClr val="FFFFFF"/>
                </a:solidFill>
                <a:effectLst/>
                <a:uLnTx/>
                <a:uFillTx/>
                <a:cs typeface="+mn-cs"/>
              </a:endParaRPr>
            </a:p>
          </p:txBody>
        </p:sp>
        <p:pic>
          <p:nvPicPr>
            <p:cNvPr id="32" name="図 3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1744" y="279400"/>
              <a:ext cx="2247900" cy="2076450"/>
            </a:xfrm>
            <a:prstGeom prst="rect">
              <a:avLst/>
            </a:prstGeom>
          </p:spPr>
        </p:pic>
      </p:grpSp>
      <p:sp>
        <p:nvSpPr>
          <p:cNvPr id="33" name="正方形/長方形 32"/>
          <p:cNvSpPr/>
          <p:nvPr/>
        </p:nvSpPr>
        <p:spPr>
          <a:xfrm>
            <a:off x="2282113" y="4743686"/>
            <a:ext cx="1017427" cy="461378"/>
          </a:xfrm>
          <a:prstGeom prst="rect">
            <a:avLst/>
          </a:prstGeom>
          <a:solidFill>
            <a:srgbClr val="2DB557">
              <a:lumMod val="7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cs typeface="+mn-cs"/>
              </a:rPr>
              <a:t>NSG_3</a:t>
            </a:r>
            <a:endParaRPr kumimoji="1" lang="ja-JP" altLang="en-US" sz="1800" b="0" i="0" u="none" strike="noStrike" kern="0" cap="none" spc="0" normalizeH="0" baseline="0" noProof="0" dirty="0">
              <a:ln>
                <a:noFill/>
              </a:ln>
              <a:solidFill>
                <a:srgbClr val="FFFFFF"/>
              </a:solidFill>
              <a:effectLst/>
              <a:uLnTx/>
              <a:uFillTx/>
              <a:cs typeface="+mn-cs"/>
            </a:endParaRPr>
          </a:p>
        </p:txBody>
      </p:sp>
      <p:sp>
        <p:nvSpPr>
          <p:cNvPr id="34" name="正方形/長方形 33"/>
          <p:cNvSpPr/>
          <p:nvPr/>
        </p:nvSpPr>
        <p:spPr>
          <a:xfrm>
            <a:off x="4813281" y="4743686"/>
            <a:ext cx="1017427" cy="461378"/>
          </a:xfrm>
          <a:prstGeom prst="rect">
            <a:avLst/>
          </a:prstGeom>
          <a:solidFill>
            <a:srgbClr val="2DB557">
              <a:lumMod val="7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cs typeface="+mn-cs"/>
              </a:rPr>
              <a:t>NSG_3</a:t>
            </a:r>
            <a:endParaRPr kumimoji="1" lang="ja-JP" altLang="en-US" sz="1800" b="0" i="0" u="none" strike="noStrike" kern="0" cap="none" spc="0" normalizeH="0" baseline="0" noProof="0" dirty="0">
              <a:ln>
                <a:noFill/>
              </a:ln>
              <a:solidFill>
                <a:srgbClr val="FFFFFF"/>
              </a:solidFill>
              <a:effectLst/>
              <a:uLnTx/>
              <a:uFillTx/>
              <a:cs typeface="+mn-cs"/>
            </a:endParaRPr>
          </a:p>
        </p:txBody>
      </p:sp>
      <p:sp>
        <p:nvSpPr>
          <p:cNvPr id="35" name="正方形/長方形 34"/>
          <p:cNvSpPr/>
          <p:nvPr/>
        </p:nvSpPr>
        <p:spPr>
          <a:xfrm>
            <a:off x="453435" y="2266228"/>
            <a:ext cx="1017427" cy="461378"/>
          </a:xfrm>
          <a:prstGeom prst="rect">
            <a:avLst/>
          </a:prstGeom>
          <a:solidFill>
            <a:srgbClr val="2DB557">
              <a:lumMod val="7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cs typeface="+mn-cs"/>
              </a:rPr>
              <a:t>NSG_1</a:t>
            </a:r>
            <a:endParaRPr kumimoji="1" lang="ja-JP" altLang="en-US" sz="1800" b="0" i="0" u="none" strike="noStrike" kern="0" cap="none" spc="0" normalizeH="0" baseline="0" noProof="0" dirty="0">
              <a:ln>
                <a:noFill/>
              </a:ln>
              <a:solidFill>
                <a:srgbClr val="FFFFFF"/>
              </a:solidFill>
              <a:effectLst/>
              <a:uLnTx/>
              <a:uFillTx/>
              <a:cs typeface="+mn-cs"/>
            </a:endParaRPr>
          </a:p>
        </p:txBody>
      </p:sp>
      <p:sp>
        <p:nvSpPr>
          <p:cNvPr id="36" name="正方形/長方形 35"/>
          <p:cNvSpPr/>
          <p:nvPr/>
        </p:nvSpPr>
        <p:spPr>
          <a:xfrm>
            <a:off x="453435" y="3921631"/>
            <a:ext cx="1017427" cy="461378"/>
          </a:xfrm>
          <a:prstGeom prst="rect">
            <a:avLst/>
          </a:prstGeom>
          <a:solidFill>
            <a:srgbClr val="2DB557">
              <a:lumMod val="75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ja-JP" sz="1800" b="0" i="0" u="none" strike="noStrike" kern="0" cap="none" spc="0" normalizeH="0" baseline="0" noProof="0" dirty="0">
                <a:ln>
                  <a:noFill/>
                </a:ln>
                <a:solidFill>
                  <a:srgbClr val="FFFFFF"/>
                </a:solidFill>
                <a:effectLst/>
                <a:uLnTx/>
                <a:uFillTx/>
                <a:cs typeface="+mn-cs"/>
              </a:rPr>
              <a:t>NSG_2</a:t>
            </a:r>
            <a:endParaRPr kumimoji="1" lang="ja-JP" altLang="en-US" sz="1800" b="0" i="0" u="none" strike="noStrike" kern="0" cap="none" spc="0" normalizeH="0" baseline="0" noProof="0" dirty="0">
              <a:ln>
                <a:noFill/>
              </a:ln>
              <a:solidFill>
                <a:srgbClr val="FFFFFF"/>
              </a:solidFill>
              <a:effectLst/>
              <a:uLnTx/>
              <a:uFillTx/>
              <a:cs typeface="+mn-cs"/>
            </a:endParaRPr>
          </a:p>
        </p:txBody>
      </p:sp>
    </p:spTree>
    <p:extLst>
      <p:ext uri="{BB962C8B-B14F-4D97-AF65-F5344CB8AC3E}">
        <p14:creationId xmlns:p14="http://schemas.microsoft.com/office/powerpoint/2010/main" val="1237091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リソースグループ</a:t>
            </a:r>
            <a:endParaRPr kumimoji="1" lang="ja-JP" altLang="en-US" dirty="0"/>
          </a:p>
        </p:txBody>
      </p:sp>
      <p:sp>
        <p:nvSpPr>
          <p:cNvPr id="3" name="Rectangle 46"/>
          <p:cNvSpPr/>
          <p:nvPr/>
        </p:nvSpPr>
        <p:spPr bwMode="auto">
          <a:xfrm>
            <a:off x="236557" y="1239224"/>
            <a:ext cx="11718887" cy="56467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2745" kern="0" dirty="0">
                <a:gradFill>
                  <a:gsLst>
                    <a:gs pos="0">
                      <a:srgbClr val="FFFFFF"/>
                    </a:gs>
                    <a:gs pos="100000">
                      <a:srgbClr val="FFFFFF"/>
                    </a:gs>
                  </a:gsLst>
                  <a:lin ang="5400000" scaled="0"/>
                </a:gradFill>
                <a:cs typeface="Segoe UI" pitchFamily="34" charset="0"/>
              </a:rPr>
              <a:t>リージョンをまたいで複数のリソースをグルーピング</a:t>
            </a:r>
            <a:endParaRPr lang="en-US" sz="2745" kern="0" dirty="0">
              <a:gradFill>
                <a:gsLst>
                  <a:gs pos="0">
                    <a:srgbClr val="FFFFFF"/>
                  </a:gs>
                  <a:gs pos="100000">
                    <a:srgbClr val="FFFFFF"/>
                  </a:gs>
                </a:gsLst>
                <a:lin ang="5400000" scaled="0"/>
              </a:gradFill>
              <a:cs typeface="Segoe UI" pitchFamily="34" charset="0"/>
            </a:endParaRPr>
          </a:p>
        </p:txBody>
      </p:sp>
      <p:sp>
        <p:nvSpPr>
          <p:cNvPr id="4" name="正方形/長方形 3"/>
          <p:cNvSpPr/>
          <p:nvPr/>
        </p:nvSpPr>
        <p:spPr bwMode="auto">
          <a:xfrm>
            <a:off x="6101573" y="1950230"/>
            <a:ext cx="5853870" cy="4796616"/>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961" kern="0" dirty="0">
                <a:solidFill>
                  <a:srgbClr val="002060"/>
                </a:solidFill>
              </a:rPr>
              <a:t>仮想マシン、ストレージアカウント、</a:t>
            </a:r>
            <a:br>
              <a:rPr kumimoji="1" lang="en-US" altLang="ja-JP" sz="1961" kern="0" dirty="0">
                <a:solidFill>
                  <a:srgbClr val="002060"/>
                </a:solidFill>
              </a:rPr>
            </a:br>
            <a:r>
              <a:rPr kumimoji="1" lang="ja-JP" altLang="en-US" sz="1961" kern="0" dirty="0">
                <a:solidFill>
                  <a:srgbClr val="002060"/>
                </a:solidFill>
              </a:rPr>
              <a:t>仮想ネットワーク、</a:t>
            </a:r>
            <a:r>
              <a:rPr kumimoji="1" lang="en-US" altLang="ja-JP" sz="1961" kern="0" dirty="0">
                <a:solidFill>
                  <a:srgbClr val="002060"/>
                </a:solidFill>
              </a:rPr>
              <a:t>SQL </a:t>
            </a:r>
            <a:r>
              <a:rPr kumimoji="1" lang="ja-JP" altLang="en-US" sz="1961" kern="0" dirty="0">
                <a:solidFill>
                  <a:srgbClr val="002060"/>
                </a:solidFill>
              </a:rPr>
              <a:t>データベースなど、</a:t>
            </a:r>
            <a:br>
              <a:rPr kumimoji="1" lang="en-US" altLang="ja-JP" sz="1961" kern="0" dirty="0">
                <a:solidFill>
                  <a:srgbClr val="002060"/>
                </a:solidFill>
              </a:rPr>
            </a:br>
            <a:r>
              <a:rPr kumimoji="1" lang="ja-JP" altLang="en-US" sz="1961" kern="0" dirty="0">
                <a:solidFill>
                  <a:srgbClr val="002060"/>
                </a:solidFill>
              </a:rPr>
              <a:t>種類の異なる様々なリソースをグループ化することができます。</a:t>
            </a:r>
            <a:endParaRPr kumimoji="1" lang="en-US" altLang="ja-JP" sz="1961"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961"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961" kern="0" dirty="0">
                <a:solidFill>
                  <a:srgbClr val="002060"/>
                </a:solidFill>
              </a:rPr>
              <a:t>リソースグループはリージョンを超えて広がることができます。</a:t>
            </a:r>
            <a:endParaRPr kumimoji="1" lang="en-US" altLang="ja-JP" sz="1961"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961"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961" kern="0" dirty="0">
                <a:solidFill>
                  <a:srgbClr val="002060"/>
                </a:solidFill>
              </a:rPr>
              <a:t>リソースグループ毎に、タグ付けや </a:t>
            </a:r>
            <a:r>
              <a:rPr kumimoji="1" lang="en-US" altLang="ja-JP" sz="1961" kern="0" dirty="0">
                <a:solidFill>
                  <a:srgbClr val="002060"/>
                </a:solidFill>
              </a:rPr>
              <a:t>RBAC</a:t>
            </a:r>
            <a:r>
              <a:rPr kumimoji="1" lang="ja-JP" altLang="en-US" sz="1961" kern="0" dirty="0">
                <a:solidFill>
                  <a:srgbClr val="002060"/>
                </a:solidFill>
              </a:rPr>
              <a:t> に</a:t>
            </a:r>
            <a:br>
              <a:rPr kumimoji="1" lang="en-US" altLang="ja-JP" sz="1961" kern="0" dirty="0">
                <a:solidFill>
                  <a:srgbClr val="002060"/>
                </a:solidFill>
              </a:rPr>
            </a:br>
            <a:r>
              <a:rPr kumimoji="1" lang="ja-JP" altLang="en-US" sz="1961" kern="0" dirty="0">
                <a:solidFill>
                  <a:srgbClr val="002060"/>
                </a:solidFill>
              </a:rPr>
              <a:t>よるアクセス制御が可能です。</a:t>
            </a:r>
            <a:endParaRPr kumimoji="1" lang="en-US" altLang="ja-JP" sz="1961"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961" kern="0" dirty="0">
              <a:solidFill>
                <a:srgbClr val="002060"/>
              </a:solidFill>
            </a:endParaRPr>
          </a:p>
        </p:txBody>
      </p:sp>
      <p:sp>
        <p:nvSpPr>
          <p:cNvPr id="5" name="角丸四角形 4"/>
          <p:cNvSpPr/>
          <p:nvPr/>
        </p:nvSpPr>
        <p:spPr bwMode="auto">
          <a:xfrm>
            <a:off x="187583" y="1950230"/>
            <a:ext cx="5837824" cy="4796616"/>
          </a:xfrm>
          <a:prstGeom prst="roundRect">
            <a:avLst>
              <a:gd name="adj" fmla="val 2487"/>
            </a:avLst>
          </a:prstGeom>
          <a:no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1961" b="1" kern="0" dirty="0">
              <a:solidFill>
                <a:srgbClr val="000000"/>
              </a:solidFill>
              <a:cs typeface="Segoe UI" pitchFamily="34" charset="0"/>
            </a:endParaRPr>
          </a:p>
        </p:txBody>
      </p:sp>
      <p:sp>
        <p:nvSpPr>
          <p:cNvPr id="6" name="角丸四角形 5"/>
          <p:cNvSpPr/>
          <p:nvPr/>
        </p:nvSpPr>
        <p:spPr bwMode="auto">
          <a:xfrm>
            <a:off x="380326" y="3003874"/>
            <a:ext cx="5433304" cy="1671812"/>
          </a:xfrm>
          <a:prstGeom prst="roundRect">
            <a:avLst>
              <a:gd name="adj" fmla="val 2487"/>
            </a:avLst>
          </a:prstGeom>
          <a:no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35292" tIns="35292" rIns="35292" bIns="3529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kumimoji="1" lang="ja-JP" altLang="en-US" sz="1765" kern="0" dirty="0">
                <a:solidFill>
                  <a:srgbClr val="000000"/>
                </a:solidFill>
                <a:cs typeface="Segoe UI" pitchFamily="34" charset="0"/>
              </a:rPr>
              <a:t>リージョン</a:t>
            </a:r>
            <a:r>
              <a:rPr kumimoji="1" lang="en-US" altLang="ja-JP" sz="1765" kern="0" dirty="0">
                <a:solidFill>
                  <a:srgbClr val="000000"/>
                </a:solidFill>
                <a:cs typeface="Segoe UI" pitchFamily="34" charset="0"/>
              </a:rPr>
              <a:t>: </a:t>
            </a:r>
            <a:r>
              <a:rPr kumimoji="1" lang="ja-JP" altLang="en-US" sz="1765" kern="0" dirty="0">
                <a:solidFill>
                  <a:srgbClr val="000000"/>
                </a:solidFill>
                <a:cs typeface="Segoe UI" pitchFamily="34" charset="0"/>
              </a:rPr>
              <a:t>東日本</a:t>
            </a:r>
          </a:p>
        </p:txBody>
      </p:sp>
      <p:pic>
        <p:nvPicPr>
          <p:cNvPr id="7" name="図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69" y="1687311"/>
            <a:ext cx="387594" cy="620150"/>
          </a:xfrm>
          <a:prstGeom prst="rect">
            <a:avLst/>
          </a:prstGeom>
        </p:spPr>
      </p:pic>
      <p:sp>
        <p:nvSpPr>
          <p:cNvPr id="8" name="テキスト ボックス 7"/>
          <p:cNvSpPr txBox="1"/>
          <p:nvPr/>
        </p:nvSpPr>
        <p:spPr bwMode="auto">
          <a:xfrm>
            <a:off x="138264" y="1916999"/>
            <a:ext cx="1966966" cy="4489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ja-JP" altLang="en-US" sz="1961" dirty="0">
                <a:solidFill>
                  <a:srgbClr val="000000"/>
                </a:solidFill>
                <a:cs typeface="Segoe UI" charset="0"/>
              </a:rPr>
              <a:t>サブスクリプション</a:t>
            </a:r>
          </a:p>
        </p:txBody>
      </p:sp>
      <p:sp>
        <p:nvSpPr>
          <p:cNvPr id="9" name="角丸四角形 8"/>
          <p:cNvSpPr/>
          <p:nvPr/>
        </p:nvSpPr>
        <p:spPr bwMode="auto">
          <a:xfrm>
            <a:off x="380326" y="5381648"/>
            <a:ext cx="5433305" cy="1148158"/>
          </a:xfrm>
          <a:prstGeom prst="roundRect">
            <a:avLst>
              <a:gd name="adj" fmla="val 2487"/>
            </a:avLst>
          </a:prstGeom>
          <a:no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35292" tIns="35292" rIns="35292" bIns="35292"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r>
              <a:rPr kumimoji="1" lang="ja-JP" altLang="en-US" sz="1765" kern="0" dirty="0">
                <a:solidFill>
                  <a:srgbClr val="000000"/>
                </a:solidFill>
                <a:cs typeface="Segoe UI" pitchFamily="34" charset="0"/>
              </a:rPr>
              <a:t>リージョン</a:t>
            </a:r>
            <a:r>
              <a:rPr kumimoji="1" lang="en-US" altLang="ja-JP" sz="1765" kern="0" dirty="0">
                <a:solidFill>
                  <a:srgbClr val="000000"/>
                </a:solidFill>
                <a:cs typeface="Segoe UI" pitchFamily="34" charset="0"/>
              </a:rPr>
              <a:t>: West US</a:t>
            </a:r>
            <a:endParaRPr kumimoji="1" lang="ja-JP" altLang="en-US" sz="1765" kern="0" dirty="0">
              <a:solidFill>
                <a:srgbClr val="000000"/>
              </a:solidFill>
              <a:cs typeface="Segoe UI" pitchFamily="34" charset="0"/>
            </a:endParaRPr>
          </a:p>
        </p:txBody>
      </p:sp>
      <p:pic>
        <p:nvPicPr>
          <p:cNvPr id="10" name="図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96" y="4271976"/>
            <a:ext cx="442590" cy="262788"/>
          </a:xfrm>
          <a:prstGeom prst="rect">
            <a:avLst/>
          </a:prstGeom>
        </p:spPr>
      </p:pic>
      <p:pic>
        <p:nvPicPr>
          <p:cNvPr id="11" name="図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5136" y="4153914"/>
            <a:ext cx="542952" cy="458116"/>
          </a:xfrm>
          <a:prstGeom prst="rect">
            <a:avLst/>
          </a:prstGeom>
        </p:spPr>
      </p:pic>
      <p:grpSp>
        <p:nvGrpSpPr>
          <p:cNvPr id="12" name="グループ化 11"/>
          <p:cNvGrpSpPr/>
          <p:nvPr/>
        </p:nvGrpSpPr>
        <p:grpSpPr>
          <a:xfrm>
            <a:off x="3753432" y="3370684"/>
            <a:ext cx="1859008" cy="938191"/>
            <a:chOff x="2807669" y="3153309"/>
            <a:chExt cx="1896285" cy="957004"/>
          </a:xfrm>
        </p:grpSpPr>
        <p:pic>
          <p:nvPicPr>
            <p:cNvPr id="13" name="図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7669" y="3398160"/>
              <a:ext cx="467302" cy="467302"/>
            </a:xfrm>
            <a:prstGeom prst="rect">
              <a:avLst/>
            </a:prstGeom>
          </p:spPr>
        </p:pic>
        <p:grpSp>
          <p:nvGrpSpPr>
            <p:cNvPr id="14" name="グループ化 13"/>
            <p:cNvGrpSpPr/>
            <p:nvPr/>
          </p:nvGrpSpPr>
          <p:grpSpPr>
            <a:xfrm>
              <a:off x="3407960" y="3153309"/>
              <a:ext cx="620517" cy="957004"/>
              <a:chOff x="3415240" y="3153309"/>
              <a:chExt cx="620517" cy="957004"/>
            </a:xfrm>
          </p:grpSpPr>
          <p:pic>
            <p:nvPicPr>
              <p:cNvPr id="16" name="図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5240" y="3643011"/>
                <a:ext cx="620517" cy="467302"/>
              </a:xfrm>
              <a:prstGeom prst="rect">
                <a:avLst/>
              </a:prstGeom>
            </p:spPr>
          </p:pic>
          <p:pic>
            <p:nvPicPr>
              <p:cNvPr id="17" name="図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1697" y="3153309"/>
                <a:ext cx="487603" cy="380940"/>
              </a:xfrm>
              <a:prstGeom prst="rect">
                <a:avLst/>
              </a:prstGeom>
            </p:spPr>
          </p:pic>
        </p:grpSp>
        <p:pic>
          <p:nvPicPr>
            <p:cNvPr id="15" name="図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1467" y="3360568"/>
              <a:ext cx="542487" cy="542487"/>
            </a:xfrm>
            <a:prstGeom prst="rect">
              <a:avLst/>
            </a:prstGeom>
          </p:spPr>
        </p:pic>
      </p:grpSp>
      <p:grpSp>
        <p:nvGrpSpPr>
          <p:cNvPr id="34" name="グループ化 33"/>
          <p:cNvGrpSpPr/>
          <p:nvPr/>
        </p:nvGrpSpPr>
        <p:grpSpPr>
          <a:xfrm>
            <a:off x="3750878" y="5696718"/>
            <a:ext cx="1864116" cy="536071"/>
            <a:chOff x="3828695" y="5466959"/>
            <a:chExt cx="1901495" cy="546820"/>
          </a:xfrm>
        </p:grpSpPr>
        <p:pic>
          <p:nvPicPr>
            <p:cNvPr id="21" name="図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0075" y="5466959"/>
              <a:ext cx="410115" cy="546820"/>
            </a:xfrm>
            <a:prstGeom prst="rect">
              <a:avLst/>
            </a:prstGeom>
          </p:spPr>
        </p:pic>
        <p:pic>
          <p:nvPicPr>
            <p:cNvPr id="23" name="図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27953" y="5468584"/>
              <a:ext cx="543571" cy="543571"/>
            </a:xfrm>
            <a:prstGeom prst="rect">
              <a:avLst/>
            </a:prstGeom>
          </p:spPr>
        </p:pic>
        <p:pic>
          <p:nvPicPr>
            <p:cNvPr id="24" name="図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28695" y="5476540"/>
              <a:ext cx="450708" cy="527659"/>
            </a:xfrm>
            <a:prstGeom prst="rect">
              <a:avLst/>
            </a:prstGeom>
          </p:spPr>
        </p:pic>
      </p:grpSp>
      <p:grpSp>
        <p:nvGrpSpPr>
          <p:cNvPr id="25" name="グループ化 24"/>
          <p:cNvGrpSpPr/>
          <p:nvPr/>
        </p:nvGrpSpPr>
        <p:grpSpPr>
          <a:xfrm>
            <a:off x="835563" y="3334002"/>
            <a:ext cx="1576161" cy="979774"/>
            <a:chOff x="767114" y="2939764"/>
            <a:chExt cx="1607766" cy="999420"/>
          </a:xfrm>
        </p:grpSpPr>
        <p:grpSp>
          <p:nvGrpSpPr>
            <p:cNvPr id="26" name="グループ化 25"/>
            <p:cNvGrpSpPr/>
            <p:nvPr/>
          </p:nvGrpSpPr>
          <p:grpSpPr>
            <a:xfrm>
              <a:off x="1326577" y="2939764"/>
              <a:ext cx="504056" cy="999420"/>
              <a:chOff x="1326577" y="2939764"/>
              <a:chExt cx="504056" cy="999420"/>
            </a:xfrm>
          </p:grpSpPr>
          <p:pic>
            <p:nvPicPr>
              <p:cNvPr id="29" name="図 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26577" y="2939764"/>
                <a:ext cx="504056" cy="467302"/>
              </a:xfrm>
              <a:prstGeom prst="rect">
                <a:avLst/>
              </a:prstGeom>
            </p:spPr>
          </p:pic>
          <p:pic>
            <p:nvPicPr>
              <p:cNvPr id="30" name="図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26577" y="3471882"/>
                <a:ext cx="504056" cy="467302"/>
              </a:xfrm>
              <a:prstGeom prst="rect">
                <a:avLst/>
              </a:prstGeom>
            </p:spPr>
          </p:pic>
        </p:grpSp>
        <p:pic>
          <p:nvPicPr>
            <p:cNvPr id="27" name="図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7114" y="3200631"/>
              <a:ext cx="477687" cy="477687"/>
            </a:xfrm>
            <a:prstGeom prst="rect">
              <a:avLst/>
            </a:prstGeom>
          </p:spPr>
        </p:pic>
        <p:pic>
          <p:nvPicPr>
            <p:cNvPr id="28" name="図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4765" y="3166064"/>
              <a:ext cx="410115" cy="546820"/>
            </a:xfrm>
            <a:prstGeom prst="rect">
              <a:avLst/>
            </a:prstGeom>
          </p:spPr>
        </p:pic>
      </p:grpSp>
      <p:pic>
        <p:nvPicPr>
          <p:cNvPr id="31" name="図 3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77524" y="5749468"/>
            <a:ext cx="559022" cy="483321"/>
          </a:xfrm>
          <a:prstGeom prst="rect">
            <a:avLst/>
          </a:prstGeom>
        </p:spPr>
      </p:pic>
      <p:pic>
        <p:nvPicPr>
          <p:cNvPr id="32" name="図 3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2709" y="5744319"/>
            <a:ext cx="498814" cy="493618"/>
          </a:xfrm>
          <a:prstGeom prst="rect">
            <a:avLst/>
          </a:prstGeom>
        </p:spPr>
      </p:pic>
      <p:pic>
        <p:nvPicPr>
          <p:cNvPr id="33" name="図 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92449" y="5762070"/>
            <a:ext cx="494147" cy="458116"/>
          </a:xfrm>
          <a:prstGeom prst="rect">
            <a:avLst/>
          </a:prstGeom>
        </p:spPr>
      </p:pic>
      <p:sp>
        <p:nvSpPr>
          <p:cNvPr id="36" name="角丸四角形 35"/>
          <p:cNvSpPr/>
          <p:nvPr/>
        </p:nvSpPr>
        <p:spPr bwMode="auto">
          <a:xfrm>
            <a:off x="383025" y="2581891"/>
            <a:ext cx="2472906" cy="4035113"/>
          </a:xfrm>
          <a:prstGeom prst="roundRect">
            <a:avLst>
              <a:gd name="adj" fmla="val 2487"/>
            </a:avLst>
          </a:prstGeom>
          <a:noFill/>
          <a:ln w="28575" cap="flat" cmpd="sng" algn="ctr">
            <a:solidFill>
              <a:srgbClr val="FF0000"/>
            </a:solidFill>
            <a:prstDash val="sysDash"/>
            <a:headEnd type="none" w="med" len="med"/>
            <a:tailEnd type="none" w="med" len="med"/>
          </a:ln>
          <a:effectLst/>
        </p:spPr>
        <p:txBody>
          <a:bodyPr rot="0" spcFirstLastPara="0" vertOverflow="overflow" horzOverflow="overflow" vert="horz" wrap="square" lIns="35292" tIns="70585" rIns="35292" bIns="3529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kumimoji="1" lang="ja-JP" altLang="en-US" sz="1961" kern="0" dirty="0">
                <a:solidFill>
                  <a:srgbClr val="000000"/>
                </a:solidFill>
                <a:cs typeface="Segoe UI" pitchFamily="34" charset="0"/>
              </a:rPr>
              <a:t>リソースグループ</a:t>
            </a:r>
          </a:p>
        </p:txBody>
      </p:sp>
      <p:pic>
        <p:nvPicPr>
          <p:cNvPr id="38" name="図 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71553" y="271771"/>
            <a:ext cx="814219" cy="661553"/>
          </a:xfrm>
          <a:prstGeom prst="rect">
            <a:avLst/>
          </a:prstGeom>
        </p:spPr>
      </p:pic>
      <p:sp>
        <p:nvSpPr>
          <p:cNvPr id="39" name="角丸四角形 38"/>
          <p:cNvSpPr/>
          <p:nvPr/>
        </p:nvSpPr>
        <p:spPr bwMode="auto">
          <a:xfrm>
            <a:off x="3446483" y="2581892"/>
            <a:ext cx="2367147" cy="2161995"/>
          </a:xfrm>
          <a:prstGeom prst="roundRect">
            <a:avLst>
              <a:gd name="adj" fmla="val 2487"/>
            </a:avLst>
          </a:prstGeom>
          <a:noFill/>
          <a:ln w="28575" cap="flat" cmpd="sng" algn="ctr">
            <a:solidFill>
              <a:srgbClr val="FF0000"/>
            </a:solidFill>
            <a:prstDash val="sysDash"/>
            <a:headEnd type="none" w="med" len="med"/>
            <a:tailEnd type="none" w="med" len="med"/>
          </a:ln>
          <a:effectLst/>
        </p:spPr>
        <p:txBody>
          <a:bodyPr rot="0" spcFirstLastPara="0" vertOverflow="overflow" horzOverflow="overflow" vert="horz" wrap="square" lIns="35292" tIns="70585" rIns="35292" bIns="3529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kumimoji="1" lang="ja-JP" altLang="en-US" sz="1961" kern="0" dirty="0">
                <a:solidFill>
                  <a:srgbClr val="000000"/>
                </a:solidFill>
                <a:cs typeface="Segoe UI" pitchFamily="34" charset="0"/>
              </a:rPr>
              <a:t>リソースグループ</a:t>
            </a:r>
          </a:p>
        </p:txBody>
      </p:sp>
      <p:pic>
        <p:nvPicPr>
          <p:cNvPr id="35" name="図 3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69106" y="2440881"/>
            <a:ext cx="447655" cy="363720"/>
          </a:xfrm>
          <a:prstGeom prst="rect">
            <a:avLst/>
          </a:prstGeom>
        </p:spPr>
      </p:pic>
      <p:pic>
        <p:nvPicPr>
          <p:cNvPr id="37" name="図 3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69290" y="2440881"/>
            <a:ext cx="447655" cy="363720"/>
          </a:xfrm>
          <a:prstGeom prst="rect">
            <a:avLst/>
          </a:prstGeom>
        </p:spPr>
      </p:pic>
      <p:sp>
        <p:nvSpPr>
          <p:cNvPr id="40" name="角丸四角形 39"/>
          <p:cNvSpPr/>
          <p:nvPr/>
        </p:nvSpPr>
        <p:spPr bwMode="auto">
          <a:xfrm>
            <a:off x="3446483" y="5042495"/>
            <a:ext cx="2367147" cy="1575180"/>
          </a:xfrm>
          <a:prstGeom prst="roundRect">
            <a:avLst>
              <a:gd name="adj" fmla="val 2487"/>
            </a:avLst>
          </a:prstGeom>
          <a:noFill/>
          <a:ln w="28575" cap="flat" cmpd="sng" algn="ctr">
            <a:solidFill>
              <a:srgbClr val="FF0000"/>
            </a:solidFill>
            <a:prstDash val="sysDash"/>
            <a:headEnd type="none" w="med" len="med"/>
            <a:tailEnd type="none" w="med" len="med"/>
          </a:ln>
          <a:effectLst/>
        </p:spPr>
        <p:txBody>
          <a:bodyPr rot="0" spcFirstLastPara="0" vertOverflow="overflow" horzOverflow="overflow" vert="horz" wrap="square" lIns="35292" tIns="70585" rIns="35292" bIns="35292"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kumimoji="1" lang="ja-JP" altLang="en-US" sz="1961" kern="0" dirty="0">
                <a:solidFill>
                  <a:srgbClr val="000000"/>
                </a:solidFill>
                <a:cs typeface="Segoe UI" pitchFamily="34" charset="0"/>
              </a:rPr>
              <a:t>リソースグループ</a:t>
            </a:r>
          </a:p>
        </p:txBody>
      </p:sp>
      <p:pic>
        <p:nvPicPr>
          <p:cNvPr id="41" name="図 4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69106" y="4901179"/>
            <a:ext cx="447655" cy="363720"/>
          </a:xfrm>
          <a:prstGeom prst="rect">
            <a:avLst/>
          </a:prstGeom>
        </p:spPr>
      </p:pic>
    </p:spTree>
    <p:extLst>
      <p:ext uri="{BB962C8B-B14F-4D97-AF65-F5344CB8AC3E}">
        <p14:creationId xmlns:p14="http://schemas.microsoft.com/office/powerpoint/2010/main" val="149812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ネットワークの保護</a:t>
            </a:r>
          </a:p>
        </p:txBody>
      </p:sp>
      <p:sp>
        <p:nvSpPr>
          <p:cNvPr id="3" name="テキスト プレースホルダー 2"/>
          <p:cNvSpPr>
            <a:spLocks noGrp="1"/>
          </p:cNvSpPr>
          <p:nvPr>
            <p:ph type="body" sz="quarter" idx="11"/>
          </p:nvPr>
        </p:nvSpPr>
        <p:spPr>
          <a:xfrm>
            <a:off x="3474709" y="4704803"/>
            <a:ext cx="6947121" cy="553998"/>
          </a:xfrm>
        </p:spPr>
        <p:txBody>
          <a:bodyPr/>
          <a:lstStyle/>
          <a:p>
            <a:r>
              <a:rPr kumimoji="1" lang="en-US" altLang="ja-JP" dirty="0"/>
              <a:t>Network</a:t>
            </a:r>
            <a:endParaRPr kumimoji="1" lang="ja-JP" altLang="en-US" dirty="0"/>
          </a:p>
        </p:txBody>
      </p:sp>
    </p:spTree>
    <p:extLst>
      <p:ext uri="{BB962C8B-B14F-4D97-AF65-F5344CB8AC3E}">
        <p14:creationId xmlns:p14="http://schemas.microsoft.com/office/powerpoint/2010/main" val="967073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z="5294" dirty="0"/>
              <a:t>複数層のセキュリティ、保護、分離</a:t>
            </a:r>
            <a:endParaRPr kumimoji="1" lang="ja-JP" altLang="en-US" sz="5882" dirty="0"/>
          </a:p>
        </p:txBody>
      </p:sp>
      <p:sp>
        <p:nvSpPr>
          <p:cNvPr id="5" name="Oval 4"/>
          <p:cNvSpPr/>
          <p:nvPr/>
        </p:nvSpPr>
        <p:spPr bwMode="auto">
          <a:xfrm flipH="1">
            <a:off x="119833" y="1337342"/>
            <a:ext cx="8890271" cy="5154443"/>
          </a:xfrm>
          <a:prstGeom prst="ellipse">
            <a:avLst/>
          </a:prstGeom>
          <a:noFill/>
          <a:ln w="25400" cap="flat" cmpd="sng" algn="ctr">
            <a:solidFill>
              <a:schemeClr val="accent1"/>
            </a:solidFill>
            <a:prstDash val="dash"/>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4011" fontAlgn="base">
              <a:spcBef>
                <a:spcPct val="0"/>
              </a:spcBef>
              <a:spcAft>
                <a:spcPct val="0"/>
              </a:spcAft>
              <a:defRPr/>
            </a:pPr>
            <a:endParaRPr kumimoji="0" lang="en-US" sz="1961" kern="0" dirty="0">
              <a:gradFill>
                <a:gsLst>
                  <a:gs pos="0">
                    <a:srgbClr val="FFFFFF"/>
                  </a:gs>
                  <a:gs pos="100000">
                    <a:srgbClr val="FFFFFF"/>
                  </a:gs>
                </a:gsLst>
                <a:lin ang="5400000" scaled="0"/>
              </a:gradFill>
            </a:endParaRPr>
          </a:p>
        </p:txBody>
      </p:sp>
      <p:sp>
        <p:nvSpPr>
          <p:cNvPr id="6" name="Oval 5"/>
          <p:cNvSpPr>
            <a:spLocks noChangeAspect="1"/>
          </p:cNvSpPr>
          <p:nvPr/>
        </p:nvSpPr>
        <p:spPr bwMode="auto">
          <a:xfrm flipH="1">
            <a:off x="569495" y="1983240"/>
            <a:ext cx="6255267" cy="3795630"/>
          </a:xfrm>
          <a:prstGeom prst="ellipse">
            <a:avLst/>
          </a:prstGeom>
          <a:noFill/>
          <a:ln w="25400" cap="flat" cmpd="sng" algn="ctr">
            <a:solidFill>
              <a:schemeClr val="accent1"/>
            </a:solidFill>
            <a:prstDash val="dash"/>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4011" fontAlgn="base">
              <a:spcBef>
                <a:spcPct val="0"/>
              </a:spcBef>
              <a:spcAft>
                <a:spcPct val="0"/>
              </a:spcAft>
              <a:defRPr/>
            </a:pPr>
            <a:endParaRPr kumimoji="0" lang="en-US" sz="1961" kern="0" dirty="0">
              <a:gradFill>
                <a:gsLst>
                  <a:gs pos="0">
                    <a:srgbClr val="FFFFFF"/>
                  </a:gs>
                  <a:gs pos="100000">
                    <a:srgbClr val="FFFFFF"/>
                  </a:gs>
                </a:gsLst>
                <a:lin ang="5400000" scaled="0"/>
              </a:gradFill>
            </a:endParaRPr>
          </a:p>
        </p:txBody>
      </p:sp>
      <p:sp>
        <p:nvSpPr>
          <p:cNvPr id="7" name="Oval 6"/>
          <p:cNvSpPr>
            <a:spLocks noChangeAspect="1"/>
          </p:cNvSpPr>
          <p:nvPr/>
        </p:nvSpPr>
        <p:spPr bwMode="auto">
          <a:xfrm flipH="1">
            <a:off x="814772" y="2366061"/>
            <a:ext cx="4908442" cy="3036504"/>
          </a:xfrm>
          <a:prstGeom prst="ellipse">
            <a:avLst/>
          </a:prstGeom>
          <a:noFill/>
          <a:ln w="25400" cap="flat" cmpd="sng" algn="ctr">
            <a:solidFill>
              <a:schemeClr val="accent1"/>
            </a:solidFill>
            <a:prstDash val="dash"/>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4011" fontAlgn="base">
              <a:spcBef>
                <a:spcPct val="0"/>
              </a:spcBef>
              <a:spcAft>
                <a:spcPct val="0"/>
              </a:spcAft>
              <a:defRPr/>
            </a:pPr>
            <a:endParaRPr kumimoji="0" lang="en-US" sz="1961" kern="0" dirty="0">
              <a:gradFill>
                <a:gsLst>
                  <a:gs pos="0">
                    <a:srgbClr val="FFFFFF"/>
                  </a:gs>
                  <a:gs pos="100000">
                    <a:srgbClr val="FFFFFF"/>
                  </a:gs>
                </a:gsLst>
                <a:lin ang="5400000" scaled="0"/>
              </a:gradFill>
            </a:endParaRPr>
          </a:p>
        </p:txBody>
      </p:sp>
      <p:sp>
        <p:nvSpPr>
          <p:cNvPr id="8" name="Oval 7"/>
          <p:cNvSpPr>
            <a:spLocks noChangeAspect="1"/>
          </p:cNvSpPr>
          <p:nvPr/>
        </p:nvSpPr>
        <p:spPr bwMode="auto">
          <a:xfrm flipH="1">
            <a:off x="1075612" y="2666454"/>
            <a:ext cx="3509962" cy="2429203"/>
          </a:xfrm>
          <a:prstGeom prst="ellipse">
            <a:avLst/>
          </a:prstGeom>
          <a:noFill/>
          <a:ln w="25400" cap="flat" cmpd="sng" algn="ctr">
            <a:solidFill>
              <a:schemeClr val="accent1"/>
            </a:solidFill>
            <a:prstDash val="dash"/>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4011" fontAlgn="base">
              <a:spcBef>
                <a:spcPct val="0"/>
              </a:spcBef>
              <a:spcAft>
                <a:spcPct val="0"/>
              </a:spcAft>
              <a:defRPr/>
            </a:pPr>
            <a:endParaRPr kumimoji="0" lang="en-US" sz="1961" kern="0" dirty="0">
              <a:gradFill>
                <a:gsLst>
                  <a:gs pos="0">
                    <a:srgbClr val="FFFFFF"/>
                  </a:gs>
                  <a:gs pos="100000">
                    <a:srgbClr val="FFFFFF"/>
                  </a:gs>
                </a:gsLst>
                <a:lin ang="5400000" scaled="0"/>
              </a:gradFill>
            </a:endParaRPr>
          </a:p>
        </p:txBody>
      </p:sp>
      <p:sp>
        <p:nvSpPr>
          <p:cNvPr id="9" name="TextBox 8"/>
          <p:cNvSpPr txBox="1"/>
          <p:nvPr/>
        </p:nvSpPr>
        <p:spPr>
          <a:xfrm flipH="1">
            <a:off x="8506788" y="3487938"/>
            <a:ext cx="995337" cy="908159"/>
          </a:xfrm>
          <a:prstGeom prst="rect">
            <a:avLst/>
          </a:prstGeom>
          <a:solidFill>
            <a:schemeClr val="bg1"/>
          </a:solidFill>
        </p:spPr>
        <p:txBody>
          <a:bodyPr wrap="none" lIns="179262" tIns="143409" rIns="179262" bIns="143409" rtlCol="0">
            <a:spAutoFit/>
          </a:bodyPr>
          <a:lstStyle/>
          <a:p>
            <a:pPr algn="ctr" defTabSz="896386">
              <a:lnSpc>
                <a:spcPct val="90000"/>
              </a:lnSpc>
              <a:spcAft>
                <a:spcPts val="588"/>
              </a:spcAft>
              <a:defRPr/>
            </a:pPr>
            <a:r>
              <a:rPr kumimoji="0" lang="en-US" sz="1961" kern="0" dirty="0" err="1">
                <a:solidFill>
                  <a:schemeClr val="accent1"/>
                </a:solidFill>
                <a:effectLst>
                  <a:outerShdw blurRad="38100" dist="38100" dir="2700000" algn="tl">
                    <a:srgbClr val="000000">
                      <a:alpha val="43137"/>
                    </a:srgbClr>
                  </a:outerShdw>
                </a:effectLst>
              </a:rPr>
              <a:t>DDoS</a:t>
            </a:r>
            <a:endParaRPr kumimoji="0" lang="en-US" sz="1961" kern="0" dirty="0">
              <a:solidFill>
                <a:schemeClr val="accent1"/>
              </a:solidFill>
            </a:endParaRPr>
          </a:p>
          <a:p>
            <a:pPr algn="ctr" defTabSz="896386">
              <a:lnSpc>
                <a:spcPct val="90000"/>
              </a:lnSpc>
              <a:spcAft>
                <a:spcPts val="588"/>
              </a:spcAft>
              <a:defRPr/>
            </a:pPr>
            <a:r>
              <a:rPr kumimoji="0" lang="ja-JP" altLang="en-US" sz="1961" kern="0" dirty="0">
                <a:solidFill>
                  <a:schemeClr val="accent1"/>
                </a:solidFill>
                <a:effectLst>
                  <a:outerShdw blurRad="38100" dist="38100" dir="2700000" algn="tl">
                    <a:srgbClr val="000000">
                      <a:alpha val="43137"/>
                    </a:srgbClr>
                  </a:outerShdw>
                </a:effectLst>
              </a:rPr>
              <a:t>保護</a:t>
            </a:r>
            <a:endParaRPr kumimoji="0" lang="en-US" sz="1961" kern="0" dirty="0">
              <a:solidFill>
                <a:schemeClr val="accent1"/>
              </a:solidFill>
            </a:endParaRPr>
          </a:p>
        </p:txBody>
      </p:sp>
      <p:sp>
        <p:nvSpPr>
          <p:cNvPr id="10" name="TextBox 9"/>
          <p:cNvSpPr txBox="1"/>
          <p:nvPr/>
        </p:nvSpPr>
        <p:spPr>
          <a:xfrm flipH="1">
            <a:off x="6162628" y="3294387"/>
            <a:ext cx="1310028" cy="1255144"/>
          </a:xfrm>
          <a:prstGeom prst="rect">
            <a:avLst/>
          </a:prstGeom>
          <a:solidFill>
            <a:schemeClr val="bg1"/>
          </a:solidFill>
        </p:spPr>
        <p:txBody>
          <a:bodyPr wrap="square" lIns="179262" tIns="143409" rIns="179262" bIns="143409" rtlCol="0">
            <a:spAutoFit/>
          </a:bodyPr>
          <a:lstStyle/>
          <a:p>
            <a:pPr algn="ctr" defTabSz="896386">
              <a:lnSpc>
                <a:spcPct val="90000"/>
              </a:lnSpc>
              <a:spcAft>
                <a:spcPts val="588"/>
              </a:spcAft>
              <a:defRPr/>
            </a:pPr>
            <a:r>
              <a:rPr kumimoji="0" lang="en-US" sz="1961" kern="0" dirty="0">
                <a:solidFill>
                  <a:schemeClr val="accent1"/>
                </a:solidFill>
                <a:effectLst>
                  <a:outerShdw blurRad="38100" dist="38100" dir="2700000" algn="tl">
                    <a:srgbClr val="000000">
                      <a:alpha val="43137"/>
                    </a:srgbClr>
                  </a:outerShdw>
                </a:effectLst>
              </a:rPr>
              <a:t>Virtual </a:t>
            </a:r>
            <a:endParaRPr kumimoji="0" lang="en-US" sz="1961" kern="0" dirty="0">
              <a:solidFill>
                <a:schemeClr val="accent1"/>
              </a:solidFill>
            </a:endParaRPr>
          </a:p>
          <a:p>
            <a:pPr algn="ctr" defTabSz="896386">
              <a:lnSpc>
                <a:spcPct val="90000"/>
              </a:lnSpc>
              <a:spcAft>
                <a:spcPts val="588"/>
              </a:spcAft>
              <a:defRPr/>
            </a:pPr>
            <a:r>
              <a:rPr kumimoji="0" lang="en-US" sz="1961" kern="0" dirty="0">
                <a:solidFill>
                  <a:schemeClr val="accent1"/>
                </a:solidFill>
                <a:effectLst>
                  <a:outerShdw blurRad="38100" dist="38100" dir="2700000" algn="tl">
                    <a:srgbClr val="000000">
                      <a:alpha val="43137"/>
                    </a:srgbClr>
                  </a:outerShdw>
                </a:effectLst>
              </a:rPr>
              <a:t>Network</a:t>
            </a:r>
            <a:endParaRPr kumimoji="0" lang="en-US" sz="1961" kern="0" dirty="0">
              <a:solidFill>
                <a:schemeClr val="accent1"/>
              </a:solidFill>
            </a:endParaRPr>
          </a:p>
          <a:p>
            <a:pPr algn="ctr" defTabSz="896386">
              <a:lnSpc>
                <a:spcPct val="90000"/>
              </a:lnSpc>
              <a:spcAft>
                <a:spcPts val="588"/>
              </a:spcAft>
              <a:defRPr/>
            </a:pPr>
            <a:r>
              <a:rPr kumimoji="0" lang="ja-JP" altLang="en-US" sz="1961" kern="0" dirty="0">
                <a:solidFill>
                  <a:schemeClr val="accent1"/>
                </a:solidFill>
                <a:effectLst>
                  <a:outerShdw blurRad="38100" dist="38100" dir="2700000" algn="tl">
                    <a:srgbClr val="000000">
                      <a:alpha val="43137"/>
                    </a:srgbClr>
                  </a:outerShdw>
                </a:effectLst>
              </a:rPr>
              <a:t>分離</a:t>
            </a:r>
            <a:endParaRPr kumimoji="0" lang="en-US" sz="1961" kern="0" dirty="0">
              <a:solidFill>
                <a:schemeClr val="accent1"/>
              </a:solidFill>
            </a:endParaRPr>
          </a:p>
        </p:txBody>
      </p:sp>
      <p:sp>
        <p:nvSpPr>
          <p:cNvPr id="11" name="TextBox 10"/>
          <p:cNvSpPr txBox="1"/>
          <p:nvPr/>
        </p:nvSpPr>
        <p:spPr>
          <a:xfrm flipH="1">
            <a:off x="5316331" y="3605977"/>
            <a:ext cx="855750" cy="561168"/>
          </a:xfrm>
          <a:prstGeom prst="rect">
            <a:avLst/>
          </a:prstGeom>
          <a:solidFill>
            <a:schemeClr val="bg1"/>
          </a:solidFill>
        </p:spPr>
        <p:txBody>
          <a:bodyPr wrap="none" lIns="179262" tIns="143409" rIns="179262" bIns="143409" rtlCol="0">
            <a:spAutoFit/>
          </a:bodyPr>
          <a:lstStyle/>
          <a:p>
            <a:pPr algn="ctr" defTabSz="896386">
              <a:lnSpc>
                <a:spcPct val="90000"/>
              </a:lnSpc>
              <a:spcAft>
                <a:spcPts val="588"/>
              </a:spcAft>
              <a:defRPr/>
            </a:pPr>
            <a:r>
              <a:rPr kumimoji="0" lang="en-US" sz="1961" kern="0" dirty="0">
                <a:solidFill>
                  <a:schemeClr val="accent1"/>
                </a:solidFill>
                <a:effectLst>
                  <a:outerShdw blurRad="38100" dist="38100" dir="2700000" algn="tl">
                    <a:srgbClr val="000000">
                      <a:alpha val="43137"/>
                    </a:srgbClr>
                  </a:outerShdw>
                </a:effectLst>
              </a:rPr>
              <a:t>NSG</a:t>
            </a:r>
            <a:endParaRPr kumimoji="0" lang="en-US" sz="1961" kern="0" dirty="0">
              <a:solidFill>
                <a:schemeClr val="accent1"/>
              </a:solidFill>
            </a:endParaRPr>
          </a:p>
        </p:txBody>
      </p:sp>
      <p:sp>
        <p:nvSpPr>
          <p:cNvPr id="12" name="TextBox 11"/>
          <p:cNvSpPr txBox="1"/>
          <p:nvPr/>
        </p:nvSpPr>
        <p:spPr>
          <a:xfrm flipH="1">
            <a:off x="4040680" y="3429000"/>
            <a:ext cx="1089789" cy="1181210"/>
          </a:xfrm>
          <a:prstGeom prst="rect">
            <a:avLst/>
          </a:prstGeom>
          <a:solidFill>
            <a:schemeClr val="bg1"/>
          </a:solidFill>
        </p:spPr>
        <p:txBody>
          <a:bodyPr wrap="none" lIns="179262" tIns="143409" rIns="179262" bIns="143409" rtlCol="0">
            <a:spAutoFit/>
          </a:bodyPr>
          <a:lstStyle/>
          <a:p>
            <a:pPr algn="ctr" defTabSz="896386">
              <a:lnSpc>
                <a:spcPct val="90000"/>
              </a:lnSpc>
              <a:spcAft>
                <a:spcPts val="588"/>
              </a:spcAft>
              <a:defRPr/>
            </a:pPr>
            <a:r>
              <a:rPr kumimoji="0" lang="en-US" sz="1961" kern="0" dirty="0">
                <a:solidFill>
                  <a:schemeClr val="accent1"/>
                </a:solidFill>
                <a:effectLst>
                  <a:outerShdw blurRad="38100" dist="38100" dir="2700000" algn="tl">
                    <a:srgbClr val="000000">
                      <a:alpha val="43137"/>
                    </a:srgbClr>
                  </a:outerShdw>
                </a:effectLst>
              </a:rPr>
              <a:t>VM</a:t>
            </a:r>
            <a:endParaRPr kumimoji="0" lang="en-US" sz="1961" kern="0" dirty="0">
              <a:solidFill>
                <a:schemeClr val="accent1"/>
              </a:solidFill>
            </a:endParaRPr>
          </a:p>
          <a:p>
            <a:pPr algn="ctr" defTabSz="896386">
              <a:lnSpc>
                <a:spcPct val="90000"/>
              </a:lnSpc>
              <a:spcAft>
                <a:spcPts val="588"/>
              </a:spcAft>
              <a:defRPr/>
            </a:pPr>
            <a:r>
              <a:rPr kumimoji="0" lang="ja-JP" altLang="en-US" sz="1961" kern="0" dirty="0">
                <a:solidFill>
                  <a:schemeClr val="accent1"/>
                </a:solidFill>
                <a:effectLst>
                  <a:outerShdw blurRad="38100" dist="38100" dir="2700000" algn="tl">
                    <a:srgbClr val="000000">
                      <a:alpha val="43137"/>
                    </a:srgbClr>
                  </a:outerShdw>
                </a:effectLst>
              </a:rPr>
              <a:t>ファイア</a:t>
            </a:r>
            <a:br>
              <a:rPr kumimoji="0" lang="en-US" altLang="ja-JP" sz="1961" kern="0" dirty="0">
                <a:solidFill>
                  <a:schemeClr val="accent1"/>
                </a:solidFill>
                <a:effectLst>
                  <a:outerShdw blurRad="38100" dist="38100" dir="2700000" algn="tl">
                    <a:srgbClr val="000000">
                      <a:alpha val="43137"/>
                    </a:srgbClr>
                  </a:outerShdw>
                </a:effectLst>
              </a:rPr>
            </a:br>
            <a:r>
              <a:rPr kumimoji="0" lang="ja-JP" altLang="en-US" sz="1961" kern="0" dirty="0">
                <a:solidFill>
                  <a:schemeClr val="accent1"/>
                </a:solidFill>
                <a:effectLst>
                  <a:outerShdw blurRad="38100" dist="38100" dir="2700000" algn="tl">
                    <a:srgbClr val="000000">
                      <a:alpha val="43137"/>
                    </a:srgbClr>
                  </a:outerShdw>
                </a:effectLst>
              </a:rPr>
              <a:t>ウォール</a:t>
            </a:r>
            <a:endParaRPr kumimoji="0" lang="en-US" sz="1961" kern="0" dirty="0">
              <a:solidFill>
                <a:schemeClr val="accent1"/>
              </a:solidFill>
            </a:endParaRPr>
          </a:p>
        </p:txBody>
      </p:sp>
      <p:sp>
        <p:nvSpPr>
          <p:cNvPr id="13" name="Oval 12"/>
          <p:cNvSpPr>
            <a:spLocks noChangeAspect="1"/>
          </p:cNvSpPr>
          <p:nvPr/>
        </p:nvSpPr>
        <p:spPr bwMode="auto">
          <a:xfrm flipH="1">
            <a:off x="1241729" y="3149356"/>
            <a:ext cx="2340445" cy="1457522"/>
          </a:xfrm>
          <a:prstGeom prst="ellipse">
            <a:avLst/>
          </a:prstGeom>
          <a:solidFill>
            <a:srgbClr val="0078D7"/>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5714" rIns="0" bIns="45714" numCol="1" rtlCol="0" anchor="ctr" anchorCtr="0" compatLnSpc="1">
            <a:prstTxWarp prst="textNoShape">
              <a:avLst/>
            </a:prstTxWarp>
          </a:bodyPr>
          <a:lstStyle/>
          <a:p>
            <a:pPr algn="ctr" defTabSz="914011" fontAlgn="base">
              <a:spcBef>
                <a:spcPct val="0"/>
              </a:spcBef>
              <a:spcAft>
                <a:spcPct val="0"/>
              </a:spcAft>
              <a:defRPr/>
            </a:pPr>
            <a:endParaRPr kumimoji="0" lang="en-US" sz="1961" kern="0" dirty="0">
              <a:gradFill>
                <a:gsLst>
                  <a:gs pos="0">
                    <a:srgbClr val="FFFFFF"/>
                  </a:gs>
                  <a:gs pos="100000">
                    <a:srgbClr val="FFFFFF"/>
                  </a:gs>
                </a:gsLst>
                <a:lin ang="5400000" scaled="0"/>
              </a:gradFill>
            </a:endParaRPr>
          </a:p>
        </p:txBody>
      </p:sp>
      <p:sp>
        <p:nvSpPr>
          <p:cNvPr id="14" name="TextBox 13"/>
          <p:cNvSpPr txBox="1"/>
          <p:nvPr/>
        </p:nvSpPr>
        <p:spPr>
          <a:xfrm flipH="1">
            <a:off x="1273114" y="3429001"/>
            <a:ext cx="2277673" cy="832727"/>
          </a:xfrm>
          <a:prstGeom prst="rect">
            <a:avLst/>
          </a:prstGeom>
          <a:noFill/>
        </p:spPr>
        <p:txBody>
          <a:bodyPr wrap="none" lIns="179262" tIns="143409" rIns="179262" bIns="143409" rtlCol="0">
            <a:spAutoFit/>
          </a:bodyPr>
          <a:lstStyle/>
          <a:p>
            <a:pPr algn="ctr" defTabSz="896386">
              <a:lnSpc>
                <a:spcPct val="90000"/>
              </a:lnSpc>
              <a:spcAft>
                <a:spcPts val="588"/>
              </a:spcAft>
              <a:defRPr/>
            </a:pPr>
            <a:r>
              <a:rPr kumimoji="0" lang="en-US" sz="1961" kern="0" dirty="0">
                <a:solidFill>
                  <a:srgbClr val="FFFFFF"/>
                </a:solidFill>
                <a:effectLst>
                  <a:outerShdw blurRad="38100" dist="38100" dir="2700000" algn="tl">
                    <a:srgbClr val="000000">
                      <a:alpha val="43137"/>
                    </a:srgbClr>
                  </a:outerShdw>
                </a:effectLst>
              </a:rPr>
              <a:t>Cloud Services</a:t>
            </a:r>
            <a:r>
              <a:rPr kumimoji="0" lang="ja-JP" altLang="en-US" sz="1961" kern="0" dirty="0">
                <a:solidFill>
                  <a:srgbClr val="FFFFFF"/>
                </a:solidFill>
                <a:effectLst>
                  <a:outerShdw blurRad="38100" dist="38100" dir="2700000" algn="tl">
                    <a:srgbClr val="000000">
                      <a:alpha val="43137"/>
                    </a:srgbClr>
                  </a:outerShdw>
                </a:effectLst>
              </a:rPr>
              <a:t> </a:t>
            </a:r>
            <a:r>
              <a:rPr kumimoji="0" lang="en-US" altLang="ja-JP" sz="1961" kern="0" dirty="0">
                <a:solidFill>
                  <a:srgbClr val="FFFFFF"/>
                </a:solidFill>
                <a:effectLst>
                  <a:outerShdw blurRad="38100" dist="38100" dir="2700000" algn="tl">
                    <a:srgbClr val="000000">
                      <a:alpha val="43137"/>
                    </a:srgbClr>
                  </a:outerShdw>
                </a:effectLst>
              </a:rPr>
              <a:t>/</a:t>
            </a:r>
            <a:r>
              <a:rPr kumimoji="0" lang="en-US" sz="1961" kern="0" dirty="0">
                <a:solidFill>
                  <a:srgbClr val="FFFFFF"/>
                </a:solidFill>
                <a:effectLst>
                  <a:outerShdw blurRad="38100" dist="38100" dir="2700000" algn="tl">
                    <a:srgbClr val="000000">
                      <a:alpha val="43137"/>
                    </a:srgbClr>
                  </a:outerShdw>
                </a:effectLst>
              </a:rPr>
              <a:t> </a:t>
            </a:r>
            <a:br>
              <a:rPr kumimoji="0" lang="en-US" sz="1961" kern="0" dirty="0">
                <a:solidFill>
                  <a:srgbClr val="FFFFFF"/>
                </a:solidFill>
                <a:effectLst>
                  <a:outerShdw blurRad="38100" dist="38100" dir="2700000" algn="tl">
                    <a:srgbClr val="000000">
                      <a:alpha val="43137"/>
                    </a:srgbClr>
                  </a:outerShdw>
                </a:effectLst>
              </a:rPr>
            </a:br>
            <a:r>
              <a:rPr kumimoji="0" lang="en-US" sz="1961" kern="0" dirty="0">
                <a:solidFill>
                  <a:srgbClr val="FFFFFF"/>
                </a:solidFill>
                <a:effectLst>
                  <a:outerShdw blurRad="38100" dist="38100" dir="2700000" algn="tl">
                    <a:srgbClr val="000000">
                      <a:alpha val="43137"/>
                    </a:srgbClr>
                  </a:outerShdw>
                </a:effectLst>
              </a:rPr>
              <a:t> Virtual Machines</a:t>
            </a:r>
            <a:endParaRPr kumimoji="0" lang="en-US" sz="1961" kern="0" dirty="0">
              <a:solidFill>
                <a:srgbClr val="FFFFFF"/>
              </a:solidFill>
            </a:endParaRPr>
          </a:p>
        </p:txBody>
      </p:sp>
      <p:grpSp>
        <p:nvGrpSpPr>
          <p:cNvPr id="15" name="Group 14"/>
          <p:cNvGrpSpPr/>
          <p:nvPr/>
        </p:nvGrpSpPr>
        <p:grpSpPr>
          <a:xfrm>
            <a:off x="10660103" y="3271784"/>
            <a:ext cx="1212668" cy="1292013"/>
            <a:chOff x="1487553" y="2335312"/>
            <a:chExt cx="1117050" cy="1190138"/>
          </a:xfrm>
        </p:grpSpPr>
        <p:sp>
          <p:nvSpPr>
            <p:cNvPr id="16" name="Oval 15"/>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defTabSz="896002" fontAlgn="base">
                <a:lnSpc>
                  <a:spcPct val="90000"/>
                </a:lnSpc>
                <a:spcBef>
                  <a:spcPct val="0"/>
                </a:spcBef>
                <a:spcAft>
                  <a:spcPct val="0"/>
                </a:spcAft>
                <a:defRPr/>
              </a:pPr>
              <a:endParaRPr lang="en-US" sz="3529" kern="0" spc="-49" dirty="0">
                <a:gradFill>
                  <a:gsLst>
                    <a:gs pos="36283">
                      <a:srgbClr val="505050"/>
                    </a:gs>
                    <a:gs pos="28000">
                      <a:srgbClr val="505050"/>
                    </a:gs>
                  </a:gsLst>
                  <a:lin ang="5400000" scaled="0"/>
                </a:gradFill>
              </a:endParaRPr>
            </a:p>
          </p:txBody>
        </p:sp>
        <p:sp>
          <p:nvSpPr>
            <p:cNvPr id="17" name="Freeform 16"/>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31" tIns="44815" rIns="89631" bIns="44815" numCol="1" anchor="t" anchorCtr="0" compatLnSpc="1">
              <a:prstTxWarp prst="textNoShape">
                <a:avLst/>
              </a:prstTxWarp>
            </a:bodyPr>
            <a:lstStyle/>
            <a:p>
              <a:pPr defTabSz="914042">
                <a:defRPr/>
              </a:pPr>
              <a:endParaRPr lang="en-US" sz="2745" kern="0" dirty="0">
                <a:solidFill>
                  <a:srgbClr val="00188F"/>
                </a:solidFill>
              </a:endParaRPr>
            </a:p>
          </p:txBody>
        </p:sp>
        <p:sp>
          <p:nvSpPr>
            <p:cNvPr id="18" name="TextBox 17"/>
            <p:cNvSpPr txBox="1"/>
            <p:nvPr/>
          </p:nvSpPr>
          <p:spPr>
            <a:xfrm>
              <a:off x="1594114" y="2808362"/>
              <a:ext cx="903922" cy="717088"/>
            </a:xfrm>
            <a:prstGeom prst="rect">
              <a:avLst/>
            </a:prstGeom>
            <a:noFill/>
          </p:spPr>
          <p:txBody>
            <a:bodyPr wrap="none" lIns="179262" tIns="143409" rIns="179262" bIns="143409" rtlCol="0" anchor="ctr">
              <a:spAutoFit/>
            </a:bodyPr>
            <a:lstStyle/>
            <a:p>
              <a:pPr algn="ctr" defTabSz="914042">
                <a:lnSpc>
                  <a:spcPct val="90000"/>
                </a:lnSpc>
                <a:defRPr/>
              </a:pPr>
              <a:r>
                <a:rPr lang="ja-JP" altLang="en-US" sz="1765" kern="0" spc="-49" dirty="0">
                  <a:solidFill>
                    <a:srgbClr val="00188F"/>
                  </a:solidFill>
                </a:rPr>
                <a:t>インター</a:t>
              </a:r>
              <a:br>
                <a:rPr lang="en-US" altLang="ja-JP" sz="1765" kern="0" spc="-49" dirty="0">
                  <a:solidFill>
                    <a:srgbClr val="00188F"/>
                  </a:solidFill>
                </a:rPr>
              </a:br>
              <a:r>
                <a:rPr lang="ja-JP" altLang="en-US" sz="1765" kern="0" spc="-49" dirty="0">
                  <a:solidFill>
                    <a:srgbClr val="00188F"/>
                  </a:solidFill>
                </a:rPr>
                <a:t>ネット</a:t>
              </a:r>
              <a:endParaRPr lang="en-US" sz="1765" kern="0" spc="-49" dirty="0">
                <a:solidFill>
                  <a:srgbClr val="00188F"/>
                </a:solidFill>
              </a:endParaRPr>
            </a:p>
          </p:txBody>
        </p:sp>
      </p:grpSp>
      <p:sp>
        <p:nvSpPr>
          <p:cNvPr id="19" name="Left Arrow 18"/>
          <p:cNvSpPr/>
          <p:nvPr/>
        </p:nvSpPr>
        <p:spPr bwMode="auto">
          <a:xfrm>
            <a:off x="9831555" y="3699835"/>
            <a:ext cx="728559" cy="373462"/>
          </a:xfrm>
          <a:prstGeom prst="leftArrow">
            <a:avLst/>
          </a:prstGeom>
          <a:solidFill>
            <a:srgbClr val="0078D7"/>
          </a:solidFill>
          <a:ln w="3175" cap="flat" cmpd="sng" algn="ctr">
            <a:noFill/>
            <a:prstDash val="solid"/>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4011" fontAlgn="base">
              <a:spcBef>
                <a:spcPct val="0"/>
              </a:spcBef>
              <a:spcAft>
                <a:spcPct val="0"/>
              </a:spcAft>
              <a:defRPr/>
            </a:pPr>
            <a:endParaRPr kumimoji="0" lang="en-US" sz="1961" kern="0" dirty="0">
              <a:gradFill>
                <a:gsLst>
                  <a:gs pos="0">
                    <a:srgbClr val="FFFFFF"/>
                  </a:gs>
                  <a:gs pos="100000">
                    <a:srgbClr val="FFFFFF"/>
                  </a:gs>
                </a:gsLst>
                <a:lin ang="5400000" scaled="0"/>
              </a:gradFill>
            </a:endParaRPr>
          </a:p>
        </p:txBody>
      </p:sp>
      <p:sp>
        <p:nvSpPr>
          <p:cNvPr id="20" name="Oval 19"/>
          <p:cNvSpPr/>
          <p:nvPr/>
        </p:nvSpPr>
        <p:spPr bwMode="auto">
          <a:xfrm flipH="1">
            <a:off x="345418" y="1514296"/>
            <a:ext cx="7544156" cy="4744537"/>
          </a:xfrm>
          <a:prstGeom prst="ellipse">
            <a:avLst/>
          </a:prstGeom>
          <a:noFill/>
          <a:ln w="25400" cap="flat" cmpd="sng" algn="ctr">
            <a:solidFill>
              <a:schemeClr val="accent1"/>
            </a:solidFill>
            <a:prstDash val="dash"/>
            <a:headEnd type="none" w="med" len="med"/>
            <a:tailEnd type="none" w="med" len="med"/>
          </a:ln>
          <a:effectLst/>
        </p:spPr>
        <p:txBody>
          <a:bodyPr vert="horz" wrap="square" lIns="0" tIns="45714" rIns="0" bIns="45714" numCol="1" rtlCol="0" anchor="ctr" anchorCtr="0" compatLnSpc="1">
            <a:prstTxWarp prst="textNoShape">
              <a:avLst/>
            </a:prstTxWarp>
          </a:bodyPr>
          <a:lstStyle/>
          <a:p>
            <a:pPr algn="ctr" defTabSz="914011" fontAlgn="base">
              <a:spcBef>
                <a:spcPct val="0"/>
              </a:spcBef>
              <a:spcAft>
                <a:spcPct val="0"/>
              </a:spcAft>
              <a:defRPr/>
            </a:pPr>
            <a:endParaRPr kumimoji="0" lang="en-US" sz="1961" kern="0" dirty="0">
              <a:gradFill>
                <a:gsLst>
                  <a:gs pos="0">
                    <a:srgbClr val="FFFFFF"/>
                  </a:gs>
                  <a:gs pos="100000">
                    <a:srgbClr val="FFFFFF"/>
                  </a:gs>
                </a:gsLst>
                <a:lin ang="5400000" scaled="0"/>
              </a:gradFill>
            </a:endParaRPr>
          </a:p>
        </p:txBody>
      </p:sp>
      <p:sp>
        <p:nvSpPr>
          <p:cNvPr id="21" name="TextBox 20"/>
          <p:cNvSpPr txBox="1"/>
          <p:nvPr/>
        </p:nvSpPr>
        <p:spPr>
          <a:xfrm flipH="1">
            <a:off x="7464825" y="3639454"/>
            <a:ext cx="797330" cy="561173"/>
          </a:xfrm>
          <a:prstGeom prst="rect">
            <a:avLst/>
          </a:prstGeom>
          <a:solidFill>
            <a:schemeClr val="bg1"/>
          </a:solidFill>
        </p:spPr>
        <p:txBody>
          <a:bodyPr wrap="none" lIns="179262" tIns="143409" rIns="179262" bIns="143409" rtlCol="0">
            <a:spAutoFit/>
          </a:bodyPr>
          <a:lstStyle/>
          <a:p>
            <a:pPr algn="ctr" defTabSz="896386">
              <a:lnSpc>
                <a:spcPct val="90000"/>
              </a:lnSpc>
              <a:spcAft>
                <a:spcPts val="588"/>
              </a:spcAft>
              <a:defRPr/>
            </a:pPr>
            <a:r>
              <a:rPr kumimoji="0" lang="en-US" sz="1961" kern="0" dirty="0">
                <a:solidFill>
                  <a:schemeClr val="accent1"/>
                </a:solidFill>
                <a:effectLst>
                  <a:outerShdw blurRad="38100" dist="38100" dir="2700000" algn="tl">
                    <a:srgbClr val="000000">
                      <a:alpha val="43137"/>
                    </a:srgbClr>
                  </a:outerShdw>
                </a:effectLst>
              </a:rPr>
              <a:t>ACL</a:t>
            </a:r>
            <a:endParaRPr kumimoji="0" lang="en-US" sz="1961" kern="0" dirty="0">
              <a:solidFill>
                <a:schemeClr val="accent1"/>
              </a:solidFill>
            </a:endParaRPr>
          </a:p>
        </p:txBody>
      </p:sp>
    </p:spTree>
    <p:extLst>
      <p:ext uri="{BB962C8B-B14F-4D97-AF65-F5344CB8AC3E}">
        <p14:creationId xmlns:p14="http://schemas.microsoft.com/office/powerpoint/2010/main" val="897871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z="5294" dirty="0"/>
              <a:t>NSG</a:t>
            </a:r>
            <a:r>
              <a:rPr kumimoji="1" lang="ja-JP" altLang="en-US" sz="5294" dirty="0"/>
              <a:t> </a:t>
            </a:r>
            <a:r>
              <a:rPr kumimoji="1" lang="en-US" altLang="ja-JP" dirty="0"/>
              <a:t>(</a:t>
            </a:r>
            <a:r>
              <a:rPr kumimoji="1" lang="ja-JP" altLang="en-US" dirty="0"/>
              <a:t>ネットワーク セキュリティ グループ</a:t>
            </a:r>
            <a:r>
              <a:rPr kumimoji="1" lang="en-US" altLang="ja-JP" dirty="0"/>
              <a:t>)</a:t>
            </a:r>
            <a:endParaRPr kumimoji="1" lang="ja-JP" altLang="en-US" sz="5882" dirty="0"/>
          </a:p>
        </p:txBody>
      </p:sp>
      <p:sp>
        <p:nvSpPr>
          <p:cNvPr id="2" name="コンテンツ プレースホルダー 1"/>
          <p:cNvSpPr>
            <a:spLocks noGrp="1"/>
          </p:cNvSpPr>
          <p:nvPr>
            <p:ph sz="quarter" idx="10"/>
          </p:nvPr>
        </p:nvSpPr>
        <p:spPr/>
        <p:txBody>
          <a:bodyPr>
            <a:normAutofit fontScale="92500" lnSpcReduction="10000"/>
          </a:bodyPr>
          <a:lstStyle/>
          <a:p>
            <a:r>
              <a:rPr kumimoji="1" lang="ja-JP" altLang="en-US" dirty="0"/>
              <a:t>セキュリティのニーズを満たすため</a:t>
            </a:r>
            <a:br>
              <a:rPr kumimoji="1" lang="en-US" altLang="ja-JP" dirty="0"/>
            </a:br>
            <a:r>
              <a:rPr kumimoji="1" lang="ja-JP" altLang="en-US" dirty="0"/>
              <a:t>ネットワークをセグメント化</a:t>
            </a:r>
          </a:p>
          <a:p>
            <a:r>
              <a:rPr kumimoji="1" lang="ja-JP" altLang="en-US" dirty="0"/>
              <a:t>双方向の </a:t>
            </a:r>
            <a:r>
              <a:rPr kumimoji="1" lang="en-US" altLang="ja-JP" dirty="0"/>
              <a:t>5 </a:t>
            </a:r>
            <a:r>
              <a:rPr kumimoji="1" lang="ja-JP" altLang="en-US" dirty="0"/>
              <a:t>タプルの </a:t>
            </a:r>
            <a:r>
              <a:rPr kumimoji="1" lang="en-US" altLang="ja-JP" dirty="0"/>
              <a:t>ACL</a:t>
            </a:r>
          </a:p>
          <a:p>
            <a:r>
              <a:rPr kumimoji="1" lang="ja-JP" altLang="en-US" dirty="0"/>
              <a:t>インターネット トラフィック、</a:t>
            </a:r>
            <a:br>
              <a:rPr kumimoji="1" lang="ja-JP" altLang="en-US" dirty="0"/>
            </a:br>
            <a:r>
              <a:rPr kumimoji="1" lang="ja-JP" altLang="en-US" dirty="0"/>
              <a:t>内部トラフィックを保護</a:t>
            </a:r>
          </a:p>
          <a:p>
            <a:r>
              <a:rPr kumimoji="1" lang="en-US" altLang="ja-JP" dirty="0"/>
              <a:t>DMZ </a:t>
            </a:r>
            <a:r>
              <a:rPr kumimoji="1" lang="ja-JP" altLang="en-US" dirty="0"/>
              <a:t>サブネットを作成</a:t>
            </a:r>
          </a:p>
          <a:p>
            <a:r>
              <a:rPr kumimoji="1" lang="ja-JP" altLang="en-US" dirty="0"/>
              <a:t>サブネット、</a:t>
            </a:r>
            <a:r>
              <a:rPr kumimoji="1" lang="en-US" altLang="ja-JP" dirty="0"/>
              <a:t>VM</a:t>
            </a:r>
            <a:r>
              <a:rPr kumimoji="1" lang="ja-JP" altLang="en-US" dirty="0" err="1"/>
              <a:t>、</a:t>
            </a:r>
            <a:r>
              <a:rPr kumimoji="1" lang="en-US" altLang="ja-JP" dirty="0"/>
              <a:t>NIC </a:t>
            </a:r>
            <a:r>
              <a:rPr kumimoji="1" lang="ja-JP" altLang="en-US" dirty="0"/>
              <a:t>に</a:t>
            </a:r>
            <a:br>
              <a:rPr kumimoji="1" lang="ja-JP" altLang="en-US" dirty="0"/>
            </a:br>
            <a:r>
              <a:rPr kumimoji="1" lang="ja-JP" altLang="en-US" dirty="0"/>
              <a:t>関連付け</a:t>
            </a:r>
          </a:p>
          <a:p>
            <a:r>
              <a:rPr kumimoji="1" lang="en-US" altLang="ja-JP" dirty="0"/>
              <a:t>VM </a:t>
            </a:r>
            <a:r>
              <a:rPr kumimoji="1" lang="ja-JP" altLang="en-US" dirty="0"/>
              <a:t>から独立して </a:t>
            </a:r>
            <a:r>
              <a:rPr kumimoji="1" lang="en-US" altLang="ja-JP" dirty="0"/>
              <a:t>ACL </a:t>
            </a:r>
            <a:r>
              <a:rPr kumimoji="1" lang="ja-JP" altLang="en-US" dirty="0"/>
              <a:t>を更新</a:t>
            </a:r>
          </a:p>
        </p:txBody>
      </p:sp>
      <p:sp>
        <p:nvSpPr>
          <p:cNvPr id="6" name="Rounded Rectangle 5"/>
          <p:cNvSpPr/>
          <p:nvPr/>
        </p:nvSpPr>
        <p:spPr>
          <a:xfrm>
            <a:off x="6519333" y="3851839"/>
            <a:ext cx="4690150" cy="1951928"/>
          </a:xfrm>
          <a:prstGeom prst="roundRect">
            <a:avLst>
              <a:gd name="adj" fmla="val 7613"/>
            </a:avLst>
          </a:prstGeom>
          <a:solidFill>
            <a:srgbClr val="002060"/>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rtlCol="0" anchor="ctr"/>
          <a:lstStyle/>
          <a:p>
            <a:pPr algn="ctr" defTabSz="896297">
              <a:defRPr/>
            </a:pPr>
            <a:endParaRPr kumimoji="0" lang="en-US" sz="2745" kern="0" dirty="0">
              <a:solidFill>
                <a:srgbClr val="FFFFFF"/>
              </a:solidFill>
            </a:endParaRPr>
          </a:p>
        </p:txBody>
      </p:sp>
      <p:sp>
        <p:nvSpPr>
          <p:cNvPr id="7" name="TextBox 6"/>
          <p:cNvSpPr txBox="1"/>
          <p:nvPr/>
        </p:nvSpPr>
        <p:spPr>
          <a:xfrm>
            <a:off x="6471112" y="5758552"/>
            <a:ext cx="1504798" cy="935351"/>
          </a:xfrm>
          <a:prstGeom prst="rect">
            <a:avLst/>
          </a:prstGeom>
          <a:noFill/>
        </p:spPr>
        <p:txBody>
          <a:bodyPr wrap="none" rtlCol="0">
            <a:spAutoFit/>
          </a:bodyPr>
          <a:lstStyle/>
          <a:p>
            <a:pPr algn="ctr" defTabSz="896297">
              <a:defRPr/>
            </a:pPr>
            <a:r>
              <a:rPr lang="en-US" sz="2745" dirty="0">
                <a:solidFill>
                  <a:srgbClr val="080808"/>
                </a:solidFill>
              </a:rPr>
              <a:t>Virtual</a:t>
            </a:r>
            <a:br>
              <a:rPr lang="en-US" sz="2745" dirty="0">
                <a:solidFill>
                  <a:srgbClr val="080808"/>
                </a:solidFill>
              </a:rPr>
            </a:br>
            <a:r>
              <a:rPr lang="en-US" sz="2745" dirty="0">
                <a:solidFill>
                  <a:srgbClr val="080808"/>
                </a:solidFill>
              </a:rPr>
              <a:t>Network</a:t>
            </a:r>
          </a:p>
        </p:txBody>
      </p:sp>
      <p:sp>
        <p:nvSpPr>
          <p:cNvPr id="8" name="TextBox 7"/>
          <p:cNvSpPr txBox="1"/>
          <p:nvPr/>
        </p:nvSpPr>
        <p:spPr>
          <a:xfrm>
            <a:off x="7534546" y="5384772"/>
            <a:ext cx="889667" cy="434350"/>
          </a:xfrm>
          <a:prstGeom prst="rect">
            <a:avLst/>
          </a:prstGeom>
          <a:noFill/>
        </p:spPr>
        <p:txBody>
          <a:bodyPr wrap="none" lIns="0" tIns="0" rIns="0" bIns="0" rtlCol="0" anchor="ctr">
            <a:spAutoFit/>
          </a:bodyPr>
          <a:lstStyle/>
          <a:p>
            <a:pPr algn="ctr" defTabSz="896297">
              <a:lnSpc>
                <a:spcPct val="90000"/>
              </a:lnSpc>
              <a:defRPr/>
            </a:pPr>
            <a:r>
              <a:rPr lang="ja-JP" altLang="en-US" sz="1568" dirty="0">
                <a:solidFill>
                  <a:srgbClr val="FFFFFF"/>
                </a:solidFill>
                <a:effectLst>
                  <a:outerShdw blurRad="38100" dist="38100" dir="2700000" algn="tl">
                    <a:srgbClr val="000000">
                      <a:alpha val="43137"/>
                    </a:srgbClr>
                  </a:outerShdw>
                </a:effectLst>
              </a:rPr>
              <a:t>バックエンド</a:t>
            </a:r>
            <a:endParaRPr lang="en-US" sz="1568" dirty="0">
              <a:solidFill>
                <a:srgbClr val="FFFFFF"/>
              </a:solidFill>
              <a:effectLst>
                <a:outerShdw blurRad="38100" dist="38100" dir="2700000" algn="tl">
                  <a:srgbClr val="000000">
                    <a:alpha val="43137"/>
                  </a:srgbClr>
                </a:outerShdw>
              </a:effectLst>
            </a:endParaRPr>
          </a:p>
          <a:p>
            <a:pPr algn="ctr" defTabSz="896297">
              <a:lnSpc>
                <a:spcPct val="90000"/>
              </a:lnSpc>
              <a:defRPr/>
            </a:pPr>
            <a:r>
              <a:rPr lang="en-US" sz="1568" dirty="0">
                <a:solidFill>
                  <a:srgbClr val="FFFFFF"/>
                </a:solidFill>
                <a:effectLst>
                  <a:outerShdw blurRad="38100" dist="38100" dir="2700000" algn="tl">
                    <a:srgbClr val="000000">
                      <a:alpha val="43137"/>
                    </a:srgbClr>
                  </a:outerShdw>
                </a:effectLst>
              </a:rPr>
              <a:t>10.3/16</a:t>
            </a:r>
          </a:p>
        </p:txBody>
      </p:sp>
      <p:sp>
        <p:nvSpPr>
          <p:cNvPr id="9" name="TextBox 8"/>
          <p:cNvSpPr txBox="1"/>
          <p:nvPr/>
        </p:nvSpPr>
        <p:spPr>
          <a:xfrm>
            <a:off x="8883514" y="5384704"/>
            <a:ext cx="869091" cy="434486"/>
          </a:xfrm>
          <a:prstGeom prst="rect">
            <a:avLst/>
          </a:prstGeom>
          <a:noFill/>
        </p:spPr>
        <p:txBody>
          <a:bodyPr wrap="square" lIns="0" tIns="0" rIns="0" bIns="0" rtlCol="0" anchor="ctr">
            <a:spAutoFit/>
          </a:bodyPr>
          <a:lstStyle/>
          <a:p>
            <a:pPr algn="ctr" defTabSz="896297">
              <a:lnSpc>
                <a:spcPct val="90000"/>
              </a:lnSpc>
              <a:defRPr/>
            </a:pPr>
            <a:r>
              <a:rPr lang="ja-JP" altLang="en-US" sz="1568" dirty="0">
                <a:solidFill>
                  <a:srgbClr val="FFFFFF"/>
                </a:solidFill>
                <a:effectLst>
                  <a:outerShdw blurRad="38100" dist="38100" dir="2700000" algn="tl">
                    <a:srgbClr val="000000">
                      <a:alpha val="43137"/>
                    </a:srgbClr>
                  </a:outerShdw>
                </a:effectLst>
              </a:rPr>
              <a:t>中間層</a:t>
            </a:r>
            <a:endParaRPr lang="en-US" sz="1568" dirty="0">
              <a:solidFill>
                <a:srgbClr val="FFFFFF"/>
              </a:solidFill>
              <a:effectLst>
                <a:outerShdw blurRad="38100" dist="38100" dir="2700000" algn="tl">
                  <a:srgbClr val="000000">
                    <a:alpha val="43137"/>
                  </a:srgbClr>
                </a:outerShdw>
              </a:effectLst>
            </a:endParaRPr>
          </a:p>
          <a:p>
            <a:pPr algn="ctr" defTabSz="896297">
              <a:lnSpc>
                <a:spcPct val="90000"/>
              </a:lnSpc>
              <a:defRPr/>
            </a:pPr>
            <a:r>
              <a:rPr lang="en-US" sz="1568" dirty="0">
                <a:solidFill>
                  <a:srgbClr val="FFFFFF"/>
                </a:solidFill>
                <a:effectLst>
                  <a:outerShdw blurRad="38100" dist="38100" dir="2700000" algn="tl">
                    <a:srgbClr val="000000">
                      <a:alpha val="43137"/>
                    </a:srgbClr>
                  </a:outerShdw>
                </a:effectLst>
              </a:rPr>
              <a:t>10.2/16</a:t>
            </a:r>
          </a:p>
        </p:txBody>
      </p:sp>
      <p:sp>
        <p:nvSpPr>
          <p:cNvPr id="10" name="TextBox 9"/>
          <p:cNvSpPr txBox="1"/>
          <p:nvPr/>
        </p:nvSpPr>
        <p:spPr>
          <a:xfrm>
            <a:off x="9962685" y="5384772"/>
            <a:ext cx="1016304" cy="434350"/>
          </a:xfrm>
          <a:prstGeom prst="rect">
            <a:avLst/>
          </a:prstGeom>
          <a:noFill/>
        </p:spPr>
        <p:txBody>
          <a:bodyPr wrap="none" lIns="0" tIns="0" rIns="0" bIns="0" rtlCol="0" anchor="ctr">
            <a:spAutoFit/>
          </a:bodyPr>
          <a:lstStyle/>
          <a:p>
            <a:pPr algn="ctr" defTabSz="896297">
              <a:lnSpc>
                <a:spcPct val="90000"/>
              </a:lnSpc>
              <a:defRPr/>
            </a:pPr>
            <a:r>
              <a:rPr lang="ja-JP" altLang="en-US" sz="1568" dirty="0">
                <a:solidFill>
                  <a:srgbClr val="FFFFFF"/>
                </a:solidFill>
                <a:effectLst>
                  <a:outerShdw blurRad="38100" dist="38100" dir="2700000" algn="tl">
                    <a:srgbClr val="000000">
                      <a:alpha val="43137"/>
                    </a:srgbClr>
                  </a:outerShdw>
                </a:effectLst>
              </a:rPr>
              <a:t>フロントエンド</a:t>
            </a:r>
            <a:endParaRPr lang="en-US" sz="1568" dirty="0">
              <a:solidFill>
                <a:srgbClr val="FFFFFF"/>
              </a:solidFill>
              <a:effectLst>
                <a:outerShdw blurRad="38100" dist="38100" dir="2700000" algn="tl">
                  <a:srgbClr val="000000">
                    <a:alpha val="43137"/>
                  </a:srgbClr>
                </a:outerShdw>
              </a:effectLst>
            </a:endParaRPr>
          </a:p>
          <a:p>
            <a:pPr algn="ctr" defTabSz="896297">
              <a:lnSpc>
                <a:spcPct val="90000"/>
              </a:lnSpc>
              <a:defRPr/>
            </a:pPr>
            <a:r>
              <a:rPr lang="en-US" sz="1568" dirty="0">
                <a:solidFill>
                  <a:srgbClr val="FFFFFF"/>
                </a:solidFill>
                <a:effectLst>
                  <a:outerShdw blurRad="38100" dist="38100" dir="2700000" algn="tl">
                    <a:srgbClr val="000000">
                      <a:alpha val="43137"/>
                    </a:srgbClr>
                  </a:outerShdw>
                </a:effectLst>
              </a:rPr>
              <a:t>10.1/16</a:t>
            </a:r>
          </a:p>
        </p:txBody>
      </p:sp>
      <p:grpSp>
        <p:nvGrpSpPr>
          <p:cNvPr id="11" name="Group 10"/>
          <p:cNvGrpSpPr/>
          <p:nvPr/>
        </p:nvGrpSpPr>
        <p:grpSpPr>
          <a:xfrm>
            <a:off x="6624499" y="4415954"/>
            <a:ext cx="727601" cy="725585"/>
            <a:chOff x="2915928" y="2972963"/>
            <a:chExt cx="822960" cy="828366"/>
          </a:xfrm>
        </p:grpSpPr>
        <p:sp>
          <p:nvSpPr>
            <p:cNvPr id="12" name="Oval 11"/>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sp>
          <p:nvSpPr>
            <p:cNvPr id="13"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89631" tIns="44815" rIns="89631" bIns="44815" numCol="1" anchor="t" anchorCtr="0" compatLnSpc="1">
              <a:prstTxWarp prst="textNoShape">
                <a:avLst/>
              </a:prstTxWarp>
            </a:bodyPr>
            <a:lstStyle/>
            <a:p>
              <a:pPr defTabSz="896297">
                <a:defRPr/>
              </a:pPr>
              <a:endParaRPr lang="en-US" sz="2745" kern="0" dirty="0">
                <a:solidFill>
                  <a:srgbClr val="FFFFFF"/>
                </a:solidFill>
              </a:endParaRPr>
            </a:p>
          </p:txBody>
        </p:sp>
        <p:sp>
          <p:nvSpPr>
            <p:cNvPr id="14" name="TextBox 13"/>
            <p:cNvSpPr txBox="1"/>
            <p:nvPr/>
          </p:nvSpPr>
          <p:spPr>
            <a:xfrm>
              <a:off x="3038190" y="3367356"/>
              <a:ext cx="578438" cy="433973"/>
            </a:xfrm>
            <a:prstGeom prst="rect">
              <a:avLst/>
            </a:prstGeom>
            <a:noFill/>
          </p:spPr>
          <p:txBody>
            <a:bodyPr wrap="square" lIns="0" tIns="0" rIns="0" bIns="0" rtlCol="0">
              <a:spAutoFit/>
            </a:bodyPr>
            <a:lstStyle/>
            <a:p>
              <a:pPr algn="ctr" defTabSz="896297">
                <a:lnSpc>
                  <a:spcPct val="90000"/>
                </a:lnSpc>
                <a:defRPr/>
              </a:pPr>
              <a:r>
                <a:rPr lang="en-US" sz="1372" kern="0" dirty="0">
                  <a:solidFill>
                    <a:srgbClr val="0070C0"/>
                  </a:solidFill>
                </a:rPr>
                <a:t>VPN GW</a:t>
              </a:r>
            </a:p>
          </p:txBody>
        </p:sp>
      </p:grpSp>
      <p:grpSp>
        <p:nvGrpSpPr>
          <p:cNvPr id="15" name="Group 14"/>
          <p:cNvGrpSpPr/>
          <p:nvPr/>
        </p:nvGrpSpPr>
        <p:grpSpPr>
          <a:xfrm>
            <a:off x="10224650" y="4179320"/>
            <a:ext cx="875749" cy="1149556"/>
            <a:chOff x="6027733" y="2131654"/>
            <a:chExt cx="660349" cy="866811"/>
          </a:xfrm>
        </p:grpSpPr>
        <p:sp>
          <p:nvSpPr>
            <p:cNvPr id="16" name="Rounded Rectangle 15"/>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grpSp>
          <p:nvGrpSpPr>
            <p:cNvPr id="17" name="Group 16"/>
            <p:cNvGrpSpPr/>
            <p:nvPr/>
          </p:nvGrpSpPr>
          <p:grpSpPr>
            <a:xfrm>
              <a:off x="6093279" y="2187723"/>
              <a:ext cx="529256" cy="754672"/>
              <a:chOff x="4045739" y="2177015"/>
              <a:chExt cx="529256" cy="754672"/>
            </a:xfrm>
          </p:grpSpPr>
          <p:pic>
            <p:nvPicPr>
              <p:cNvPr id="18" name="Picture 17"/>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9" name="Picture 18"/>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20" name="Picture 19"/>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21" name="Group 20"/>
          <p:cNvGrpSpPr/>
          <p:nvPr/>
        </p:nvGrpSpPr>
        <p:grpSpPr>
          <a:xfrm>
            <a:off x="8880185" y="4179320"/>
            <a:ext cx="875749" cy="1149556"/>
            <a:chOff x="5111286" y="2128637"/>
            <a:chExt cx="660349" cy="866811"/>
          </a:xfrm>
        </p:grpSpPr>
        <p:sp>
          <p:nvSpPr>
            <p:cNvPr id="22" name="Rounded Rectangle 21"/>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grpSp>
          <p:nvGrpSpPr>
            <p:cNvPr id="23" name="Group 22"/>
            <p:cNvGrpSpPr/>
            <p:nvPr/>
          </p:nvGrpSpPr>
          <p:grpSpPr>
            <a:xfrm>
              <a:off x="5176832" y="2184706"/>
              <a:ext cx="529256" cy="754672"/>
              <a:chOff x="4045739" y="2177015"/>
              <a:chExt cx="529256" cy="754672"/>
            </a:xfrm>
          </p:grpSpPr>
          <p:pic>
            <p:nvPicPr>
              <p:cNvPr id="24" name="Picture 2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25" name="Picture 24"/>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26" name="Picture 25"/>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nvGrpSpPr>
          <p:cNvPr id="27" name="Group 26"/>
          <p:cNvGrpSpPr/>
          <p:nvPr/>
        </p:nvGrpSpPr>
        <p:grpSpPr>
          <a:xfrm>
            <a:off x="7541505" y="4179320"/>
            <a:ext cx="875749" cy="1149556"/>
            <a:chOff x="3981473" y="2128637"/>
            <a:chExt cx="660349" cy="866811"/>
          </a:xfrm>
        </p:grpSpPr>
        <p:sp>
          <p:nvSpPr>
            <p:cNvPr id="28" name="Rounded Rectangle 27"/>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grpSp>
          <p:nvGrpSpPr>
            <p:cNvPr id="29" name="Group 28"/>
            <p:cNvGrpSpPr/>
            <p:nvPr/>
          </p:nvGrpSpPr>
          <p:grpSpPr>
            <a:xfrm>
              <a:off x="4047019" y="2184706"/>
              <a:ext cx="529256" cy="754672"/>
              <a:chOff x="4045739" y="2177015"/>
              <a:chExt cx="529256" cy="754672"/>
            </a:xfrm>
          </p:grpSpPr>
          <p:pic>
            <p:nvPicPr>
              <p:cNvPr id="30" name="Picture 29"/>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31" name="Picture 30"/>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32" name="Picture 31"/>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sp>
        <p:nvSpPr>
          <p:cNvPr id="33" name="Left-Right Arrow 32"/>
          <p:cNvSpPr/>
          <p:nvPr/>
        </p:nvSpPr>
        <p:spPr>
          <a:xfrm rot="5400000">
            <a:off x="10265440" y="3398451"/>
            <a:ext cx="1178575" cy="341959"/>
          </a:xfrm>
          <a:prstGeom prst="leftRightArrow">
            <a:avLst/>
          </a:prstGeom>
          <a:gradFill rotWithShape="1">
            <a:gsLst>
              <a:gs pos="0">
                <a:srgbClr val="C0504D">
                  <a:shade val="51000"/>
                  <a:satMod val="130000"/>
                  <a:alpha val="0"/>
                </a:srgbClr>
              </a:gs>
              <a:gs pos="5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97">
              <a:defRPr/>
            </a:pPr>
            <a:endParaRPr lang="en-US" sz="2745" kern="0" dirty="0">
              <a:solidFill>
                <a:srgbClr val="FFFFFF"/>
              </a:solidFill>
            </a:endParaRPr>
          </a:p>
        </p:txBody>
      </p:sp>
      <p:grpSp>
        <p:nvGrpSpPr>
          <p:cNvPr id="34" name="Group 33"/>
          <p:cNvGrpSpPr/>
          <p:nvPr/>
        </p:nvGrpSpPr>
        <p:grpSpPr>
          <a:xfrm>
            <a:off x="10211204" y="1713684"/>
            <a:ext cx="1212668" cy="1288397"/>
            <a:chOff x="1487553" y="2335312"/>
            <a:chExt cx="1117050" cy="1186807"/>
          </a:xfrm>
        </p:grpSpPr>
        <p:sp>
          <p:nvSpPr>
            <p:cNvPr id="35" name="Oval 34"/>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defTabSz="896002" fontAlgn="base">
                <a:lnSpc>
                  <a:spcPct val="90000"/>
                </a:lnSpc>
                <a:spcBef>
                  <a:spcPct val="0"/>
                </a:spcBef>
                <a:spcAft>
                  <a:spcPct val="0"/>
                </a:spcAft>
                <a:defRPr/>
              </a:pPr>
              <a:endParaRPr lang="en-US" sz="3529" kern="0" spc="-49" dirty="0">
                <a:gradFill>
                  <a:gsLst>
                    <a:gs pos="36283">
                      <a:srgbClr val="505050"/>
                    </a:gs>
                    <a:gs pos="28000">
                      <a:srgbClr val="505050"/>
                    </a:gs>
                  </a:gsLst>
                  <a:lin ang="5400000" scaled="0"/>
                </a:gradFill>
              </a:endParaRPr>
            </a:p>
          </p:txBody>
        </p:sp>
        <p:sp>
          <p:nvSpPr>
            <p:cNvPr id="36" name="Freeform 35"/>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31" tIns="44815" rIns="89631" bIns="44815" numCol="1" anchor="t" anchorCtr="0" compatLnSpc="1">
              <a:prstTxWarp prst="textNoShape">
                <a:avLst/>
              </a:prstTxWarp>
            </a:bodyPr>
            <a:lstStyle/>
            <a:p>
              <a:pPr defTabSz="914042">
                <a:defRPr/>
              </a:pPr>
              <a:endParaRPr lang="en-US" sz="2745" kern="0" dirty="0">
                <a:solidFill>
                  <a:srgbClr val="00188F"/>
                </a:solidFill>
              </a:endParaRPr>
            </a:p>
          </p:txBody>
        </p:sp>
        <p:sp>
          <p:nvSpPr>
            <p:cNvPr id="37" name="TextBox 36"/>
            <p:cNvSpPr txBox="1"/>
            <p:nvPr/>
          </p:nvSpPr>
          <p:spPr>
            <a:xfrm>
              <a:off x="1594114" y="2805030"/>
              <a:ext cx="903922" cy="717089"/>
            </a:xfrm>
            <a:prstGeom prst="rect">
              <a:avLst/>
            </a:prstGeom>
            <a:noFill/>
          </p:spPr>
          <p:txBody>
            <a:bodyPr wrap="none" lIns="179262" tIns="143409" rIns="179262" bIns="143409" rtlCol="0" anchor="ctr">
              <a:spAutoFit/>
            </a:bodyPr>
            <a:lstStyle/>
            <a:p>
              <a:pPr algn="ctr" defTabSz="914042">
                <a:lnSpc>
                  <a:spcPct val="90000"/>
                </a:lnSpc>
                <a:defRPr/>
              </a:pPr>
              <a:r>
                <a:rPr lang="ja-JP" altLang="en-US" sz="1765" kern="0" spc="-49" dirty="0">
                  <a:solidFill>
                    <a:srgbClr val="00188F"/>
                  </a:solidFill>
                </a:rPr>
                <a:t>インター</a:t>
              </a:r>
              <a:br>
                <a:rPr lang="en-US" altLang="ja-JP" sz="1765" kern="0" spc="-49" dirty="0">
                  <a:solidFill>
                    <a:srgbClr val="00188F"/>
                  </a:solidFill>
                </a:rPr>
              </a:br>
              <a:r>
                <a:rPr lang="ja-JP" altLang="en-US" sz="1765" kern="0" spc="-49" dirty="0">
                  <a:solidFill>
                    <a:srgbClr val="00188F"/>
                  </a:solidFill>
                </a:rPr>
                <a:t>ネット</a:t>
              </a:r>
              <a:endParaRPr lang="en-US" sz="1765" kern="0" spc="-49" dirty="0">
                <a:solidFill>
                  <a:srgbClr val="00188F"/>
                </a:solidFill>
              </a:endParaRPr>
            </a:p>
          </p:txBody>
        </p:sp>
      </p:grpSp>
      <p:sp>
        <p:nvSpPr>
          <p:cNvPr id="38" name="Left-Right Arrow 37"/>
          <p:cNvSpPr/>
          <p:nvPr/>
        </p:nvSpPr>
        <p:spPr>
          <a:xfrm rot="5400000">
            <a:off x="6221890" y="3479698"/>
            <a:ext cx="1530557" cy="341959"/>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896297">
              <a:defRPr/>
            </a:pPr>
            <a:endParaRPr lang="en-US" sz="2745" kern="0" dirty="0">
              <a:solidFill>
                <a:srgbClr val="FFFFFF"/>
              </a:solidFill>
            </a:endParaRPr>
          </a:p>
        </p:txBody>
      </p:sp>
      <p:grpSp>
        <p:nvGrpSpPr>
          <p:cNvPr id="39" name="Group 38"/>
          <p:cNvGrpSpPr/>
          <p:nvPr/>
        </p:nvGrpSpPr>
        <p:grpSpPr>
          <a:xfrm>
            <a:off x="7007684" y="1726562"/>
            <a:ext cx="444774" cy="1092564"/>
            <a:chOff x="10520791" y="5710226"/>
            <a:chExt cx="813223" cy="1100576"/>
          </a:xfrm>
        </p:grpSpPr>
        <p:sp>
          <p:nvSpPr>
            <p:cNvPr id="40"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4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4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4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4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4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4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4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4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grpSp>
      <p:grpSp>
        <p:nvGrpSpPr>
          <p:cNvPr id="49" name="Group 48"/>
          <p:cNvGrpSpPr/>
          <p:nvPr/>
        </p:nvGrpSpPr>
        <p:grpSpPr>
          <a:xfrm>
            <a:off x="6647971" y="1611202"/>
            <a:ext cx="469515" cy="1153335"/>
            <a:chOff x="10520791" y="5710226"/>
            <a:chExt cx="813223" cy="1100576"/>
          </a:xfrm>
        </p:grpSpPr>
        <p:sp>
          <p:nvSpPr>
            <p:cNvPr id="50"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5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5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5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5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5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5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5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sp>
          <p:nvSpPr>
            <p:cNvPr id="5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89618" tIns="44808" rIns="89618" bIns="44808" numCol="1" anchor="t" anchorCtr="0" compatLnSpc="1">
              <a:prstTxWarp prst="textNoShape">
                <a:avLst/>
              </a:prstTxWarp>
            </a:bodyPr>
            <a:lstStyle/>
            <a:p>
              <a:pPr defTabSz="913683">
                <a:defRPr/>
              </a:pPr>
              <a:endParaRPr lang="en-US" sz="2745" kern="0" dirty="0">
                <a:solidFill>
                  <a:srgbClr val="FFFFFF"/>
                </a:solidFill>
              </a:endParaRPr>
            </a:p>
          </p:txBody>
        </p:sp>
      </p:grpSp>
      <p:sp>
        <p:nvSpPr>
          <p:cNvPr id="59" name="TextBox 58"/>
          <p:cNvSpPr txBox="1"/>
          <p:nvPr/>
        </p:nvSpPr>
        <p:spPr>
          <a:xfrm>
            <a:off x="6257846" y="1184177"/>
            <a:ext cx="2576346" cy="454420"/>
          </a:xfrm>
          <a:prstGeom prst="rect">
            <a:avLst/>
          </a:prstGeom>
          <a:noFill/>
        </p:spPr>
        <p:txBody>
          <a:bodyPr wrap="none" rtlCol="0">
            <a:spAutoFit/>
          </a:bodyPr>
          <a:lstStyle/>
          <a:p>
            <a:pPr defTabSz="896297">
              <a:defRPr/>
            </a:pPr>
            <a:r>
              <a:rPr lang="ja-JP" altLang="en-US" sz="2353" dirty="0">
                <a:solidFill>
                  <a:srgbClr val="080808"/>
                </a:solidFill>
              </a:rPr>
              <a:t>オンプレミス</a:t>
            </a:r>
            <a:r>
              <a:rPr lang="en-US" sz="2353" dirty="0">
                <a:solidFill>
                  <a:srgbClr val="080808"/>
                </a:solidFill>
              </a:rPr>
              <a:t> 10.0/16</a:t>
            </a:r>
          </a:p>
        </p:txBody>
      </p:sp>
      <p:sp>
        <p:nvSpPr>
          <p:cNvPr id="60" name="TextBox 59"/>
          <p:cNvSpPr txBox="1"/>
          <p:nvPr/>
        </p:nvSpPr>
        <p:spPr>
          <a:xfrm>
            <a:off x="5460668" y="2934853"/>
            <a:ext cx="1958411" cy="995697"/>
          </a:xfrm>
          <a:prstGeom prst="rect">
            <a:avLst/>
          </a:prstGeom>
          <a:noFill/>
        </p:spPr>
        <p:txBody>
          <a:bodyPr wrap="square" rtlCol="0">
            <a:spAutoFit/>
          </a:bodyPr>
          <a:lstStyle/>
          <a:p>
            <a:pPr algn="ctr" defTabSz="896297">
              <a:defRPr/>
            </a:pPr>
            <a:r>
              <a:rPr lang="en-US" sz="1961" dirty="0">
                <a:solidFill>
                  <a:srgbClr val="080808"/>
                </a:solidFill>
              </a:rPr>
              <a:t>Express</a:t>
            </a:r>
            <a:br>
              <a:rPr lang="en-US" sz="1961" dirty="0">
                <a:solidFill>
                  <a:srgbClr val="080808"/>
                </a:solidFill>
              </a:rPr>
            </a:br>
            <a:r>
              <a:rPr lang="en-US" sz="1961" dirty="0">
                <a:solidFill>
                  <a:srgbClr val="080808"/>
                </a:solidFill>
              </a:rPr>
              <a:t>Route</a:t>
            </a:r>
            <a:r>
              <a:rPr lang="ja-JP" altLang="en-US" sz="1961" dirty="0">
                <a:solidFill>
                  <a:srgbClr val="080808"/>
                </a:solidFill>
              </a:rPr>
              <a:t> </a:t>
            </a:r>
            <a:r>
              <a:rPr lang="en-US" altLang="ja-JP" sz="1961" dirty="0">
                <a:solidFill>
                  <a:srgbClr val="080808"/>
                </a:solidFill>
              </a:rPr>
              <a:t>/</a:t>
            </a:r>
            <a:r>
              <a:rPr lang="ja-JP" altLang="en-US" sz="1961" dirty="0">
                <a:solidFill>
                  <a:srgbClr val="080808"/>
                </a:solidFill>
              </a:rPr>
              <a:t> </a:t>
            </a:r>
            <a:br>
              <a:rPr lang="en-US" altLang="ja-JP" sz="1961" dirty="0">
                <a:solidFill>
                  <a:srgbClr val="080808"/>
                </a:solidFill>
              </a:rPr>
            </a:br>
            <a:r>
              <a:rPr lang="en-US" sz="1961" dirty="0">
                <a:solidFill>
                  <a:srgbClr val="080808"/>
                </a:solidFill>
              </a:rPr>
              <a:t>VPN</a:t>
            </a:r>
          </a:p>
        </p:txBody>
      </p:sp>
      <p:cxnSp>
        <p:nvCxnSpPr>
          <p:cNvPr id="61" name="Straight Arrow Connector 60"/>
          <p:cNvCxnSpPr>
            <a:stCxn id="22" idx="3"/>
            <a:endCxn id="16" idx="1"/>
          </p:cNvCxnSpPr>
          <p:nvPr/>
        </p:nvCxnSpPr>
        <p:spPr>
          <a:xfrm>
            <a:off x="9755935" y="4754096"/>
            <a:ext cx="468716" cy="0"/>
          </a:xfrm>
          <a:prstGeom prst="straightConnector1">
            <a:avLst/>
          </a:prstGeom>
          <a:noFill/>
          <a:ln w="44450" cap="flat" cmpd="sng" algn="ctr">
            <a:solidFill>
              <a:srgbClr val="FFFFFF"/>
            </a:solidFill>
            <a:prstDash val="solid"/>
            <a:headEnd type="triangle"/>
            <a:tailEnd type="triangle"/>
          </a:ln>
          <a:effectLst/>
        </p:spPr>
      </p:cxnSp>
      <p:cxnSp>
        <p:nvCxnSpPr>
          <p:cNvPr id="62" name="Straight Arrow Connector 61"/>
          <p:cNvCxnSpPr>
            <a:stCxn id="28" idx="3"/>
            <a:endCxn id="22" idx="1"/>
          </p:cNvCxnSpPr>
          <p:nvPr/>
        </p:nvCxnSpPr>
        <p:spPr>
          <a:xfrm>
            <a:off x="8417254" y="4754096"/>
            <a:ext cx="462931" cy="0"/>
          </a:xfrm>
          <a:prstGeom prst="straightConnector1">
            <a:avLst/>
          </a:prstGeom>
          <a:noFill/>
          <a:ln w="44450" cap="flat" cmpd="sng" algn="ctr">
            <a:solidFill>
              <a:srgbClr val="FFFFFF"/>
            </a:solidFill>
            <a:prstDash val="solid"/>
            <a:headEnd type="triangle"/>
            <a:tailEnd type="triangle"/>
          </a:ln>
          <a:effectLst/>
        </p:spPr>
      </p:cxnSp>
      <p:cxnSp>
        <p:nvCxnSpPr>
          <p:cNvPr id="63" name="Elbow Connector 62"/>
          <p:cNvCxnSpPr>
            <a:stCxn id="28" idx="1"/>
          </p:cNvCxnSpPr>
          <p:nvPr/>
        </p:nvCxnSpPr>
        <p:spPr>
          <a:xfrm rot="10800000">
            <a:off x="7230070" y="2819126"/>
            <a:ext cx="311436" cy="1934970"/>
          </a:xfrm>
          <a:prstGeom prst="bentConnector2">
            <a:avLst/>
          </a:prstGeom>
          <a:noFill/>
          <a:ln w="38100" cap="flat" cmpd="sng" algn="ctr">
            <a:solidFill>
              <a:srgbClr val="DC3C00">
                <a:lumMod val="60000"/>
                <a:lumOff val="40000"/>
              </a:srgbClr>
            </a:solidFill>
            <a:prstDash val="solid"/>
            <a:headEnd type="triangle"/>
            <a:tailEnd type="triangle"/>
          </a:ln>
          <a:effectLst>
            <a:outerShdw blurRad="40000" dist="23000" dir="5400000" rotWithShape="0">
              <a:srgbClr val="000000">
                <a:alpha val="35000"/>
              </a:srgbClr>
            </a:outerShdw>
          </a:effectLst>
        </p:spPr>
      </p:cxnSp>
      <p:cxnSp>
        <p:nvCxnSpPr>
          <p:cNvPr id="64" name="Elbow Connector 63"/>
          <p:cNvCxnSpPr>
            <a:stCxn id="8" idx="2"/>
            <a:endCxn id="10" idx="2"/>
          </p:cNvCxnSpPr>
          <p:nvPr/>
        </p:nvCxnSpPr>
        <p:spPr>
          <a:xfrm rot="16200000" flipH="1">
            <a:off x="9225109" y="4573461"/>
            <a:ext cx="12450" cy="2491457"/>
          </a:xfrm>
          <a:prstGeom prst="bentConnector3">
            <a:avLst>
              <a:gd name="adj1" fmla="val 1800000"/>
            </a:avLst>
          </a:prstGeom>
          <a:noFill/>
          <a:ln w="41275" cap="flat" cmpd="sng" algn="ctr">
            <a:solidFill>
              <a:schemeClr val="accent1"/>
            </a:solidFill>
            <a:prstDash val="sysDot"/>
            <a:headEnd type="triangle"/>
            <a:tailEnd type="triangle"/>
          </a:ln>
          <a:effectLst/>
        </p:spPr>
      </p:cxnSp>
      <p:grpSp>
        <p:nvGrpSpPr>
          <p:cNvPr id="65" name="Group 64"/>
          <p:cNvGrpSpPr/>
          <p:nvPr/>
        </p:nvGrpSpPr>
        <p:grpSpPr>
          <a:xfrm>
            <a:off x="9144850" y="6152825"/>
            <a:ext cx="363801" cy="363801"/>
            <a:chOff x="4687755" y="2457342"/>
            <a:chExt cx="608869" cy="608869"/>
          </a:xfrm>
          <a:solidFill>
            <a:srgbClr val="FF3399"/>
          </a:solidFill>
        </p:grpSpPr>
        <p:sp>
          <p:nvSpPr>
            <p:cNvPr id="66" name="Rectangle 65"/>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sp>
          <p:nvSpPr>
            <p:cNvPr id="67" name="Rectangle 66"/>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grpSp>
      <p:cxnSp>
        <p:nvCxnSpPr>
          <p:cNvPr id="68" name="Elbow Connector 67"/>
          <p:cNvCxnSpPr>
            <a:stCxn id="28" idx="0"/>
            <a:endCxn id="35" idx="2"/>
          </p:cNvCxnSpPr>
          <p:nvPr/>
        </p:nvCxnSpPr>
        <p:spPr>
          <a:xfrm rot="5400000" flipH="1" flipV="1">
            <a:off x="8165638" y="2133756"/>
            <a:ext cx="1859303" cy="2231823"/>
          </a:xfrm>
          <a:prstGeom prst="bentConnector2">
            <a:avLst/>
          </a:prstGeom>
          <a:noFill/>
          <a:ln w="41275" cap="flat" cmpd="sng" algn="ctr">
            <a:solidFill>
              <a:schemeClr val="accent1"/>
            </a:solidFill>
            <a:prstDash val="sysDot"/>
            <a:headEnd type="triangle"/>
            <a:tailEnd type="triangle"/>
          </a:ln>
          <a:effectLst/>
        </p:spPr>
      </p:cxnSp>
      <p:cxnSp>
        <p:nvCxnSpPr>
          <p:cNvPr id="69" name="Elbow Connector 68"/>
          <p:cNvCxnSpPr>
            <a:stCxn id="22" idx="0"/>
            <a:endCxn id="35" idx="2"/>
          </p:cNvCxnSpPr>
          <p:nvPr/>
        </p:nvCxnSpPr>
        <p:spPr>
          <a:xfrm rot="5400000" flipH="1" flipV="1">
            <a:off x="8834979" y="2803097"/>
            <a:ext cx="1859303" cy="893144"/>
          </a:xfrm>
          <a:prstGeom prst="bentConnector2">
            <a:avLst/>
          </a:prstGeom>
          <a:noFill/>
          <a:ln w="41275" cap="flat" cmpd="sng" algn="ctr">
            <a:solidFill>
              <a:schemeClr val="accent1"/>
            </a:solidFill>
            <a:prstDash val="sysDot"/>
            <a:headEnd type="triangle"/>
            <a:tailEnd type="triangle"/>
          </a:ln>
          <a:effectLst/>
        </p:spPr>
      </p:cxnSp>
      <p:grpSp>
        <p:nvGrpSpPr>
          <p:cNvPr id="70" name="Group 69"/>
          <p:cNvGrpSpPr/>
          <p:nvPr/>
        </p:nvGrpSpPr>
        <p:grpSpPr>
          <a:xfrm>
            <a:off x="7803703" y="2980846"/>
            <a:ext cx="363801" cy="363801"/>
            <a:chOff x="4687755" y="2457342"/>
            <a:chExt cx="608869" cy="608869"/>
          </a:xfrm>
          <a:solidFill>
            <a:srgbClr val="FF3399"/>
          </a:solidFill>
        </p:grpSpPr>
        <p:sp>
          <p:nvSpPr>
            <p:cNvPr id="71" name="Rectangle 70"/>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sp>
          <p:nvSpPr>
            <p:cNvPr id="72" name="Rectangle 71"/>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grpSp>
      <p:grpSp>
        <p:nvGrpSpPr>
          <p:cNvPr id="73" name="Group 72"/>
          <p:cNvGrpSpPr/>
          <p:nvPr/>
        </p:nvGrpSpPr>
        <p:grpSpPr>
          <a:xfrm>
            <a:off x="9144851" y="2980845"/>
            <a:ext cx="363801" cy="363801"/>
            <a:chOff x="4687755" y="2457342"/>
            <a:chExt cx="608869" cy="608869"/>
          </a:xfrm>
          <a:solidFill>
            <a:srgbClr val="FF3399"/>
          </a:solidFill>
        </p:grpSpPr>
        <p:sp>
          <p:nvSpPr>
            <p:cNvPr id="74" name="Rectangle 73"/>
            <p:cNvSpPr/>
            <p:nvPr/>
          </p:nvSpPr>
          <p:spPr bwMode="auto">
            <a:xfrm rot="18900000">
              <a:off x="4922338"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sp>
          <p:nvSpPr>
            <p:cNvPr id="75" name="Rectangle 74"/>
            <p:cNvSpPr/>
            <p:nvPr/>
          </p:nvSpPr>
          <p:spPr bwMode="auto">
            <a:xfrm rot="2700000">
              <a:off x="4922340" y="2457342"/>
              <a:ext cx="139700" cy="608869"/>
            </a:xfrm>
            <a:prstGeom prst="rect">
              <a:avLst/>
            </a:prstGeom>
            <a:grpFill/>
            <a:ln w="25400" cap="flat" cmpd="sng" algn="ctr">
              <a:noFill/>
              <a:prstDash val="solid"/>
              <a:headEnd type="none" w="med" len="med"/>
              <a:tailEnd type="none" w="med" len="med"/>
            </a:ln>
            <a:effectLst/>
          </p:spPr>
          <p:txBody>
            <a:bodyPr rot="0" spcFirstLastPara="0" vertOverflow="overflow" horzOverflow="overflow" vert="horz" wrap="square" lIns="179262" tIns="143409" rIns="179262" bIns="143409" numCol="1" spcCol="0" rtlCol="0" fromWordArt="0" anchor="t" anchorCtr="0" forceAA="0" compatLnSpc="1">
              <a:prstTxWarp prst="textNoShape">
                <a:avLst/>
              </a:prstTxWarp>
              <a:noAutofit/>
            </a:bodyPr>
            <a:lstStyle/>
            <a:p>
              <a:pPr algn="ctr" defTabSz="896002" fontAlgn="base">
                <a:lnSpc>
                  <a:spcPct val="90000"/>
                </a:lnSpc>
                <a:spcBef>
                  <a:spcPct val="0"/>
                </a:spcBef>
                <a:spcAft>
                  <a:spcPct val="0"/>
                </a:spcAft>
                <a:defRPr/>
              </a:pPr>
              <a:endParaRPr lang="en-US" sz="3137" kern="0" spc="-49" dirty="0">
                <a:solidFill>
                  <a:srgbClr val="FFFFFF"/>
                </a:solidFill>
              </a:endParaRPr>
            </a:p>
          </p:txBody>
        </p:sp>
      </p:grpSp>
      <p:sp>
        <p:nvSpPr>
          <p:cNvPr id="76" name="TextBox 75"/>
          <p:cNvSpPr txBox="1"/>
          <p:nvPr/>
        </p:nvSpPr>
        <p:spPr>
          <a:xfrm>
            <a:off x="8316138" y="4150160"/>
            <a:ext cx="655375" cy="778407"/>
          </a:xfrm>
          <a:prstGeom prst="rect">
            <a:avLst/>
          </a:prstGeom>
          <a:noFill/>
        </p:spPr>
        <p:txBody>
          <a:bodyPr wrap="none" lIns="179262" tIns="143409" rIns="179262" bIns="143409" rtlCol="0">
            <a:spAutoFit/>
          </a:bodyPr>
          <a:lstStyle/>
          <a:p>
            <a:pPr defTabSz="896297">
              <a:lnSpc>
                <a:spcPct val="90000"/>
              </a:lnSpc>
              <a:spcAft>
                <a:spcPts val="588"/>
              </a:spcAft>
              <a:defRPr/>
            </a:pPr>
            <a:r>
              <a:rPr kumimoji="0" lang="en-US" sz="3529"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kumimoji="0" lang="en-US" sz="3529" b="1" kern="0" dirty="0">
              <a:gradFill>
                <a:gsLst>
                  <a:gs pos="2917">
                    <a:srgbClr val="FFFFFF"/>
                  </a:gs>
                  <a:gs pos="30000">
                    <a:srgbClr val="FFFFFF"/>
                  </a:gs>
                </a:gsLst>
                <a:lin ang="5400000" scaled="0"/>
              </a:gradFill>
            </a:endParaRPr>
          </a:p>
        </p:txBody>
      </p:sp>
      <p:sp>
        <p:nvSpPr>
          <p:cNvPr id="77" name="TextBox 76"/>
          <p:cNvSpPr txBox="1"/>
          <p:nvPr/>
        </p:nvSpPr>
        <p:spPr>
          <a:xfrm>
            <a:off x="9673306" y="4157600"/>
            <a:ext cx="655375" cy="778407"/>
          </a:xfrm>
          <a:prstGeom prst="rect">
            <a:avLst/>
          </a:prstGeom>
          <a:noFill/>
        </p:spPr>
        <p:txBody>
          <a:bodyPr wrap="none" lIns="179262" tIns="143409" rIns="179262" bIns="143409" rtlCol="0">
            <a:spAutoFit/>
          </a:bodyPr>
          <a:lstStyle/>
          <a:p>
            <a:pPr defTabSz="896297">
              <a:lnSpc>
                <a:spcPct val="90000"/>
              </a:lnSpc>
              <a:spcAft>
                <a:spcPts val="588"/>
              </a:spcAft>
              <a:defRPr/>
            </a:pPr>
            <a:r>
              <a:rPr kumimoji="0" lang="en-US" sz="3529"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kumimoji="0" lang="en-US" sz="3529" b="1" kern="0" dirty="0">
              <a:gradFill>
                <a:gsLst>
                  <a:gs pos="2917">
                    <a:srgbClr val="FFFFFF"/>
                  </a:gs>
                  <a:gs pos="30000">
                    <a:srgbClr val="FFFFFF"/>
                  </a:gs>
                </a:gsLst>
                <a:lin ang="5400000" scaled="0"/>
              </a:gradFill>
            </a:endParaRPr>
          </a:p>
        </p:txBody>
      </p:sp>
      <p:sp>
        <p:nvSpPr>
          <p:cNvPr id="78" name="TextBox 77"/>
          <p:cNvSpPr txBox="1"/>
          <p:nvPr/>
        </p:nvSpPr>
        <p:spPr>
          <a:xfrm>
            <a:off x="7089017" y="3204007"/>
            <a:ext cx="655375" cy="778407"/>
          </a:xfrm>
          <a:prstGeom prst="rect">
            <a:avLst/>
          </a:prstGeom>
          <a:noFill/>
        </p:spPr>
        <p:txBody>
          <a:bodyPr wrap="none" lIns="179262" tIns="143409" rIns="179262" bIns="143409" rtlCol="0">
            <a:spAutoFit/>
          </a:bodyPr>
          <a:lstStyle/>
          <a:p>
            <a:pPr defTabSz="896297">
              <a:lnSpc>
                <a:spcPct val="90000"/>
              </a:lnSpc>
              <a:spcAft>
                <a:spcPts val="588"/>
              </a:spcAft>
              <a:defRPr/>
            </a:pPr>
            <a:r>
              <a:rPr kumimoji="0" lang="en-US" sz="3529"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kumimoji="0" lang="en-US" sz="3529" b="1" kern="0" dirty="0">
              <a:gradFill>
                <a:gsLst>
                  <a:gs pos="2917">
                    <a:srgbClr val="FFFFFF"/>
                  </a:gs>
                  <a:gs pos="30000">
                    <a:srgbClr val="FFFFFF"/>
                  </a:gs>
                </a:gsLst>
                <a:lin ang="5400000" scaled="0"/>
              </a:gradFill>
            </a:endParaRPr>
          </a:p>
        </p:txBody>
      </p:sp>
      <p:sp>
        <p:nvSpPr>
          <p:cNvPr id="79" name="TextBox 78"/>
          <p:cNvSpPr txBox="1"/>
          <p:nvPr/>
        </p:nvSpPr>
        <p:spPr>
          <a:xfrm>
            <a:off x="10801631" y="3055538"/>
            <a:ext cx="655375" cy="778407"/>
          </a:xfrm>
          <a:prstGeom prst="rect">
            <a:avLst/>
          </a:prstGeom>
          <a:noFill/>
        </p:spPr>
        <p:txBody>
          <a:bodyPr wrap="none" lIns="179262" tIns="143409" rIns="179262" bIns="143409" rtlCol="0">
            <a:spAutoFit/>
          </a:bodyPr>
          <a:lstStyle/>
          <a:p>
            <a:pPr defTabSz="896297">
              <a:lnSpc>
                <a:spcPct val="90000"/>
              </a:lnSpc>
              <a:spcAft>
                <a:spcPts val="588"/>
              </a:spcAft>
              <a:defRPr/>
            </a:pPr>
            <a:r>
              <a:rPr kumimoji="0" lang="en-US" sz="3529" b="1" kern="0" dirty="0">
                <a:ln w="12700">
                  <a:solidFill>
                    <a:srgbClr val="7FBA00"/>
                  </a:solidFill>
                  <a:prstDash val="solid"/>
                </a:ln>
                <a:pattFill prst="pct50">
                  <a:fgClr>
                    <a:srgbClr val="7FBA00"/>
                  </a:fgClr>
                  <a:bgClr>
                    <a:srgbClr val="7FBA00">
                      <a:lumMod val="20000"/>
                      <a:lumOff val="80000"/>
                    </a:srgbClr>
                  </a:bgClr>
                </a:pattFill>
                <a:effectLst>
                  <a:outerShdw dist="38100" dir="2640000" algn="bl" rotWithShape="0">
                    <a:srgbClr val="7FBA00"/>
                  </a:outerShdw>
                </a:effectLst>
              </a:rPr>
              <a:t>√</a:t>
            </a:r>
            <a:endParaRPr kumimoji="0" lang="en-US" sz="3529" b="1" kern="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4096726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ネットワーク仮想</a:t>
            </a:r>
            <a:br>
              <a:rPr kumimoji="1" lang="en-US" altLang="ja-JP" dirty="0"/>
            </a:br>
            <a:r>
              <a:rPr kumimoji="1" lang="ja-JP" altLang="en-US" dirty="0"/>
              <a:t>アプライアンス</a:t>
            </a:r>
          </a:p>
        </p:txBody>
      </p:sp>
      <p:sp>
        <p:nvSpPr>
          <p:cNvPr id="3" name="テキスト プレースホルダー 2"/>
          <p:cNvSpPr>
            <a:spLocks noGrp="1"/>
          </p:cNvSpPr>
          <p:nvPr>
            <p:ph type="body" sz="quarter" idx="11"/>
          </p:nvPr>
        </p:nvSpPr>
        <p:spPr>
          <a:xfrm>
            <a:off x="3474709" y="4704803"/>
            <a:ext cx="6947121" cy="553998"/>
          </a:xfrm>
        </p:spPr>
        <p:txBody>
          <a:bodyPr/>
          <a:lstStyle/>
          <a:p>
            <a:r>
              <a:rPr kumimoji="1" lang="en-US" altLang="ja-JP" dirty="0"/>
              <a:t>Network</a:t>
            </a:r>
            <a:endParaRPr kumimoji="1" lang="ja-JP" altLang="en-US" dirty="0"/>
          </a:p>
        </p:txBody>
      </p:sp>
    </p:spTree>
    <p:extLst>
      <p:ext uri="{BB962C8B-B14F-4D97-AF65-F5344CB8AC3E}">
        <p14:creationId xmlns:p14="http://schemas.microsoft.com/office/powerpoint/2010/main" val="2158854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z="5294" dirty="0"/>
              <a:t>ネットワーク仮想アプライアンス</a:t>
            </a:r>
            <a:endParaRPr kumimoji="1" lang="ja-JP" altLang="en-US" sz="5882" dirty="0"/>
          </a:p>
        </p:txBody>
      </p:sp>
      <p:sp>
        <p:nvSpPr>
          <p:cNvPr id="2" name="テキスト プレースホルダー 1"/>
          <p:cNvSpPr>
            <a:spLocks noGrp="1"/>
          </p:cNvSpPr>
          <p:nvPr>
            <p:ph sz="quarter" idx="10"/>
          </p:nvPr>
        </p:nvSpPr>
        <p:spPr/>
        <p:txBody>
          <a:bodyPr>
            <a:normAutofit fontScale="70000" lnSpcReduction="20000"/>
          </a:bodyPr>
          <a:lstStyle/>
          <a:p>
            <a:pPr marL="0" indent="0">
              <a:buNone/>
            </a:pPr>
            <a:r>
              <a:rPr lang="ja-JP" altLang="en-US" sz="3137" dirty="0">
                <a:solidFill>
                  <a:schemeClr val="accent1"/>
                </a:solidFill>
                <a:latin typeface="+mn-lt"/>
              </a:rPr>
              <a:t>概要</a:t>
            </a:r>
            <a:endParaRPr lang="en-US" altLang="ja-JP" sz="3137" dirty="0">
              <a:solidFill>
                <a:schemeClr val="accent1"/>
              </a:solidFill>
              <a:latin typeface="+mn-lt"/>
            </a:endParaRPr>
          </a:p>
          <a:p>
            <a:pPr marL="0" indent="0">
              <a:buNone/>
            </a:pPr>
            <a:r>
              <a:rPr lang="ja-JP" altLang="en-US" dirty="0">
                <a:solidFill>
                  <a:srgbClr val="080808"/>
                </a:solidFill>
                <a:latin typeface="+mn-lt"/>
              </a:rPr>
              <a:t>特定のネットワーク機能を実行する </a:t>
            </a:r>
            <a:r>
              <a:rPr lang="en-US" altLang="ja-JP" dirty="0">
                <a:solidFill>
                  <a:srgbClr val="080808"/>
                </a:solidFill>
                <a:latin typeface="+mn-lt"/>
              </a:rPr>
              <a:t>VM</a:t>
            </a:r>
          </a:p>
          <a:p>
            <a:pPr marL="0" indent="0">
              <a:buNone/>
            </a:pPr>
            <a:r>
              <a:rPr lang="ja-JP" altLang="en-US" dirty="0">
                <a:solidFill>
                  <a:srgbClr val="080808"/>
                </a:solidFill>
                <a:latin typeface="+mn-lt"/>
              </a:rPr>
              <a:t>セキュリティ</a:t>
            </a:r>
            <a:r>
              <a:rPr lang="en-US" altLang="ja-JP" dirty="0">
                <a:solidFill>
                  <a:srgbClr val="080808"/>
                </a:solidFill>
                <a:latin typeface="+mn-lt"/>
              </a:rPr>
              <a:t> (</a:t>
            </a:r>
            <a:r>
              <a:rPr lang="ja-JP" altLang="en-US" dirty="0">
                <a:solidFill>
                  <a:srgbClr val="080808"/>
                </a:solidFill>
                <a:latin typeface="+mn-lt"/>
              </a:rPr>
              <a:t>ファイアウォール、</a:t>
            </a:r>
            <a:r>
              <a:rPr lang="en-US" altLang="ja-JP" dirty="0">
                <a:solidFill>
                  <a:srgbClr val="080808"/>
                </a:solidFill>
                <a:latin typeface="+mn-lt"/>
              </a:rPr>
              <a:t>IDS</a:t>
            </a:r>
            <a:r>
              <a:rPr lang="ja-JP" altLang="en-US" dirty="0" err="1">
                <a:solidFill>
                  <a:srgbClr val="080808"/>
                </a:solidFill>
                <a:latin typeface="+mn-lt"/>
              </a:rPr>
              <a:t>、</a:t>
            </a:r>
            <a:r>
              <a:rPr lang="en-US" altLang="ja-JP" dirty="0">
                <a:solidFill>
                  <a:srgbClr val="080808"/>
                </a:solidFill>
                <a:latin typeface="+mn-lt"/>
              </a:rPr>
              <a:t> IPS)</a:t>
            </a:r>
            <a:r>
              <a:rPr lang="ja-JP" altLang="en-US" dirty="0" err="1">
                <a:solidFill>
                  <a:srgbClr val="080808"/>
                </a:solidFill>
                <a:latin typeface="+mn-lt"/>
              </a:rPr>
              <a:t>、</a:t>
            </a:r>
            <a:r>
              <a:rPr lang="ja-JP" altLang="en-US" dirty="0">
                <a:solidFill>
                  <a:srgbClr val="080808"/>
                </a:solidFill>
                <a:latin typeface="+mn-lt"/>
              </a:rPr>
              <a:t>ルーター</a:t>
            </a:r>
            <a:r>
              <a:rPr lang="en-US" altLang="ja-JP" dirty="0">
                <a:solidFill>
                  <a:srgbClr val="080808"/>
                </a:solidFill>
                <a:latin typeface="+mn-lt"/>
              </a:rPr>
              <a:t>/VPN</a:t>
            </a:r>
            <a:r>
              <a:rPr lang="ja-JP" altLang="en-US" dirty="0" err="1">
                <a:solidFill>
                  <a:srgbClr val="080808"/>
                </a:solidFill>
                <a:latin typeface="+mn-lt"/>
              </a:rPr>
              <a:t>、</a:t>
            </a:r>
            <a:br>
              <a:rPr lang="en-US" altLang="ja-JP" dirty="0">
                <a:solidFill>
                  <a:srgbClr val="080808"/>
                </a:solidFill>
                <a:latin typeface="+mn-lt"/>
              </a:rPr>
            </a:br>
            <a:r>
              <a:rPr lang="en-US" altLang="ja-JP" dirty="0">
                <a:solidFill>
                  <a:srgbClr val="080808"/>
                </a:solidFill>
                <a:latin typeface="+mn-lt"/>
              </a:rPr>
              <a:t>ADC (</a:t>
            </a:r>
            <a:r>
              <a:rPr lang="ja-JP" altLang="en-US" dirty="0">
                <a:solidFill>
                  <a:srgbClr val="080808"/>
                </a:solidFill>
                <a:latin typeface="+mn-lt"/>
              </a:rPr>
              <a:t>アプリケーション デリバリ コントローラー</a:t>
            </a:r>
            <a:r>
              <a:rPr lang="en-US" altLang="ja-JP" dirty="0">
                <a:solidFill>
                  <a:srgbClr val="080808"/>
                </a:solidFill>
                <a:latin typeface="+mn-lt"/>
              </a:rPr>
              <a:t>)</a:t>
            </a:r>
            <a:r>
              <a:rPr lang="ja-JP" altLang="en-US" dirty="0" err="1">
                <a:solidFill>
                  <a:srgbClr val="080808"/>
                </a:solidFill>
                <a:latin typeface="+mn-lt"/>
              </a:rPr>
              <a:t>、</a:t>
            </a:r>
            <a:r>
              <a:rPr lang="en-US" altLang="ja-JP" dirty="0">
                <a:solidFill>
                  <a:srgbClr val="080808"/>
                </a:solidFill>
                <a:latin typeface="+mn-lt"/>
              </a:rPr>
              <a:t>WAN</a:t>
            </a:r>
            <a:r>
              <a:rPr lang="ja-JP" altLang="en-US" dirty="0">
                <a:solidFill>
                  <a:srgbClr val="080808"/>
                </a:solidFill>
                <a:latin typeface="+mn-lt"/>
              </a:rPr>
              <a:t> 最適化</a:t>
            </a:r>
            <a:endParaRPr lang="en-US" altLang="ja-JP" dirty="0">
              <a:solidFill>
                <a:srgbClr val="080808"/>
              </a:solidFill>
              <a:latin typeface="+mn-lt"/>
            </a:endParaRPr>
          </a:p>
          <a:p>
            <a:pPr marL="0" indent="0">
              <a:buNone/>
            </a:pPr>
            <a:r>
              <a:rPr lang="en-US" altLang="ja-JP" dirty="0">
                <a:solidFill>
                  <a:srgbClr val="080808"/>
                </a:solidFill>
                <a:latin typeface="+mn-lt"/>
              </a:rPr>
              <a:t>Linux/FreeBSD</a:t>
            </a:r>
            <a:r>
              <a:rPr lang="ja-JP" altLang="en-US" dirty="0">
                <a:solidFill>
                  <a:srgbClr val="080808"/>
                </a:solidFill>
                <a:latin typeface="+mn-lt"/>
              </a:rPr>
              <a:t> ベースのプラットフォームが多い</a:t>
            </a:r>
            <a:endParaRPr lang="en-US" altLang="ja-JP" dirty="0">
              <a:solidFill>
                <a:srgbClr val="080808"/>
              </a:solidFill>
              <a:latin typeface="+mn-lt"/>
            </a:endParaRPr>
          </a:p>
          <a:p>
            <a:pPr marL="0" indent="0">
              <a:buNone/>
            </a:pPr>
            <a:r>
              <a:rPr lang="ja-JP" altLang="en-US" sz="3137" dirty="0">
                <a:solidFill>
                  <a:schemeClr val="accent1"/>
                </a:solidFill>
                <a:latin typeface="+mn-lt"/>
              </a:rPr>
              <a:t>シナリオ</a:t>
            </a:r>
            <a:endParaRPr lang="en-US" altLang="ja-JP" sz="3137" dirty="0">
              <a:solidFill>
                <a:schemeClr val="accent1"/>
              </a:solidFill>
              <a:latin typeface="+mn-lt"/>
            </a:endParaRPr>
          </a:p>
          <a:p>
            <a:pPr marL="0" indent="0">
              <a:buNone/>
            </a:pPr>
            <a:r>
              <a:rPr lang="en-US" altLang="ja-JP" dirty="0">
                <a:solidFill>
                  <a:srgbClr val="080808"/>
                </a:solidFill>
                <a:latin typeface="+mn-lt"/>
              </a:rPr>
              <a:t>IT</a:t>
            </a:r>
            <a:r>
              <a:rPr lang="ja-JP" altLang="en-US" dirty="0">
                <a:solidFill>
                  <a:srgbClr val="080808"/>
                </a:solidFill>
                <a:latin typeface="+mn-lt"/>
              </a:rPr>
              <a:t> ポリシーとコンプライアンス </a:t>
            </a:r>
            <a:r>
              <a:rPr lang="en-US" altLang="ja-JP" dirty="0">
                <a:solidFill>
                  <a:srgbClr val="080808"/>
                </a:solidFill>
                <a:latin typeface="+mn-lt"/>
              </a:rPr>
              <a:t>–</a:t>
            </a:r>
            <a:r>
              <a:rPr lang="ja-JP" altLang="en-US" dirty="0">
                <a:solidFill>
                  <a:srgbClr val="080808"/>
                </a:solidFill>
                <a:latin typeface="+mn-lt"/>
              </a:rPr>
              <a:t> オンプレミスと </a:t>
            </a:r>
            <a:r>
              <a:rPr lang="en-US" altLang="ja-JP" dirty="0">
                <a:solidFill>
                  <a:srgbClr val="080808"/>
                </a:solidFill>
                <a:latin typeface="+mn-lt"/>
              </a:rPr>
              <a:t>Azure</a:t>
            </a:r>
            <a:r>
              <a:rPr lang="ja-JP" altLang="en-US" dirty="0">
                <a:solidFill>
                  <a:srgbClr val="080808"/>
                </a:solidFill>
                <a:latin typeface="+mn-lt"/>
              </a:rPr>
              <a:t> との間の一貫性</a:t>
            </a:r>
            <a:endParaRPr lang="en-US" altLang="ja-JP" dirty="0">
              <a:solidFill>
                <a:srgbClr val="080808"/>
              </a:solidFill>
              <a:latin typeface="+mn-lt"/>
            </a:endParaRPr>
          </a:p>
          <a:p>
            <a:pPr marL="0" indent="0">
              <a:buNone/>
            </a:pPr>
            <a:r>
              <a:rPr lang="en-US" altLang="ja-JP" dirty="0">
                <a:solidFill>
                  <a:srgbClr val="080808"/>
                </a:solidFill>
                <a:latin typeface="+mn-lt"/>
              </a:rPr>
              <a:t>Azure</a:t>
            </a:r>
            <a:r>
              <a:rPr lang="ja-JP" altLang="en-US" dirty="0">
                <a:solidFill>
                  <a:srgbClr val="080808"/>
                </a:solidFill>
                <a:latin typeface="+mn-lt"/>
              </a:rPr>
              <a:t> の機能を補完</a:t>
            </a:r>
            <a:endParaRPr lang="en-US" altLang="ja-JP" dirty="0">
              <a:solidFill>
                <a:srgbClr val="080808"/>
              </a:solidFill>
              <a:latin typeface="+mn-lt"/>
            </a:endParaRPr>
          </a:p>
          <a:p>
            <a:pPr marL="0" indent="0">
              <a:buNone/>
            </a:pPr>
            <a:r>
              <a:rPr lang="en-US" altLang="ja-JP" sz="3137" dirty="0">
                <a:solidFill>
                  <a:schemeClr val="accent1"/>
                </a:solidFill>
                <a:latin typeface="+mn-lt"/>
              </a:rPr>
              <a:t>Azure Marketplace</a:t>
            </a:r>
          </a:p>
          <a:p>
            <a:pPr marL="0" indent="0">
              <a:buNone/>
            </a:pPr>
            <a:r>
              <a:rPr lang="ja-JP" altLang="en-US" dirty="0">
                <a:solidFill>
                  <a:srgbClr val="080808"/>
                </a:solidFill>
                <a:latin typeface="Segoe UI"/>
              </a:rPr>
              <a:t>品質を保証しデプロイを簡素化する</a:t>
            </a:r>
            <a:r>
              <a:rPr lang="en-US" altLang="ja-JP" dirty="0">
                <a:solidFill>
                  <a:srgbClr val="080808"/>
                </a:solidFill>
                <a:latin typeface="Segoe UI"/>
              </a:rPr>
              <a:t>Azure Certified </a:t>
            </a:r>
            <a:br>
              <a:rPr lang="en-US" altLang="ja-JP" dirty="0">
                <a:solidFill>
                  <a:srgbClr val="080808"/>
                </a:solidFill>
                <a:latin typeface="Segoe UI"/>
              </a:rPr>
            </a:br>
            <a:r>
              <a:rPr lang="en-US" altLang="ja-JP" dirty="0">
                <a:solidFill>
                  <a:srgbClr val="080808"/>
                </a:solidFill>
                <a:latin typeface="Segoe UI"/>
              </a:rPr>
              <a:t>Program </a:t>
            </a:r>
            <a:r>
              <a:rPr lang="ja-JP" altLang="en-US" dirty="0">
                <a:solidFill>
                  <a:srgbClr val="080808"/>
                </a:solidFill>
                <a:latin typeface="Segoe UI"/>
              </a:rPr>
              <a:t>を通して入手可能</a:t>
            </a:r>
            <a:endParaRPr lang="en-US" altLang="ja-JP" dirty="0">
              <a:solidFill>
                <a:srgbClr val="080808"/>
              </a:solidFill>
              <a:latin typeface="+mn-lt"/>
            </a:endParaRPr>
          </a:p>
          <a:p>
            <a:pPr marL="0" indent="0">
              <a:buNone/>
            </a:pPr>
            <a:r>
              <a:rPr lang="ja-JP" altLang="en-US" dirty="0">
                <a:solidFill>
                  <a:srgbClr val="080808"/>
                </a:solidFill>
                <a:latin typeface="+mn-lt"/>
              </a:rPr>
              <a:t>独自のアプライアンス、ライセンスも持ち込み可能</a:t>
            </a:r>
            <a:endParaRPr lang="en-US" altLang="ja-JP" dirty="0">
              <a:solidFill>
                <a:srgbClr val="080808"/>
              </a:solidFill>
              <a:latin typeface="+mn-lt"/>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9967220" y="1463676"/>
            <a:ext cx="1453627" cy="1453627"/>
          </a:xfrm>
          <a:prstGeom prst="rect">
            <a:avLst/>
          </a:prstGeom>
        </p:spPr>
      </p:pic>
    </p:spTree>
    <p:extLst>
      <p:ext uri="{BB962C8B-B14F-4D97-AF65-F5344CB8AC3E}">
        <p14:creationId xmlns:p14="http://schemas.microsoft.com/office/powerpoint/2010/main" val="2075860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z="5294" dirty="0"/>
              <a:t>Azure</a:t>
            </a:r>
            <a:r>
              <a:rPr kumimoji="1" lang="ja-JP" altLang="en-US" sz="5294" dirty="0"/>
              <a:t> </a:t>
            </a:r>
            <a:r>
              <a:rPr kumimoji="1" lang="en-US" altLang="ja-JP" sz="5294" dirty="0"/>
              <a:t>Application</a:t>
            </a:r>
            <a:r>
              <a:rPr kumimoji="1" lang="ja-JP" altLang="en-US" sz="5294" dirty="0"/>
              <a:t> </a:t>
            </a:r>
            <a:r>
              <a:rPr kumimoji="1" lang="en-US" altLang="ja-JP" sz="5294" dirty="0"/>
              <a:t>Gateway</a:t>
            </a:r>
            <a:endParaRPr kumimoji="1" lang="ja-JP" altLang="en-US" sz="5882" dirty="0"/>
          </a:p>
        </p:txBody>
      </p:sp>
      <p:sp>
        <p:nvSpPr>
          <p:cNvPr id="2" name="コンテンツ プレースホルダー 1"/>
          <p:cNvSpPr>
            <a:spLocks noGrp="1"/>
          </p:cNvSpPr>
          <p:nvPr>
            <p:ph sz="quarter" idx="10"/>
          </p:nvPr>
        </p:nvSpPr>
        <p:spPr>
          <a:xfrm>
            <a:off x="519249" y="1463676"/>
            <a:ext cx="5204680" cy="4827396"/>
          </a:xfrm>
        </p:spPr>
        <p:txBody>
          <a:bodyPr>
            <a:normAutofit lnSpcReduction="10000"/>
          </a:bodyPr>
          <a:lstStyle/>
          <a:p>
            <a:r>
              <a:rPr kumimoji="1" lang="ja-JP" altLang="en-US" dirty="0"/>
              <a:t>マネージドの仮想アプライアンス</a:t>
            </a:r>
          </a:p>
          <a:p>
            <a:r>
              <a:rPr kumimoji="1" lang="ja-JP" altLang="en-US" dirty="0"/>
              <a:t>アプリ レベルのポリシーを基にした </a:t>
            </a:r>
            <a:r>
              <a:rPr kumimoji="1" lang="en-US" altLang="ja-JP" dirty="0"/>
              <a:t>HTTP </a:t>
            </a:r>
            <a:r>
              <a:rPr kumimoji="1" lang="ja-JP" altLang="en-US" dirty="0"/>
              <a:t>ルーティング</a:t>
            </a:r>
          </a:p>
          <a:p>
            <a:pPr lvl="1"/>
            <a:r>
              <a:rPr kumimoji="1" lang="en-US" altLang="ja-JP" dirty="0"/>
              <a:t>Cookie </a:t>
            </a:r>
            <a:r>
              <a:rPr kumimoji="1" lang="ja-JP" altLang="en-US" dirty="0"/>
              <a:t>アフィニティ</a:t>
            </a:r>
          </a:p>
          <a:p>
            <a:pPr lvl="1"/>
            <a:r>
              <a:rPr kumimoji="1" lang="en-US" altLang="ja-JP" dirty="0"/>
              <a:t>URL </a:t>
            </a:r>
            <a:r>
              <a:rPr kumimoji="1" lang="ja-JP" altLang="en-US" dirty="0"/>
              <a:t>ハッシュ</a:t>
            </a:r>
          </a:p>
          <a:p>
            <a:pPr lvl="1"/>
            <a:r>
              <a:rPr kumimoji="1" lang="ja-JP" altLang="en-US" dirty="0"/>
              <a:t>重み付け </a:t>
            </a:r>
            <a:r>
              <a:rPr kumimoji="1" lang="en-US" altLang="ja-JP" dirty="0"/>
              <a:t>(</a:t>
            </a:r>
            <a:r>
              <a:rPr kumimoji="1" lang="ja-JP" altLang="en-US" dirty="0"/>
              <a:t>負荷</a:t>
            </a:r>
            <a:r>
              <a:rPr kumimoji="1" lang="en-US" altLang="ja-JP" dirty="0"/>
              <a:t>)</a:t>
            </a:r>
          </a:p>
          <a:p>
            <a:r>
              <a:rPr kumimoji="1" lang="en-US" altLang="ja-JP" dirty="0"/>
              <a:t>SSL </a:t>
            </a:r>
            <a:r>
              <a:rPr kumimoji="1" lang="ja-JP" altLang="en-US" dirty="0"/>
              <a:t>ターミネーション、キャッシュ</a:t>
            </a:r>
          </a:p>
          <a:p>
            <a:pPr lvl="1"/>
            <a:r>
              <a:rPr kumimoji="1" lang="ja-JP" altLang="en-US" dirty="0"/>
              <a:t>証明書の集中管理</a:t>
            </a:r>
          </a:p>
          <a:p>
            <a:pPr lvl="1"/>
            <a:r>
              <a:rPr kumimoji="1" lang="ja-JP" altLang="en-US" dirty="0"/>
              <a:t>スケーラブルなバックエンドのプロビジョニング</a:t>
            </a:r>
          </a:p>
        </p:txBody>
      </p:sp>
      <p:sp>
        <p:nvSpPr>
          <p:cNvPr id="24" name="Rounded Rectangle 23"/>
          <p:cNvSpPr/>
          <p:nvPr/>
        </p:nvSpPr>
        <p:spPr>
          <a:xfrm>
            <a:off x="8676081" y="3365656"/>
            <a:ext cx="1195063" cy="1551645"/>
          </a:xfrm>
          <a:prstGeom prst="roundRect">
            <a:avLst>
              <a:gd name="adj" fmla="val 9414"/>
            </a:avLst>
          </a:prstGeom>
          <a:solidFill>
            <a:srgbClr val="BAD80A">
              <a:lumMod val="60000"/>
              <a:lumOff val="40000"/>
            </a:srgbClr>
          </a:solidFill>
          <a:ln w="9525" cap="flat" cmpd="sng" algn="ctr">
            <a:solidFill>
              <a:srgbClr val="0078D7"/>
            </a:solidFill>
            <a:prstDash val="solid"/>
          </a:ln>
          <a:effectLst/>
          <a:scene3d>
            <a:camera prst="orthographicFront"/>
            <a:lightRig rig="threePt" dir="t"/>
          </a:scene3d>
          <a:sp3d>
            <a:bevelT/>
          </a:sp3d>
        </p:spPr>
        <p:txBody>
          <a:bodyPr rtlCol="0" anchor="t"/>
          <a:lstStyle/>
          <a:p>
            <a:pPr algn="ctr" defTabSz="896386">
              <a:defRPr/>
            </a:pPr>
            <a:r>
              <a:rPr kumimoji="0" lang="en-US" sz="1765" b="1" kern="0" dirty="0">
                <a:solidFill>
                  <a:srgbClr val="505050">
                    <a:lumMod val="50000"/>
                  </a:srgbClr>
                </a:solidFill>
              </a:rPr>
              <a:t>App</a:t>
            </a:r>
            <a:br>
              <a:rPr kumimoji="0" lang="en-US" sz="1765" b="1" kern="0" dirty="0">
                <a:solidFill>
                  <a:srgbClr val="505050">
                    <a:lumMod val="50000"/>
                  </a:srgbClr>
                </a:solidFill>
              </a:rPr>
            </a:br>
            <a:r>
              <a:rPr kumimoji="0" lang="en-US" sz="1765" b="1" kern="0" dirty="0">
                <a:solidFill>
                  <a:srgbClr val="505050">
                    <a:lumMod val="50000"/>
                  </a:srgbClr>
                </a:solidFill>
              </a:rPr>
              <a:t>Gateway</a:t>
            </a:r>
          </a:p>
        </p:txBody>
      </p:sp>
      <p:sp>
        <p:nvSpPr>
          <p:cNvPr id="25" name="Left Arrow 24"/>
          <p:cNvSpPr/>
          <p:nvPr/>
        </p:nvSpPr>
        <p:spPr>
          <a:xfrm>
            <a:off x="9871143" y="3908630"/>
            <a:ext cx="1901408" cy="459880"/>
          </a:xfrm>
          <a:prstGeom prst="leftArrow">
            <a:avLst/>
          </a:prstGeom>
          <a:solidFill>
            <a:srgbClr val="D83B01">
              <a:shade val="80000"/>
              <a:satMod val="180000"/>
            </a:srgbClr>
          </a:solidFill>
          <a:ln w="9525" cap="flat" cmpd="sng" algn="ctr">
            <a:solidFill>
              <a:srgbClr val="D83B01"/>
            </a:solidFill>
            <a:prstDash val="solid"/>
          </a:ln>
          <a:effectLst/>
        </p:spPr>
        <p:txBody>
          <a:bodyPr rtlCol="0" anchor="ctr"/>
          <a:lstStyle/>
          <a:p>
            <a:pPr algn="ctr" defTabSz="896386">
              <a:defRPr/>
            </a:pPr>
            <a:endParaRPr kumimoji="0" lang="en-US" sz="1765" kern="0" dirty="0">
              <a:solidFill>
                <a:srgbClr val="FFFFFF"/>
              </a:solidFill>
            </a:endParaRPr>
          </a:p>
        </p:txBody>
      </p:sp>
      <p:cxnSp>
        <p:nvCxnSpPr>
          <p:cNvPr id="26" name="Straight Arrow Connector 25"/>
          <p:cNvCxnSpPr>
            <a:stCxn id="24" idx="1"/>
          </p:cNvCxnSpPr>
          <p:nvPr/>
        </p:nvCxnSpPr>
        <p:spPr>
          <a:xfrm flipH="1" flipV="1">
            <a:off x="6926959" y="2868816"/>
            <a:ext cx="1749120" cy="1272663"/>
          </a:xfrm>
          <a:prstGeom prst="straightConnector1">
            <a:avLst/>
          </a:prstGeom>
          <a:noFill/>
          <a:ln w="9525" cap="flat" cmpd="sng" algn="ctr">
            <a:solidFill>
              <a:srgbClr val="0078D7"/>
            </a:solidFill>
            <a:prstDash val="solid"/>
            <a:tailEnd type="triangle"/>
          </a:ln>
          <a:effectLst/>
        </p:spPr>
      </p:cxnSp>
      <p:cxnSp>
        <p:nvCxnSpPr>
          <p:cNvPr id="27" name="Straight Arrow Connector 26"/>
          <p:cNvCxnSpPr>
            <a:stCxn id="24" idx="1"/>
          </p:cNvCxnSpPr>
          <p:nvPr/>
        </p:nvCxnSpPr>
        <p:spPr>
          <a:xfrm flipH="1" flipV="1">
            <a:off x="6926959" y="4138570"/>
            <a:ext cx="1749120" cy="2909"/>
          </a:xfrm>
          <a:prstGeom prst="straightConnector1">
            <a:avLst/>
          </a:prstGeom>
          <a:noFill/>
          <a:ln w="9525" cap="flat" cmpd="sng" algn="ctr">
            <a:solidFill>
              <a:srgbClr val="0078D7"/>
            </a:solidFill>
            <a:prstDash val="solid"/>
            <a:tailEnd type="triangle"/>
          </a:ln>
          <a:effectLst/>
        </p:spPr>
      </p:cxnSp>
      <p:cxnSp>
        <p:nvCxnSpPr>
          <p:cNvPr id="28" name="Straight Arrow Connector 27"/>
          <p:cNvCxnSpPr>
            <a:stCxn id="24" idx="1"/>
          </p:cNvCxnSpPr>
          <p:nvPr/>
        </p:nvCxnSpPr>
        <p:spPr>
          <a:xfrm flipH="1">
            <a:off x="6926959" y="4141479"/>
            <a:ext cx="1749120" cy="1266846"/>
          </a:xfrm>
          <a:prstGeom prst="straightConnector1">
            <a:avLst/>
          </a:prstGeom>
          <a:noFill/>
          <a:ln w="9525" cap="flat" cmpd="sng" algn="ctr">
            <a:solidFill>
              <a:srgbClr val="0078D7"/>
            </a:solidFill>
            <a:prstDash val="solid"/>
            <a:tailEnd type="triangle"/>
          </a:ln>
          <a:effectLst/>
        </p:spPr>
      </p:cxnSp>
      <p:sp>
        <p:nvSpPr>
          <p:cNvPr id="29" name="TextBox 28"/>
          <p:cNvSpPr txBox="1"/>
          <p:nvPr/>
        </p:nvSpPr>
        <p:spPr>
          <a:xfrm>
            <a:off x="10112163" y="3594706"/>
            <a:ext cx="1436658" cy="362072"/>
          </a:xfrm>
          <a:prstGeom prst="rect">
            <a:avLst/>
          </a:prstGeom>
          <a:noFill/>
        </p:spPr>
        <p:txBody>
          <a:bodyPr wrap="none" rtlCol="0">
            <a:spAutoFit/>
          </a:bodyPr>
          <a:lstStyle/>
          <a:p>
            <a:pPr defTabSz="896386">
              <a:defRPr/>
            </a:pPr>
            <a:r>
              <a:rPr kumimoji="0" lang="en-US" sz="1765" kern="0" dirty="0">
                <a:solidFill>
                  <a:srgbClr val="080808"/>
                </a:solidFill>
              </a:rPr>
              <a:t>HTTP</a:t>
            </a:r>
            <a:r>
              <a:rPr lang="en-US" altLang="ja-JP" sz="1765" kern="0" dirty="0">
                <a:solidFill>
                  <a:srgbClr val="080808"/>
                </a:solidFill>
              </a:rPr>
              <a:t>/</a:t>
            </a:r>
            <a:r>
              <a:rPr kumimoji="0" lang="en-US" sz="1765" kern="0" dirty="0">
                <a:solidFill>
                  <a:srgbClr val="080808"/>
                </a:solidFill>
              </a:rPr>
              <a:t>HTTPS</a:t>
            </a:r>
          </a:p>
        </p:txBody>
      </p:sp>
      <p:sp>
        <p:nvSpPr>
          <p:cNvPr id="30" name="TextBox 29"/>
          <p:cNvSpPr txBox="1"/>
          <p:nvPr/>
        </p:nvSpPr>
        <p:spPr>
          <a:xfrm>
            <a:off x="7306262" y="2327709"/>
            <a:ext cx="2157001" cy="635559"/>
          </a:xfrm>
          <a:prstGeom prst="rect">
            <a:avLst/>
          </a:prstGeom>
          <a:noFill/>
        </p:spPr>
        <p:txBody>
          <a:bodyPr wrap="none" rtlCol="0">
            <a:spAutoFit/>
          </a:bodyPr>
          <a:lstStyle/>
          <a:p>
            <a:pPr marL="280067" indent="-280067" defTabSz="896386">
              <a:buFont typeface="Arial" panose="020B0604020202020204" pitchFamily="34" charset="0"/>
              <a:buChar char="•"/>
              <a:defRPr/>
            </a:pPr>
            <a:r>
              <a:rPr kumimoji="0" lang="ja-JP" altLang="en-US" sz="1765" kern="0" dirty="0">
                <a:solidFill>
                  <a:srgbClr val="080808"/>
                </a:solidFill>
              </a:rPr>
              <a:t>負荷分散</a:t>
            </a:r>
            <a:endParaRPr kumimoji="0" lang="en-US" altLang="ja-JP" sz="1765" kern="0" dirty="0">
              <a:solidFill>
                <a:srgbClr val="080808"/>
              </a:solidFill>
            </a:endParaRPr>
          </a:p>
          <a:p>
            <a:pPr marL="280067" indent="-280067" defTabSz="896386">
              <a:buFont typeface="Arial" panose="020B0604020202020204" pitchFamily="34" charset="0"/>
              <a:buChar char="•"/>
              <a:defRPr/>
            </a:pPr>
            <a:r>
              <a:rPr kumimoji="0" lang="en-US" sz="1765" kern="0" dirty="0">
                <a:solidFill>
                  <a:srgbClr val="080808"/>
                </a:solidFill>
              </a:rPr>
              <a:t>Cookie </a:t>
            </a:r>
            <a:r>
              <a:rPr lang="ja-JP" altLang="en-US" sz="1765" kern="0" dirty="0">
                <a:solidFill>
                  <a:srgbClr val="080808"/>
                </a:solidFill>
              </a:rPr>
              <a:t>アフィニティ</a:t>
            </a:r>
            <a:endParaRPr kumimoji="0" lang="en-US" sz="1765" kern="0" dirty="0">
              <a:solidFill>
                <a:srgbClr val="080808"/>
              </a:solidFill>
            </a:endParaRPr>
          </a:p>
        </p:txBody>
      </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6229" y="4260832"/>
            <a:ext cx="634767" cy="634767"/>
          </a:xfrm>
          <a:prstGeom prst="rect">
            <a:avLst/>
          </a:prstGeom>
        </p:spPr>
      </p:pic>
      <p:sp>
        <p:nvSpPr>
          <p:cNvPr id="32" name="TextBox 31"/>
          <p:cNvSpPr txBox="1"/>
          <p:nvPr/>
        </p:nvSpPr>
        <p:spPr>
          <a:xfrm>
            <a:off x="8284367" y="4935671"/>
            <a:ext cx="1674497" cy="363946"/>
          </a:xfrm>
          <a:prstGeom prst="rect">
            <a:avLst/>
          </a:prstGeom>
          <a:noFill/>
        </p:spPr>
        <p:txBody>
          <a:bodyPr wrap="none" rtlCol="0">
            <a:spAutoFit/>
          </a:bodyPr>
          <a:lstStyle/>
          <a:p>
            <a:pPr marL="280067" indent="-280067" defTabSz="896386">
              <a:buFont typeface="Arial" panose="020B0604020202020204" pitchFamily="34" charset="0"/>
              <a:buChar char="•"/>
              <a:defRPr/>
            </a:pPr>
            <a:r>
              <a:rPr kumimoji="0" lang="en-US" sz="1765" kern="0" dirty="0">
                <a:solidFill>
                  <a:srgbClr val="080808"/>
                </a:solidFill>
              </a:rPr>
              <a:t>SSL</a:t>
            </a:r>
            <a:r>
              <a:rPr kumimoji="0" lang="ja-JP" altLang="en-US" sz="1765" kern="0" dirty="0">
                <a:solidFill>
                  <a:srgbClr val="080808"/>
                </a:solidFill>
              </a:rPr>
              <a:t> オフロード</a:t>
            </a:r>
            <a:endParaRPr kumimoji="0" lang="en-US" sz="1765" kern="0" dirty="0">
              <a:solidFill>
                <a:srgbClr val="080808"/>
              </a:solidFill>
            </a:endParaRPr>
          </a:p>
        </p:txBody>
      </p:sp>
      <p:sp>
        <p:nvSpPr>
          <p:cNvPr id="33" name="TextBox 32"/>
          <p:cNvSpPr txBox="1"/>
          <p:nvPr/>
        </p:nvSpPr>
        <p:spPr>
          <a:xfrm>
            <a:off x="6137119" y="2005730"/>
            <a:ext cx="529312" cy="363946"/>
          </a:xfrm>
          <a:prstGeom prst="rect">
            <a:avLst/>
          </a:prstGeom>
          <a:noFill/>
        </p:spPr>
        <p:txBody>
          <a:bodyPr wrap="none" rtlCol="0">
            <a:spAutoFit/>
          </a:bodyPr>
          <a:lstStyle/>
          <a:p>
            <a:pPr defTabSz="896386">
              <a:defRPr/>
            </a:pPr>
            <a:r>
              <a:rPr kumimoji="0" lang="en-US" sz="1765" kern="0" dirty="0">
                <a:solidFill>
                  <a:srgbClr val="080808"/>
                </a:solidFill>
              </a:rPr>
              <a:t>VM</a:t>
            </a:r>
          </a:p>
        </p:txBody>
      </p:sp>
      <p:sp>
        <p:nvSpPr>
          <p:cNvPr id="34" name="Rectangle 33"/>
          <p:cNvSpPr/>
          <p:nvPr/>
        </p:nvSpPr>
        <p:spPr bwMode="auto">
          <a:xfrm>
            <a:off x="5871926" y="2423391"/>
            <a:ext cx="1055032" cy="896297"/>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kumimoji="0" lang="en-US" sz="1961" kern="0" dirty="0">
                <a:gradFill>
                  <a:gsLst>
                    <a:gs pos="0">
                      <a:srgbClr val="FFFFFF"/>
                    </a:gs>
                    <a:gs pos="100000">
                      <a:srgbClr val="FFFFFF"/>
                    </a:gs>
                  </a:gsLst>
                  <a:lin ang="5400000" scaled="0"/>
                </a:gradFill>
                <a:cs typeface="Segoe UI" pitchFamily="34" charset="0"/>
              </a:rPr>
              <a:t>VM</a:t>
            </a:r>
          </a:p>
          <a:p>
            <a:pPr algn="ctr" defTabSz="913927" fontAlgn="base">
              <a:lnSpc>
                <a:spcPct val="90000"/>
              </a:lnSpc>
              <a:spcBef>
                <a:spcPct val="0"/>
              </a:spcBef>
              <a:spcAft>
                <a:spcPct val="0"/>
              </a:spcAft>
              <a:defRPr/>
            </a:pPr>
            <a:r>
              <a:rPr kumimoji="0" lang="en-US" sz="1961" kern="0" dirty="0">
                <a:gradFill>
                  <a:gsLst>
                    <a:gs pos="0">
                      <a:srgbClr val="FFFFFF"/>
                    </a:gs>
                    <a:gs pos="100000">
                      <a:srgbClr val="FFFFFF"/>
                    </a:gs>
                  </a:gsLst>
                  <a:lin ang="5400000" scaled="0"/>
                </a:gradFill>
                <a:cs typeface="Segoe UI" pitchFamily="34" charset="0"/>
              </a:rPr>
              <a:t>Web1</a:t>
            </a:r>
          </a:p>
        </p:txBody>
      </p:sp>
      <p:sp>
        <p:nvSpPr>
          <p:cNvPr id="35" name="Rectangle 34"/>
          <p:cNvSpPr/>
          <p:nvPr/>
        </p:nvSpPr>
        <p:spPr bwMode="auto">
          <a:xfrm>
            <a:off x="5871925" y="3691213"/>
            <a:ext cx="1055032" cy="896297"/>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kumimoji="0" lang="en-US" sz="1961" kern="0" dirty="0">
                <a:gradFill>
                  <a:gsLst>
                    <a:gs pos="0">
                      <a:srgbClr val="FFFFFF"/>
                    </a:gs>
                    <a:gs pos="100000">
                      <a:srgbClr val="FFFFFF"/>
                    </a:gs>
                  </a:gsLst>
                  <a:lin ang="5400000" scaled="0"/>
                </a:gradFill>
                <a:cs typeface="Segoe UI" pitchFamily="34" charset="0"/>
              </a:rPr>
              <a:t>VM</a:t>
            </a:r>
          </a:p>
          <a:p>
            <a:pPr algn="ctr" defTabSz="913927" fontAlgn="base">
              <a:lnSpc>
                <a:spcPct val="90000"/>
              </a:lnSpc>
              <a:spcBef>
                <a:spcPct val="0"/>
              </a:spcBef>
              <a:spcAft>
                <a:spcPct val="0"/>
              </a:spcAft>
              <a:defRPr/>
            </a:pPr>
            <a:r>
              <a:rPr kumimoji="0" lang="en-US" sz="1961" kern="0" dirty="0">
                <a:gradFill>
                  <a:gsLst>
                    <a:gs pos="0">
                      <a:srgbClr val="FFFFFF"/>
                    </a:gs>
                    <a:gs pos="100000">
                      <a:srgbClr val="FFFFFF"/>
                    </a:gs>
                  </a:gsLst>
                  <a:lin ang="5400000" scaled="0"/>
                </a:gradFill>
                <a:cs typeface="Segoe UI" pitchFamily="34" charset="0"/>
              </a:rPr>
              <a:t>Web2</a:t>
            </a:r>
          </a:p>
        </p:txBody>
      </p:sp>
      <p:sp>
        <p:nvSpPr>
          <p:cNvPr id="36" name="Rectangle 35"/>
          <p:cNvSpPr/>
          <p:nvPr/>
        </p:nvSpPr>
        <p:spPr bwMode="auto">
          <a:xfrm>
            <a:off x="5871925" y="4953258"/>
            <a:ext cx="1055032" cy="896297"/>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r>
              <a:rPr kumimoji="0" lang="en-US" sz="1961" kern="0" dirty="0">
                <a:gradFill>
                  <a:gsLst>
                    <a:gs pos="0">
                      <a:srgbClr val="FFFFFF"/>
                    </a:gs>
                    <a:gs pos="100000">
                      <a:srgbClr val="FFFFFF"/>
                    </a:gs>
                  </a:gsLst>
                  <a:lin ang="5400000" scaled="0"/>
                </a:gradFill>
                <a:cs typeface="Segoe UI" pitchFamily="34" charset="0"/>
              </a:rPr>
              <a:t>VM</a:t>
            </a:r>
          </a:p>
          <a:p>
            <a:pPr algn="ctr" defTabSz="913927" fontAlgn="base">
              <a:lnSpc>
                <a:spcPct val="90000"/>
              </a:lnSpc>
              <a:spcBef>
                <a:spcPct val="0"/>
              </a:spcBef>
              <a:spcAft>
                <a:spcPct val="0"/>
              </a:spcAft>
              <a:defRPr/>
            </a:pPr>
            <a:r>
              <a:rPr kumimoji="0" lang="en-US" sz="1961" kern="0" dirty="0">
                <a:gradFill>
                  <a:gsLst>
                    <a:gs pos="0">
                      <a:srgbClr val="FFFFFF"/>
                    </a:gs>
                    <a:gs pos="100000">
                      <a:srgbClr val="FFFFFF"/>
                    </a:gs>
                  </a:gsLst>
                  <a:lin ang="5400000" scaled="0"/>
                </a:gradFill>
                <a:cs typeface="Segoe UI" pitchFamily="34" charset="0"/>
              </a:rPr>
              <a:t>Web3</a:t>
            </a:r>
          </a:p>
        </p:txBody>
      </p:sp>
      <p:cxnSp>
        <p:nvCxnSpPr>
          <p:cNvPr id="37" name="Straight Arrow Connector 36"/>
          <p:cNvCxnSpPr>
            <a:stCxn id="24" idx="1"/>
            <a:endCxn id="35" idx="3"/>
          </p:cNvCxnSpPr>
          <p:nvPr/>
        </p:nvCxnSpPr>
        <p:spPr>
          <a:xfrm flipH="1" flipV="1">
            <a:off x="6926957" y="4139363"/>
            <a:ext cx="1749122" cy="2116"/>
          </a:xfrm>
          <a:prstGeom prst="straightConnector1">
            <a:avLst/>
          </a:prstGeom>
          <a:noFill/>
          <a:ln w="41275" cap="flat" cmpd="sng" algn="ctr">
            <a:solidFill>
              <a:schemeClr val="accent1"/>
            </a:solidFill>
            <a:prstDash val="solid"/>
            <a:tailEnd type="triangle"/>
          </a:ln>
          <a:effectLst/>
        </p:spPr>
      </p:cxnSp>
      <p:cxnSp>
        <p:nvCxnSpPr>
          <p:cNvPr id="38" name="Straight Arrow Connector 37"/>
          <p:cNvCxnSpPr>
            <a:stCxn id="24" idx="1"/>
            <a:endCxn id="36" idx="3"/>
          </p:cNvCxnSpPr>
          <p:nvPr/>
        </p:nvCxnSpPr>
        <p:spPr>
          <a:xfrm flipH="1">
            <a:off x="6926957" y="4141478"/>
            <a:ext cx="1749122" cy="1259928"/>
          </a:xfrm>
          <a:prstGeom prst="straightConnector1">
            <a:avLst/>
          </a:prstGeom>
          <a:noFill/>
          <a:ln w="41275" cap="flat" cmpd="sng" algn="ctr">
            <a:solidFill>
              <a:schemeClr val="accent1"/>
            </a:solidFill>
            <a:prstDash val="solid"/>
            <a:tailEnd type="triangle"/>
          </a:ln>
          <a:effectLst/>
        </p:spPr>
      </p:cxnSp>
      <p:cxnSp>
        <p:nvCxnSpPr>
          <p:cNvPr id="39" name="Straight Arrow Connector 38"/>
          <p:cNvCxnSpPr>
            <a:stCxn id="24" idx="1"/>
            <a:endCxn id="34" idx="3"/>
          </p:cNvCxnSpPr>
          <p:nvPr/>
        </p:nvCxnSpPr>
        <p:spPr>
          <a:xfrm flipH="1" flipV="1">
            <a:off x="6926959" y="2871541"/>
            <a:ext cx="1749120" cy="1269938"/>
          </a:xfrm>
          <a:prstGeom prst="straightConnector1">
            <a:avLst/>
          </a:prstGeom>
          <a:noFill/>
          <a:ln w="41275" cap="flat" cmpd="sng" algn="ctr">
            <a:solidFill>
              <a:schemeClr val="accent1"/>
            </a:solidFill>
            <a:prstDash val="solid"/>
            <a:tailEnd type="triangle"/>
          </a:ln>
          <a:effectLst/>
        </p:spPr>
      </p:cxnSp>
    </p:spTree>
    <p:extLst>
      <p:ext uri="{BB962C8B-B14F-4D97-AF65-F5344CB8AC3E}">
        <p14:creationId xmlns:p14="http://schemas.microsoft.com/office/powerpoint/2010/main" val="236784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z="5294" dirty="0"/>
              <a:t>Application</a:t>
            </a:r>
            <a:r>
              <a:rPr kumimoji="1" lang="ja-JP" altLang="en-US" sz="5294" dirty="0"/>
              <a:t> </a:t>
            </a:r>
            <a:r>
              <a:rPr kumimoji="1" lang="en-US" altLang="ja-JP" sz="5294" dirty="0"/>
              <a:t>Gateway</a:t>
            </a:r>
            <a:r>
              <a:rPr kumimoji="1" lang="ja-JP" altLang="en-US" sz="5294" dirty="0"/>
              <a:t> </a:t>
            </a:r>
            <a:r>
              <a:rPr kumimoji="1" lang="en-US" altLang="ja-JP" sz="5294" dirty="0"/>
              <a:t>–</a:t>
            </a:r>
            <a:r>
              <a:rPr kumimoji="1" lang="ja-JP" altLang="en-US" sz="5294" dirty="0"/>
              <a:t> </a:t>
            </a:r>
            <a:r>
              <a:rPr kumimoji="1" lang="en-US" altLang="ja-JP" sz="5294" dirty="0"/>
              <a:t>LB</a:t>
            </a:r>
            <a:r>
              <a:rPr kumimoji="1" lang="ja-JP" altLang="en-US" sz="5294" dirty="0"/>
              <a:t> の</a:t>
            </a:r>
            <a:r>
              <a:rPr lang="ja-JP" altLang="en-US" sz="5294" dirty="0"/>
              <a:t>階層</a:t>
            </a:r>
            <a:endParaRPr kumimoji="1" lang="ja-JP" altLang="en-US" sz="5882" dirty="0"/>
          </a:p>
        </p:txBody>
      </p:sp>
      <p:sp>
        <p:nvSpPr>
          <p:cNvPr id="85" name="Rectangle 84"/>
          <p:cNvSpPr/>
          <p:nvPr/>
        </p:nvSpPr>
        <p:spPr bwMode="auto">
          <a:xfrm>
            <a:off x="5789004" y="5270897"/>
            <a:ext cx="565117" cy="567106"/>
          </a:xfrm>
          <a:prstGeom prst="rect">
            <a:avLst/>
          </a:prstGeom>
          <a:solidFill>
            <a:srgbClr val="0078D7">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kern="0" dirty="0">
                <a:solidFill>
                  <a:srgbClr val="FFFFFF"/>
                </a:solidFill>
              </a:rPr>
              <a:t>VM</a:t>
            </a:r>
          </a:p>
        </p:txBody>
      </p:sp>
      <p:sp>
        <p:nvSpPr>
          <p:cNvPr id="86" name="Rectangle 85"/>
          <p:cNvSpPr/>
          <p:nvPr/>
        </p:nvSpPr>
        <p:spPr bwMode="auto">
          <a:xfrm>
            <a:off x="5787438" y="4342359"/>
            <a:ext cx="957032" cy="618524"/>
          </a:xfrm>
          <a:prstGeom prst="rect">
            <a:avLst/>
          </a:prstGeom>
          <a:solidFill>
            <a:srgbClr val="BAD80A">
              <a:lumMod val="60000"/>
              <a:lumOff val="40000"/>
            </a:srgbClr>
          </a:solidFill>
          <a:ln w="3175" cap="flat" cmpd="sng" algn="ctr">
            <a:solidFill>
              <a:srgbClr val="BAD80A">
                <a:lumMod val="20000"/>
                <a:lumOff val="80000"/>
              </a:srgbClr>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sz="1372" b="1" kern="0" dirty="0">
                <a:solidFill>
                  <a:srgbClr val="505050">
                    <a:lumMod val="50000"/>
                  </a:srgbClr>
                </a:solidFill>
              </a:rPr>
              <a:t>Application</a:t>
            </a:r>
          </a:p>
          <a:p>
            <a:pPr algn="ctr" defTabSz="932114" fontAlgn="base">
              <a:spcBef>
                <a:spcPct val="0"/>
              </a:spcBef>
              <a:spcAft>
                <a:spcPct val="0"/>
              </a:spcAft>
              <a:defRPr/>
            </a:pPr>
            <a:r>
              <a:rPr kumimoji="0" lang="en-US" sz="1372" b="1" kern="0" dirty="0">
                <a:solidFill>
                  <a:srgbClr val="505050">
                    <a:lumMod val="50000"/>
                  </a:srgbClr>
                </a:solidFill>
              </a:rPr>
              <a:t>Gateway</a:t>
            </a:r>
          </a:p>
        </p:txBody>
      </p:sp>
      <p:cxnSp>
        <p:nvCxnSpPr>
          <p:cNvPr id="87" name="Straight Connector 86"/>
          <p:cNvCxnSpPr>
            <a:stCxn id="94" idx="2"/>
            <a:endCxn id="114" idx="0"/>
          </p:cNvCxnSpPr>
          <p:nvPr/>
        </p:nvCxnSpPr>
        <p:spPr>
          <a:xfrm>
            <a:off x="9004979" y="3079209"/>
            <a:ext cx="1648552" cy="356445"/>
          </a:xfrm>
          <a:prstGeom prst="line">
            <a:avLst/>
          </a:prstGeom>
          <a:noFill/>
          <a:ln w="38100" cap="flat" cmpd="sng" algn="ctr">
            <a:solidFill>
              <a:schemeClr val="accent1"/>
            </a:solidFill>
            <a:prstDash val="solid"/>
            <a:headEnd type="none" w="med" len="med"/>
            <a:tailEnd type="triangle" w="med" len="med"/>
          </a:ln>
          <a:effectLst/>
        </p:spPr>
      </p:cxnSp>
      <p:cxnSp>
        <p:nvCxnSpPr>
          <p:cNvPr id="88" name="Straight Connector 87"/>
          <p:cNvCxnSpPr>
            <a:stCxn id="86" idx="2"/>
            <a:endCxn id="85" idx="0"/>
          </p:cNvCxnSpPr>
          <p:nvPr/>
        </p:nvCxnSpPr>
        <p:spPr>
          <a:xfrm flipH="1">
            <a:off x="6071562" y="4960882"/>
            <a:ext cx="194392" cy="310014"/>
          </a:xfrm>
          <a:prstGeom prst="line">
            <a:avLst/>
          </a:prstGeom>
          <a:noFill/>
          <a:ln w="22225" cap="flat" cmpd="sng" algn="ctr">
            <a:solidFill>
              <a:schemeClr val="accent1"/>
            </a:solidFill>
            <a:prstDash val="solid"/>
            <a:headEnd type="none" w="med" len="med"/>
            <a:tailEnd type="triangle" w="med" len="med"/>
          </a:ln>
          <a:effectLst/>
        </p:spPr>
      </p:cxnSp>
      <p:sp>
        <p:nvSpPr>
          <p:cNvPr id="89" name="Rectangle 88"/>
          <p:cNvSpPr/>
          <p:nvPr/>
        </p:nvSpPr>
        <p:spPr bwMode="auto">
          <a:xfrm>
            <a:off x="6049978" y="3435652"/>
            <a:ext cx="2612898" cy="516319"/>
          </a:xfrm>
          <a:prstGeom prst="rect">
            <a:avLst/>
          </a:prstGeom>
          <a:solidFill>
            <a:srgbClr val="D83B01">
              <a:lumMod val="75000"/>
            </a:srgbClr>
          </a:solidFill>
          <a:ln w="317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sz="2000" kern="0" dirty="0">
                <a:gradFill>
                  <a:gsLst>
                    <a:gs pos="0">
                      <a:srgbClr val="FFFFFF"/>
                    </a:gs>
                    <a:gs pos="100000">
                      <a:srgbClr val="FFFFFF"/>
                    </a:gs>
                  </a:gsLst>
                  <a:lin ang="5400000" scaled="0"/>
                </a:gradFill>
              </a:rPr>
              <a:t>LB </a:t>
            </a:r>
            <a:br>
              <a:rPr kumimoji="0" lang="en-US" sz="2000" kern="0" dirty="0">
                <a:gradFill>
                  <a:gsLst>
                    <a:gs pos="0">
                      <a:srgbClr val="FFFFFF"/>
                    </a:gs>
                    <a:gs pos="100000">
                      <a:srgbClr val="FFFFFF"/>
                    </a:gs>
                  </a:gsLst>
                  <a:lin ang="5400000" scaled="0"/>
                </a:gradFill>
              </a:rPr>
            </a:br>
            <a:r>
              <a:rPr kumimoji="0" lang="en-US" sz="2000" kern="0" dirty="0">
                <a:gradFill>
                  <a:gsLst>
                    <a:gs pos="0">
                      <a:srgbClr val="FFFFFF"/>
                    </a:gs>
                    <a:gs pos="100000">
                      <a:srgbClr val="FFFFFF"/>
                    </a:gs>
                  </a:gsLst>
                  <a:lin ang="5400000" scaled="0"/>
                </a:gradFill>
              </a:rPr>
              <a:t>(L4 </a:t>
            </a:r>
            <a:r>
              <a:rPr kumimoji="0" lang="ja-JP" altLang="en-US" sz="2000" kern="0" dirty="0">
                <a:gradFill>
                  <a:gsLst>
                    <a:gs pos="0">
                      <a:srgbClr val="FFFFFF"/>
                    </a:gs>
                    <a:gs pos="100000">
                      <a:srgbClr val="FFFFFF"/>
                    </a:gs>
                  </a:gsLst>
                  <a:lin ang="5400000" scaled="0"/>
                </a:gradFill>
              </a:rPr>
              <a:t>ロード バランサー</a:t>
            </a:r>
            <a:r>
              <a:rPr kumimoji="0" lang="en-US" sz="2000" kern="0" dirty="0">
                <a:gradFill>
                  <a:gsLst>
                    <a:gs pos="0">
                      <a:srgbClr val="FFFFFF"/>
                    </a:gs>
                    <a:gs pos="100000">
                      <a:srgbClr val="FFFFFF"/>
                    </a:gs>
                  </a:gsLst>
                  <a:lin ang="5400000" scaled="0"/>
                </a:gradFill>
              </a:rPr>
              <a:t>)</a:t>
            </a:r>
          </a:p>
        </p:txBody>
      </p:sp>
      <p:cxnSp>
        <p:nvCxnSpPr>
          <p:cNvPr id="90" name="Straight Connector 89"/>
          <p:cNvCxnSpPr>
            <a:stCxn id="89" idx="2"/>
            <a:endCxn id="86" idx="0"/>
          </p:cNvCxnSpPr>
          <p:nvPr/>
        </p:nvCxnSpPr>
        <p:spPr>
          <a:xfrm flipH="1">
            <a:off x="6265954" y="3951972"/>
            <a:ext cx="1090474" cy="390387"/>
          </a:xfrm>
          <a:prstGeom prst="line">
            <a:avLst/>
          </a:prstGeom>
          <a:noFill/>
          <a:ln w="38100" cap="flat" cmpd="sng" algn="ctr">
            <a:solidFill>
              <a:schemeClr val="accent1"/>
            </a:solidFill>
            <a:prstDash val="solid"/>
            <a:headEnd type="none" w="med" len="med"/>
            <a:tailEnd type="triangle" w="med" len="med"/>
          </a:ln>
          <a:effectLst/>
        </p:spPr>
      </p:cxnSp>
      <p:cxnSp>
        <p:nvCxnSpPr>
          <p:cNvPr id="91" name="Straight Connector 90"/>
          <p:cNvCxnSpPr>
            <a:stCxn id="89" idx="2"/>
            <a:endCxn id="102" idx="0"/>
          </p:cNvCxnSpPr>
          <p:nvPr/>
        </p:nvCxnSpPr>
        <p:spPr>
          <a:xfrm>
            <a:off x="7356428" y="3951972"/>
            <a:ext cx="1" cy="388689"/>
          </a:xfrm>
          <a:prstGeom prst="line">
            <a:avLst/>
          </a:prstGeom>
          <a:noFill/>
          <a:ln w="38100" cap="flat" cmpd="sng" algn="ctr">
            <a:solidFill>
              <a:schemeClr val="accent1"/>
            </a:solidFill>
            <a:prstDash val="solid"/>
            <a:headEnd type="none" w="med" len="med"/>
            <a:tailEnd type="triangle" w="med" len="med"/>
          </a:ln>
          <a:effectLst/>
        </p:spPr>
      </p:cxnSp>
      <p:cxnSp>
        <p:nvCxnSpPr>
          <p:cNvPr id="92" name="Straight Connector 91"/>
          <p:cNvCxnSpPr>
            <a:stCxn id="89" idx="2"/>
            <a:endCxn id="103" idx="0"/>
          </p:cNvCxnSpPr>
          <p:nvPr/>
        </p:nvCxnSpPr>
        <p:spPr>
          <a:xfrm>
            <a:off x="7356428" y="3951972"/>
            <a:ext cx="1095810" cy="388689"/>
          </a:xfrm>
          <a:prstGeom prst="line">
            <a:avLst/>
          </a:prstGeom>
          <a:noFill/>
          <a:ln w="38100" cap="flat" cmpd="sng" algn="ctr">
            <a:solidFill>
              <a:schemeClr val="accent1"/>
            </a:solidFill>
            <a:prstDash val="solid"/>
            <a:headEnd type="none" w="med" len="med"/>
            <a:tailEnd type="triangle" w="med" len="med"/>
          </a:ln>
          <a:effectLst/>
        </p:spPr>
      </p:cxnSp>
      <p:cxnSp>
        <p:nvCxnSpPr>
          <p:cNvPr id="93" name="Straight Connector 92"/>
          <p:cNvCxnSpPr>
            <a:stCxn id="94" idx="2"/>
            <a:endCxn id="89" idx="0"/>
          </p:cNvCxnSpPr>
          <p:nvPr/>
        </p:nvCxnSpPr>
        <p:spPr>
          <a:xfrm flipH="1">
            <a:off x="7356427" y="3079209"/>
            <a:ext cx="1648552" cy="356445"/>
          </a:xfrm>
          <a:prstGeom prst="line">
            <a:avLst/>
          </a:prstGeom>
          <a:noFill/>
          <a:ln w="38100" cap="flat" cmpd="sng" algn="ctr">
            <a:solidFill>
              <a:schemeClr val="accent1"/>
            </a:solidFill>
            <a:prstDash val="solid"/>
            <a:headEnd type="none" w="med" len="med"/>
            <a:tailEnd type="triangle" w="med" len="med"/>
          </a:ln>
          <a:effectLst/>
        </p:spPr>
      </p:cxnSp>
      <p:sp>
        <p:nvSpPr>
          <p:cNvPr id="94" name="Rectangle 93"/>
          <p:cNvSpPr/>
          <p:nvPr/>
        </p:nvSpPr>
        <p:spPr bwMode="auto">
          <a:xfrm>
            <a:off x="6049978" y="2663774"/>
            <a:ext cx="5910003" cy="415435"/>
          </a:xfrm>
          <a:prstGeom prst="rect">
            <a:avLst/>
          </a:prstGeom>
          <a:solidFill>
            <a:schemeClr val="accent1"/>
          </a:solidFill>
          <a:ln w="3175" cap="flat" cmpd="sng" algn="ctr">
            <a:solidFill>
              <a:srgbClr val="FFB90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sz="2000" kern="0" dirty="0">
                <a:solidFill>
                  <a:schemeClr val="bg1"/>
                </a:solidFill>
              </a:rPr>
              <a:t>Azure Traffic Manager (DNS </a:t>
            </a:r>
            <a:r>
              <a:rPr kumimoji="0" lang="ja-JP" altLang="en-US" sz="2000" kern="0" dirty="0">
                <a:solidFill>
                  <a:schemeClr val="bg1"/>
                </a:solidFill>
              </a:rPr>
              <a:t>ロード バランサー</a:t>
            </a:r>
            <a:r>
              <a:rPr kumimoji="0" lang="en-US" sz="2000" kern="0" dirty="0">
                <a:solidFill>
                  <a:schemeClr val="bg1"/>
                </a:solidFill>
              </a:rPr>
              <a:t>)</a:t>
            </a:r>
          </a:p>
        </p:txBody>
      </p:sp>
      <p:cxnSp>
        <p:nvCxnSpPr>
          <p:cNvPr id="95" name="Straight Connector 94"/>
          <p:cNvCxnSpPr>
            <a:stCxn id="99" idx="4"/>
            <a:endCxn id="94" idx="0"/>
          </p:cNvCxnSpPr>
          <p:nvPr/>
        </p:nvCxnSpPr>
        <p:spPr>
          <a:xfrm flipH="1">
            <a:off x="9004980" y="2231935"/>
            <a:ext cx="1" cy="431839"/>
          </a:xfrm>
          <a:prstGeom prst="line">
            <a:avLst/>
          </a:prstGeom>
          <a:noFill/>
          <a:ln w="38100" cap="flat" cmpd="sng" algn="ctr">
            <a:solidFill>
              <a:schemeClr val="accent1"/>
            </a:solidFill>
            <a:prstDash val="solid"/>
            <a:headEnd type="none" w="med" len="med"/>
            <a:tailEnd type="triangle" w="med" len="med"/>
          </a:ln>
          <a:effectLst/>
        </p:spPr>
      </p:cxnSp>
      <p:sp>
        <p:nvSpPr>
          <p:cNvPr id="96" name="TextBox 95"/>
          <p:cNvSpPr txBox="1"/>
          <p:nvPr/>
        </p:nvSpPr>
        <p:spPr>
          <a:xfrm>
            <a:off x="6505766" y="5905158"/>
            <a:ext cx="1701323" cy="627781"/>
          </a:xfrm>
          <a:prstGeom prst="rect">
            <a:avLst/>
          </a:prstGeom>
          <a:noFill/>
        </p:spPr>
        <p:txBody>
          <a:bodyPr wrap="none" lIns="182828" tIns="146263" rIns="182828" bIns="146263" rtlCol="0">
            <a:spAutoFit/>
          </a:bodyPr>
          <a:lstStyle/>
          <a:p>
            <a:pPr defTabSz="896386">
              <a:lnSpc>
                <a:spcPct val="90000"/>
              </a:lnSpc>
              <a:spcAft>
                <a:spcPts val="600"/>
              </a:spcAft>
              <a:defRPr/>
            </a:pPr>
            <a:r>
              <a:rPr lang="ja-JP" altLang="en-US" sz="2400" kern="0" dirty="0">
                <a:solidFill>
                  <a:srgbClr val="080808"/>
                </a:solidFill>
              </a:rPr>
              <a:t>リージョン</a:t>
            </a:r>
            <a:r>
              <a:rPr kumimoji="0" lang="en-US" sz="2400" kern="0" dirty="0">
                <a:solidFill>
                  <a:srgbClr val="080808"/>
                </a:solidFill>
              </a:rPr>
              <a:t> 1</a:t>
            </a:r>
          </a:p>
        </p:txBody>
      </p:sp>
      <p:sp>
        <p:nvSpPr>
          <p:cNvPr id="97" name="TextBox 96"/>
          <p:cNvSpPr txBox="1"/>
          <p:nvPr/>
        </p:nvSpPr>
        <p:spPr>
          <a:xfrm>
            <a:off x="9802871" y="5905158"/>
            <a:ext cx="1701323" cy="627781"/>
          </a:xfrm>
          <a:prstGeom prst="rect">
            <a:avLst/>
          </a:prstGeom>
          <a:noFill/>
        </p:spPr>
        <p:txBody>
          <a:bodyPr wrap="none" lIns="182828" tIns="146263" rIns="182828" bIns="146263" rtlCol="0">
            <a:spAutoFit/>
          </a:bodyPr>
          <a:lstStyle/>
          <a:p>
            <a:pPr defTabSz="896386">
              <a:lnSpc>
                <a:spcPct val="90000"/>
              </a:lnSpc>
              <a:spcAft>
                <a:spcPts val="600"/>
              </a:spcAft>
              <a:defRPr/>
            </a:pPr>
            <a:r>
              <a:rPr kumimoji="0" lang="ja-JP" altLang="en-US" sz="2400" kern="0" dirty="0">
                <a:solidFill>
                  <a:srgbClr val="080808"/>
                </a:solidFill>
              </a:rPr>
              <a:t>リージョン</a:t>
            </a:r>
            <a:r>
              <a:rPr kumimoji="0" lang="en-US" sz="2400" kern="0" dirty="0">
                <a:solidFill>
                  <a:srgbClr val="080808"/>
                </a:solidFill>
              </a:rPr>
              <a:t> 2</a:t>
            </a:r>
          </a:p>
        </p:txBody>
      </p:sp>
      <p:grpSp>
        <p:nvGrpSpPr>
          <p:cNvPr id="98" name="Group 97"/>
          <p:cNvGrpSpPr/>
          <p:nvPr/>
        </p:nvGrpSpPr>
        <p:grpSpPr>
          <a:xfrm>
            <a:off x="8549598" y="1335637"/>
            <a:ext cx="910759" cy="984754"/>
            <a:chOff x="1478537" y="2335312"/>
            <a:chExt cx="1135073" cy="1227293"/>
          </a:xfrm>
        </p:grpSpPr>
        <p:sp>
          <p:nvSpPr>
            <p:cNvPr id="99" name="Oval 98"/>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895919" fontAlgn="base">
                <a:lnSpc>
                  <a:spcPct val="90000"/>
                </a:lnSpc>
                <a:spcBef>
                  <a:spcPct val="0"/>
                </a:spcBef>
                <a:spcAft>
                  <a:spcPct val="0"/>
                </a:spcAft>
                <a:defRPr/>
              </a:pPr>
              <a:endParaRPr lang="en-US" sz="2353" kern="0" spc="-49" dirty="0">
                <a:gradFill>
                  <a:gsLst>
                    <a:gs pos="36283">
                      <a:srgbClr val="505050"/>
                    </a:gs>
                    <a:gs pos="28000">
                      <a:srgbClr val="505050"/>
                    </a:gs>
                  </a:gsLst>
                  <a:lin ang="5400000" scaled="0"/>
                </a:gradFill>
              </a:endParaRPr>
            </a:p>
          </p:txBody>
        </p:sp>
        <p:sp>
          <p:nvSpPr>
            <p:cNvPr id="100" name="Freeform 99"/>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30" tIns="44814" rIns="89630" bIns="44814" numCol="1" anchor="t" anchorCtr="0" compatLnSpc="1">
              <a:prstTxWarp prst="textNoShape">
                <a:avLst/>
              </a:prstTxWarp>
            </a:bodyPr>
            <a:lstStyle/>
            <a:p>
              <a:pPr defTabSz="913957">
                <a:defRPr/>
              </a:pPr>
              <a:endParaRPr lang="en-US" sz="1765" kern="0" dirty="0">
                <a:solidFill>
                  <a:srgbClr val="00188F"/>
                </a:solidFill>
              </a:endParaRPr>
            </a:p>
          </p:txBody>
        </p:sp>
        <p:sp>
          <p:nvSpPr>
            <p:cNvPr id="101" name="TextBox 100"/>
            <p:cNvSpPr txBox="1"/>
            <p:nvPr/>
          </p:nvSpPr>
          <p:spPr>
            <a:xfrm>
              <a:off x="1478537" y="2660652"/>
              <a:ext cx="1135073" cy="901953"/>
            </a:xfrm>
            <a:prstGeom prst="rect">
              <a:avLst/>
            </a:prstGeom>
            <a:noFill/>
          </p:spPr>
          <p:txBody>
            <a:bodyPr wrap="none" lIns="179259" tIns="143407" rIns="179259" bIns="143407" rtlCol="0" anchor="ctr">
              <a:spAutoFit/>
            </a:bodyPr>
            <a:lstStyle/>
            <a:p>
              <a:pPr algn="ctr" defTabSz="913957">
                <a:lnSpc>
                  <a:spcPct val="90000"/>
                </a:lnSpc>
                <a:defRPr/>
              </a:pPr>
              <a:r>
                <a:rPr lang="ja-JP" altLang="en-US" sz="1567" kern="0" spc="-49" dirty="0">
                  <a:solidFill>
                    <a:srgbClr val="00188F"/>
                  </a:solidFill>
                </a:rPr>
                <a:t>インター</a:t>
              </a:r>
              <a:endParaRPr lang="en-US" altLang="ja-JP" sz="1567" kern="0" spc="-49" dirty="0">
                <a:solidFill>
                  <a:srgbClr val="00188F"/>
                </a:solidFill>
              </a:endParaRPr>
            </a:p>
            <a:p>
              <a:pPr algn="ctr" defTabSz="913957">
                <a:lnSpc>
                  <a:spcPct val="90000"/>
                </a:lnSpc>
                <a:defRPr/>
              </a:pPr>
              <a:r>
                <a:rPr lang="ja-JP" altLang="en-US" sz="1567" kern="0" spc="-49" dirty="0">
                  <a:solidFill>
                    <a:srgbClr val="00188F"/>
                  </a:solidFill>
                </a:rPr>
                <a:t>ネット</a:t>
              </a:r>
              <a:endParaRPr lang="en-US" sz="1567" kern="0" spc="-49" dirty="0">
                <a:solidFill>
                  <a:srgbClr val="00188F"/>
                </a:solidFill>
              </a:endParaRPr>
            </a:p>
          </p:txBody>
        </p:sp>
      </p:grpSp>
      <p:sp>
        <p:nvSpPr>
          <p:cNvPr id="102" name="Rectangle 101"/>
          <p:cNvSpPr/>
          <p:nvPr/>
        </p:nvSpPr>
        <p:spPr bwMode="auto">
          <a:xfrm>
            <a:off x="6877911" y="4340661"/>
            <a:ext cx="957032" cy="618524"/>
          </a:xfrm>
          <a:prstGeom prst="rect">
            <a:avLst/>
          </a:prstGeom>
          <a:solidFill>
            <a:srgbClr val="BAD80A">
              <a:lumMod val="60000"/>
              <a:lumOff val="40000"/>
            </a:srgbClr>
          </a:solidFill>
          <a:ln w="3175" cap="flat" cmpd="sng" algn="ctr">
            <a:solidFill>
              <a:srgbClr val="BAD80A">
                <a:lumMod val="20000"/>
                <a:lumOff val="80000"/>
              </a:srgbClr>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sz="1372" b="1" kern="0" dirty="0">
                <a:solidFill>
                  <a:srgbClr val="505050">
                    <a:lumMod val="50000"/>
                  </a:srgbClr>
                </a:solidFill>
              </a:rPr>
              <a:t>Application</a:t>
            </a:r>
          </a:p>
          <a:p>
            <a:pPr algn="ctr" defTabSz="932114" fontAlgn="base">
              <a:spcBef>
                <a:spcPct val="0"/>
              </a:spcBef>
              <a:spcAft>
                <a:spcPct val="0"/>
              </a:spcAft>
              <a:defRPr/>
            </a:pPr>
            <a:r>
              <a:rPr kumimoji="0" lang="en-US" sz="1372" b="1" kern="0" dirty="0">
                <a:solidFill>
                  <a:srgbClr val="505050">
                    <a:lumMod val="50000"/>
                  </a:srgbClr>
                </a:solidFill>
              </a:rPr>
              <a:t>Gateway</a:t>
            </a:r>
          </a:p>
        </p:txBody>
      </p:sp>
      <p:sp>
        <p:nvSpPr>
          <p:cNvPr id="103" name="Rectangle 102"/>
          <p:cNvSpPr/>
          <p:nvPr/>
        </p:nvSpPr>
        <p:spPr bwMode="auto">
          <a:xfrm>
            <a:off x="7973721" y="4340661"/>
            <a:ext cx="957032" cy="618524"/>
          </a:xfrm>
          <a:prstGeom prst="rect">
            <a:avLst/>
          </a:prstGeom>
          <a:solidFill>
            <a:srgbClr val="BAD80A">
              <a:lumMod val="60000"/>
              <a:lumOff val="40000"/>
            </a:srgbClr>
          </a:solidFill>
          <a:ln w="3175" cap="flat" cmpd="sng" algn="ctr">
            <a:solidFill>
              <a:srgbClr val="BAD80A">
                <a:lumMod val="20000"/>
                <a:lumOff val="80000"/>
              </a:srgbClr>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sz="1372" b="1" kern="0" dirty="0">
                <a:solidFill>
                  <a:srgbClr val="505050">
                    <a:lumMod val="50000"/>
                  </a:srgbClr>
                </a:solidFill>
              </a:rPr>
              <a:t>Application</a:t>
            </a:r>
          </a:p>
          <a:p>
            <a:pPr algn="ctr" defTabSz="932114" fontAlgn="base">
              <a:spcBef>
                <a:spcPct val="0"/>
              </a:spcBef>
              <a:spcAft>
                <a:spcPct val="0"/>
              </a:spcAft>
              <a:defRPr/>
            </a:pPr>
            <a:r>
              <a:rPr kumimoji="0" lang="en-US" sz="1372" b="1" kern="0" dirty="0">
                <a:solidFill>
                  <a:srgbClr val="505050">
                    <a:lumMod val="50000"/>
                  </a:srgbClr>
                </a:solidFill>
              </a:rPr>
              <a:t>Gateway</a:t>
            </a:r>
          </a:p>
        </p:txBody>
      </p:sp>
      <p:sp>
        <p:nvSpPr>
          <p:cNvPr id="104" name="Rectangle 103"/>
          <p:cNvSpPr/>
          <p:nvPr/>
        </p:nvSpPr>
        <p:spPr bwMode="auto">
          <a:xfrm>
            <a:off x="8365636" y="5270897"/>
            <a:ext cx="565117" cy="567106"/>
          </a:xfrm>
          <a:prstGeom prst="rect">
            <a:avLst/>
          </a:prstGeom>
          <a:solidFill>
            <a:srgbClr val="0078D7">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kern="0" dirty="0">
                <a:solidFill>
                  <a:srgbClr val="FFFFFF"/>
                </a:solidFill>
              </a:rPr>
              <a:t>VM</a:t>
            </a:r>
          </a:p>
        </p:txBody>
      </p:sp>
      <p:sp>
        <p:nvSpPr>
          <p:cNvPr id="105" name="Rectangle 104"/>
          <p:cNvSpPr/>
          <p:nvPr/>
        </p:nvSpPr>
        <p:spPr bwMode="auto">
          <a:xfrm>
            <a:off x="6433161" y="5270897"/>
            <a:ext cx="565117" cy="567106"/>
          </a:xfrm>
          <a:prstGeom prst="rect">
            <a:avLst/>
          </a:prstGeom>
          <a:solidFill>
            <a:srgbClr val="0078D7">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kern="0" dirty="0">
                <a:solidFill>
                  <a:srgbClr val="FFFFFF"/>
                </a:solidFill>
              </a:rPr>
              <a:t>VM</a:t>
            </a:r>
          </a:p>
        </p:txBody>
      </p:sp>
      <p:sp>
        <p:nvSpPr>
          <p:cNvPr id="106" name="Rectangle 105"/>
          <p:cNvSpPr/>
          <p:nvPr/>
        </p:nvSpPr>
        <p:spPr bwMode="auto">
          <a:xfrm>
            <a:off x="7073869" y="5270897"/>
            <a:ext cx="565117" cy="567106"/>
          </a:xfrm>
          <a:prstGeom prst="rect">
            <a:avLst/>
          </a:prstGeom>
          <a:solidFill>
            <a:srgbClr val="0078D7">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kern="0" dirty="0">
                <a:solidFill>
                  <a:srgbClr val="FFFFFF"/>
                </a:solidFill>
              </a:rPr>
              <a:t>VM</a:t>
            </a:r>
          </a:p>
        </p:txBody>
      </p:sp>
      <p:sp>
        <p:nvSpPr>
          <p:cNvPr id="107" name="Rectangle 106"/>
          <p:cNvSpPr/>
          <p:nvPr/>
        </p:nvSpPr>
        <p:spPr bwMode="auto">
          <a:xfrm>
            <a:off x="7721476" y="5270897"/>
            <a:ext cx="565117" cy="567106"/>
          </a:xfrm>
          <a:prstGeom prst="rect">
            <a:avLst/>
          </a:prstGeom>
          <a:solidFill>
            <a:srgbClr val="0078D7">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kern="0" dirty="0">
                <a:solidFill>
                  <a:srgbClr val="FFFFFF"/>
                </a:solidFill>
              </a:rPr>
              <a:t>VM</a:t>
            </a:r>
          </a:p>
        </p:txBody>
      </p:sp>
      <p:cxnSp>
        <p:nvCxnSpPr>
          <p:cNvPr id="108" name="Straight Connector 107"/>
          <p:cNvCxnSpPr>
            <a:stCxn id="86" idx="2"/>
            <a:endCxn id="105" idx="0"/>
          </p:cNvCxnSpPr>
          <p:nvPr/>
        </p:nvCxnSpPr>
        <p:spPr>
          <a:xfrm>
            <a:off x="6265954" y="4960882"/>
            <a:ext cx="449765" cy="310014"/>
          </a:xfrm>
          <a:prstGeom prst="line">
            <a:avLst/>
          </a:prstGeom>
          <a:noFill/>
          <a:ln w="22225" cap="flat" cmpd="sng" algn="ctr">
            <a:solidFill>
              <a:schemeClr val="accent1"/>
            </a:solidFill>
            <a:prstDash val="solid"/>
            <a:headEnd type="none" w="med" len="med"/>
            <a:tailEnd type="triangle" w="med" len="med"/>
          </a:ln>
          <a:effectLst/>
        </p:spPr>
      </p:cxnSp>
      <p:cxnSp>
        <p:nvCxnSpPr>
          <p:cNvPr id="109" name="Straight Connector 108"/>
          <p:cNvCxnSpPr>
            <a:stCxn id="102" idx="2"/>
            <a:endCxn id="105" idx="0"/>
          </p:cNvCxnSpPr>
          <p:nvPr/>
        </p:nvCxnSpPr>
        <p:spPr>
          <a:xfrm flipH="1">
            <a:off x="6715720" y="4959184"/>
            <a:ext cx="640709" cy="311712"/>
          </a:xfrm>
          <a:prstGeom prst="line">
            <a:avLst/>
          </a:prstGeom>
          <a:noFill/>
          <a:ln w="22225" cap="flat" cmpd="sng" algn="ctr">
            <a:solidFill>
              <a:schemeClr val="accent1"/>
            </a:solidFill>
            <a:prstDash val="solid"/>
            <a:headEnd type="none" w="med" len="med"/>
            <a:tailEnd type="triangle" w="med" len="med"/>
          </a:ln>
          <a:effectLst/>
        </p:spPr>
      </p:cxnSp>
      <p:cxnSp>
        <p:nvCxnSpPr>
          <p:cNvPr id="110" name="Straight Connector 109"/>
          <p:cNvCxnSpPr>
            <a:stCxn id="102" idx="2"/>
            <a:endCxn id="106" idx="0"/>
          </p:cNvCxnSpPr>
          <p:nvPr/>
        </p:nvCxnSpPr>
        <p:spPr>
          <a:xfrm>
            <a:off x="7356429" y="4959184"/>
            <a:ext cx="3449" cy="311712"/>
          </a:xfrm>
          <a:prstGeom prst="line">
            <a:avLst/>
          </a:prstGeom>
          <a:noFill/>
          <a:ln w="22225" cap="flat" cmpd="sng" algn="ctr">
            <a:solidFill>
              <a:schemeClr val="accent1"/>
            </a:solidFill>
            <a:prstDash val="solid"/>
            <a:headEnd type="none" w="med" len="med"/>
            <a:tailEnd type="triangle" w="med" len="med"/>
          </a:ln>
          <a:effectLst/>
        </p:spPr>
      </p:cxnSp>
      <p:cxnSp>
        <p:nvCxnSpPr>
          <p:cNvPr id="111" name="Straight Connector 110"/>
          <p:cNvCxnSpPr>
            <a:stCxn id="102" idx="2"/>
            <a:endCxn id="107" idx="0"/>
          </p:cNvCxnSpPr>
          <p:nvPr/>
        </p:nvCxnSpPr>
        <p:spPr>
          <a:xfrm>
            <a:off x="7356428" y="4959184"/>
            <a:ext cx="647606" cy="311712"/>
          </a:xfrm>
          <a:prstGeom prst="line">
            <a:avLst/>
          </a:prstGeom>
          <a:noFill/>
          <a:ln w="22225" cap="flat" cmpd="sng" algn="ctr">
            <a:solidFill>
              <a:schemeClr val="accent1"/>
            </a:solidFill>
            <a:prstDash val="solid"/>
            <a:headEnd type="none" w="med" len="med"/>
            <a:tailEnd type="triangle" w="med" len="med"/>
          </a:ln>
          <a:effectLst/>
        </p:spPr>
      </p:cxnSp>
      <p:cxnSp>
        <p:nvCxnSpPr>
          <p:cNvPr id="112" name="Straight Connector 111"/>
          <p:cNvCxnSpPr>
            <a:stCxn id="103" idx="2"/>
            <a:endCxn id="104" idx="0"/>
          </p:cNvCxnSpPr>
          <p:nvPr/>
        </p:nvCxnSpPr>
        <p:spPr>
          <a:xfrm>
            <a:off x="8452238" y="4959184"/>
            <a:ext cx="195958" cy="311712"/>
          </a:xfrm>
          <a:prstGeom prst="line">
            <a:avLst/>
          </a:prstGeom>
          <a:noFill/>
          <a:ln w="22225" cap="flat" cmpd="sng" algn="ctr">
            <a:solidFill>
              <a:schemeClr val="accent1"/>
            </a:solidFill>
            <a:prstDash val="solid"/>
            <a:headEnd type="none" w="med" len="med"/>
            <a:tailEnd type="triangle" w="med" len="med"/>
          </a:ln>
          <a:effectLst/>
        </p:spPr>
      </p:cxnSp>
      <p:cxnSp>
        <p:nvCxnSpPr>
          <p:cNvPr id="113" name="Straight Connector 112"/>
          <p:cNvCxnSpPr>
            <a:stCxn id="103" idx="2"/>
            <a:endCxn id="107" idx="0"/>
          </p:cNvCxnSpPr>
          <p:nvPr/>
        </p:nvCxnSpPr>
        <p:spPr>
          <a:xfrm flipH="1">
            <a:off x="8004034" y="4959184"/>
            <a:ext cx="448203" cy="311712"/>
          </a:xfrm>
          <a:prstGeom prst="line">
            <a:avLst/>
          </a:prstGeom>
          <a:noFill/>
          <a:ln w="22225" cap="flat" cmpd="sng" algn="ctr">
            <a:solidFill>
              <a:schemeClr val="accent1"/>
            </a:solidFill>
            <a:prstDash val="solid"/>
            <a:headEnd type="none" w="med" len="med"/>
            <a:tailEnd type="triangle" w="med" len="med"/>
          </a:ln>
          <a:effectLst/>
        </p:spPr>
      </p:cxnSp>
      <p:sp>
        <p:nvSpPr>
          <p:cNvPr id="114" name="Rectangle 113"/>
          <p:cNvSpPr/>
          <p:nvPr/>
        </p:nvSpPr>
        <p:spPr bwMode="auto">
          <a:xfrm>
            <a:off x="9347083" y="3435652"/>
            <a:ext cx="2612898" cy="516319"/>
          </a:xfrm>
          <a:prstGeom prst="rect">
            <a:avLst/>
          </a:prstGeom>
          <a:solidFill>
            <a:srgbClr val="D83B01">
              <a:lumMod val="75000"/>
            </a:srgbClr>
          </a:solidFill>
          <a:ln w="317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sz="2000" kern="0" dirty="0">
                <a:gradFill>
                  <a:gsLst>
                    <a:gs pos="0">
                      <a:srgbClr val="FFFFFF"/>
                    </a:gs>
                    <a:gs pos="100000">
                      <a:srgbClr val="FFFFFF"/>
                    </a:gs>
                  </a:gsLst>
                  <a:lin ang="5400000" scaled="0"/>
                </a:gradFill>
              </a:rPr>
              <a:t>LB</a:t>
            </a:r>
            <a:br>
              <a:rPr kumimoji="0" lang="en-US" sz="2000" kern="0" dirty="0">
                <a:gradFill>
                  <a:gsLst>
                    <a:gs pos="0">
                      <a:srgbClr val="FFFFFF"/>
                    </a:gs>
                    <a:gs pos="100000">
                      <a:srgbClr val="FFFFFF"/>
                    </a:gs>
                  </a:gsLst>
                  <a:lin ang="5400000" scaled="0"/>
                </a:gradFill>
              </a:rPr>
            </a:br>
            <a:r>
              <a:rPr kumimoji="0" lang="en-US" sz="2000" kern="0" dirty="0">
                <a:gradFill>
                  <a:gsLst>
                    <a:gs pos="0">
                      <a:srgbClr val="FFFFFF"/>
                    </a:gs>
                    <a:gs pos="100000">
                      <a:srgbClr val="FFFFFF"/>
                    </a:gs>
                  </a:gsLst>
                  <a:lin ang="5400000" scaled="0"/>
                </a:gradFill>
              </a:rPr>
              <a:t>(L4 </a:t>
            </a:r>
            <a:r>
              <a:rPr kumimoji="0" lang="ja-JP" altLang="en-US" sz="2000" kern="0" dirty="0">
                <a:gradFill>
                  <a:gsLst>
                    <a:gs pos="0">
                      <a:srgbClr val="FFFFFF"/>
                    </a:gs>
                    <a:gs pos="100000">
                      <a:srgbClr val="FFFFFF"/>
                    </a:gs>
                  </a:gsLst>
                  <a:lin ang="5400000" scaled="0"/>
                </a:gradFill>
              </a:rPr>
              <a:t>ロード バランサー</a:t>
            </a:r>
            <a:r>
              <a:rPr kumimoji="0" lang="en-US" sz="2000" kern="0" dirty="0">
                <a:gradFill>
                  <a:gsLst>
                    <a:gs pos="0">
                      <a:srgbClr val="FFFFFF"/>
                    </a:gs>
                    <a:gs pos="100000">
                      <a:srgbClr val="FFFFFF"/>
                    </a:gs>
                  </a:gsLst>
                  <a:lin ang="5400000" scaled="0"/>
                </a:gradFill>
              </a:rPr>
              <a:t>)</a:t>
            </a:r>
          </a:p>
        </p:txBody>
      </p:sp>
      <p:cxnSp>
        <p:nvCxnSpPr>
          <p:cNvPr id="115" name="Straight Connector 114"/>
          <p:cNvCxnSpPr>
            <a:stCxn id="114" idx="2"/>
            <a:endCxn id="116" idx="0"/>
          </p:cNvCxnSpPr>
          <p:nvPr/>
        </p:nvCxnSpPr>
        <p:spPr>
          <a:xfrm>
            <a:off x="10653532" y="3951972"/>
            <a:ext cx="1" cy="388689"/>
          </a:xfrm>
          <a:prstGeom prst="line">
            <a:avLst/>
          </a:prstGeom>
          <a:noFill/>
          <a:ln w="38100" cap="flat" cmpd="sng" algn="ctr">
            <a:solidFill>
              <a:schemeClr val="accent1"/>
            </a:solidFill>
            <a:prstDash val="solid"/>
            <a:headEnd type="none" w="med" len="med"/>
            <a:tailEnd type="triangle" w="med" len="med"/>
          </a:ln>
          <a:effectLst/>
        </p:spPr>
      </p:cxnSp>
      <p:sp>
        <p:nvSpPr>
          <p:cNvPr id="116" name="Rectangle 115"/>
          <p:cNvSpPr/>
          <p:nvPr/>
        </p:nvSpPr>
        <p:spPr bwMode="auto">
          <a:xfrm>
            <a:off x="10175016" y="4340661"/>
            <a:ext cx="957032" cy="618524"/>
          </a:xfrm>
          <a:prstGeom prst="rect">
            <a:avLst/>
          </a:prstGeom>
          <a:solidFill>
            <a:srgbClr val="BAD80A">
              <a:lumMod val="60000"/>
              <a:lumOff val="40000"/>
            </a:srgbClr>
          </a:solidFill>
          <a:ln w="3175" cap="flat" cmpd="sng" algn="ctr">
            <a:solidFill>
              <a:srgbClr val="BAD80A">
                <a:lumMod val="20000"/>
                <a:lumOff val="80000"/>
              </a:srgbClr>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sz="1372" b="1" kern="0" dirty="0">
                <a:solidFill>
                  <a:srgbClr val="505050">
                    <a:lumMod val="50000"/>
                  </a:srgbClr>
                </a:solidFill>
              </a:rPr>
              <a:t>Application</a:t>
            </a:r>
          </a:p>
          <a:p>
            <a:pPr algn="ctr" defTabSz="932114" fontAlgn="base">
              <a:spcBef>
                <a:spcPct val="0"/>
              </a:spcBef>
              <a:spcAft>
                <a:spcPct val="0"/>
              </a:spcAft>
              <a:defRPr/>
            </a:pPr>
            <a:r>
              <a:rPr kumimoji="0" lang="en-US" sz="1372" b="1" kern="0" dirty="0">
                <a:solidFill>
                  <a:srgbClr val="505050">
                    <a:lumMod val="50000"/>
                  </a:srgbClr>
                </a:solidFill>
              </a:rPr>
              <a:t>Gateway</a:t>
            </a:r>
          </a:p>
        </p:txBody>
      </p:sp>
      <p:sp>
        <p:nvSpPr>
          <p:cNvPr id="117" name="Rectangle 116"/>
          <p:cNvSpPr/>
          <p:nvPr/>
        </p:nvSpPr>
        <p:spPr bwMode="auto">
          <a:xfrm>
            <a:off x="9730265" y="5270897"/>
            <a:ext cx="565117" cy="567106"/>
          </a:xfrm>
          <a:prstGeom prst="rect">
            <a:avLst/>
          </a:prstGeom>
          <a:solidFill>
            <a:srgbClr val="0078D7">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kern="0" dirty="0">
                <a:solidFill>
                  <a:srgbClr val="FFFFFF"/>
                </a:solidFill>
              </a:rPr>
              <a:t>VM</a:t>
            </a:r>
          </a:p>
        </p:txBody>
      </p:sp>
      <p:sp>
        <p:nvSpPr>
          <p:cNvPr id="118" name="Rectangle 117"/>
          <p:cNvSpPr/>
          <p:nvPr/>
        </p:nvSpPr>
        <p:spPr bwMode="auto">
          <a:xfrm>
            <a:off x="10370974" y="5270897"/>
            <a:ext cx="565117" cy="567106"/>
          </a:xfrm>
          <a:prstGeom prst="rect">
            <a:avLst/>
          </a:prstGeom>
          <a:solidFill>
            <a:srgbClr val="0078D7">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kern="0" dirty="0">
                <a:solidFill>
                  <a:srgbClr val="FFFFFF"/>
                </a:solidFill>
              </a:rPr>
              <a:t>VM</a:t>
            </a:r>
          </a:p>
        </p:txBody>
      </p:sp>
      <p:sp>
        <p:nvSpPr>
          <p:cNvPr id="119" name="Rectangle 118"/>
          <p:cNvSpPr/>
          <p:nvPr/>
        </p:nvSpPr>
        <p:spPr bwMode="auto">
          <a:xfrm>
            <a:off x="11018581" y="5270897"/>
            <a:ext cx="565117" cy="567106"/>
          </a:xfrm>
          <a:prstGeom prst="rect">
            <a:avLst/>
          </a:prstGeom>
          <a:solidFill>
            <a:srgbClr val="0078D7">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r>
              <a:rPr kumimoji="0" lang="en-US" kern="0" dirty="0">
                <a:solidFill>
                  <a:srgbClr val="FFFFFF"/>
                </a:solidFill>
              </a:rPr>
              <a:t>VM</a:t>
            </a:r>
          </a:p>
        </p:txBody>
      </p:sp>
      <p:cxnSp>
        <p:nvCxnSpPr>
          <p:cNvPr id="120" name="Straight Connector 119"/>
          <p:cNvCxnSpPr>
            <a:stCxn id="116" idx="2"/>
            <a:endCxn id="117" idx="0"/>
          </p:cNvCxnSpPr>
          <p:nvPr/>
        </p:nvCxnSpPr>
        <p:spPr>
          <a:xfrm flipH="1">
            <a:off x="10012824" y="4959184"/>
            <a:ext cx="640709" cy="311712"/>
          </a:xfrm>
          <a:prstGeom prst="line">
            <a:avLst/>
          </a:prstGeom>
          <a:noFill/>
          <a:ln w="22225" cap="flat" cmpd="sng" algn="ctr">
            <a:solidFill>
              <a:schemeClr val="accent1"/>
            </a:solidFill>
            <a:prstDash val="solid"/>
            <a:headEnd type="none" w="med" len="med"/>
            <a:tailEnd type="triangle" w="med" len="med"/>
          </a:ln>
          <a:effectLst/>
        </p:spPr>
      </p:cxnSp>
      <p:cxnSp>
        <p:nvCxnSpPr>
          <p:cNvPr id="121" name="Straight Connector 120"/>
          <p:cNvCxnSpPr>
            <a:stCxn id="116" idx="2"/>
            <a:endCxn id="118" idx="0"/>
          </p:cNvCxnSpPr>
          <p:nvPr/>
        </p:nvCxnSpPr>
        <p:spPr>
          <a:xfrm>
            <a:off x="10653533" y="4959184"/>
            <a:ext cx="3449" cy="311712"/>
          </a:xfrm>
          <a:prstGeom prst="line">
            <a:avLst/>
          </a:prstGeom>
          <a:noFill/>
          <a:ln w="22225" cap="flat" cmpd="sng" algn="ctr">
            <a:solidFill>
              <a:schemeClr val="accent1"/>
            </a:solidFill>
            <a:prstDash val="solid"/>
            <a:headEnd type="none" w="med" len="med"/>
            <a:tailEnd type="triangle" w="med" len="med"/>
          </a:ln>
          <a:effectLst/>
        </p:spPr>
      </p:cxnSp>
      <p:cxnSp>
        <p:nvCxnSpPr>
          <p:cNvPr id="122" name="Straight Connector 121"/>
          <p:cNvCxnSpPr>
            <a:stCxn id="116" idx="2"/>
            <a:endCxn id="119" idx="0"/>
          </p:cNvCxnSpPr>
          <p:nvPr/>
        </p:nvCxnSpPr>
        <p:spPr>
          <a:xfrm>
            <a:off x="10653533" y="4959184"/>
            <a:ext cx="647606" cy="311712"/>
          </a:xfrm>
          <a:prstGeom prst="line">
            <a:avLst/>
          </a:prstGeom>
          <a:noFill/>
          <a:ln w="22225" cap="flat" cmpd="sng" algn="ctr">
            <a:solidFill>
              <a:schemeClr val="accent1"/>
            </a:solidFill>
            <a:prstDash val="solid"/>
            <a:headEnd type="none" w="med" len="med"/>
            <a:tailEnd type="triangle" w="med" len="med"/>
          </a:ln>
          <a:effectLst/>
        </p:spPr>
      </p:cxnSp>
      <p:graphicFrame>
        <p:nvGraphicFramePr>
          <p:cNvPr id="123" name="Table 122"/>
          <p:cNvGraphicFramePr>
            <a:graphicFrameLocks noGrp="1"/>
          </p:cNvGraphicFramePr>
          <p:nvPr>
            <p:extLst/>
          </p:nvPr>
        </p:nvGraphicFramePr>
        <p:xfrm>
          <a:off x="223378" y="1795703"/>
          <a:ext cx="5355763" cy="4571930"/>
        </p:xfrm>
        <a:graphic>
          <a:graphicData uri="http://schemas.openxmlformats.org/drawingml/2006/table">
            <a:tbl>
              <a:tblPr firstRow="1" bandRow="1">
                <a:tableStyleId>{775DCB02-9BB8-47FD-8907-85C794F793BA}</a:tableStyleId>
              </a:tblPr>
              <a:tblGrid>
                <a:gridCol w="1367193">
                  <a:extLst>
                    <a:ext uri="{9D8B030D-6E8A-4147-A177-3AD203B41FA5}">
                      <a16:colId xmlns:a16="http://schemas.microsoft.com/office/drawing/2014/main" val="20000"/>
                    </a:ext>
                  </a:extLst>
                </a:gridCol>
                <a:gridCol w="1844974">
                  <a:extLst>
                    <a:ext uri="{9D8B030D-6E8A-4147-A177-3AD203B41FA5}">
                      <a16:colId xmlns:a16="http://schemas.microsoft.com/office/drawing/2014/main" val="20001"/>
                    </a:ext>
                  </a:extLst>
                </a:gridCol>
                <a:gridCol w="2143596">
                  <a:extLst>
                    <a:ext uri="{9D8B030D-6E8A-4147-A177-3AD203B41FA5}">
                      <a16:colId xmlns:a16="http://schemas.microsoft.com/office/drawing/2014/main" val="20002"/>
                    </a:ext>
                  </a:extLst>
                </a:gridCol>
              </a:tblGrid>
              <a:tr h="629282">
                <a:tc>
                  <a:txBody>
                    <a:bodyPr/>
                    <a:lstStyle>
                      <a:lvl1pPr marL="0" algn="l" defTabSz="932742" rtl="0" eaLnBrk="1" latinLnBrk="0" hangingPunct="1">
                        <a:defRPr kumimoji="1" sz="1800" b="1" kern="1200">
                          <a:solidFill>
                            <a:schemeClr val="lt1"/>
                          </a:solidFill>
                          <a:latin typeface="Segoe UI"/>
                        </a:defRPr>
                      </a:lvl1pPr>
                      <a:lvl2pPr marL="466371" algn="l" defTabSz="932742" rtl="0" eaLnBrk="1" latinLnBrk="0" hangingPunct="1">
                        <a:defRPr kumimoji="1" sz="1800" b="1" kern="1200">
                          <a:solidFill>
                            <a:schemeClr val="lt1"/>
                          </a:solidFill>
                          <a:latin typeface="Segoe UI"/>
                        </a:defRPr>
                      </a:lvl2pPr>
                      <a:lvl3pPr marL="932742" algn="l" defTabSz="932742" rtl="0" eaLnBrk="1" latinLnBrk="0" hangingPunct="1">
                        <a:defRPr kumimoji="1" sz="1800" b="1" kern="1200">
                          <a:solidFill>
                            <a:schemeClr val="lt1"/>
                          </a:solidFill>
                          <a:latin typeface="Segoe UI"/>
                        </a:defRPr>
                      </a:lvl3pPr>
                      <a:lvl4pPr marL="1399113" algn="l" defTabSz="932742" rtl="0" eaLnBrk="1" latinLnBrk="0" hangingPunct="1">
                        <a:defRPr kumimoji="1" sz="1800" b="1" kern="1200">
                          <a:solidFill>
                            <a:schemeClr val="lt1"/>
                          </a:solidFill>
                          <a:latin typeface="Segoe UI"/>
                        </a:defRPr>
                      </a:lvl4pPr>
                      <a:lvl5pPr marL="1865484" algn="l" defTabSz="932742" rtl="0" eaLnBrk="1" latinLnBrk="0" hangingPunct="1">
                        <a:defRPr kumimoji="1" sz="1800" b="1" kern="1200">
                          <a:solidFill>
                            <a:schemeClr val="lt1"/>
                          </a:solidFill>
                          <a:latin typeface="Segoe UI"/>
                        </a:defRPr>
                      </a:lvl5pPr>
                      <a:lvl6pPr marL="2331856" algn="l" defTabSz="932742" rtl="0" eaLnBrk="1" latinLnBrk="0" hangingPunct="1">
                        <a:defRPr kumimoji="1" sz="1800" b="1" kern="1200">
                          <a:solidFill>
                            <a:schemeClr val="lt1"/>
                          </a:solidFill>
                          <a:latin typeface="Segoe UI"/>
                        </a:defRPr>
                      </a:lvl6pPr>
                      <a:lvl7pPr marL="2798226" algn="l" defTabSz="932742" rtl="0" eaLnBrk="1" latinLnBrk="0" hangingPunct="1">
                        <a:defRPr kumimoji="1" sz="1800" b="1" kern="1200">
                          <a:solidFill>
                            <a:schemeClr val="lt1"/>
                          </a:solidFill>
                          <a:latin typeface="Segoe UI"/>
                        </a:defRPr>
                      </a:lvl7pPr>
                      <a:lvl8pPr marL="3264597" algn="l" defTabSz="932742" rtl="0" eaLnBrk="1" latinLnBrk="0" hangingPunct="1">
                        <a:defRPr kumimoji="1" sz="1800" b="1" kern="1200">
                          <a:solidFill>
                            <a:schemeClr val="lt1"/>
                          </a:solidFill>
                          <a:latin typeface="Segoe UI"/>
                        </a:defRPr>
                      </a:lvl8pPr>
                      <a:lvl9pPr marL="3730969" algn="l" defTabSz="932742" rtl="0" eaLnBrk="1" latinLnBrk="0" hangingPunct="1">
                        <a:defRPr kumimoji="1" sz="1800" b="1" kern="1200">
                          <a:solidFill>
                            <a:schemeClr val="lt1"/>
                          </a:solidFill>
                          <a:latin typeface="Segoe UI"/>
                        </a:defRPr>
                      </a:lvl9pPr>
                    </a:lstStyle>
                    <a:p>
                      <a:r>
                        <a:rPr lang="en-US" sz="1800" dirty="0"/>
                        <a:t>Azure</a:t>
                      </a:r>
                      <a:br>
                        <a:rPr lang="en-US" sz="1800" baseline="0" dirty="0"/>
                      </a:br>
                      <a:r>
                        <a:rPr lang="ja-JP" altLang="en-US" sz="1800" baseline="0" dirty="0"/>
                        <a:t>サービス</a:t>
                      </a:r>
                      <a:endParaRPr lang="en-US" sz="1800" dirty="0">
                        <a:ea typeface="Meiryo" panose="020B0604030504040204" pitchFamily="34" charset="-128"/>
                      </a:endParaRPr>
                    </a:p>
                  </a:txBody>
                  <a:tcPr marL="91427" marR="91427" marT="45713" marB="45713"/>
                </a:tc>
                <a:tc>
                  <a:txBody>
                    <a:bodyPr/>
                    <a:lstStyle>
                      <a:lvl1pPr marL="0" algn="l" defTabSz="932742" rtl="0" eaLnBrk="1" latinLnBrk="0" hangingPunct="1">
                        <a:defRPr kumimoji="1" sz="1800" b="1" kern="1200">
                          <a:solidFill>
                            <a:schemeClr val="lt1"/>
                          </a:solidFill>
                          <a:latin typeface="Segoe UI"/>
                        </a:defRPr>
                      </a:lvl1pPr>
                      <a:lvl2pPr marL="466371" algn="l" defTabSz="932742" rtl="0" eaLnBrk="1" latinLnBrk="0" hangingPunct="1">
                        <a:defRPr kumimoji="1" sz="1800" b="1" kern="1200">
                          <a:solidFill>
                            <a:schemeClr val="lt1"/>
                          </a:solidFill>
                          <a:latin typeface="Segoe UI"/>
                        </a:defRPr>
                      </a:lvl2pPr>
                      <a:lvl3pPr marL="932742" algn="l" defTabSz="932742" rtl="0" eaLnBrk="1" latinLnBrk="0" hangingPunct="1">
                        <a:defRPr kumimoji="1" sz="1800" b="1" kern="1200">
                          <a:solidFill>
                            <a:schemeClr val="lt1"/>
                          </a:solidFill>
                          <a:latin typeface="Segoe UI"/>
                        </a:defRPr>
                      </a:lvl3pPr>
                      <a:lvl4pPr marL="1399113" algn="l" defTabSz="932742" rtl="0" eaLnBrk="1" latinLnBrk="0" hangingPunct="1">
                        <a:defRPr kumimoji="1" sz="1800" b="1" kern="1200">
                          <a:solidFill>
                            <a:schemeClr val="lt1"/>
                          </a:solidFill>
                          <a:latin typeface="Segoe UI"/>
                        </a:defRPr>
                      </a:lvl4pPr>
                      <a:lvl5pPr marL="1865484" algn="l" defTabSz="932742" rtl="0" eaLnBrk="1" latinLnBrk="0" hangingPunct="1">
                        <a:defRPr kumimoji="1" sz="1800" b="1" kern="1200">
                          <a:solidFill>
                            <a:schemeClr val="lt1"/>
                          </a:solidFill>
                          <a:latin typeface="Segoe UI"/>
                        </a:defRPr>
                      </a:lvl5pPr>
                      <a:lvl6pPr marL="2331856" algn="l" defTabSz="932742" rtl="0" eaLnBrk="1" latinLnBrk="0" hangingPunct="1">
                        <a:defRPr kumimoji="1" sz="1800" b="1" kern="1200">
                          <a:solidFill>
                            <a:schemeClr val="lt1"/>
                          </a:solidFill>
                          <a:latin typeface="Segoe UI"/>
                        </a:defRPr>
                      </a:lvl6pPr>
                      <a:lvl7pPr marL="2798226" algn="l" defTabSz="932742" rtl="0" eaLnBrk="1" latinLnBrk="0" hangingPunct="1">
                        <a:defRPr kumimoji="1" sz="1800" b="1" kern="1200">
                          <a:solidFill>
                            <a:schemeClr val="lt1"/>
                          </a:solidFill>
                          <a:latin typeface="Segoe UI"/>
                        </a:defRPr>
                      </a:lvl7pPr>
                      <a:lvl8pPr marL="3264597" algn="l" defTabSz="932742" rtl="0" eaLnBrk="1" latinLnBrk="0" hangingPunct="1">
                        <a:defRPr kumimoji="1" sz="1800" b="1" kern="1200">
                          <a:solidFill>
                            <a:schemeClr val="lt1"/>
                          </a:solidFill>
                          <a:latin typeface="Segoe UI"/>
                        </a:defRPr>
                      </a:lvl8pPr>
                      <a:lvl9pPr marL="3730969" algn="l" defTabSz="932742" rtl="0" eaLnBrk="1" latinLnBrk="0" hangingPunct="1">
                        <a:defRPr kumimoji="1" sz="1800" b="1" kern="1200">
                          <a:solidFill>
                            <a:schemeClr val="lt1"/>
                          </a:solidFill>
                          <a:latin typeface="Segoe UI"/>
                        </a:defRPr>
                      </a:lvl9pPr>
                    </a:lstStyle>
                    <a:p>
                      <a:r>
                        <a:rPr lang="ja-JP" altLang="en-US" sz="1800" dirty="0"/>
                        <a:t>機能</a:t>
                      </a:r>
                      <a:endParaRPr lang="en-US" sz="1800" dirty="0">
                        <a:ea typeface="Meiryo" panose="020B0604030504040204" pitchFamily="34" charset="-128"/>
                      </a:endParaRPr>
                    </a:p>
                  </a:txBody>
                  <a:tcPr marL="91427" marR="91427" marT="45713" marB="45713"/>
                </a:tc>
                <a:tc>
                  <a:txBody>
                    <a:bodyPr/>
                    <a:lstStyle>
                      <a:lvl1pPr marL="0" algn="l" defTabSz="932742" rtl="0" eaLnBrk="1" latinLnBrk="0" hangingPunct="1">
                        <a:defRPr kumimoji="1" sz="1800" b="1" kern="1200">
                          <a:solidFill>
                            <a:schemeClr val="lt1"/>
                          </a:solidFill>
                          <a:latin typeface="Segoe UI"/>
                        </a:defRPr>
                      </a:lvl1pPr>
                      <a:lvl2pPr marL="466371" algn="l" defTabSz="932742" rtl="0" eaLnBrk="1" latinLnBrk="0" hangingPunct="1">
                        <a:defRPr kumimoji="1" sz="1800" b="1" kern="1200">
                          <a:solidFill>
                            <a:schemeClr val="lt1"/>
                          </a:solidFill>
                          <a:latin typeface="Segoe UI"/>
                        </a:defRPr>
                      </a:lvl2pPr>
                      <a:lvl3pPr marL="932742" algn="l" defTabSz="932742" rtl="0" eaLnBrk="1" latinLnBrk="0" hangingPunct="1">
                        <a:defRPr kumimoji="1" sz="1800" b="1" kern="1200">
                          <a:solidFill>
                            <a:schemeClr val="lt1"/>
                          </a:solidFill>
                          <a:latin typeface="Segoe UI"/>
                        </a:defRPr>
                      </a:lvl3pPr>
                      <a:lvl4pPr marL="1399113" algn="l" defTabSz="932742" rtl="0" eaLnBrk="1" latinLnBrk="0" hangingPunct="1">
                        <a:defRPr kumimoji="1" sz="1800" b="1" kern="1200">
                          <a:solidFill>
                            <a:schemeClr val="lt1"/>
                          </a:solidFill>
                          <a:latin typeface="Segoe UI"/>
                        </a:defRPr>
                      </a:lvl4pPr>
                      <a:lvl5pPr marL="1865484" algn="l" defTabSz="932742" rtl="0" eaLnBrk="1" latinLnBrk="0" hangingPunct="1">
                        <a:defRPr kumimoji="1" sz="1800" b="1" kern="1200">
                          <a:solidFill>
                            <a:schemeClr val="lt1"/>
                          </a:solidFill>
                          <a:latin typeface="Segoe UI"/>
                        </a:defRPr>
                      </a:lvl5pPr>
                      <a:lvl6pPr marL="2331856" algn="l" defTabSz="932742" rtl="0" eaLnBrk="1" latinLnBrk="0" hangingPunct="1">
                        <a:defRPr kumimoji="1" sz="1800" b="1" kern="1200">
                          <a:solidFill>
                            <a:schemeClr val="lt1"/>
                          </a:solidFill>
                          <a:latin typeface="Segoe UI"/>
                        </a:defRPr>
                      </a:lvl6pPr>
                      <a:lvl7pPr marL="2798226" algn="l" defTabSz="932742" rtl="0" eaLnBrk="1" latinLnBrk="0" hangingPunct="1">
                        <a:defRPr kumimoji="1" sz="1800" b="1" kern="1200">
                          <a:solidFill>
                            <a:schemeClr val="lt1"/>
                          </a:solidFill>
                          <a:latin typeface="Segoe UI"/>
                        </a:defRPr>
                      </a:lvl7pPr>
                      <a:lvl8pPr marL="3264597" algn="l" defTabSz="932742" rtl="0" eaLnBrk="1" latinLnBrk="0" hangingPunct="1">
                        <a:defRPr kumimoji="1" sz="1800" b="1" kern="1200">
                          <a:solidFill>
                            <a:schemeClr val="lt1"/>
                          </a:solidFill>
                          <a:latin typeface="Segoe UI"/>
                        </a:defRPr>
                      </a:lvl8pPr>
                      <a:lvl9pPr marL="3730969" algn="l" defTabSz="932742" rtl="0" eaLnBrk="1" latinLnBrk="0" hangingPunct="1">
                        <a:defRPr kumimoji="1" sz="1800" b="1" kern="1200">
                          <a:solidFill>
                            <a:schemeClr val="lt1"/>
                          </a:solidFill>
                          <a:latin typeface="Segoe UI"/>
                        </a:defRPr>
                      </a:lvl9pPr>
                    </a:lstStyle>
                    <a:p>
                      <a:r>
                        <a:rPr lang="ja-JP" altLang="en-US" sz="1800" dirty="0"/>
                        <a:t>例</a:t>
                      </a:r>
                      <a:endParaRPr lang="en-US" sz="1800" dirty="0">
                        <a:ea typeface="Meiryo" panose="020B0604030504040204" pitchFamily="34" charset="-128"/>
                      </a:endParaRPr>
                    </a:p>
                  </a:txBody>
                  <a:tcPr marL="91427" marR="91427" marT="45713" marB="45713"/>
                </a:tc>
                <a:extLst>
                  <a:ext uri="{0D108BD9-81ED-4DB2-BD59-A6C34878D82A}">
                    <a16:rowId xmlns:a16="http://schemas.microsoft.com/office/drawing/2014/main" val="10000"/>
                  </a:ext>
                </a:extLst>
              </a:tr>
              <a:tr h="1167136">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en-US" sz="1800" dirty="0"/>
                        <a:t>Traffic</a:t>
                      </a:r>
                      <a:br>
                        <a:rPr lang="en-US" sz="1800" dirty="0"/>
                      </a:br>
                      <a:r>
                        <a:rPr lang="en-US" sz="1800" dirty="0"/>
                        <a:t>Manager</a:t>
                      </a:r>
                      <a:endParaRPr lang="en-US" sz="1800" dirty="0">
                        <a:solidFill>
                          <a:schemeClr val="bg1"/>
                        </a:solidFill>
                        <a:ea typeface="Meiryo" panose="020B0604030504040204" pitchFamily="34" charset="-128"/>
                      </a:endParaRPr>
                    </a:p>
                  </a:txBody>
                  <a:tcPr marL="91427" marR="91427" marT="45713" marB="45713"/>
                </a:tc>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ja-JP" altLang="en-US" sz="1800" dirty="0"/>
                        <a:t>リージョン間の</a:t>
                      </a:r>
                      <a:br>
                        <a:rPr lang="en-US" altLang="ja-JP" sz="1800" dirty="0"/>
                      </a:br>
                      <a:r>
                        <a:rPr lang="ja-JP" altLang="en-US" sz="1800" dirty="0"/>
                        <a:t>リダイレクト、</a:t>
                      </a:r>
                      <a:br>
                        <a:rPr lang="en-US" altLang="ja-JP" sz="1800" dirty="0"/>
                      </a:br>
                      <a:r>
                        <a:rPr lang="ja-JP" altLang="en-US" sz="1800" dirty="0"/>
                        <a:t>可用性</a:t>
                      </a:r>
                      <a:endParaRPr lang="en-US" sz="1800" dirty="0">
                        <a:solidFill>
                          <a:schemeClr val="bg1"/>
                        </a:solidFill>
                        <a:ea typeface="Meiryo" panose="020B0604030504040204" pitchFamily="34" charset="-128"/>
                      </a:endParaRPr>
                    </a:p>
                  </a:txBody>
                  <a:tcPr marL="91427" marR="91427" marT="45713" marB="45713"/>
                </a:tc>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en-US" sz="1800" dirty="0"/>
                        <a:t>http://news.com</a:t>
                      </a:r>
                      <a:br>
                        <a:rPr lang="en-US" sz="1800" dirty="0"/>
                      </a:br>
                      <a:r>
                        <a:rPr lang="en-US" sz="1800" dirty="0">
                          <a:sym typeface="Wingdings" panose="05000000000000000000" pitchFamily="2" charset="2"/>
                        </a:rPr>
                        <a:t> apac.news.com</a:t>
                      </a:r>
                      <a:br>
                        <a:rPr lang="en-US" sz="1800" dirty="0">
                          <a:sym typeface="Wingdings" panose="05000000000000000000" pitchFamily="2" charset="2"/>
                        </a:rPr>
                      </a:br>
                      <a:r>
                        <a:rPr lang="en-US" sz="1800" dirty="0">
                          <a:sym typeface="Wingdings" panose="05000000000000000000" pitchFamily="2" charset="2"/>
                        </a:rPr>
                        <a:t> emea.news.com</a:t>
                      </a:r>
                      <a:br>
                        <a:rPr lang="en-US" sz="1800" dirty="0">
                          <a:sym typeface="Wingdings" panose="05000000000000000000" pitchFamily="2" charset="2"/>
                        </a:rPr>
                      </a:br>
                      <a:r>
                        <a:rPr lang="en-US" sz="1800" dirty="0">
                          <a:sym typeface="Wingdings" panose="05000000000000000000" pitchFamily="2" charset="2"/>
                        </a:rPr>
                        <a:t> us.news.com</a:t>
                      </a:r>
                      <a:endParaRPr lang="en-US" sz="1800" dirty="0">
                        <a:solidFill>
                          <a:schemeClr val="bg1"/>
                        </a:solidFill>
                        <a:ea typeface="Meiryo" panose="020B0604030504040204" pitchFamily="34" charset="-128"/>
                        <a:sym typeface="Wingdings" panose="05000000000000000000" pitchFamily="2" charset="2"/>
                      </a:endParaRPr>
                    </a:p>
                  </a:txBody>
                  <a:tcPr marL="91427" marR="91427" marT="45713" marB="45713"/>
                </a:tc>
                <a:extLst>
                  <a:ext uri="{0D108BD9-81ED-4DB2-BD59-A6C34878D82A}">
                    <a16:rowId xmlns:a16="http://schemas.microsoft.com/office/drawing/2014/main" val="10001"/>
                  </a:ext>
                </a:extLst>
              </a:tr>
              <a:tr h="1167136">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en-US" altLang="ja-JP" sz="1800" dirty="0"/>
                        <a:t>Load</a:t>
                      </a:r>
                      <a:br>
                        <a:rPr lang="en-US" altLang="ja-JP" sz="1800" dirty="0"/>
                      </a:br>
                      <a:r>
                        <a:rPr lang="en-US" altLang="ja-JP" sz="1800" dirty="0"/>
                        <a:t>Balancer</a:t>
                      </a:r>
                      <a:endParaRPr lang="en-US" sz="1800" dirty="0">
                        <a:solidFill>
                          <a:schemeClr val="bg1"/>
                        </a:solidFill>
                        <a:ea typeface="Meiryo" panose="020B0604030504040204" pitchFamily="34" charset="-128"/>
                      </a:endParaRPr>
                    </a:p>
                  </a:txBody>
                  <a:tcPr marL="91427" marR="91427" marT="45713" marB="45713"/>
                </a:tc>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ja-JP" altLang="en-US" sz="1800" dirty="0"/>
                        <a:t>リージョン内の</a:t>
                      </a:r>
                      <a:br>
                        <a:rPr lang="en-US" altLang="ja-JP" sz="1800" dirty="0"/>
                      </a:br>
                      <a:r>
                        <a:rPr lang="ja-JP" altLang="en-US" sz="1800" dirty="0"/>
                        <a:t>スケーラ</a:t>
                      </a:r>
                      <a:br>
                        <a:rPr lang="en-US" altLang="ja-JP" sz="1800" dirty="0"/>
                      </a:br>
                      <a:r>
                        <a:rPr lang="ja-JP" altLang="en-US" sz="1800" dirty="0"/>
                        <a:t>ビリティ、</a:t>
                      </a:r>
                      <a:br>
                        <a:rPr lang="en-US" altLang="ja-JP" sz="1800" dirty="0"/>
                      </a:br>
                      <a:r>
                        <a:rPr lang="ja-JP" altLang="en-US" sz="1800" dirty="0"/>
                        <a:t>可用性</a:t>
                      </a:r>
                      <a:endParaRPr lang="en-US" sz="1800" dirty="0">
                        <a:solidFill>
                          <a:schemeClr val="bg1"/>
                        </a:solidFill>
                        <a:ea typeface="Meiryo" panose="020B0604030504040204" pitchFamily="34" charset="-128"/>
                      </a:endParaRPr>
                    </a:p>
                  </a:txBody>
                  <a:tcPr marL="91427" marR="91427" marT="45713" marB="45713"/>
                </a:tc>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en-US" sz="1800" dirty="0"/>
                        <a:t>emea.news.com</a:t>
                      </a:r>
                    </a:p>
                    <a:p>
                      <a:pPr marL="285750" indent="-285750">
                        <a:buFont typeface="Wingdings" panose="05000000000000000000" pitchFamily="2" charset="2"/>
                        <a:buChar char="è"/>
                      </a:pPr>
                      <a:r>
                        <a:rPr lang="en-US" sz="1600" dirty="0">
                          <a:sym typeface="Wingdings" panose="05000000000000000000" pitchFamily="2" charset="2"/>
                        </a:rPr>
                        <a:t>AppGw1</a:t>
                      </a:r>
                    </a:p>
                    <a:p>
                      <a:pPr marL="285750" indent="-285750">
                        <a:buFont typeface="Wingdings" panose="05000000000000000000" pitchFamily="2" charset="2"/>
                        <a:buChar char="è"/>
                      </a:pPr>
                      <a:r>
                        <a:rPr lang="en-US" sz="1600" dirty="0">
                          <a:sym typeface="Wingdings" panose="05000000000000000000" pitchFamily="2" charset="2"/>
                        </a:rPr>
                        <a:t>AppGw2</a:t>
                      </a:r>
                    </a:p>
                    <a:p>
                      <a:pPr marL="285750" indent="-285750">
                        <a:buFont typeface="Wingdings" panose="05000000000000000000" pitchFamily="2" charset="2"/>
                        <a:buChar char="è"/>
                      </a:pPr>
                      <a:r>
                        <a:rPr lang="en-US" sz="1600" dirty="0">
                          <a:sym typeface="Wingdings" panose="05000000000000000000" pitchFamily="2" charset="2"/>
                        </a:rPr>
                        <a:t>AppGw2</a:t>
                      </a:r>
                      <a:endParaRPr lang="en-US" sz="1600" dirty="0">
                        <a:solidFill>
                          <a:schemeClr val="bg1"/>
                        </a:solidFill>
                        <a:ea typeface="Meiryo" panose="020B0604030504040204" pitchFamily="34" charset="-128"/>
                        <a:sym typeface="Wingdings" panose="05000000000000000000" pitchFamily="2" charset="2"/>
                      </a:endParaRPr>
                    </a:p>
                  </a:txBody>
                  <a:tcPr marL="91427" marR="91427" marT="45713" marB="45713"/>
                </a:tc>
                <a:extLst>
                  <a:ext uri="{0D108BD9-81ED-4DB2-BD59-A6C34878D82A}">
                    <a16:rowId xmlns:a16="http://schemas.microsoft.com/office/drawing/2014/main" val="10002"/>
                  </a:ext>
                </a:extLst>
              </a:tr>
              <a:tr h="1173457">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en-US" sz="1800" dirty="0"/>
                        <a:t>Application</a:t>
                      </a:r>
                      <a:br>
                        <a:rPr lang="en-US" sz="1800" dirty="0"/>
                      </a:br>
                      <a:r>
                        <a:rPr lang="en-US" sz="1800" dirty="0"/>
                        <a:t>Gateway</a:t>
                      </a:r>
                      <a:endParaRPr lang="en-US" sz="1800" dirty="0">
                        <a:solidFill>
                          <a:schemeClr val="bg1"/>
                        </a:solidFill>
                        <a:ea typeface="Meiryo" panose="020B0604030504040204" pitchFamily="34" charset="-128"/>
                      </a:endParaRPr>
                    </a:p>
                  </a:txBody>
                  <a:tcPr marL="91427" marR="91427" marT="45713" marB="45713"/>
                </a:tc>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en-US" sz="1800" dirty="0"/>
                        <a:t>URL/</a:t>
                      </a:r>
                      <a:r>
                        <a:rPr lang="ja-JP" altLang="en-US" sz="1800" dirty="0"/>
                        <a:t>コンテンツ</a:t>
                      </a:r>
                      <a:br>
                        <a:rPr lang="en-US" altLang="ja-JP" sz="1800" dirty="0"/>
                      </a:br>
                      <a:r>
                        <a:rPr lang="ja-JP" altLang="en-US" sz="1800" dirty="0"/>
                        <a:t>ベースの</a:t>
                      </a:r>
                      <a:br>
                        <a:rPr lang="en-US" altLang="ja-JP" sz="1800" dirty="0"/>
                      </a:br>
                      <a:r>
                        <a:rPr lang="ja-JP" altLang="en-US" sz="1800" dirty="0"/>
                        <a:t>ルーティング、</a:t>
                      </a:r>
                      <a:br>
                        <a:rPr lang="en-US" altLang="ja-JP" sz="1800" dirty="0"/>
                      </a:br>
                      <a:r>
                        <a:rPr lang="ja-JP" altLang="en-US" sz="1800" dirty="0"/>
                        <a:t>負荷分散</a:t>
                      </a:r>
                      <a:endParaRPr lang="en-US" sz="1800" dirty="0">
                        <a:solidFill>
                          <a:schemeClr val="bg1"/>
                        </a:solidFill>
                        <a:ea typeface="Meiryo" panose="020B0604030504040204" pitchFamily="34" charset="-128"/>
                      </a:endParaRPr>
                    </a:p>
                  </a:txBody>
                  <a:tcPr marL="91427" marR="91427" marT="45713" marB="45713"/>
                </a:tc>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en-US" sz="1800" dirty="0"/>
                        <a:t>news.com/</a:t>
                      </a:r>
                      <a:r>
                        <a:rPr lang="en-US" sz="1800" dirty="0" err="1"/>
                        <a:t>topnews</a:t>
                      </a:r>
                      <a:endParaRPr lang="en-US" sz="1800" dirty="0"/>
                    </a:p>
                    <a:p>
                      <a:r>
                        <a:rPr lang="en-US" sz="1800" dirty="0"/>
                        <a:t>news.com/sports</a:t>
                      </a:r>
                    </a:p>
                    <a:p>
                      <a:r>
                        <a:rPr lang="en-US" sz="1800" dirty="0"/>
                        <a:t>news.com/images</a:t>
                      </a:r>
                      <a:endParaRPr lang="en-US" sz="1800" dirty="0">
                        <a:solidFill>
                          <a:schemeClr val="bg1"/>
                        </a:solidFill>
                        <a:ea typeface="Meiryo" panose="020B0604030504040204" pitchFamily="34" charset="-128"/>
                      </a:endParaRPr>
                    </a:p>
                  </a:txBody>
                  <a:tcPr marL="91427" marR="91427" marT="45713" marB="45713"/>
                </a:tc>
                <a:extLst>
                  <a:ext uri="{0D108BD9-81ED-4DB2-BD59-A6C34878D82A}">
                    <a16:rowId xmlns:a16="http://schemas.microsoft.com/office/drawing/2014/main" val="10003"/>
                  </a:ext>
                </a:extLst>
              </a:tr>
              <a:tr h="360354">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en-US" sz="1800" dirty="0"/>
                        <a:t>VM</a:t>
                      </a:r>
                      <a:endParaRPr lang="en-US" sz="1800" dirty="0">
                        <a:solidFill>
                          <a:schemeClr val="bg1"/>
                        </a:solidFill>
                        <a:ea typeface="Meiryo" panose="020B0604030504040204" pitchFamily="34" charset="-128"/>
                      </a:endParaRPr>
                    </a:p>
                  </a:txBody>
                  <a:tcPr marL="91427" marR="91427" marT="45713" marB="45713"/>
                </a:tc>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r>
                        <a:rPr lang="en-US" sz="1800" dirty="0"/>
                        <a:t>Web</a:t>
                      </a:r>
                      <a:r>
                        <a:rPr lang="ja-JP" altLang="en-US" sz="1800" dirty="0"/>
                        <a:t> サーバー</a:t>
                      </a:r>
                      <a:endParaRPr lang="en-US" sz="1800" dirty="0">
                        <a:solidFill>
                          <a:schemeClr val="bg1"/>
                        </a:solidFill>
                        <a:ea typeface="Meiryo" panose="020B0604030504040204" pitchFamily="34" charset="-128"/>
                      </a:endParaRPr>
                    </a:p>
                  </a:txBody>
                  <a:tcPr marL="91427" marR="91427" marT="45713" marB="45713"/>
                </a:tc>
                <a:tc>
                  <a:txBody>
                    <a:bodyPr/>
                    <a:lstStyle>
                      <a:lvl1pPr marL="0" algn="l" defTabSz="932742" rtl="0" eaLnBrk="1" latinLnBrk="0" hangingPunct="1">
                        <a:defRPr kumimoji="1" sz="1800" kern="1200">
                          <a:solidFill>
                            <a:schemeClr val="dk1"/>
                          </a:solidFill>
                          <a:latin typeface="Segoe UI"/>
                        </a:defRPr>
                      </a:lvl1pPr>
                      <a:lvl2pPr marL="466371" algn="l" defTabSz="932742" rtl="0" eaLnBrk="1" latinLnBrk="0" hangingPunct="1">
                        <a:defRPr kumimoji="1" sz="1800" kern="1200">
                          <a:solidFill>
                            <a:schemeClr val="dk1"/>
                          </a:solidFill>
                          <a:latin typeface="Segoe UI"/>
                        </a:defRPr>
                      </a:lvl2pPr>
                      <a:lvl3pPr marL="932742" algn="l" defTabSz="932742" rtl="0" eaLnBrk="1" latinLnBrk="0" hangingPunct="1">
                        <a:defRPr kumimoji="1" sz="1800" kern="1200">
                          <a:solidFill>
                            <a:schemeClr val="dk1"/>
                          </a:solidFill>
                          <a:latin typeface="Segoe UI"/>
                        </a:defRPr>
                      </a:lvl3pPr>
                      <a:lvl4pPr marL="1399113" algn="l" defTabSz="932742" rtl="0" eaLnBrk="1" latinLnBrk="0" hangingPunct="1">
                        <a:defRPr kumimoji="1" sz="1800" kern="1200">
                          <a:solidFill>
                            <a:schemeClr val="dk1"/>
                          </a:solidFill>
                          <a:latin typeface="Segoe UI"/>
                        </a:defRPr>
                      </a:lvl4pPr>
                      <a:lvl5pPr marL="1865484" algn="l" defTabSz="932742" rtl="0" eaLnBrk="1" latinLnBrk="0" hangingPunct="1">
                        <a:defRPr kumimoji="1" sz="1800" kern="1200">
                          <a:solidFill>
                            <a:schemeClr val="dk1"/>
                          </a:solidFill>
                          <a:latin typeface="Segoe UI"/>
                        </a:defRPr>
                      </a:lvl5pPr>
                      <a:lvl6pPr marL="2331856" algn="l" defTabSz="932742" rtl="0" eaLnBrk="1" latinLnBrk="0" hangingPunct="1">
                        <a:defRPr kumimoji="1" sz="1800" kern="1200">
                          <a:solidFill>
                            <a:schemeClr val="dk1"/>
                          </a:solidFill>
                          <a:latin typeface="Segoe UI"/>
                        </a:defRPr>
                      </a:lvl6pPr>
                      <a:lvl7pPr marL="2798226" algn="l" defTabSz="932742" rtl="0" eaLnBrk="1" latinLnBrk="0" hangingPunct="1">
                        <a:defRPr kumimoji="1" sz="1800" kern="1200">
                          <a:solidFill>
                            <a:schemeClr val="dk1"/>
                          </a:solidFill>
                          <a:latin typeface="Segoe UI"/>
                        </a:defRPr>
                      </a:lvl7pPr>
                      <a:lvl8pPr marL="3264597" algn="l" defTabSz="932742" rtl="0" eaLnBrk="1" latinLnBrk="0" hangingPunct="1">
                        <a:defRPr kumimoji="1" sz="1800" kern="1200">
                          <a:solidFill>
                            <a:schemeClr val="dk1"/>
                          </a:solidFill>
                          <a:latin typeface="Segoe UI"/>
                        </a:defRPr>
                      </a:lvl8pPr>
                      <a:lvl9pPr marL="3730969" algn="l" defTabSz="932742" rtl="0" eaLnBrk="1" latinLnBrk="0" hangingPunct="1">
                        <a:defRPr kumimoji="1" sz="1800" kern="1200">
                          <a:solidFill>
                            <a:schemeClr val="dk1"/>
                          </a:solidFill>
                          <a:latin typeface="Segoe UI"/>
                        </a:defRPr>
                      </a:lvl9pPr>
                    </a:lstStyle>
                    <a:p>
                      <a:endParaRPr lang="en-US" sz="1800" dirty="0">
                        <a:solidFill>
                          <a:schemeClr val="bg1">
                            <a:lumMod val="50000"/>
                          </a:schemeClr>
                        </a:solidFill>
                        <a:ea typeface="Meiryo" panose="020B0604030504040204" pitchFamily="34" charset="-128"/>
                      </a:endParaRPr>
                    </a:p>
                  </a:txBody>
                  <a:tcPr marL="91427" marR="91427" marT="45713" marB="4571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34161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z="5294" dirty="0"/>
              <a:t>仮想アプライアンス</a:t>
            </a:r>
            <a:r>
              <a:rPr kumimoji="1" lang="ja-JP" altLang="en-US" dirty="0"/>
              <a:t> </a:t>
            </a:r>
            <a:r>
              <a:rPr kumimoji="1" lang="en-US" altLang="ja-JP" dirty="0"/>
              <a:t>–</a:t>
            </a:r>
            <a:r>
              <a:rPr kumimoji="1" lang="ja-JP" altLang="en-US" dirty="0"/>
              <a:t> </a:t>
            </a:r>
            <a:r>
              <a:rPr lang="en-US" altLang="ja-JP" dirty="0"/>
              <a:t>FW</a:t>
            </a:r>
            <a:r>
              <a:rPr kumimoji="1" lang="ja-JP" altLang="en-US" dirty="0" err="1"/>
              <a:t>、</a:t>
            </a:r>
            <a:r>
              <a:rPr kumimoji="1" lang="en-US" altLang="ja-JP" dirty="0"/>
              <a:t>IDS/IPS</a:t>
            </a:r>
            <a:r>
              <a:rPr kumimoji="1" lang="ja-JP" altLang="en-US" dirty="0" err="1"/>
              <a:t>、</a:t>
            </a:r>
            <a:r>
              <a:rPr kumimoji="1" lang="en-US" altLang="ja-JP" dirty="0"/>
              <a:t>VPN</a:t>
            </a:r>
            <a:r>
              <a:rPr kumimoji="1" lang="ja-JP" altLang="en-US" dirty="0"/>
              <a:t> </a:t>
            </a:r>
            <a:endParaRPr kumimoji="1" lang="ja-JP" altLang="en-US" sz="5294" dirty="0"/>
          </a:p>
        </p:txBody>
      </p:sp>
      <p:sp>
        <p:nvSpPr>
          <p:cNvPr id="143" name="Rounded Rectangle 142"/>
          <p:cNvSpPr/>
          <p:nvPr/>
        </p:nvSpPr>
        <p:spPr bwMode="auto">
          <a:xfrm>
            <a:off x="343941" y="2233767"/>
            <a:ext cx="5453251" cy="4407422"/>
          </a:xfrm>
          <a:prstGeom prst="roundRect">
            <a:avLst>
              <a:gd name="adj" fmla="val 3845"/>
            </a:avLst>
          </a:prstGeom>
          <a:solidFill>
            <a:srgbClr val="FFFFFF"/>
          </a:solidFill>
          <a:ln w="10795" cap="flat" cmpd="sng" algn="ctr">
            <a:solidFill>
              <a:srgbClr val="0070C0"/>
            </a:solidFill>
            <a:prstDash val="soli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defRPr/>
            </a:pPr>
            <a:r>
              <a:rPr kumimoji="0" lang="en-US" sz="1961" kern="0" dirty="0">
                <a:solidFill>
                  <a:srgbClr val="000000"/>
                </a:solidFill>
              </a:rPr>
              <a:t>Azure Virtual Network</a:t>
            </a:r>
          </a:p>
        </p:txBody>
      </p:sp>
      <p:grpSp>
        <p:nvGrpSpPr>
          <p:cNvPr id="145" name="Group 144"/>
          <p:cNvGrpSpPr/>
          <p:nvPr/>
        </p:nvGrpSpPr>
        <p:grpSpPr>
          <a:xfrm>
            <a:off x="706459" y="4796013"/>
            <a:ext cx="2496901" cy="1658721"/>
            <a:chOff x="8946776" y="4891686"/>
            <a:chExt cx="2546969" cy="1691982"/>
          </a:xfrm>
        </p:grpSpPr>
        <p:sp>
          <p:nvSpPr>
            <p:cNvPr id="146"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472C1"/>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defTabSz="672094">
                <a:defRPr/>
              </a:pPr>
              <a:endParaRPr kumimoji="0" lang="en-US" sz="1298" kern="0" dirty="0">
                <a:solidFill>
                  <a:srgbClr val="FFFFFF"/>
                </a:solidFill>
              </a:endParaRPr>
            </a:p>
          </p:txBody>
        </p:sp>
        <p:pic>
          <p:nvPicPr>
            <p:cNvPr id="147" name="Picture 1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148" name="Picture 1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149" name="Picture 1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150" name="Picture 1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sp>
        <p:nvSpPr>
          <p:cNvPr id="151" name="Rounded Rectangle 150"/>
          <p:cNvSpPr/>
          <p:nvPr/>
        </p:nvSpPr>
        <p:spPr bwMode="auto">
          <a:xfrm>
            <a:off x="4162427" y="2756681"/>
            <a:ext cx="1269935" cy="3725404"/>
          </a:xfrm>
          <a:prstGeom prst="roundRect">
            <a:avLst>
              <a:gd name="adj" fmla="val 7431"/>
            </a:avLst>
          </a:prstGeom>
          <a:solidFill>
            <a:srgbClr val="FFFFFF">
              <a:lumMod val="65000"/>
            </a:srgbClr>
          </a:solidFill>
          <a:ln w="10795" cap="flat" cmpd="sng" algn="ctr">
            <a:noFill/>
            <a:prstDash val="soli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defTabSz="914030" fontAlgn="base">
              <a:spcBef>
                <a:spcPct val="0"/>
              </a:spcBef>
              <a:spcAft>
                <a:spcPct val="0"/>
              </a:spcAft>
              <a:defRPr/>
            </a:pPr>
            <a:r>
              <a:rPr kumimoji="0" lang="en-US" sz="1961" b="1" kern="0" dirty="0">
                <a:gradFill>
                  <a:gsLst>
                    <a:gs pos="16814">
                      <a:srgbClr val="FFFFFF"/>
                    </a:gs>
                    <a:gs pos="46000">
                      <a:srgbClr val="FFFFFF"/>
                    </a:gs>
                  </a:gsLst>
                  <a:lin ang="5400000" scaled="0"/>
                </a:gradFill>
              </a:rPr>
              <a:t>DMZ</a:t>
            </a:r>
          </a:p>
        </p:txBody>
      </p:sp>
      <p:pic>
        <p:nvPicPr>
          <p:cNvPr id="152" name="Picture 1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67351" y="4090408"/>
            <a:ext cx="764951" cy="764951"/>
          </a:xfrm>
          <a:prstGeom prst="rect">
            <a:avLst/>
          </a:prstGeom>
        </p:spPr>
      </p:pic>
      <p:pic>
        <p:nvPicPr>
          <p:cNvPr id="153" name="Picture 1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6857" y="3204894"/>
            <a:ext cx="764951" cy="764951"/>
          </a:xfrm>
          <a:prstGeom prst="rect">
            <a:avLst/>
          </a:prstGeom>
        </p:spPr>
      </p:pic>
      <p:pic>
        <p:nvPicPr>
          <p:cNvPr id="154" name="Picture 1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5479" y="3269942"/>
            <a:ext cx="634857" cy="634857"/>
          </a:xfrm>
          <a:prstGeom prst="rect">
            <a:avLst/>
          </a:prstGeom>
        </p:spPr>
      </p:pic>
      <p:sp>
        <p:nvSpPr>
          <p:cNvPr id="155" name="TextBox 154"/>
          <p:cNvSpPr txBox="1"/>
          <p:nvPr/>
        </p:nvSpPr>
        <p:spPr>
          <a:xfrm>
            <a:off x="4467351" y="5053376"/>
            <a:ext cx="814661" cy="1016818"/>
          </a:xfrm>
          <a:prstGeom prst="rect">
            <a:avLst/>
          </a:prstGeom>
          <a:solidFill>
            <a:srgbClr val="FF8C00">
              <a:lumMod val="60000"/>
              <a:lumOff val="40000"/>
            </a:srgbClr>
          </a:solidFill>
          <a:ln>
            <a:noFill/>
          </a:ln>
        </p:spPr>
        <p:txBody>
          <a:bodyPr wrap="none" lIns="179285" tIns="143428" rIns="179285" bIns="143428" rtlCol="0">
            <a:spAutoFit/>
          </a:bodyPr>
          <a:lstStyle/>
          <a:p>
            <a:pPr defTabSz="896386">
              <a:lnSpc>
                <a:spcPct val="90000"/>
              </a:lnSpc>
              <a:spcAft>
                <a:spcPts val="588"/>
              </a:spcAft>
              <a:defRPr/>
            </a:pPr>
            <a:r>
              <a:rPr kumimoji="0" lang="en-US" sz="2353" kern="0" dirty="0">
                <a:gradFill>
                  <a:gsLst>
                    <a:gs pos="2917">
                      <a:srgbClr val="FFFFFF"/>
                    </a:gs>
                    <a:gs pos="30000">
                      <a:srgbClr val="FFFFFF"/>
                    </a:gs>
                  </a:gsLst>
                  <a:lin ang="5400000" scaled="0"/>
                </a:gradFill>
              </a:rPr>
              <a:t>IDS</a:t>
            </a:r>
          </a:p>
          <a:p>
            <a:pPr defTabSz="896386">
              <a:lnSpc>
                <a:spcPct val="90000"/>
              </a:lnSpc>
              <a:spcAft>
                <a:spcPts val="588"/>
              </a:spcAft>
              <a:defRPr/>
            </a:pPr>
            <a:r>
              <a:rPr kumimoji="0" lang="en-US" sz="2353" kern="0" dirty="0">
                <a:gradFill>
                  <a:gsLst>
                    <a:gs pos="2917">
                      <a:srgbClr val="FFFFFF"/>
                    </a:gs>
                    <a:gs pos="30000">
                      <a:srgbClr val="FFFFFF"/>
                    </a:gs>
                  </a:gsLst>
                  <a:lin ang="5400000" scaled="0"/>
                </a:gradFill>
              </a:rPr>
              <a:t>IPS</a:t>
            </a:r>
          </a:p>
        </p:txBody>
      </p:sp>
      <p:grpSp>
        <p:nvGrpSpPr>
          <p:cNvPr id="156" name="Group 557"/>
          <p:cNvGrpSpPr>
            <a:grpSpLocks noChangeAspect="1"/>
          </p:cNvGrpSpPr>
          <p:nvPr/>
        </p:nvGrpSpPr>
        <p:grpSpPr>
          <a:xfrm>
            <a:off x="6708684" y="2511299"/>
            <a:ext cx="1075710" cy="1143537"/>
            <a:chOff x="1487553" y="2335312"/>
            <a:chExt cx="1117050" cy="1187483"/>
          </a:xfrm>
        </p:grpSpPr>
        <p:sp>
          <p:nvSpPr>
            <p:cNvPr id="157" name="Oval 561"/>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091" fontAlgn="base">
                <a:lnSpc>
                  <a:spcPct val="90000"/>
                </a:lnSpc>
                <a:spcBef>
                  <a:spcPct val="0"/>
                </a:spcBef>
                <a:spcAft>
                  <a:spcPct val="0"/>
                </a:spcAft>
                <a:defRPr/>
              </a:pPr>
              <a:endParaRPr lang="en-US" sz="2353" kern="0" spc="-49" dirty="0">
                <a:gradFill>
                  <a:gsLst>
                    <a:gs pos="36283">
                      <a:srgbClr val="505050"/>
                    </a:gs>
                    <a:gs pos="28000">
                      <a:srgbClr val="505050"/>
                    </a:gs>
                  </a:gsLst>
                  <a:lin ang="5400000" scaled="0"/>
                </a:gradFill>
              </a:endParaRPr>
            </a:p>
          </p:txBody>
        </p:sp>
        <p:sp>
          <p:nvSpPr>
            <p:cNvPr id="158" name="Freeform 562"/>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1765" kern="0" dirty="0">
                <a:solidFill>
                  <a:srgbClr val="00188F"/>
                </a:solidFill>
              </a:endParaRPr>
            </a:p>
          </p:txBody>
        </p:sp>
        <p:sp>
          <p:nvSpPr>
            <p:cNvPr id="159" name="TextBox 563"/>
            <p:cNvSpPr txBox="1"/>
            <p:nvPr/>
          </p:nvSpPr>
          <p:spPr>
            <a:xfrm>
              <a:off x="1607538" y="2770964"/>
              <a:ext cx="945815" cy="751831"/>
            </a:xfrm>
            <a:prstGeom prst="rect">
              <a:avLst/>
            </a:prstGeom>
            <a:noFill/>
          </p:spPr>
          <p:txBody>
            <a:bodyPr wrap="none" lIns="179285" tIns="143428" rIns="179285" bIns="143428" rtlCol="0" anchor="ctr">
              <a:spAutoFit/>
            </a:bodyPr>
            <a:lstStyle/>
            <a:p>
              <a:pPr algn="ctr" defTabSz="914133">
                <a:lnSpc>
                  <a:spcPct val="90000"/>
                </a:lnSpc>
                <a:defRPr/>
              </a:pPr>
              <a:r>
                <a:rPr lang="ja-JP" altLang="en-US" sz="1568" kern="0" spc="-49" dirty="0">
                  <a:solidFill>
                    <a:srgbClr val="00188F"/>
                  </a:solidFill>
                </a:rPr>
                <a:t>インター</a:t>
              </a:r>
              <a:br>
                <a:rPr lang="en-US" altLang="ja-JP" sz="1568" kern="0" spc="-49" dirty="0">
                  <a:solidFill>
                    <a:srgbClr val="00188F"/>
                  </a:solidFill>
                </a:rPr>
              </a:br>
              <a:r>
                <a:rPr lang="ja-JP" altLang="en-US" sz="1568" kern="0" spc="-49" dirty="0">
                  <a:solidFill>
                    <a:srgbClr val="00188F"/>
                  </a:solidFill>
                </a:rPr>
                <a:t>ネット</a:t>
              </a:r>
              <a:endParaRPr lang="en-US" sz="1568" kern="0" spc="-49" dirty="0">
                <a:solidFill>
                  <a:srgbClr val="00188F"/>
                </a:solidFill>
              </a:endParaRPr>
            </a:p>
          </p:txBody>
        </p:sp>
      </p:grpSp>
      <p:sp>
        <p:nvSpPr>
          <p:cNvPr id="160" name="Left-Right Arrow 159"/>
          <p:cNvSpPr/>
          <p:nvPr/>
        </p:nvSpPr>
        <p:spPr bwMode="auto">
          <a:xfrm>
            <a:off x="3242439" y="3727029"/>
            <a:ext cx="919989" cy="299588"/>
          </a:xfrm>
          <a:prstGeom prst="leftRightArrow">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kumimoji="0" lang="en-US" sz="1961" kern="0" dirty="0">
              <a:gradFill>
                <a:gsLst>
                  <a:gs pos="16814">
                    <a:srgbClr val="FFFFFF"/>
                  </a:gs>
                  <a:gs pos="46000">
                    <a:srgbClr val="FFFFFF"/>
                  </a:gs>
                </a:gsLst>
                <a:lin ang="5400000" scaled="0"/>
              </a:gradFill>
            </a:endParaRPr>
          </a:p>
        </p:txBody>
      </p:sp>
      <p:sp>
        <p:nvSpPr>
          <p:cNvPr id="161" name="Left-Right Arrow 160"/>
          <p:cNvSpPr/>
          <p:nvPr/>
        </p:nvSpPr>
        <p:spPr bwMode="auto">
          <a:xfrm>
            <a:off x="3242438" y="5621781"/>
            <a:ext cx="919989" cy="299588"/>
          </a:xfrm>
          <a:prstGeom prst="leftRightArrow">
            <a:avLst/>
          </a:prstGeom>
          <a:solidFill>
            <a:srgbClr val="0078D7"/>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defRPr/>
            </a:pPr>
            <a:endParaRPr kumimoji="0" lang="en-US" sz="1961" kern="0" dirty="0">
              <a:gradFill>
                <a:gsLst>
                  <a:gs pos="16814">
                    <a:srgbClr val="FFFFFF"/>
                  </a:gs>
                  <a:gs pos="46000">
                    <a:srgbClr val="FFFFFF"/>
                  </a:gs>
                </a:gsLst>
                <a:lin ang="5400000" scaled="0"/>
              </a:gradFill>
            </a:endParaRPr>
          </a:p>
        </p:txBody>
      </p:sp>
      <p:grpSp>
        <p:nvGrpSpPr>
          <p:cNvPr id="162" name="Group 161"/>
          <p:cNvGrpSpPr>
            <a:grpSpLocks noChangeAspect="1"/>
          </p:cNvGrpSpPr>
          <p:nvPr/>
        </p:nvGrpSpPr>
        <p:grpSpPr>
          <a:xfrm>
            <a:off x="9884608" y="4378802"/>
            <a:ext cx="1730299" cy="2368044"/>
            <a:chOff x="1078644" y="2944892"/>
            <a:chExt cx="2747571" cy="3760255"/>
          </a:xfrm>
        </p:grpSpPr>
        <p:sp>
          <p:nvSpPr>
            <p:cNvPr id="163"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4"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5"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6"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7"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8"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9"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0"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1" name="Rectangle 30"/>
            <p:cNvSpPr>
              <a:spLocks noChangeArrowheads="1"/>
            </p:cNvSpPr>
            <p:nvPr/>
          </p:nvSpPr>
          <p:spPr bwMode="auto">
            <a:xfrm>
              <a:off x="2770678" y="4338518"/>
              <a:ext cx="138092" cy="34444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2"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3"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4"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grpSp>
      <p:sp>
        <p:nvSpPr>
          <p:cNvPr id="267" name="Freeform 539"/>
          <p:cNvSpPr>
            <a:spLocks noChangeAspect="1"/>
          </p:cNvSpPr>
          <p:nvPr/>
        </p:nvSpPr>
        <p:spPr bwMode="auto">
          <a:xfrm>
            <a:off x="666995" y="2897668"/>
            <a:ext cx="2496901" cy="165872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BAD80A">
                <a:lumMod val="75000"/>
              </a:srgbClr>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defTabSz="672094">
              <a:defRPr/>
            </a:pPr>
            <a:endParaRPr kumimoji="0" lang="en-US" sz="1298" kern="0" dirty="0">
              <a:solidFill>
                <a:srgbClr val="FFFFFF"/>
              </a:solidFill>
            </a:endParaRPr>
          </a:p>
        </p:txBody>
      </p:sp>
      <p:pic>
        <p:nvPicPr>
          <p:cNvPr id="268" name="Picture 26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177" y="3899663"/>
            <a:ext cx="453358" cy="453358"/>
          </a:xfrm>
          <a:prstGeom prst="rect">
            <a:avLst/>
          </a:prstGeom>
        </p:spPr>
      </p:pic>
      <p:pic>
        <p:nvPicPr>
          <p:cNvPr id="269" name="Picture 2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430" y="3899662"/>
            <a:ext cx="544374" cy="544374"/>
          </a:xfrm>
          <a:prstGeom prst="rect">
            <a:avLst/>
          </a:prstGeom>
        </p:spPr>
      </p:pic>
      <p:pic>
        <p:nvPicPr>
          <p:cNvPr id="270" name="Picture 2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3263" y="3899663"/>
            <a:ext cx="505440" cy="505440"/>
          </a:xfrm>
          <a:prstGeom prst="rect">
            <a:avLst/>
          </a:prstGeom>
        </p:spPr>
      </p:pic>
      <p:pic>
        <p:nvPicPr>
          <p:cNvPr id="271" name="Picture 2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9740" y="2978208"/>
            <a:ext cx="764951" cy="764951"/>
          </a:xfrm>
          <a:prstGeom prst="rect">
            <a:avLst/>
          </a:prstGeom>
        </p:spPr>
      </p:pic>
      <p:pic>
        <p:nvPicPr>
          <p:cNvPr id="272" name="Picture 2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02110" y="1946559"/>
            <a:ext cx="1663202" cy="878891"/>
          </a:xfrm>
          <a:prstGeom prst="rect">
            <a:avLst/>
          </a:prstGeom>
          <a:solidFill>
            <a:srgbClr val="FFFFFF"/>
          </a:solidFill>
          <a:ln>
            <a:noFill/>
          </a:ln>
        </p:spPr>
      </p:pic>
      <p:pic>
        <p:nvPicPr>
          <p:cNvPr id="273" name="Picture 2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13168" y="2996196"/>
            <a:ext cx="2370383" cy="659757"/>
          </a:xfrm>
          <a:prstGeom prst="rect">
            <a:avLst/>
          </a:prstGeom>
        </p:spPr>
      </p:pic>
      <p:pic>
        <p:nvPicPr>
          <p:cNvPr id="274" name="Picture 27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62193" y="3844565"/>
            <a:ext cx="2832696" cy="469629"/>
          </a:xfrm>
          <a:prstGeom prst="rect">
            <a:avLst/>
          </a:prstGeom>
        </p:spPr>
      </p:pic>
      <p:pic>
        <p:nvPicPr>
          <p:cNvPr id="275" name="Picture 288"/>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877771" y="3132395"/>
            <a:ext cx="456171" cy="2959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76" name="Picture 289"/>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62377" y="1984400"/>
            <a:ext cx="565017" cy="2899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277" name="Straight Arrow Connector 276"/>
          <p:cNvCxnSpPr>
            <a:stCxn id="276" idx="1"/>
            <a:endCxn id="157" idx="7"/>
          </p:cNvCxnSpPr>
          <p:nvPr/>
        </p:nvCxnSpPr>
        <p:spPr>
          <a:xfrm flipH="1">
            <a:off x="7626859" y="2129373"/>
            <a:ext cx="1135518" cy="539459"/>
          </a:xfrm>
          <a:prstGeom prst="straightConnector1">
            <a:avLst/>
          </a:prstGeom>
          <a:noFill/>
          <a:ln w="57150" cap="flat" cmpd="sng" algn="ctr">
            <a:solidFill>
              <a:srgbClr val="FFFF00"/>
            </a:solidFill>
            <a:prstDash val="dash"/>
            <a:headEnd type="triangle" w="med" len="med"/>
            <a:tailEnd type="triangle" w="med" len="med"/>
          </a:ln>
          <a:effectLst/>
        </p:spPr>
      </p:cxnSp>
      <p:cxnSp>
        <p:nvCxnSpPr>
          <p:cNvPr id="278" name="Straight Arrow Connector 277"/>
          <p:cNvCxnSpPr>
            <a:stCxn id="275" idx="1"/>
            <a:endCxn id="157" idx="6"/>
          </p:cNvCxnSpPr>
          <p:nvPr/>
        </p:nvCxnSpPr>
        <p:spPr>
          <a:xfrm flipH="1" flipV="1">
            <a:off x="7784393" y="3049154"/>
            <a:ext cx="1093378" cy="231218"/>
          </a:xfrm>
          <a:prstGeom prst="straightConnector1">
            <a:avLst/>
          </a:prstGeom>
          <a:noFill/>
          <a:ln w="57150" cap="flat" cmpd="sng" algn="ctr">
            <a:solidFill>
              <a:srgbClr val="FFFF00"/>
            </a:solidFill>
            <a:prstDash val="dash"/>
            <a:headEnd type="triangle" w="med" len="med"/>
            <a:tailEnd type="triangle" w="med" len="med"/>
          </a:ln>
          <a:effectLst/>
        </p:spPr>
      </p:cxnSp>
      <p:cxnSp>
        <p:nvCxnSpPr>
          <p:cNvPr id="279" name="Straight Arrow Connector 278"/>
          <p:cNvCxnSpPr>
            <a:stCxn id="159" idx="1"/>
            <a:endCxn id="153" idx="3"/>
          </p:cNvCxnSpPr>
          <p:nvPr/>
        </p:nvCxnSpPr>
        <p:spPr>
          <a:xfrm flipH="1">
            <a:off x="5211808" y="3292831"/>
            <a:ext cx="1497062" cy="294539"/>
          </a:xfrm>
          <a:prstGeom prst="straightConnector1">
            <a:avLst/>
          </a:prstGeom>
          <a:noFill/>
          <a:ln w="57150" cap="flat" cmpd="sng" algn="ctr">
            <a:solidFill>
              <a:srgbClr val="FFFF00"/>
            </a:solidFill>
            <a:prstDash val="dash"/>
            <a:headEnd type="triangle" w="med" len="med"/>
            <a:tailEnd type="triangle" w="med" len="med"/>
          </a:ln>
          <a:effectLst/>
        </p:spPr>
      </p:cxnSp>
      <p:sp>
        <p:nvSpPr>
          <p:cNvPr id="280" name="Up-Down Arrow 279"/>
          <p:cNvSpPr/>
          <p:nvPr/>
        </p:nvSpPr>
        <p:spPr bwMode="auto">
          <a:xfrm rot="5400000">
            <a:off x="7221864" y="3491404"/>
            <a:ext cx="898528" cy="4470936"/>
          </a:xfrm>
          <a:prstGeom prst="upDownArrow">
            <a:avLst>
              <a:gd name="adj1" fmla="val 50000"/>
              <a:gd name="adj2" fmla="val 30148"/>
            </a:avLst>
          </a:prstGeom>
          <a:solidFill>
            <a:srgbClr val="FFFFFF"/>
          </a:solidFill>
          <a:ln w="76200" cap="flat" cmpd="sng" algn="ctr">
            <a:solidFill>
              <a:srgbClr val="007DDE"/>
            </a:solidFill>
            <a:prstDash val="solid"/>
            <a:headEnd type="none" w="med" len="med"/>
            <a:tailEnd type="none" w="med" len="med"/>
          </a:ln>
          <a:effectLst/>
        </p:spPr>
        <p:txBody>
          <a:bodyPr vert="vert270" wrap="square" lIns="0" tIns="45720" rIns="0" bIns="45720" numCol="1" rtlCol="0" anchor="ctr" anchorCtr="0" compatLnSpc="1">
            <a:prstTxWarp prst="textNoShape">
              <a:avLst/>
            </a:prstTxWarp>
          </a:bodyPr>
          <a:lstStyle/>
          <a:p>
            <a:pPr algn="ctr" defTabSz="914030" fontAlgn="base">
              <a:spcBef>
                <a:spcPct val="0"/>
              </a:spcBef>
              <a:spcAft>
                <a:spcPct val="0"/>
              </a:spcAft>
              <a:defRPr/>
            </a:pPr>
            <a:r>
              <a:rPr lang="ja-JP" altLang="en-US" sz="1961" kern="0" dirty="0">
                <a:solidFill>
                  <a:srgbClr val="000000"/>
                </a:solidFill>
              </a:rPr>
              <a:t>オンプレミスとの接続</a:t>
            </a:r>
            <a:endParaRPr kumimoji="0" lang="en-US" sz="1961" kern="0" dirty="0">
              <a:solidFill>
                <a:srgbClr val="000000"/>
              </a:solidFill>
            </a:endParaRPr>
          </a:p>
        </p:txBody>
      </p:sp>
      <p:sp>
        <p:nvSpPr>
          <p:cNvPr id="281" name="TextBox 280"/>
          <p:cNvSpPr txBox="1"/>
          <p:nvPr/>
        </p:nvSpPr>
        <p:spPr>
          <a:xfrm>
            <a:off x="197187" y="1225120"/>
            <a:ext cx="8995845" cy="778445"/>
          </a:xfrm>
          <a:prstGeom prst="rect">
            <a:avLst/>
          </a:prstGeom>
          <a:noFill/>
        </p:spPr>
        <p:txBody>
          <a:bodyPr wrap="none" lIns="179285" tIns="143428" rIns="179285" bIns="143428" rtlCol="0">
            <a:spAutoFit/>
          </a:bodyPr>
          <a:lstStyle/>
          <a:p>
            <a:pPr>
              <a:lnSpc>
                <a:spcPct val="90000"/>
              </a:lnSpc>
              <a:spcAft>
                <a:spcPts val="588"/>
              </a:spcAft>
            </a:pPr>
            <a:r>
              <a:rPr lang="en-US" altLang="ja-JP" sz="3529" dirty="0">
                <a:solidFill>
                  <a:schemeClr val="accent1"/>
                </a:solidFill>
              </a:rPr>
              <a:t>Azure</a:t>
            </a:r>
            <a:r>
              <a:rPr lang="ja-JP" altLang="en-US" sz="3529" dirty="0">
                <a:solidFill>
                  <a:schemeClr val="accent1"/>
                </a:solidFill>
              </a:rPr>
              <a:t> 内の </a:t>
            </a:r>
            <a:r>
              <a:rPr lang="en-US" altLang="ja-JP" sz="3529" dirty="0">
                <a:solidFill>
                  <a:schemeClr val="accent1"/>
                </a:solidFill>
              </a:rPr>
              <a:t>Virtual</a:t>
            </a:r>
            <a:r>
              <a:rPr lang="ja-JP" altLang="en-US" sz="3529" dirty="0">
                <a:solidFill>
                  <a:schemeClr val="accent1"/>
                </a:solidFill>
              </a:rPr>
              <a:t> </a:t>
            </a:r>
            <a:r>
              <a:rPr lang="en-US" altLang="ja-JP" sz="3529" dirty="0">
                <a:solidFill>
                  <a:schemeClr val="accent1"/>
                </a:solidFill>
              </a:rPr>
              <a:t>Network</a:t>
            </a:r>
            <a:r>
              <a:rPr lang="ja-JP" altLang="en-US" sz="3529" dirty="0">
                <a:solidFill>
                  <a:schemeClr val="accent1"/>
                </a:solidFill>
              </a:rPr>
              <a:t> をセキュリティ保護</a:t>
            </a:r>
            <a:endParaRPr lang="en-US" sz="3529" dirty="0" err="1">
              <a:solidFill>
                <a:schemeClr val="accent1"/>
              </a:solidFill>
            </a:endParaRPr>
          </a:p>
        </p:txBody>
      </p:sp>
    </p:spTree>
    <p:extLst>
      <p:ext uri="{BB962C8B-B14F-4D97-AF65-F5344CB8AC3E}">
        <p14:creationId xmlns:p14="http://schemas.microsoft.com/office/powerpoint/2010/main" val="2701285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sz="5294" dirty="0"/>
              <a:t>ADC</a:t>
            </a:r>
            <a:r>
              <a:rPr lang="ja-JP" altLang="en-US" sz="5294" dirty="0"/>
              <a:t> </a:t>
            </a:r>
            <a:r>
              <a:rPr lang="en-US" altLang="ja-JP" sz="3921" dirty="0"/>
              <a:t>(</a:t>
            </a:r>
            <a:r>
              <a:rPr lang="ja-JP" altLang="en-US" sz="3921" dirty="0"/>
              <a:t>アプリケーション デリバリ コントローラー</a:t>
            </a:r>
            <a:r>
              <a:rPr lang="en-US" altLang="ja-JP" sz="3921" dirty="0"/>
              <a:t>)</a:t>
            </a:r>
            <a:endParaRPr kumimoji="1" lang="ja-JP" altLang="en-US" sz="5882" dirty="0"/>
          </a:p>
        </p:txBody>
      </p:sp>
      <p:sp>
        <p:nvSpPr>
          <p:cNvPr id="37" name="Rounded Rectangle 5"/>
          <p:cNvSpPr/>
          <p:nvPr/>
        </p:nvSpPr>
        <p:spPr bwMode="auto">
          <a:xfrm>
            <a:off x="1837982" y="2020213"/>
            <a:ext cx="6050867" cy="4770381"/>
          </a:xfrm>
          <a:prstGeom prst="roundRect">
            <a:avLst>
              <a:gd name="adj" fmla="val 4542"/>
            </a:avLst>
          </a:prstGeom>
          <a:solidFill>
            <a:srgbClr val="0078D7">
              <a:lumMod val="50000"/>
            </a:srgbClr>
          </a:solidFill>
          <a:ln w="19050" cap="flat" cmpd="sng" algn="ctr">
            <a:solidFill>
              <a:srgbClr val="FFFFFF"/>
            </a:solidFill>
            <a:prstDash val="sys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dirty="0" err="1">
              <a:gradFill>
                <a:gsLst>
                  <a:gs pos="0">
                    <a:srgbClr val="FFFFFF"/>
                  </a:gs>
                  <a:gs pos="100000">
                    <a:srgbClr val="FFFFFF"/>
                  </a:gs>
                </a:gsLst>
                <a:lin ang="5400000" scaled="0"/>
              </a:gradFill>
              <a:cs typeface="Segoe UI" pitchFamily="34" charset="0"/>
            </a:endParaRPr>
          </a:p>
        </p:txBody>
      </p:sp>
      <p:sp>
        <p:nvSpPr>
          <p:cNvPr id="38" name="Rounded Rectangle 37"/>
          <p:cNvSpPr/>
          <p:nvPr/>
        </p:nvSpPr>
        <p:spPr bwMode="auto">
          <a:xfrm>
            <a:off x="2211492" y="4822693"/>
            <a:ext cx="1942254" cy="1811057"/>
          </a:xfrm>
          <a:prstGeom prst="roundRect">
            <a:avLst>
              <a:gd name="adj" fmla="val 9236"/>
            </a:avLst>
          </a:prstGeom>
          <a:solidFill>
            <a:srgbClr val="505050">
              <a:lumMod val="20000"/>
              <a:lumOff val="80000"/>
            </a:srgbClr>
          </a:solidFill>
          <a:ln w="44450" cap="flat" cmpd="sng" algn="ctr">
            <a:solidFill>
              <a:srgbClr val="47D8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dirty="0" err="1">
              <a:gradFill>
                <a:gsLst>
                  <a:gs pos="0">
                    <a:srgbClr val="FFFFFF"/>
                  </a:gs>
                  <a:gs pos="100000">
                    <a:srgbClr val="FFFFFF"/>
                  </a:gs>
                </a:gsLst>
                <a:lin ang="5400000" scaled="0"/>
              </a:gradFill>
              <a:cs typeface="Segoe UI" pitchFamily="34" charset="0"/>
            </a:endParaRPr>
          </a:p>
        </p:txBody>
      </p:sp>
      <p:sp>
        <p:nvSpPr>
          <p:cNvPr id="39" name="Rounded Rectangle 38"/>
          <p:cNvSpPr/>
          <p:nvPr/>
        </p:nvSpPr>
        <p:spPr bwMode="auto">
          <a:xfrm>
            <a:off x="2211492" y="2532575"/>
            <a:ext cx="1942254" cy="1811057"/>
          </a:xfrm>
          <a:prstGeom prst="roundRect">
            <a:avLst>
              <a:gd name="adj" fmla="val 9236"/>
            </a:avLst>
          </a:prstGeom>
          <a:solidFill>
            <a:srgbClr val="505050">
              <a:lumMod val="20000"/>
              <a:lumOff val="80000"/>
            </a:srgbClr>
          </a:solidFill>
          <a:ln w="44450" cap="flat" cmpd="sng" algn="ctr">
            <a:solidFill>
              <a:srgbClr val="47D8FF">
                <a:lumMod val="75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dirty="0" err="1">
              <a:gradFill>
                <a:gsLst>
                  <a:gs pos="0">
                    <a:srgbClr val="FFFFFF"/>
                  </a:gs>
                  <a:gs pos="100000">
                    <a:srgbClr val="FFFFFF"/>
                  </a:gs>
                </a:gsLst>
                <a:lin ang="5400000" scaled="0"/>
              </a:gradFill>
              <a:cs typeface="Segoe UI" pitchFamily="34" charset="0"/>
            </a:endParaRPr>
          </a:p>
        </p:txBody>
      </p:sp>
      <p:sp>
        <p:nvSpPr>
          <p:cNvPr id="40" name="Text Placeholder 2"/>
          <p:cNvSpPr txBox="1">
            <a:spLocks/>
          </p:cNvSpPr>
          <p:nvPr/>
        </p:nvSpPr>
        <p:spPr>
          <a:xfrm>
            <a:off x="269239" y="1189496"/>
            <a:ext cx="11653523" cy="627591"/>
          </a:xfrm>
          <a:prstGeom prst="rect">
            <a:avLst/>
          </a:prstGeom>
        </p:spPr>
        <p:txBody>
          <a:bodyPr vert="horz" wrap="square" lIns="143428" tIns="89642" rIns="143428" bIns="89642" rtlCol="0">
            <a:spAutoFit/>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93">
              <a:buClr>
                <a:srgbClr val="FFFFFF"/>
              </a:buClr>
              <a:buNone/>
              <a:defRPr/>
            </a:pPr>
            <a:r>
              <a:rPr kumimoji="0" lang="ja-JP" altLang="en-US" sz="3137" dirty="0">
                <a:solidFill>
                  <a:schemeClr val="accent1"/>
                </a:solidFill>
                <a:latin typeface="+mn-lt"/>
              </a:rPr>
              <a:t>フロントエンドの負荷分散と配信制御</a:t>
            </a:r>
            <a:endParaRPr kumimoji="0" lang="en-US" altLang="ja-JP" sz="3137" dirty="0">
              <a:solidFill>
                <a:schemeClr val="accent1"/>
              </a:solidFill>
              <a:latin typeface="+mn-lt"/>
            </a:endParaRPr>
          </a:p>
        </p:txBody>
      </p:sp>
      <p:sp>
        <p:nvSpPr>
          <p:cNvPr id="41" name="Left Arrow 40"/>
          <p:cNvSpPr/>
          <p:nvPr/>
        </p:nvSpPr>
        <p:spPr>
          <a:xfrm>
            <a:off x="7175268" y="4250548"/>
            <a:ext cx="1215643" cy="450904"/>
          </a:xfrm>
          <a:prstGeom prst="leftArrow">
            <a:avLst/>
          </a:prstGeom>
          <a:solidFill>
            <a:srgbClr val="0078D7">
              <a:shade val="80000"/>
              <a:satMod val="180000"/>
            </a:srgbClr>
          </a:solidFill>
          <a:ln w="9525" cap="flat" cmpd="sng" algn="ctr">
            <a:solidFill>
              <a:srgbClr val="0078D7"/>
            </a:solidFill>
            <a:prstDash val="solid"/>
          </a:ln>
          <a:effectLst/>
        </p:spPr>
        <p:txBody>
          <a:bodyPr rtlCol="0" anchor="ctr"/>
          <a:lstStyle/>
          <a:p>
            <a:pPr algn="ctr" defTabSz="896386">
              <a:defRPr/>
            </a:pPr>
            <a:endParaRPr kumimoji="0" lang="en-US" sz="1730" kern="0" dirty="0">
              <a:solidFill>
                <a:srgbClr val="FFFFFF"/>
              </a:solidFill>
            </a:endParaRPr>
          </a:p>
        </p:txBody>
      </p:sp>
      <p:cxnSp>
        <p:nvCxnSpPr>
          <p:cNvPr id="42" name="Straight Arrow Connector 41"/>
          <p:cNvCxnSpPr/>
          <p:nvPr/>
        </p:nvCxnSpPr>
        <p:spPr>
          <a:xfrm flipH="1" flipV="1">
            <a:off x="4167107" y="3414538"/>
            <a:ext cx="1875605" cy="1015433"/>
          </a:xfrm>
          <a:prstGeom prst="straightConnector1">
            <a:avLst/>
          </a:prstGeom>
          <a:noFill/>
          <a:ln w="41275" cap="flat" cmpd="sng" algn="ctr">
            <a:solidFill>
              <a:srgbClr val="FFFFFF"/>
            </a:solidFill>
            <a:prstDash val="solid"/>
            <a:tailEnd type="triangle"/>
          </a:ln>
          <a:effectLst/>
        </p:spPr>
      </p:cxn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8537" y="5036585"/>
            <a:ext cx="764951" cy="764951"/>
          </a:xfrm>
          <a:prstGeom prst="rect">
            <a:avLst/>
          </a:prstGeom>
        </p:spPr>
      </p:pic>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8537" y="5801536"/>
            <a:ext cx="764951" cy="764951"/>
          </a:xfrm>
          <a:prstGeom prst="rect">
            <a:avLst/>
          </a:prstGeom>
        </p:spPr>
      </p:pic>
      <p:pic>
        <p:nvPicPr>
          <p:cNvPr id="45" name="Picture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7659" y="2664049"/>
            <a:ext cx="764951" cy="764951"/>
          </a:xfrm>
          <a:prstGeom prst="rect">
            <a:avLst/>
          </a:prstGeom>
        </p:spPr>
      </p:pic>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0369" y="3485597"/>
            <a:ext cx="764951" cy="764951"/>
          </a:xfrm>
          <a:prstGeom prst="rect">
            <a:avLst/>
          </a:prstGeom>
        </p:spPr>
      </p:pic>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3835" y="3485631"/>
            <a:ext cx="764951" cy="764951"/>
          </a:xfrm>
          <a:prstGeom prst="rect">
            <a:avLst/>
          </a:prstGeom>
        </p:spPr>
      </p:pic>
      <p:pic>
        <p:nvPicPr>
          <p:cNvPr id="48" name="Picture 4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7540" y="4862871"/>
            <a:ext cx="764951" cy="764951"/>
          </a:xfrm>
          <a:prstGeom prst="rect">
            <a:avLst/>
          </a:prstGeom>
        </p:spPr>
      </p:pic>
      <p:pic>
        <p:nvPicPr>
          <p:cNvPr id="49" name="Picture 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7540" y="5627822"/>
            <a:ext cx="764951" cy="764951"/>
          </a:xfrm>
          <a:prstGeom prst="rect">
            <a:avLst/>
          </a:prstGeom>
        </p:spPr>
      </p:pic>
      <p:sp>
        <p:nvSpPr>
          <p:cNvPr id="50" name="TextBox 49"/>
          <p:cNvSpPr txBox="1"/>
          <p:nvPr/>
        </p:nvSpPr>
        <p:spPr>
          <a:xfrm>
            <a:off x="2664152" y="2020213"/>
            <a:ext cx="1036935" cy="615516"/>
          </a:xfrm>
          <a:prstGeom prst="rect">
            <a:avLst/>
          </a:prstGeom>
          <a:noFill/>
        </p:spPr>
        <p:txBody>
          <a:bodyPr wrap="none" lIns="179285" tIns="143428" rIns="179285" bIns="143428" rtlCol="0">
            <a:spAutoFit/>
          </a:bodyPr>
          <a:lstStyle/>
          <a:p>
            <a:pPr algn="ctr" defTabSz="896386">
              <a:lnSpc>
                <a:spcPct val="90000"/>
              </a:lnSpc>
              <a:spcAft>
                <a:spcPts val="588"/>
              </a:spcAft>
              <a:defRPr/>
            </a:pPr>
            <a:r>
              <a:rPr kumimoji="0" lang="ja-JP" altLang="en-US" sz="2353" kern="0" dirty="0">
                <a:gradFill>
                  <a:gsLst>
                    <a:gs pos="2917">
                      <a:srgbClr val="FFFFFF"/>
                    </a:gs>
                    <a:gs pos="30000">
                      <a:srgbClr val="FFFFFF"/>
                    </a:gs>
                  </a:gsLst>
                  <a:lin ang="5400000" scaled="0"/>
                </a:gradFill>
                <a:effectLst>
                  <a:outerShdw blurRad="38100" dist="38100" dir="2700000" algn="tl">
                    <a:srgbClr val="000000">
                      <a:alpha val="43137"/>
                    </a:srgbClr>
                  </a:outerShdw>
                </a:effectLst>
              </a:rPr>
              <a:t>アプリ</a:t>
            </a:r>
            <a:endParaRPr kumimoji="0" lang="en-US" sz="2353" kern="0" dirty="0">
              <a:gradFill>
                <a:gsLst>
                  <a:gs pos="2917">
                    <a:srgbClr val="FFFFFF"/>
                  </a:gs>
                  <a:gs pos="30000">
                    <a:srgbClr val="FFFFFF"/>
                  </a:gs>
                </a:gsLst>
                <a:lin ang="5400000" scaled="0"/>
              </a:gradFill>
              <a:effectLst>
                <a:outerShdw blurRad="38100" dist="38100" dir="2700000" algn="tl">
                  <a:srgbClr val="000000">
                    <a:alpha val="43137"/>
                  </a:srgbClr>
                </a:outerShdw>
              </a:effectLst>
            </a:endParaRPr>
          </a:p>
        </p:txBody>
      </p:sp>
      <p:sp>
        <p:nvSpPr>
          <p:cNvPr id="51" name="TextBox 50"/>
          <p:cNvSpPr txBox="1"/>
          <p:nvPr/>
        </p:nvSpPr>
        <p:spPr>
          <a:xfrm>
            <a:off x="2241762" y="4325264"/>
            <a:ext cx="1881718" cy="615516"/>
          </a:xfrm>
          <a:prstGeom prst="rect">
            <a:avLst/>
          </a:prstGeom>
          <a:noFill/>
        </p:spPr>
        <p:txBody>
          <a:bodyPr wrap="none" lIns="179285" tIns="143428" rIns="179285" bIns="143428" rtlCol="0">
            <a:spAutoFit/>
          </a:bodyPr>
          <a:lstStyle/>
          <a:p>
            <a:pPr algn="ctr" defTabSz="896386">
              <a:lnSpc>
                <a:spcPct val="90000"/>
              </a:lnSpc>
              <a:spcAft>
                <a:spcPts val="588"/>
              </a:spcAft>
              <a:defRPr/>
            </a:pPr>
            <a:r>
              <a:rPr kumimoji="0" lang="en-US" sz="2353" kern="0" dirty="0">
                <a:gradFill>
                  <a:gsLst>
                    <a:gs pos="2917">
                      <a:srgbClr val="FFFFFF"/>
                    </a:gs>
                    <a:gs pos="30000">
                      <a:srgbClr val="FFFFFF"/>
                    </a:gs>
                  </a:gsLst>
                  <a:lin ang="5400000" scaled="0"/>
                </a:gradFill>
                <a:effectLst>
                  <a:outerShdw blurRad="38100" dist="38100" dir="2700000" algn="tl">
                    <a:srgbClr val="000000">
                      <a:alpha val="43137"/>
                    </a:srgbClr>
                  </a:outerShdw>
                </a:effectLst>
              </a:rPr>
              <a:t>Web</a:t>
            </a:r>
            <a:r>
              <a:rPr kumimoji="0" lang="ja-JP" altLang="en-US" sz="2353" kern="0" dirty="0">
                <a:gradFill>
                  <a:gsLst>
                    <a:gs pos="2917">
                      <a:srgbClr val="FFFFFF"/>
                    </a:gs>
                    <a:gs pos="30000">
                      <a:srgbClr val="FFFFFF"/>
                    </a:gs>
                  </a:gsLst>
                  <a:lin ang="5400000" scaled="0"/>
                </a:gradFill>
                <a:effectLst>
                  <a:outerShdw blurRad="38100" dist="38100" dir="2700000" algn="tl">
                    <a:srgbClr val="000000">
                      <a:alpha val="43137"/>
                    </a:srgbClr>
                  </a:outerShdw>
                </a:effectLst>
              </a:rPr>
              <a:t> ファーム</a:t>
            </a:r>
            <a:endParaRPr kumimoji="0" lang="en-US" sz="2353" kern="0" dirty="0">
              <a:gradFill>
                <a:gsLst>
                  <a:gs pos="2917">
                    <a:srgbClr val="FFFFFF"/>
                  </a:gs>
                  <a:gs pos="30000">
                    <a:srgbClr val="FFFFFF"/>
                  </a:gs>
                </a:gsLst>
                <a:lin ang="5400000" scaled="0"/>
              </a:gradFill>
              <a:effectLst>
                <a:outerShdw blurRad="38100" dist="38100" dir="2700000" algn="tl">
                  <a:srgbClr val="000000">
                    <a:alpha val="43137"/>
                  </a:srgbClr>
                </a:outerShdw>
              </a:effectLst>
            </a:endParaRPr>
          </a:p>
        </p:txBody>
      </p:sp>
      <p:cxnSp>
        <p:nvCxnSpPr>
          <p:cNvPr id="52" name="Straight Arrow Connector 51"/>
          <p:cNvCxnSpPr/>
          <p:nvPr/>
        </p:nvCxnSpPr>
        <p:spPr>
          <a:xfrm flipH="1">
            <a:off x="4172621" y="4699747"/>
            <a:ext cx="1870091" cy="787669"/>
          </a:xfrm>
          <a:prstGeom prst="straightConnector1">
            <a:avLst/>
          </a:prstGeom>
          <a:noFill/>
          <a:ln w="41275" cap="flat" cmpd="sng" algn="ctr">
            <a:solidFill>
              <a:srgbClr val="FFFFFF"/>
            </a:solidFill>
            <a:prstDash val="solid"/>
            <a:tailEnd type="triangle"/>
          </a:ln>
          <a:effectLst/>
        </p:spPr>
      </p:cxnSp>
      <p:cxnSp>
        <p:nvCxnSpPr>
          <p:cNvPr id="53" name="Straight Arrow Connector 6"/>
          <p:cNvCxnSpPr/>
          <p:nvPr/>
        </p:nvCxnSpPr>
        <p:spPr>
          <a:xfrm flipH="1">
            <a:off x="4172621" y="4885415"/>
            <a:ext cx="1870091" cy="787669"/>
          </a:xfrm>
          <a:prstGeom prst="straightConnector1">
            <a:avLst/>
          </a:prstGeom>
          <a:noFill/>
          <a:ln w="41275" cap="flat" cmpd="sng" algn="ctr">
            <a:solidFill>
              <a:srgbClr val="FFFFFF"/>
            </a:solidFill>
            <a:prstDash val="solid"/>
            <a:tailEnd type="triangle"/>
          </a:ln>
          <a:effectLst/>
        </p:spPr>
      </p:cxnSp>
      <p:cxnSp>
        <p:nvCxnSpPr>
          <p:cNvPr id="54" name="Straight Arrow Connector 7"/>
          <p:cNvCxnSpPr/>
          <p:nvPr/>
        </p:nvCxnSpPr>
        <p:spPr>
          <a:xfrm flipH="1">
            <a:off x="4172621" y="5071083"/>
            <a:ext cx="1870091" cy="787669"/>
          </a:xfrm>
          <a:prstGeom prst="straightConnector1">
            <a:avLst/>
          </a:prstGeom>
          <a:noFill/>
          <a:ln w="41275" cap="flat" cmpd="sng" algn="ctr">
            <a:solidFill>
              <a:srgbClr val="FFFFFF"/>
            </a:solidFill>
            <a:prstDash val="solid"/>
            <a:tailEnd type="triangle"/>
          </a:ln>
          <a:effectLst/>
        </p:spPr>
      </p:cxnSp>
      <p:cxnSp>
        <p:nvCxnSpPr>
          <p:cNvPr id="55" name="Straight Arrow Connector 8"/>
          <p:cNvCxnSpPr/>
          <p:nvPr/>
        </p:nvCxnSpPr>
        <p:spPr>
          <a:xfrm flipH="1">
            <a:off x="4172621" y="5256752"/>
            <a:ext cx="1870091" cy="787669"/>
          </a:xfrm>
          <a:prstGeom prst="straightConnector1">
            <a:avLst/>
          </a:prstGeom>
          <a:noFill/>
          <a:ln w="41275" cap="flat" cmpd="sng" algn="ctr">
            <a:solidFill>
              <a:srgbClr val="FFFFFF"/>
            </a:solidFill>
            <a:prstDash val="solid"/>
            <a:tailEnd type="triangle"/>
          </a:ln>
          <a:effectLst/>
        </p:spPr>
      </p:cxnSp>
      <p:cxnSp>
        <p:nvCxnSpPr>
          <p:cNvPr id="56" name="Straight Arrow Connector 9"/>
          <p:cNvCxnSpPr/>
          <p:nvPr/>
        </p:nvCxnSpPr>
        <p:spPr>
          <a:xfrm flipH="1" flipV="1">
            <a:off x="4167107" y="3236094"/>
            <a:ext cx="1875605" cy="1015433"/>
          </a:xfrm>
          <a:prstGeom prst="straightConnector1">
            <a:avLst/>
          </a:prstGeom>
          <a:noFill/>
          <a:ln w="41275" cap="flat" cmpd="sng" algn="ctr">
            <a:solidFill>
              <a:srgbClr val="FFFFFF"/>
            </a:solidFill>
            <a:prstDash val="solid"/>
            <a:tailEnd type="triangle"/>
          </a:ln>
          <a:effectLst/>
        </p:spPr>
      </p:cxnSp>
      <p:cxnSp>
        <p:nvCxnSpPr>
          <p:cNvPr id="57" name="Straight Arrow Connector 10"/>
          <p:cNvCxnSpPr/>
          <p:nvPr/>
        </p:nvCxnSpPr>
        <p:spPr>
          <a:xfrm flipH="1" flipV="1">
            <a:off x="4167107" y="3057650"/>
            <a:ext cx="1875605" cy="1015433"/>
          </a:xfrm>
          <a:prstGeom prst="straightConnector1">
            <a:avLst/>
          </a:prstGeom>
          <a:noFill/>
          <a:ln w="41275" cap="flat" cmpd="sng" algn="ctr">
            <a:solidFill>
              <a:srgbClr val="FFFFFF"/>
            </a:solidFill>
            <a:prstDash val="solid"/>
            <a:tailEnd type="triangle"/>
          </a:ln>
          <a:effectLst/>
        </p:spPr>
      </p:cxnSp>
      <p:grpSp>
        <p:nvGrpSpPr>
          <p:cNvPr id="58" name="Group 11"/>
          <p:cNvGrpSpPr/>
          <p:nvPr/>
        </p:nvGrpSpPr>
        <p:grpSpPr>
          <a:xfrm>
            <a:off x="8494046" y="4026617"/>
            <a:ext cx="910812" cy="1022923"/>
            <a:chOff x="1478587" y="2335312"/>
            <a:chExt cx="1134978" cy="1274682"/>
          </a:xfrm>
        </p:grpSpPr>
        <p:sp>
          <p:nvSpPr>
            <p:cNvPr id="59" name="Oval 58"/>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6091" fontAlgn="base">
                <a:lnSpc>
                  <a:spcPct val="90000"/>
                </a:lnSpc>
                <a:spcBef>
                  <a:spcPct val="0"/>
                </a:spcBef>
                <a:spcAft>
                  <a:spcPct val="0"/>
                </a:spcAft>
                <a:defRPr/>
              </a:pPr>
              <a:endParaRPr lang="en-US" sz="2353" kern="0" spc="-49" dirty="0">
                <a:gradFill>
                  <a:gsLst>
                    <a:gs pos="36283">
                      <a:srgbClr val="505050"/>
                    </a:gs>
                    <a:gs pos="28000">
                      <a:srgbClr val="505050"/>
                    </a:gs>
                  </a:gsLst>
                  <a:lin ang="5400000" scaled="0"/>
                </a:gradFill>
              </a:endParaRPr>
            </a:p>
          </p:txBody>
        </p:sp>
        <p:sp>
          <p:nvSpPr>
            <p:cNvPr id="60" name="Freeform 59"/>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89642" tIns="44821" rIns="89642" bIns="44821" numCol="1" anchor="t" anchorCtr="0" compatLnSpc="1">
              <a:prstTxWarp prst="textNoShape">
                <a:avLst/>
              </a:prstTxWarp>
            </a:bodyPr>
            <a:lstStyle/>
            <a:p>
              <a:pPr defTabSz="914133">
                <a:defRPr/>
              </a:pPr>
              <a:endParaRPr lang="en-US" sz="1765" kern="0" dirty="0">
                <a:solidFill>
                  <a:srgbClr val="00188F"/>
                </a:solidFill>
              </a:endParaRPr>
            </a:p>
          </p:txBody>
        </p:sp>
        <p:sp>
          <p:nvSpPr>
            <p:cNvPr id="61" name="TextBox 60"/>
            <p:cNvSpPr txBox="1"/>
            <p:nvPr/>
          </p:nvSpPr>
          <p:spPr>
            <a:xfrm>
              <a:off x="1478587" y="2707797"/>
              <a:ext cx="1134978" cy="902197"/>
            </a:xfrm>
            <a:prstGeom prst="rect">
              <a:avLst/>
            </a:prstGeom>
            <a:noFill/>
          </p:spPr>
          <p:txBody>
            <a:bodyPr wrap="none" lIns="179285" tIns="143428" rIns="179285" bIns="143428" rtlCol="0" anchor="ctr">
              <a:spAutoFit/>
            </a:bodyPr>
            <a:lstStyle/>
            <a:p>
              <a:pPr algn="ctr" defTabSz="914133">
                <a:lnSpc>
                  <a:spcPct val="90000"/>
                </a:lnSpc>
                <a:defRPr/>
              </a:pPr>
              <a:r>
                <a:rPr lang="ja-JP" altLang="en-US" sz="1568" kern="0" spc="-49" dirty="0">
                  <a:solidFill>
                    <a:srgbClr val="00188F"/>
                  </a:solidFill>
                </a:rPr>
                <a:t>インター</a:t>
              </a:r>
              <a:br>
                <a:rPr lang="en-US" altLang="ja-JP" sz="1568" kern="0" spc="-49" dirty="0">
                  <a:solidFill>
                    <a:srgbClr val="00188F"/>
                  </a:solidFill>
                </a:rPr>
              </a:br>
              <a:r>
                <a:rPr lang="ja-JP" altLang="en-US" sz="1568" kern="0" spc="-49" dirty="0">
                  <a:solidFill>
                    <a:srgbClr val="00188F"/>
                  </a:solidFill>
                </a:rPr>
                <a:t>ネット</a:t>
              </a:r>
              <a:endParaRPr lang="en-US" sz="1568" kern="0" spc="-49" dirty="0">
                <a:solidFill>
                  <a:srgbClr val="00188F"/>
                </a:solidFill>
              </a:endParaRPr>
            </a:p>
          </p:txBody>
        </p:sp>
      </p:grpSp>
      <p:sp>
        <p:nvSpPr>
          <p:cNvPr id="62" name="Rounded Rectangle 61"/>
          <p:cNvSpPr/>
          <p:nvPr/>
        </p:nvSpPr>
        <p:spPr>
          <a:xfrm>
            <a:off x="6019629" y="3653107"/>
            <a:ext cx="1171737" cy="1795560"/>
          </a:xfrm>
          <a:prstGeom prst="roundRect">
            <a:avLst>
              <a:gd name="adj" fmla="val 9414"/>
            </a:avLst>
          </a:prstGeom>
          <a:solidFill>
            <a:srgbClr val="00B050"/>
          </a:solidFill>
          <a:ln w="9525" cap="flat" cmpd="sng" algn="ctr">
            <a:solidFill>
              <a:srgbClr val="5C2D91"/>
            </a:solidFill>
            <a:prstDash val="solid"/>
          </a:ln>
          <a:effectLst/>
        </p:spPr>
        <p:txBody>
          <a:bodyPr wrap="none" rtlCol="0" anchor="t"/>
          <a:lstStyle/>
          <a:p>
            <a:pPr algn="ctr" defTabSz="896386">
              <a:defRPr/>
            </a:pPr>
            <a:r>
              <a:rPr kumimoji="0" lang="en-US" sz="1730" kern="0" dirty="0">
                <a:solidFill>
                  <a:srgbClr val="FFFFFF"/>
                </a:solidFill>
              </a:rPr>
              <a:t>ADC</a:t>
            </a:r>
            <a:r>
              <a:rPr kumimoji="0" lang="ja-JP" altLang="en-US" sz="1730" kern="0" dirty="0">
                <a:solidFill>
                  <a:srgbClr val="FFFFFF"/>
                </a:solidFill>
              </a:rPr>
              <a:t> </a:t>
            </a:r>
            <a:r>
              <a:rPr kumimoji="0" lang="en-US" altLang="ja-JP" sz="1730" kern="0" dirty="0">
                <a:solidFill>
                  <a:srgbClr val="FFFFFF"/>
                </a:solidFill>
              </a:rPr>
              <a:t>/</a:t>
            </a:r>
            <a:br>
              <a:rPr kumimoji="0" lang="en-US" altLang="ja-JP" sz="1730" kern="0" dirty="0">
                <a:solidFill>
                  <a:srgbClr val="FFFFFF"/>
                </a:solidFill>
              </a:rPr>
            </a:br>
            <a:r>
              <a:rPr kumimoji="0" lang="ja-JP" altLang="en-US" sz="1730" kern="0" dirty="0">
                <a:solidFill>
                  <a:srgbClr val="FFFFFF"/>
                </a:solidFill>
              </a:rPr>
              <a:t>ロード</a:t>
            </a:r>
            <a:br>
              <a:rPr lang="en-US" altLang="ja-JP" sz="1730" kern="0" dirty="0">
                <a:solidFill>
                  <a:srgbClr val="FFFFFF"/>
                </a:solidFill>
              </a:rPr>
            </a:br>
            <a:r>
              <a:rPr lang="ja-JP" altLang="en-US" sz="1730" kern="0" dirty="0">
                <a:solidFill>
                  <a:srgbClr val="FFFFFF"/>
                </a:solidFill>
              </a:rPr>
              <a:t>バランサー</a:t>
            </a:r>
            <a:endParaRPr kumimoji="0" lang="en-US" altLang="ja-JP" sz="1730" kern="0" dirty="0">
              <a:solidFill>
                <a:srgbClr val="FFFFFF"/>
              </a:solidFill>
            </a:endParaRPr>
          </a:p>
        </p:txBody>
      </p:sp>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3021" y="4600339"/>
            <a:ext cx="764951" cy="764951"/>
          </a:xfrm>
          <a:prstGeom prst="rect">
            <a:avLst/>
          </a:prstGeom>
        </p:spPr>
      </p:pic>
      <p:sp>
        <p:nvSpPr>
          <p:cNvPr id="64" name="TextBox 12"/>
          <p:cNvSpPr txBox="1"/>
          <p:nvPr/>
        </p:nvSpPr>
        <p:spPr>
          <a:xfrm>
            <a:off x="5104602" y="2064792"/>
            <a:ext cx="2456807" cy="615522"/>
          </a:xfrm>
          <a:prstGeom prst="rect">
            <a:avLst/>
          </a:prstGeom>
          <a:noFill/>
        </p:spPr>
        <p:txBody>
          <a:bodyPr wrap="none" lIns="179285" tIns="143428" rIns="179285" bIns="143428" rtlCol="0">
            <a:spAutoFit/>
          </a:bodyPr>
          <a:lstStyle/>
          <a:p>
            <a:pPr algn="ctr" defTabSz="896386">
              <a:lnSpc>
                <a:spcPct val="90000"/>
              </a:lnSpc>
              <a:spcAft>
                <a:spcPts val="588"/>
              </a:spcAft>
              <a:defRPr/>
            </a:pPr>
            <a:r>
              <a:rPr kumimoji="0" lang="en-US" sz="2353" kern="0" dirty="0">
                <a:gradFill>
                  <a:gsLst>
                    <a:gs pos="2917">
                      <a:srgbClr val="FFFFFF"/>
                    </a:gs>
                    <a:gs pos="30000">
                      <a:srgbClr val="FFFFFF"/>
                    </a:gs>
                  </a:gsLst>
                  <a:lin ang="5400000" scaled="0"/>
                </a:gradFill>
                <a:effectLst>
                  <a:outerShdw blurRad="38100" dist="38100" dir="2700000" algn="tl">
                    <a:srgbClr val="000000">
                      <a:alpha val="43137"/>
                    </a:srgbClr>
                  </a:outerShdw>
                </a:effectLst>
              </a:rPr>
              <a:t>Virtual Network</a:t>
            </a:r>
          </a:p>
        </p:txBody>
      </p:sp>
      <p:pic>
        <p:nvPicPr>
          <p:cNvPr id="65"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57569" y="3036805"/>
            <a:ext cx="1909502" cy="767620"/>
          </a:xfrm>
          <a:prstGeom prst="rect">
            <a:avLst/>
          </a:prstGeom>
          <a:solidFill>
            <a:srgbClr val="FFFFFF"/>
          </a:solidFill>
        </p:spPr>
      </p:pic>
      <p:pic>
        <p:nvPicPr>
          <p:cNvPr id="66"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1907" y="4233953"/>
            <a:ext cx="1260825" cy="1131255"/>
          </a:xfrm>
          <a:prstGeom prst="rect">
            <a:avLst/>
          </a:prstGeom>
          <a:noFill/>
          <a:ln>
            <a:noFill/>
          </a:ln>
        </p:spPr>
      </p:pic>
      <p:pic>
        <p:nvPicPr>
          <p:cNvPr id="67" name="Picture 7"/>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06622" y="5794737"/>
            <a:ext cx="2211396" cy="720252"/>
          </a:xfrm>
          <a:prstGeom prst="rect">
            <a:avLst/>
          </a:prstGeom>
          <a:solidFill>
            <a:srgbClr val="FFFFFF"/>
          </a:solidFill>
        </p:spPr>
      </p:pic>
      <p:pic>
        <p:nvPicPr>
          <p:cNvPr id="68"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95125" y="1498885"/>
            <a:ext cx="1434390" cy="1108392"/>
          </a:xfrm>
          <a:prstGeom prst="rect">
            <a:avLst/>
          </a:prstGeom>
          <a:solidFill>
            <a:srgbClr val="FFFFFF"/>
          </a:solidFill>
        </p:spPr>
      </p:pic>
    </p:spTree>
    <p:extLst>
      <p:ext uri="{BB962C8B-B14F-4D97-AF65-F5344CB8AC3E}">
        <p14:creationId xmlns:p14="http://schemas.microsoft.com/office/powerpoint/2010/main" val="54849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sz="5294" dirty="0"/>
              <a:t>WAN</a:t>
            </a:r>
            <a:r>
              <a:rPr kumimoji="1" lang="ja-JP" altLang="en-US" sz="5294" dirty="0"/>
              <a:t> 最適化</a:t>
            </a:r>
            <a:endParaRPr kumimoji="1" lang="ja-JP" altLang="en-US" sz="5882" dirty="0"/>
          </a:p>
        </p:txBody>
      </p:sp>
      <p:sp>
        <p:nvSpPr>
          <p:cNvPr id="162" name="Freeform 9"/>
          <p:cNvSpPr>
            <a:spLocks/>
          </p:cNvSpPr>
          <p:nvPr/>
        </p:nvSpPr>
        <p:spPr bwMode="auto">
          <a:xfrm>
            <a:off x="9335288" y="3356963"/>
            <a:ext cx="85584" cy="101146"/>
          </a:xfrm>
          <a:custGeom>
            <a:avLst/>
            <a:gdLst>
              <a:gd name="T0" fmla="*/ 0 w 55"/>
              <a:gd name="T1" fmla="*/ 65 h 65"/>
              <a:gd name="T2" fmla="*/ 55 w 55"/>
              <a:gd name="T3" fmla="*/ 65 h 65"/>
              <a:gd name="T4" fmla="*/ 55 w 55"/>
              <a:gd name="T5" fmla="*/ 0 h 65"/>
              <a:gd name="T6" fmla="*/ 0 w 55"/>
              <a:gd name="T7" fmla="*/ 0 h 65"/>
            </a:gdLst>
            <a:ahLst/>
            <a:cxnLst>
              <a:cxn ang="0">
                <a:pos x="T0" y="T1"/>
              </a:cxn>
              <a:cxn ang="0">
                <a:pos x="T2" y="T3"/>
              </a:cxn>
              <a:cxn ang="0">
                <a:pos x="T4" y="T5"/>
              </a:cxn>
              <a:cxn ang="0">
                <a:pos x="T6" y="T7"/>
              </a:cxn>
            </a:cxnLst>
            <a:rect l="0" t="0" r="r" b="b"/>
            <a:pathLst>
              <a:path w="55" h="65">
                <a:moveTo>
                  <a:pt x="0" y="65"/>
                </a:moveTo>
                <a:lnTo>
                  <a:pt x="55" y="65"/>
                </a:lnTo>
                <a:lnTo>
                  <a:pt x="55"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63" name="Text Placeholder 6"/>
          <p:cNvSpPr txBox="1">
            <a:spLocks/>
          </p:cNvSpPr>
          <p:nvPr/>
        </p:nvSpPr>
        <p:spPr>
          <a:xfrm>
            <a:off x="269239" y="1189496"/>
            <a:ext cx="11653523" cy="627591"/>
          </a:xfrm>
          <a:prstGeom prst="rect">
            <a:avLst/>
          </a:prstGeom>
        </p:spPr>
        <p:txBody>
          <a:bodyPr vert="horz" wrap="square" lIns="143428" tIns="89642" rIns="143428" bIns="89642" rtlCol="0">
            <a:spAutoFit/>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293">
              <a:buClr>
                <a:srgbClr val="FFFFFF"/>
              </a:buClr>
              <a:buNone/>
              <a:defRPr/>
            </a:pPr>
            <a:r>
              <a:rPr kumimoji="0" lang="ja-JP" altLang="en-US" sz="3137" dirty="0">
                <a:solidFill>
                  <a:schemeClr val="accent1"/>
                </a:solidFill>
                <a:latin typeface="+mn-lt"/>
              </a:rPr>
              <a:t>オンプレミスとの間のトラフィックを最適化</a:t>
            </a:r>
            <a:endParaRPr kumimoji="0" lang="en-US" sz="3137" dirty="0">
              <a:solidFill>
                <a:schemeClr val="accent1"/>
              </a:solidFill>
              <a:latin typeface="+mn-lt"/>
            </a:endParaRPr>
          </a:p>
        </p:txBody>
      </p:sp>
      <p:sp>
        <p:nvSpPr>
          <p:cNvPr id="164" name="TextBox 163"/>
          <p:cNvSpPr txBox="1"/>
          <p:nvPr/>
        </p:nvSpPr>
        <p:spPr>
          <a:xfrm>
            <a:off x="39015" y="3005445"/>
            <a:ext cx="3197845" cy="721491"/>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ja-JP" altLang="en-US" sz="3074" dirty="0">
                <a:solidFill>
                  <a:srgbClr val="080808"/>
                </a:solidFill>
              </a:rPr>
              <a:t>オンプレミス</a:t>
            </a:r>
            <a:endParaRPr lang="en-US" sz="3074" dirty="0">
              <a:solidFill>
                <a:srgbClr val="080808"/>
              </a:solidFill>
            </a:endParaRPr>
          </a:p>
        </p:txBody>
      </p:sp>
      <p:sp>
        <p:nvSpPr>
          <p:cNvPr id="165" name="TextBox 164"/>
          <p:cNvSpPr txBox="1"/>
          <p:nvPr/>
        </p:nvSpPr>
        <p:spPr>
          <a:xfrm>
            <a:off x="8636643" y="814428"/>
            <a:ext cx="3211417" cy="718409"/>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en-US" sz="3137" dirty="0">
                <a:solidFill>
                  <a:srgbClr val="080808"/>
                </a:solidFill>
              </a:rPr>
              <a:t>Microsoft Azure</a:t>
            </a:r>
          </a:p>
        </p:txBody>
      </p:sp>
      <p:sp>
        <p:nvSpPr>
          <p:cNvPr id="166" name="Freeform 20"/>
          <p:cNvSpPr>
            <a:spLocks/>
          </p:cNvSpPr>
          <p:nvPr/>
        </p:nvSpPr>
        <p:spPr bwMode="auto">
          <a:xfrm>
            <a:off x="9487785" y="2040527"/>
            <a:ext cx="84028" cy="101146"/>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grpSp>
        <p:nvGrpSpPr>
          <p:cNvPr id="167" name="Group 166"/>
          <p:cNvGrpSpPr>
            <a:grpSpLocks noChangeAspect="1"/>
          </p:cNvGrpSpPr>
          <p:nvPr/>
        </p:nvGrpSpPr>
        <p:grpSpPr>
          <a:xfrm>
            <a:off x="-11582" y="5641027"/>
            <a:ext cx="5247991" cy="1199628"/>
            <a:chOff x="-11816" y="4999629"/>
            <a:chExt cx="8756585" cy="2001649"/>
          </a:xfrm>
        </p:grpSpPr>
        <p:pic>
          <p:nvPicPr>
            <p:cNvPr id="168" name="Picture 167"/>
            <p:cNvPicPr>
              <a:picLocks noChangeAspect="1"/>
            </p:cNvPicPr>
            <p:nvPr/>
          </p:nvPicPr>
          <p:blipFill rotWithShape="1">
            <a:blip r:embed="rId2" cstate="print">
              <a:extLst>
                <a:ext uri="{28A0092B-C50C-407E-A947-70E740481C1C}">
                  <a14:useLocalDpi xmlns:a14="http://schemas.microsoft.com/office/drawing/2010/main" val="0"/>
                </a:ext>
              </a:extLst>
            </a:blip>
            <a:srcRect l="7898" r="36236"/>
            <a:stretch/>
          </p:blipFill>
          <p:spPr>
            <a:xfrm>
              <a:off x="4336282" y="5821735"/>
              <a:ext cx="3787074" cy="957311"/>
            </a:xfrm>
            <a:prstGeom prst="rect">
              <a:avLst/>
            </a:prstGeom>
          </p:spPr>
        </p:pic>
        <p:pic>
          <p:nvPicPr>
            <p:cNvPr id="169" name="Picture 168"/>
            <p:cNvPicPr>
              <a:picLocks noChangeAspect="1"/>
            </p:cNvPicPr>
            <p:nvPr/>
          </p:nvPicPr>
          <p:blipFill rotWithShape="1">
            <a:blip r:embed="rId2" cstate="print">
              <a:extLst>
                <a:ext uri="{28A0092B-C50C-407E-A947-70E740481C1C}">
                  <a14:useLocalDpi xmlns:a14="http://schemas.microsoft.com/office/drawing/2010/main" val="0"/>
                </a:ext>
              </a:extLst>
            </a:blip>
            <a:srcRect l="10287" t="-1269" r="40260" b="1269"/>
            <a:stretch/>
          </p:blipFill>
          <p:spPr>
            <a:xfrm>
              <a:off x="-11816" y="4999629"/>
              <a:ext cx="7009405" cy="2001648"/>
            </a:xfrm>
            <a:prstGeom prst="rect">
              <a:avLst/>
            </a:prstGeom>
          </p:spPr>
        </p:pic>
        <p:sp>
          <p:nvSpPr>
            <p:cNvPr id="170" name="Freeform 30"/>
            <p:cNvSpPr>
              <a:spLocks/>
            </p:cNvSpPr>
            <p:nvPr/>
          </p:nvSpPr>
          <p:spPr bwMode="auto">
            <a:xfrm>
              <a:off x="4370102" y="6218267"/>
              <a:ext cx="4374667" cy="783010"/>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1" name="Freeform 19"/>
            <p:cNvSpPr>
              <a:spLocks/>
            </p:cNvSpPr>
            <p:nvPr/>
          </p:nvSpPr>
          <p:spPr bwMode="auto">
            <a:xfrm flipH="1">
              <a:off x="883" y="5670618"/>
              <a:ext cx="6025553" cy="1330660"/>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grpSp>
          <p:nvGrpSpPr>
            <p:cNvPr id="172" name="Group 171"/>
            <p:cNvGrpSpPr/>
            <p:nvPr/>
          </p:nvGrpSpPr>
          <p:grpSpPr>
            <a:xfrm>
              <a:off x="5336425" y="6100036"/>
              <a:ext cx="260180" cy="504943"/>
              <a:chOff x="3316288" y="5391150"/>
              <a:chExt cx="214312" cy="415925"/>
            </a:xfrm>
          </p:grpSpPr>
          <p:sp>
            <p:nvSpPr>
              <p:cNvPr id="177"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8"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9"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grpSp>
        <p:grpSp>
          <p:nvGrpSpPr>
            <p:cNvPr id="173" name="Group 172"/>
            <p:cNvGrpSpPr/>
            <p:nvPr/>
          </p:nvGrpSpPr>
          <p:grpSpPr>
            <a:xfrm>
              <a:off x="587804" y="5925433"/>
              <a:ext cx="279455" cy="542349"/>
              <a:chOff x="3316288" y="5391150"/>
              <a:chExt cx="214312" cy="415925"/>
            </a:xfrm>
          </p:grpSpPr>
          <p:sp>
            <p:nvSpPr>
              <p:cNvPr id="174" name="Freeform 5"/>
              <p:cNvSpPr>
                <a:spLocks/>
              </p:cNvSpPr>
              <p:nvPr/>
            </p:nvSpPr>
            <p:spPr bwMode="auto">
              <a:xfrm>
                <a:off x="3405188" y="5645150"/>
                <a:ext cx="41275" cy="161925"/>
              </a:xfrm>
              <a:custGeom>
                <a:avLst/>
                <a:gdLst>
                  <a:gd name="T0" fmla="*/ 26 w 26"/>
                  <a:gd name="T1" fmla="*/ 102 h 102"/>
                  <a:gd name="T2" fmla="*/ 26 w 26"/>
                  <a:gd name="T3" fmla="*/ 102 h 102"/>
                  <a:gd name="T4" fmla="*/ 0 w 26"/>
                  <a:gd name="T5" fmla="*/ 102 h 102"/>
                  <a:gd name="T6" fmla="*/ 0 w 26"/>
                  <a:gd name="T7" fmla="*/ 0 h 102"/>
                  <a:gd name="T8" fmla="*/ 26 w 26"/>
                  <a:gd name="T9" fmla="*/ 0 h 102"/>
                  <a:gd name="T10" fmla="*/ 26 w 26"/>
                  <a:gd name="T11" fmla="*/ 102 h 102"/>
                  <a:gd name="T12" fmla="*/ 26 w 26"/>
                  <a:gd name="T13" fmla="*/ 102 h 102"/>
                  <a:gd name="T14" fmla="*/ 26 w 2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2">
                    <a:moveTo>
                      <a:pt x="26" y="102"/>
                    </a:moveTo>
                    <a:lnTo>
                      <a:pt x="26" y="102"/>
                    </a:lnTo>
                    <a:lnTo>
                      <a:pt x="0" y="102"/>
                    </a:lnTo>
                    <a:lnTo>
                      <a:pt x="0" y="0"/>
                    </a:lnTo>
                    <a:lnTo>
                      <a:pt x="26" y="0"/>
                    </a:lnTo>
                    <a:lnTo>
                      <a:pt x="26" y="102"/>
                    </a:lnTo>
                    <a:lnTo>
                      <a:pt x="26" y="102"/>
                    </a:lnTo>
                    <a:lnTo>
                      <a:pt x="26" y="10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5" name="Freeform 6"/>
              <p:cNvSpPr>
                <a:spLocks/>
              </p:cNvSpPr>
              <p:nvPr/>
            </p:nvSpPr>
            <p:spPr bwMode="auto">
              <a:xfrm>
                <a:off x="3316288" y="5502275"/>
                <a:ext cx="214312" cy="215900"/>
              </a:xfrm>
              <a:custGeom>
                <a:avLst/>
                <a:gdLst>
                  <a:gd name="T0" fmla="*/ 97 w 97"/>
                  <a:gd name="T1" fmla="*/ 49 h 97"/>
                  <a:gd name="T2" fmla="*/ 97 w 97"/>
                  <a:gd name="T3" fmla="*/ 49 h 97"/>
                  <a:gd name="T4" fmla="*/ 49 w 97"/>
                  <a:gd name="T5" fmla="*/ 97 h 97"/>
                  <a:gd name="T6" fmla="*/ 0 w 97"/>
                  <a:gd name="T7" fmla="*/ 49 h 97"/>
                  <a:gd name="T8" fmla="*/ 49 w 97"/>
                  <a:gd name="T9" fmla="*/ 0 h 97"/>
                  <a:gd name="T10" fmla="*/ 97 w 97"/>
                  <a:gd name="T11" fmla="*/ 49 h 97"/>
                </a:gdLst>
                <a:ahLst/>
                <a:cxnLst>
                  <a:cxn ang="0">
                    <a:pos x="T0" y="T1"/>
                  </a:cxn>
                  <a:cxn ang="0">
                    <a:pos x="T2" y="T3"/>
                  </a:cxn>
                  <a:cxn ang="0">
                    <a:pos x="T4" y="T5"/>
                  </a:cxn>
                  <a:cxn ang="0">
                    <a:pos x="T6" y="T7"/>
                  </a:cxn>
                  <a:cxn ang="0">
                    <a:pos x="T8" y="T9"/>
                  </a:cxn>
                  <a:cxn ang="0">
                    <a:pos x="T10" y="T11"/>
                  </a:cxn>
                </a:cxnLst>
                <a:rect l="0" t="0" r="r" b="b"/>
                <a:pathLst>
                  <a:path w="97" h="97">
                    <a:moveTo>
                      <a:pt x="97" y="49"/>
                    </a:moveTo>
                    <a:cubicBezTo>
                      <a:pt x="97" y="49"/>
                      <a:pt x="97" y="49"/>
                      <a:pt x="97" y="49"/>
                    </a:cubicBezTo>
                    <a:cubicBezTo>
                      <a:pt x="97" y="75"/>
                      <a:pt x="75" y="97"/>
                      <a:pt x="49" y="97"/>
                    </a:cubicBezTo>
                    <a:cubicBezTo>
                      <a:pt x="22" y="97"/>
                      <a:pt x="0" y="75"/>
                      <a:pt x="0" y="49"/>
                    </a:cubicBezTo>
                    <a:cubicBezTo>
                      <a:pt x="0" y="22"/>
                      <a:pt x="22" y="0"/>
                      <a:pt x="49" y="0"/>
                    </a:cubicBezTo>
                    <a:cubicBezTo>
                      <a:pt x="75" y="0"/>
                      <a:pt x="97" y="22"/>
                      <a:pt x="97" y="49"/>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76" name="Freeform 7"/>
              <p:cNvSpPr>
                <a:spLocks/>
              </p:cNvSpPr>
              <p:nvPr/>
            </p:nvSpPr>
            <p:spPr bwMode="auto">
              <a:xfrm>
                <a:off x="3344863" y="5391150"/>
                <a:ext cx="157162" cy="157162"/>
              </a:xfrm>
              <a:custGeom>
                <a:avLst/>
                <a:gdLst>
                  <a:gd name="T0" fmla="*/ 71 w 71"/>
                  <a:gd name="T1" fmla="*/ 36 h 71"/>
                  <a:gd name="T2" fmla="*/ 71 w 71"/>
                  <a:gd name="T3" fmla="*/ 36 h 71"/>
                  <a:gd name="T4" fmla="*/ 36 w 71"/>
                  <a:gd name="T5" fmla="*/ 71 h 71"/>
                  <a:gd name="T6" fmla="*/ 0 w 71"/>
                  <a:gd name="T7" fmla="*/ 36 h 71"/>
                  <a:gd name="T8" fmla="*/ 36 w 71"/>
                  <a:gd name="T9" fmla="*/ 0 h 71"/>
                  <a:gd name="T10" fmla="*/ 71 w 71"/>
                  <a:gd name="T11" fmla="*/ 36 h 71"/>
                </a:gdLst>
                <a:ahLst/>
                <a:cxnLst>
                  <a:cxn ang="0">
                    <a:pos x="T0" y="T1"/>
                  </a:cxn>
                  <a:cxn ang="0">
                    <a:pos x="T2" y="T3"/>
                  </a:cxn>
                  <a:cxn ang="0">
                    <a:pos x="T4" y="T5"/>
                  </a:cxn>
                  <a:cxn ang="0">
                    <a:pos x="T6" y="T7"/>
                  </a:cxn>
                  <a:cxn ang="0">
                    <a:pos x="T8" y="T9"/>
                  </a:cxn>
                  <a:cxn ang="0">
                    <a:pos x="T10" y="T11"/>
                  </a:cxn>
                </a:cxnLst>
                <a:rect l="0" t="0" r="r" b="b"/>
                <a:pathLst>
                  <a:path w="71" h="71">
                    <a:moveTo>
                      <a:pt x="71" y="36"/>
                    </a:moveTo>
                    <a:cubicBezTo>
                      <a:pt x="71" y="36"/>
                      <a:pt x="71" y="36"/>
                      <a:pt x="71" y="36"/>
                    </a:cubicBezTo>
                    <a:cubicBezTo>
                      <a:pt x="71" y="55"/>
                      <a:pt x="55" y="71"/>
                      <a:pt x="36" y="71"/>
                    </a:cubicBezTo>
                    <a:cubicBezTo>
                      <a:pt x="16" y="71"/>
                      <a:pt x="0" y="55"/>
                      <a:pt x="0" y="36"/>
                    </a:cubicBezTo>
                    <a:cubicBezTo>
                      <a:pt x="0" y="16"/>
                      <a:pt x="16" y="0"/>
                      <a:pt x="36" y="0"/>
                    </a:cubicBezTo>
                    <a:cubicBezTo>
                      <a:pt x="55" y="0"/>
                      <a:pt x="71" y="16"/>
                      <a:pt x="71" y="3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grpSp>
      </p:grpSp>
      <p:grpSp>
        <p:nvGrpSpPr>
          <p:cNvPr id="180" name="Group 179"/>
          <p:cNvGrpSpPr>
            <a:grpSpLocks noChangeAspect="1"/>
          </p:cNvGrpSpPr>
          <p:nvPr/>
        </p:nvGrpSpPr>
        <p:grpSpPr>
          <a:xfrm>
            <a:off x="703059" y="3750919"/>
            <a:ext cx="1972135" cy="2699014"/>
            <a:chOff x="1078644" y="2944892"/>
            <a:chExt cx="2747571" cy="3760255"/>
          </a:xfrm>
        </p:grpSpPr>
        <p:sp>
          <p:nvSpPr>
            <p:cNvPr id="181"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2"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3"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4"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5"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6"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7"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8"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89"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0"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1"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2"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3"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4"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5"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6"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7"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8"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199"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0"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1"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2"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3"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4"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5"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6"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7"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8"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09"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0"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1"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2"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3"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4"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5"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6"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7"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8"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19"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0"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1"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2"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3"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4"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5"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6"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7"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8"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29"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0"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1"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2"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3"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4"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5"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6"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7"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8"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39"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0"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1"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2"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3"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4"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5"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6"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7"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8"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49"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0"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1"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2"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3"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4"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5"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6"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7"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8"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59"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0"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1"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2"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3"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4"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5"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6"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7"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8"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69"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0"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1"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2"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3"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4"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5"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6"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7"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8"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79"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80"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81"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82"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83"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sp>
          <p:nvSpPr>
            <p:cNvPr id="284"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192">
                <a:defRPr/>
              </a:pPr>
              <a:endParaRPr kumimoji="0" lang="en-US" sz="1765" kern="0" dirty="0">
                <a:solidFill>
                  <a:srgbClr val="FFFFFF"/>
                </a:solidFill>
              </a:endParaRPr>
            </a:p>
          </p:txBody>
        </p:sp>
      </p:grpSp>
      <p:grpSp>
        <p:nvGrpSpPr>
          <p:cNvPr id="285" name="Group 284"/>
          <p:cNvGrpSpPr/>
          <p:nvPr/>
        </p:nvGrpSpPr>
        <p:grpSpPr>
          <a:xfrm>
            <a:off x="3038284" y="3590375"/>
            <a:ext cx="5830475" cy="766798"/>
            <a:chOff x="4838233" y="3254337"/>
            <a:chExt cx="2737204" cy="1308187"/>
          </a:xfrm>
          <a:solidFill>
            <a:srgbClr val="FFFFFF"/>
          </a:solidFill>
        </p:grpSpPr>
        <p:sp>
          <p:nvSpPr>
            <p:cNvPr id="286" name="Rectangle 285"/>
            <p:cNvSpPr/>
            <p:nvPr/>
          </p:nvSpPr>
          <p:spPr bwMode="auto">
            <a:xfrm>
              <a:off x="4951866" y="3254337"/>
              <a:ext cx="2514600" cy="1308187"/>
            </a:xfrm>
            <a:prstGeom prst="rect">
              <a:avLst/>
            </a:prstGeom>
            <a:solidFill>
              <a:srgbClr val="048CF5"/>
            </a:solidFill>
            <a:ln w="38100" cap="flat" cmpd="sng" algn="ctr">
              <a:solidFill>
                <a:srgbClr val="007DDE"/>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kumimoji="0" lang="en-US" sz="1442" kern="0" spc="-36" dirty="0">
                <a:solidFill>
                  <a:srgbClr val="FFFFFF"/>
                </a:solidFill>
              </a:endParaRPr>
            </a:p>
          </p:txBody>
        </p:sp>
        <p:sp>
          <p:nvSpPr>
            <p:cNvPr id="287" name="Oval 286"/>
            <p:cNvSpPr/>
            <p:nvPr/>
          </p:nvSpPr>
          <p:spPr bwMode="auto">
            <a:xfrm>
              <a:off x="4838233" y="3254337"/>
              <a:ext cx="241572" cy="1308187"/>
            </a:xfrm>
            <a:prstGeom prst="ellipse">
              <a:avLst/>
            </a:prstGeom>
            <a:grpFill/>
            <a:ln w="38100" cap="flat" cmpd="sng" algn="ctr">
              <a:solidFill>
                <a:srgbClr val="007DDE"/>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kumimoji="0" lang="en-US" sz="1442" kern="0" spc="-36" dirty="0">
                <a:solidFill>
                  <a:srgbClr val="FFFFFF"/>
                </a:solidFill>
              </a:endParaRPr>
            </a:p>
          </p:txBody>
        </p:sp>
        <p:sp>
          <p:nvSpPr>
            <p:cNvPr id="288" name="Oval 287"/>
            <p:cNvSpPr/>
            <p:nvPr/>
          </p:nvSpPr>
          <p:spPr bwMode="auto">
            <a:xfrm>
              <a:off x="7333865" y="3254337"/>
              <a:ext cx="241572" cy="1308187"/>
            </a:xfrm>
            <a:prstGeom prst="ellipse">
              <a:avLst/>
            </a:prstGeom>
            <a:solidFill>
              <a:srgbClr val="048CF5"/>
            </a:solidFill>
            <a:ln w="38100" cap="flat" cmpd="sng" algn="ctr">
              <a:solidFill>
                <a:srgbClr val="0996FF"/>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algn="ctr" defTabSz="658828" fontAlgn="base">
                <a:lnSpc>
                  <a:spcPct val="90000"/>
                </a:lnSpc>
                <a:spcBef>
                  <a:spcPct val="0"/>
                </a:spcBef>
                <a:spcAft>
                  <a:spcPct val="0"/>
                </a:spcAft>
                <a:defRPr/>
              </a:pPr>
              <a:endParaRPr kumimoji="0" lang="en-US" sz="1442" kern="0" spc="-36" dirty="0">
                <a:solidFill>
                  <a:srgbClr val="FFFFFF"/>
                </a:solidFill>
              </a:endParaRPr>
            </a:p>
          </p:txBody>
        </p:sp>
      </p:grpSp>
      <p:grpSp>
        <p:nvGrpSpPr>
          <p:cNvPr id="289" name="Group 288"/>
          <p:cNvGrpSpPr/>
          <p:nvPr/>
        </p:nvGrpSpPr>
        <p:grpSpPr>
          <a:xfrm>
            <a:off x="9018164" y="1671026"/>
            <a:ext cx="2496902" cy="1658721"/>
            <a:chOff x="8946776" y="2955276"/>
            <a:chExt cx="2546970" cy="1691982"/>
          </a:xfrm>
        </p:grpSpPr>
        <p:sp>
          <p:nvSpPr>
            <p:cNvPr id="290"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B4009E">
                  <a:lumMod val="50000"/>
                </a:srgbClr>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defTabSz="672094">
                <a:defRPr/>
              </a:pPr>
              <a:endParaRPr kumimoji="0" lang="en-US" sz="1298" kern="0" dirty="0">
                <a:solidFill>
                  <a:srgbClr val="FFFFFF"/>
                </a:solidFill>
              </a:endParaRPr>
            </a:p>
          </p:txBody>
        </p:sp>
        <p:pic>
          <p:nvPicPr>
            <p:cNvPr id="291" name="Picture 2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111" y="2971886"/>
              <a:ext cx="780290" cy="780290"/>
            </a:xfrm>
            <a:prstGeom prst="rect">
              <a:avLst/>
            </a:prstGeom>
          </p:spPr>
        </p:pic>
        <p:pic>
          <p:nvPicPr>
            <p:cNvPr id="292" name="Picture 2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p:spPr>
        </p:pic>
        <p:pic>
          <p:nvPicPr>
            <p:cNvPr id="293" name="Picture 2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p:spPr>
        </p:pic>
        <p:pic>
          <p:nvPicPr>
            <p:cNvPr id="294" name="Picture 2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p:spPr>
        </p:pic>
        <p:pic>
          <p:nvPicPr>
            <p:cNvPr id="295" name="Picture 2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p:spPr>
        </p:pic>
        <p:pic>
          <p:nvPicPr>
            <p:cNvPr id="296" name="Picture 2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p:spPr>
        </p:pic>
        <p:pic>
          <p:nvPicPr>
            <p:cNvPr id="297" name="Picture 29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p:spPr>
        </p:pic>
        <p:pic>
          <p:nvPicPr>
            <p:cNvPr id="298" name="Picture 29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p:spPr>
        </p:pic>
        <p:pic>
          <p:nvPicPr>
            <p:cNvPr id="299" name="Picture 29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p:spPr>
        </p:pic>
        <p:pic>
          <p:nvPicPr>
            <p:cNvPr id="300" name="Picture 29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p:spPr>
        </p:pic>
      </p:grpSp>
      <p:grpSp>
        <p:nvGrpSpPr>
          <p:cNvPr id="301" name="Group 300"/>
          <p:cNvGrpSpPr/>
          <p:nvPr/>
        </p:nvGrpSpPr>
        <p:grpSpPr>
          <a:xfrm>
            <a:off x="9018165" y="3868179"/>
            <a:ext cx="2496901" cy="1658721"/>
            <a:chOff x="8946776" y="4891686"/>
            <a:chExt cx="2546969" cy="1691982"/>
          </a:xfrm>
        </p:grpSpPr>
        <p:sp>
          <p:nvSpPr>
            <p:cNvPr id="302"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472C1"/>
              </a:solidFill>
            </a:ln>
            <a:scene3d>
              <a:camera prst="orthographicFront"/>
              <a:lightRig rig="threePt" dir="t"/>
            </a:scene3d>
            <a:sp3d>
              <a:bevelT/>
            </a:sp3d>
            <a:extLst/>
          </p:spPr>
          <p:txBody>
            <a:bodyPr vert="horz" wrap="square" lIns="65910" tIns="32955" rIns="65910" bIns="32955" numCol="1" anchor="t" anchorCtr="0" compatLnSpc="1">
              <a:prstTxWarp prst="textNoShape">
                <a:avLst/>
              </a:prstTxWarp>
            </a:bodyPr>
            <a:lstStyle/>
            <a:p>
              <a:pPr defTabSz="672094">
                <a:defRPr/>
              </a:pPr>
              <a:endParaRPr kumimoji="0" lang="en-US" sz="1298" kern="0" dirty="0">
                <a:solidFill>
                  <a:srgbClr val="FFFFFF"/>
                </a:solidFill>
              </a:endParaRPr>
            </a:p>
          </p:txBody>
        </p:sp>
        <p:pic>
          <p:nvPicPr>
            <p:cNvPr id="303" name="Picture 30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304" name="Picture 30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305" name="Picture 30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306" name="Picture 30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grpSp>
        <p:nvGrpSpPr>
          <p:cNvPr id="307" name="Group 306"/>
          <p:cNvGrpSpPr/>
          <p:nvPr/>
        </p:nvGrpSpPr>
        <p:grpSpPr>
          <a:xfrm>
            <a:off x="5497421" y="3709571"/>
            <a:ext cx="772734" cy="636416"/>
            <a:chOff x="5425233" y="3011478"/>
            <a:chExt cx="1124033" cy="980403"/>
          </a:xfrm>
        </p:grpSpPr>
        <p:sp>
          <p:nvSpPr>
            <p:cNvPr id="308" name="Rectangle 307"/>
            <p:cNvSpPr/>
            <p:nvPr/>
          </p:nvSpPr>
          <p:spPr bwMode="auto">
            <a:xfrm>
              <a:off x="5425233" y="3051713"/>
              <a:ext cx="1124033" cy="874994"/>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kern="0" dirty="0" err="1">
                <a:gradFill>
                  <a:gsLst>
                    <a:gs pos="0">
                      <a:srgbClr val="FFFFFF"/>
                    </a:gs>
                    <a:gs pos="100000">
                      <a:srgbClr val="FFFFFF"/>
                    </a:gs>
                  </a:gsLst>
                  <a:lin ang="5400000" scaled="0"/>
                </a:gradFill>
                <a:cs typeface="Segoe UI" pitchFamily="34" charset="0"/>
              </a:endParaRPr>
            </a:p>
          </p:txBody>
        </p:sp>
        <p:pic>
          <p:nvPicPr>
            <p:cNvPr id="309" name="Picture 30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42357" y="3011478"/>
              <a:ext cx="900744" cy="980403"/>
            </a:xfrm>
            <a:prstGeom prst="rect">
              <a:avLst/>
            </a:prstGeom>
          </p:spPr>
        </p:pic>
      </p:grpSp>
      <p:grpSp>
        <p:nvGrpSpPr>
          <p:cNvPr id="310" name="Group 309"/>
          <p:cNvGrpSpPr/>
          <p:nvPr/>
        </p:nvGrpSpPr>
        <p:grpSpPr>
          <a:xfrm>
            <a:off x="6391960" y="3660834"/>
            <a:ext cx="681574" cy="757365"/>
            <a:chOff x="6976772" y="2870952"/>
            <a:chExt cx="1158179" cy="1199898"/>
          </a:xfrm>
        </p:grpSpPr>
        <p:sp>
          <p:nvSpPr>
            <p:cNvPr id="311" name="Rectangle 310"/>
            <p:cNvSpPr/>
            <p:nvPr/>
          </p:nvSpPr>
          <p:spPr bwMode="auto">
            <a:xfrm>
              <a:off x="6976772" y="2981703"/>
              <a:ext cx="1158179" cy="923343"/>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kumimoji="0" lang="en-US" sz="2353" kern="0" dirty="0" err="1">
                <a:gradFill>
                  <a:gsLst>
                    <a:gs pos="0">
                      <a:srgbClr val="FFFFFF"/>
                    </a:gs>
                    <a:gs pos="100000">
                      <a:srgbClr val="FFFFFF"/>
                    </a:gs>
                  </a:gsLst>
                  <a:lin ang="5400000" scaled="0"/>
                </a:gradFill>
                <a:cs typeface="Segoe UI" pitchFamily="34" charset="0"/>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093948" y="2870952"/>
              <a:ext cx="950739" cy="1199898"/>
            </a:xfrm>
            <a:prstGeom prst="rect">
              <a:avLst/>
            </a:prstGeom>
          </p:spPr>
        </p:pic>
      </p:grpSp>
      <p:sp>
        <p:nvSpPr>
          <p:cNvPr id="313" name="TextBox 312"/>
          <p:cNvSpPr txBox="1"/>
          <p:nvPr/>
        </p:nvSpPr>
        <p:spPr>
          <a:xfrm>
            <a:off x="4276146" y="2934852"/>
            <a:ext cx="3655258" cy="721491"/>
          </a:xfrm>
          <a:prstGeom prst="rect">
            <a:avLst/>
          </a:prstGeom>
          <a:noFill/>
        </p:spPr>
        <p:txBody>
          <a:bodyPr wrap="square" lIns="175736" tIns="140589" rIns="175736" bIns="140589" rtlCol="0">
            <a:spAutoFit/>
          </a:bodyPr>
          <a:lstStyle/>
          <a:p>
            <a:pPr algn="ctr" defTabSz="896181">
              <a:lnSpc>
                <a:spcPct val="90000"/>
              </a:lnSpc>
              <a:spcAft>
                <a:spcPts val="575"/>
              </a:spcAft>
              <a:defRPr/>
            </a:pPr>
            <a:r>
              <a:rPr lang="ja-JP" altLang="en-US" sz="3074" dirty="0">
                <a:solidFill>
                  <a:srgbClr val="080808"/>
                </a:solidFill>
              </a:rPr>
              <a:t>圧縮</a:t>
            </a:r>
            <a:r>
              <a:rPr lang="en-US" altLang="ja-JP" sz="3074" dirty="0">
                <a:solidFill>
                  <a:srgbClr val="080808"/>
                </a:solidFill>
              </a:rPr>
              <a:t>/</a:t>
            </a:r>
            <a:r>
              <a:rPr lang="ja-JP" altLang="en-US" sz="3074" dirty="0">
                <a:solidFill>
                  <a:srgbClr val="080808"/>
                </a:solidFill>
              </a:rPr>
              <a:t>最適化</a:t>
            </a:r>
            <a:endParaRPr lang="en-US" sz="3074" dirty="0">
              <a:solidFill>
                <a:srgbClr val="080808"/>
              </a:solidFill>
            </a:endParaRPr>
          </a:p>
        </p:txBody>
      </p:sp>
      <p:pic>
        <p:nvPicPr>
          <p:cNvPr id="314" name="Picture 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56330" y="3595614"/>
            <a:ext cx="822586" cy="822586"/>
          </a:xfrm>
          <a:prstGeom prst="rect">
            <a:avLst/>
          </a:prstGeom>
        </p:spPr>
      </p:pic>
      <p:pic>
        <p:nvPicPr>
          <p:cNvPr id="315" name="Picture 1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345846" y="3472293"/>
            <a:ext cx="896425" cy="896425"/>
          </a:xfrm>
          <a:prstGeom prst="rect">
            <a:avLst/>
          </a:prstGeom>
        </p:spPr>
      </p:pic>
      <p:pic>
        <p:nvPicPr>
          <p:cNvPr id="316" name="Picture 1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743191" y="3489726"/>
            <a:ext cx="896425" cy="896425"/>
          </a:xfrm>
          <a:prstGeom prst="rect">
            <a:avLst/>
          </a:prstGeom>
        </p:spPr>
      </p:pic>
      <p:pic>
        <p:nvPicPr>
          <p:cNvPr id="317" name="Picture 1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222938" y="3731319"/>
            <a:ext cx="540220" cy="540220"/>
          </a:xfrm>
          <a:prstGeom prst="rect">
            <a:avLst/>
          </a:prstGeom>
        </p:spPr>
      </p:pic>
      <p:pic>
        <p:nvPicPr>
          <p:cNvPr id="318" name="Picture 31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826065" y="4892063"/>
            <a:ext cx="2270279" cy="657623"/>
          </a:xfrm>
          <a:prstGeom prst="rect">
            <a:avLst/>
          </a:prstGeom>
        </p:spPr>
      </p:pic>
    </p:spTree>
    <p:extLst>
      <p:ext uri="{BB962C8B-B14F-4D97-AF65-F5344CB8AC3E}">
        <p14:creationId xmlns:p14="http://schemas.microsoft.com/office/powerpoint/2010/main" val="973093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ロールベースアクセス制御 </a:t>
            </a:r>
            <a:r>
              <a:rPr kumimoji="1" lang="en-US" altLang="ja-JP" dirty="0"/>
              <a:t>(RBAC)</a:t>
            </a:r>
            <a:endParaRPr kumimoji="1" lang="ja-JP" altLang="en-US" dirty="0"/>
          </a:p>
        </p:txBody>
      </p:sp>
      <p:sp>
        <p:nvSpPr>
          <p:cNvPr id="5" name="Rectangle 46"/>
          <p:cNvSpPr/>
          <p:nvPr/>
        </p:nvSpPr>
        <p:spPr bwMode="auto">
          <a:xfrm>
            <a:off x="236557" y="1239224"/>
            <a:ext cx="11718887" cy="56467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2745" kern="0" dirty="0">
                <a:gradFill>
                  <a:gsLst>
                    <a:gs pos="0">
                      <a:srgbClr val="FFFFFF"/>
                    </a:gs>
                    <a:gs pos="100000">
                      <a:srgbClr val="FFFFFF"/>
                    </a:gs>
                  </a:gsLst>
                  <a:lin ang="5400000" scaled="0"/>
                </a:gradFill>
                <a:cs typeface="Segoe UI" pitchFamily="34" charset="0"/>
              </a:rPr>
              <a:t>新しいポータルでは共同管理者よりも詳細な権限管理が可能</a:t>
            </a:r>
            <a:endParaRPr lang="en-US" sz="2745" kern="0" dirty="0">
              <a:gradFill>
                <a:gsLst>
                  <a:gs pos="0">
                    <a:srgbClr val="FFFFFF"/>
                  </a:gs>
                  <a:gs pos="100000">
                    <a:srgbClr val="FFFFFF"/>
                  </a:gs>
                </a:gsLst>
                <a:lin ang="5400000" scaled="0"/>
              </a:gradFill>
              <a:cs typeface="Segoe UI" pitchFamily="34" charset="0"/>
            </a:endParaRPr>
          </a:p>
        </p:txBody>
      </p:sp>
      <p:pic>
        <p:nvPicPr>
          <p:cNvPr id="7" name="図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9293" y="257094"/>
            <a:ext cx="914986" cy="690908"/>
          </a:xfrm>
          <a:prstGeom prst="rect">
            <a:avLst/>
          </a:prstGeom>
        </p:spPr>
      </p:pic>
      <p:pic>
        <p:nvPicPr>
          <p:cNvPr id="11" name="図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25" y="1853631"/>
            <a:ext cx="10829750" cy="4870997"/>
          </a:xfrm>
          <a:prstGeom prst="rect">
            <a:avLst/>
          </a:prstGeom>
        </p:spPr>
      </p:pic>
      <p:sp>
        <p:nvSpPr>
          <p:cNvPr id="6" name="正方形/長方形 5"/>
          <p:cNvSpPr/>
          <p:nvPr/>
        </p:nvSpPr>
        <p:spPr bwMode="auto">
          <a:xfrm>
            <a:off x="3337263" y="4960538"/>
            <a:ext cx="8836848" cy="1896977"/>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961" kern="0" dirty="0">
                <a:solidFill>
                  <a:srgbClr val="002060"/>
                </a:solidFill>
              </a:rPr>
              <a:t>リソースグループや個々の仮想マシンといった単位で権限を設定可能です。</a:t>
            </a:r>
            <a:endParaRPr kumimoji="1" lang="en-US" altLang="ja-JP" sz="1961"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en-US" altLang="ja-JP" sz="1961" kern="0" dirty="0">
                <a:solidFill>
                  <a:srgbClr val="002060"/>
                </a:solidFill>
              </a:rPr>
              <a:t>RBAC</a:t>
            </a:r>
            <a:r>
              <a:rPr kumimoji="1" lang="ja-JP" altLang="en-US" sz="1961" kern="0" dirty="0">
                <a:solidFill>
                  <a:srgbClr val="002060"/>
                </a:solidFill>
              </a:rPr>
              <a:t> の設定は、クラシックポータルには反映されません。例えば </a:t>
            </a:r>
            <a:r>
              <a:rPr kumimoji="1" lang="en-US" altLang="ja-JP" sz="1961" kern="0" dirty="0">
                <a:solidFill>
                  <a:srgbClr val="002060"/>
                </a:solidFill>
              </a:rPr>
              <a:t>RBAC</a:t>
            </a:r>
            <a:r>
              <a:rPr kumimoji="1" lang="ja-JP" altLang="en-US" sz="1961" kern="0" dirty="0">
                <a:solidFill>
                  <a:srgbClr val="002060"/>
                </a:solidFill>
              </a:rPr>
              <a:t> で特定のリソースの「</a:t>
            </a:r>
            <a:r>
              <a:rPr kumimoji="1" lang="ja-JP" altLang="en-US" sz="1961" b="1" kern="0" dirty="0">
                <a:solidFill>
                  <a:srgbClr val="002060"/>
                </a:solidFill>
              </a:rPr>
              <a:t>共同所有者</a:t>
            </a:r>
            <a:r>
              <a:rPr kumimoji="1" lang="ja-JP" altLang="en-US" sz="1961" kern="0" dirty="0">
                <a:solidFill>
                  <a:srgbClr val="002060"/>
                </a:solidFill>
              </a:rPr>
              <a:t>」として権限付与されたユーザーでも、</a:t>
            </a:r>
            <a:br>
              <a:rPr kumimoji="1" lang="en-US" altLang="ja-JP" sz="1961" kern="0" dirty="0">
                <a:solidFill>
                  <a:srgbClr val="002060"/>
                </a:solidFill>
              </a:rPr>
            </a:br>
            <a:r>
              <a:rPr kumimoji="1" lang="ja-JP" altLang="en-US" sz="1961" kern="0" dirty="0">
                <a:solidFill>
                  <a:srgbClr val="002060"/>
                </a:solidFill>
              </a:rPr>
              <a:t>クラシックポータルではそのリソースへのアクセス権を持ちません。</a:t>
            </a:r>
            <a:endParaRPr kumimoji="1" lang="en-US" altLang="ja-JP" sz="1961" kern="0" dirty="0">
              <a:solidFill>
                <a:srgbClr val="002060"/>
              </a:solidFill>
            </a:endParaRPr>
          </a:p>
        </p:txBody>
      </p:sp>
    </p:spTree>
    <p:extLst>
      <p:ext uri="{BB962C8B-B14F-4D97-AF65-F5344CB8AC3E}">
        <p14:creationId xmlns:p14="http://schemas.microsoft.com/office/powerpoint/2010/main" val="1326630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19248" y="228600"/>
            <a:ext cx="11151917" cy="747769"/>
          </a:xfrm>
        </p:spPr>
        <p:txBody>
          <a:bodyPr/>
          <a:lstStyle/>
          <a:p>
            <a:r>
              <a:rPr kumimoji="1" lang="en-US" altLang="ja-JP" dirty="0"/>
              <a:t>ExpressRoute</a:t>
            </a:r>
            <a:endParaRPr kumimoji="1" lang="ja-JP" altLang="en-US" dirty="0"/>
          </a:p>
        </p:txBody>
      </p:sp>
      <p:sp>
        <p:nvSpPr>
          <p:cNvPr id="11" name="Rectangle 10"/>
          <p:cNvSpPr/>
          <p:nvPr/>
        </p:nvSpPr>
        <p:spPr bwMode="auto">
          <a:xfrm>
            <a:off x="2678381" y="3237989"/>
            <a:ext cx="820166" cy="373510"/>
          </a:xfrm>
          <a:prstGeom prst="rect">
            <a:avLst/>
          </a:prstGeom>
          <a:solidFill>
            <a:srgbClr val="012264"/>
          </a:solidFill>
          <a:ln w="10795" cap="flat" cmpd="sng" algn="ctr">
            <a:solidFill>
              <a:srgbClr val="04215B"/>
            </a:solid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12" name="Freeform 539"/>
          <p:cNvSpPr>
            <a:spLocks noChangeAspect="1"/>
          </p:cNvSpPr>
          <p:nvPr/>
        </p:nvSpPr>
        <p:spPr bwMode="auto">
          <a:xfrm>
            <a:off x="351723" y="2376581"/>
            <a:ext cx="2515098" cy="166076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078D7"/>
            </a:solidFill>
          </a:ln>
          <a:extLst/>
        </p:spPr>
        <p:txBody>
          <a:bodyPr lIns="67222" tIns="33611" rIns="67222" bIns="33611"/>
          <a:lstStyle/>
          <a:p>
            <a:pPr defTabSz="685468">
              <a:defRPr/>
            </a:pPr>
            <a:endParaRPr kumimoji="0" lang="en-US" sz="1323" kern="0">
              <a:ln w="76200">
                <a:solidFill>
                  <a:srgbClr val="FFFFFF"/>
                </a:solidFill>
              </a:ln>
              <a:gradFill>
                <a:gsLst>
                  <a:gs pos="0">
                    <a:srgbClr val="505050"/>
                  </a:gs>
                  <a:gs pos="59000">
                    <a:srgbClr val="505050"/>
                  </a:gs>
                </a:gsLst>
                <a:lin ang="0" scaled="0"/>
              </a:gradFill>
            </a:endParaRPr>
          </a:p>
        </p:txBody>
      </p:sp>
      <p:sp>
        <p:nvSpPr>
          <p:cNvPr id="13" name="Freeform 78"/>
          <p:cNvSpPr>
            <a:spLocks noEditPoints="1"/>
          </p:cNvSpPr>
          <p:nvPr/>
        </p:nvSpPr>
        <p:spPr bwMode="black">
          <a:xfrm>
            <a:off x="1890063" y="3080451"/>
            <a:ext cx="717065" cy="714875"/>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a:extLst>
            <a:ext uri="{91240B29-F687-4F45-9708-019B960494DF}">
              <a14:hiddenLine xmlns:a14="http://schemas.microsoft.com/office/drawing/2010/main" w="9525">
                <a:solidFill>
                  <a:srgbClr val="000000"/>
                </a:solidFill>
                <a:round/>
                <a:headEnd/>
                <a:tailEnd/>
              </a14:hiddenLine>
            </a:ext>
          </a:extLst>
        </p:spPr>
        <p:txBody>
          <a:bodyPr lIns="60485" tIns="30243" rIns="60485" bIns="30243"/>
          <a:lstStyle/>
          <a:p>
            <a:pPr defTabSz="913505" eaLnBrk="0" fontAlgn="base" hangingPunct="0">
              <a:spcBef>
                <a:spcPct val="0"/>
              </a:spcBef>
              <a:spcAft>
                <a:spcPct val="0"/>
              </a:spcAft>
              <a:defRPr/>
            </a:pPr>
            <a:endParaRPr kumimoji="0" lang="en-US" sz="1765">
              <a:gradFill>
                <a:gsLst>
                  <a:gs pos="0">
                    <a:srgbClr val="505050"/>
                  </a:gs>
                  <a:gs pos="59000">
                    <a:srgbClr val="505050"/>
                  </a:gs>
                </a:gsLst>
                <a:lin ang="0" scaled="0"/>
              </a:gradFill>
            </a:endParaRPr>
          </a:p>
        </p:txBody>
      </p:sp>
      <p:sp>
        <p:nvSpPr>
          <p:cNvPr id="14" name="TextBox 13"/>
          <p:cNvSpPr txBox="1"/>
          <p:nvPr/>
        </p:nvSpPr>
        <p:spPr bwMode="auto">
          <a:xfrm>
            <a:off x="871117" y="3097923"/>
            <a:ext cx="860813" cy="724109"/>
          </a:xfrm>
          <a:prstGeom prst="rect">
            <a:avLst/>
          </a:prstGeom>
          <a:noFill/>
          <a:ln>
            <a:noFill/>
          </a:ln>
        </p:spPr>
        <p:txBody>
          <a:bodyPr wrap="none" lIns="0" tIns="0" rIns="0" bIns="0">
            <a:spAutoFit/>
          </a:bodyPr>
          <a:lstStyle/>
          <a:p>
            <a:pPr defTabSz="685468" eaLnBrk="0" fontAlgn="base" hangingPunct="0">
              <a:lnSpc>
                <a:spcPct val="90000"/>
              </a:lnSpc>
              <a:spcBef>
                <a:spcPct val="20000"/>
              </a:spcBef>
              <a:spcAft>
                <a:spcPct val="0"/>
              </a:spcAft>
              <a:buSzPct val="80000"/>
              <a:defRPr/>
            </a:pPr>
            <a:r>
              <a:rPr lang="ja-JP" altLang="en-US" sz="2353" dirty="0">
                <a:gradFill>
                  <a:gsLst>
                    <a:gs pos="0">
                      <a:srgbClr val="505050"/>
                    </a:gs>
                    <a:gs pos="59000">
                      <a:srgbClr val="505050"/>
                    </a:gs>
                  </a:gsLst>
                  <a:lin ang="0" scaled="0"/>
                </a:gradFill>
              </a:rPr>
              <a:t>オン</a:t>
            </a:r>
            <a:endParaRPr lang="en-US" altLang="ja-JP" sz="2353" dirty="0">
              <a:gradFill>
                <a:gsLst>
                  <a:gs pos="0">
                    <a:srgbClr val="505050"/>
                  </a:gs>
                  <a:gs pos="59000">
                    <a:srgbClr val="505050"/>
                  </a:gs>
                </a:gsLst>
                <a:lin ang="0" scaled="0"/>
              </a:gradFill>
            </a:endParaRPr>
          </a:p>
          <a:p>
            <a:pPr defTabSz="685468" eaLnBrk="0" fontAlgn="base" hangingPunct="0">
              <a:lnSpc>
                <a:spcPct val="90000"/>
              </a:lnSpc>
              <a:spcBef>
                <a:spcPct val="20000"/>
              </a:spcBef>
              <a:spcAft>
                <a:spcPct val="0"/>
              </a:spcAft>
              <a:buSzPct val="80000"/>
              <a:defRPr/>
            </a:pPr>
            <a:r>
              <a:rPr lang="ja-JP" altLang="en-US" sz="2353" dirty="0">
                <a:gradFill>
                  <a:gsLst>
                    <a:gs pos="0">
                      <a:srgbClr val="505050"/>
                    </a:gs>
                    <a:gs pos="59000">
                      <a:srgbClr val="505050"/>
                    </a:gs>
                  </a:gsLst>
                  <a:lin ang="0" scaled="0"/>
                </a:gradFill>
              </a:rPr>
              <a:t>プレミス</a:t>
            </a:r>
            <a:endParaRPr kumimoji="0" lang="en-US" sz="2353" dirty="0">
              <a:gradFill>
                <a:gsLst>
                  <a:gs pos="0">
                    <a:srgbClr val="505050"/>
                  </a:gs>
                  <a:gs pos="59000">
                    <a:srgbClr val="505050"/>
                  </a:gs>
                </a:gsLst>
                <a:lin ang="0" scaled="0"/>
              </a:gradFill>
            </a:endParaRPr>
          </a:p>
        </p:txBody>
      </p:sp>
      <p:grpSp>
        <p:nvGrpSpPr>
          <p:cNvPr id="15" name="Group 14"/>
          <p:cNvGrpSpPr/>
          <p:nvPr/>
        </p:nvGrpSpPr>
        <p:grpSpPr bwMode="auto">
          <a:xfrm>
            <a:off x="8013073" y="1305739"/>
            <a:ext cx="1100543" cy="1487410"/>
            <a:chOff x="5936940" y="1654482"/>
            <a:chExt cx="854945" cy="1132543"/>
          </a:xfrm>
          <a:solidFill>
            <a:srgbClr val="DE3C00"/>
          </a:solidFill>
        </p:grpSpPr>
        <p:sp>
          <p:nvSpPr>
            <p:cNvPr id="64" name="Rectangle 63"/>
            <p:cNvSpPr/>
            <p:nvPr/>
          </p:nvSpPr>
          <p:spPr bwMode="auto">
            <a:xfrm rot="16200000">
              <a:off x="5469389" y="2219654"/>
              <a:ext cx="1034923" cy="99820"/>
            </a:xfrm>
            <a:prstGeom prst="rect">
              <a:avLst/>
            </a:prstGeom>
            <a:grpFill/>
            <a:ln w="10795" cap="flat" cmpd="sng" algn="ctr">
              <a:solidFill>
                <a:srgbClr val="DE3C00"/>
              </a:solid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65" name="Right Arrow 64"/>
            <p:cNvSpPr/>
            <p:nvPr/>
          </p:nvSpPr>
          <p:spPr bwMode="auto">
            <a:xfrm>
              <a:off x="5936940" y="1654482"/>
              <a:ext cx="854945" cy="209699"/>
            </a:xfrm>
            <a:prstGeom prst="rightArrow">
              <a:avLst/>
            </a:prstGeom>
            <a:grpFill/>
            <a:ln w="10795" cap="flat" cmpd="sng" algn="ctr">
              <a:solidFill>
                <a:srgbClr val="DE3C00"/>
              </a:solid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grpSp>
      <p:grpSp>
        <p:nvGrpSpPr>
          <p:cNvPr id="16" name="Group 15"/>
          <p:cNvGrpSpPr/>
          <p:nvPr/>
        </p:nvGrpSpPr>
        <p:grpSpPr bwMode="auto">
          <a:xfrm>
            <a:off x="8013072" y="4082625"/>
            <a:ext cx="1100544" cy="1448147"/>
            <a:chOff x="5936940" y="3683794"/>
            <a:chExt cx="854946" cy="1007119"/>
          </a:xfrm>
          <a:solidFill>
            <a:srgbClr val="1589DC"/>
          </a:solidFill>
        </p:grpSpPr>
        <p:sp>
          <p:nvSpPr>
            <p:cNvPr id="62" name="Rectangle 61"/>
            <p:cNvSpPr/>
            <p:nvPr/>
          </p:nvSpPr>
          <p:spPr bwMode="auto">
            <a:xfrm rot="16200000">
              <a:off x="5514217" y="4106517"/>
              <a:ext cx="945264" cy="99818"/>
            </a:xfrm>
            <a:prstGeom prst="rect">
              <a:avLst/>
            </a:prstGeom>
            <a:grp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63" name="Right Arrow 62"/>
            <p:cNvSpPr/>
            <p:nvPr/>
          </p:nvSpPr>
          <p:spPr bwMode="auto">
            <a:xfrm>
              <a:off x="5945371" y="4470208"/>
              <a:ext cx="846515" cy="220705"/>
            </a:xfrm>
            <a:prstGeom prst="rightArrow">
              <a:avLst/>
            </a:prstGeom>
            <a:grp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grpSp>
      <p:grpSp>
        <p:nvGrpSpPr>
          <p:cNvPr id="17" name="Group 3"/>
          <p:cNvGrpSpPr/>
          <p:nvPr/>
        </p:nvGrpSpPr>
        <p:grpSpPr bwMode="auto">
          <a:xfrm>
            <a:off x="4741931" y="2824482"/>
            <a:ext cx="2322797" cy="1143683"/>
            <a:chOff x="3395787" y="2808815"/>
            <a:chExt cx="1804440" cy="795378"/>
          </a:xfrm>
          <a:solidFill>
            <a:srgbClr val="FFFFFF"/>
          </a:solidFill>
        </p:grpSpPr>
        <p:grpSp>
          <p:nvGrpSpPr>
            <p:cNvPr id="57" name="Group 4"/>
            <p:cNvGrpSpPr/>
            <p:nvPr/>
          </p:nvGrpSpPr>
          <p:grpSpPr>
            <a:xfrm>
              <a:off x="3395787" y="2808815"/>
              <a:ext cx="1804440" cy="795378"/>
              <a:chOff x="4693625" y="3254337"/>
              <a:chExt cx="3048917" cy="1308187"/>
            </a:xfrm>
            <a:grpFill/>
          </p:grpSpPr>
          <p:sp>
            <p:nvSpPr>
              <p:cNvPr id="59" name="Rectangle 8"/>
              <p:cNvSpPr/>
              <p:nvPr/>
            </p:nvSpPr>
            <p:spPr bwMode="auto">
              <a:xfrm>
                <a:off x="4951866" y="3254337"/>
                <a:ext cx="2514600" cy="1308187"/>
              </a:xfrm>
              <a:prstGeom prst="rect">
                <a:avLst/>
              </a:prstGeom>
              <a:solidFill>
                <a:srgbClr val="048CF5"/>
              </a:solidFill>
              <a:ln w="38100" cap="flat" cmpd="sng" algn="ctr">
                <a:solidFill>
                  <a:srgbClr val="007DDE"/>
                </a:solid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60" name="Oval 18"/>
              <p:cNvSpPr/>
              <p:nvPr/>
            </p:nvSpPr>
            <p:spPr bwMode="auto">
              <a:xfrm>
                <a:off x="4693625" y="3254337"/>
                <a:ext cx="553285" cy="1308187"/>
              </a:xfrm>
              <a:prstGeom prst="ellipse">
                <a:avLst/>
              </a:prstGeom>
              <a:grpFill/>
              <a:ln w="38100" cap="flat" cmpd="sng" algn="ctr">
                <a:solidFill>
                  <a:srgbClr val="007DDE"/>
                </a:solid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61" name="Oval 31"/>
              <p:cNvSpPr/>
              <p:nvPr/>
            </p:nvSpPr>
            <p:spPr bwMode="auto">
              <a:xfrm>
                <a:off x="7189256" y="3254337"/>
                <a:ext cx="553286" cy="1308187"/>
              </a:xfrm>
              <a:prstGeom prst="ellipse">
                <a:avLst/>
              </a:prstGeom>
              <a:solidFill>
                <a:srgbClr val="FFFFFF"/>
              </a:solidFill>
              <a:ln w="38100" cap="flat" cmpd="sng" algn="ctr">
                <a:solidFill>
                  <a:srgbClr val="0078D7"/>
                </a:solid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grpSp>
        <p:sp>
          <p:nvSpPr>
            <p:cNvPr id="58" name="TextBox 7"/>
            <p:cNvSpPr txBox="1"/>
            <p:nvPr/>
          </p:nvSpPr>
          <p:spPr>
            <a:xfrm>
              <a:off x="3891111" y="3070084"/>
              <a:ext cx="880411" cy="346752"/>
            </a:xfrm>
            <a:prstGeom prst="rect">
              <a:avLst/>
            </a:prstGeom>
            <a:noFill/>
            <a:ln>
              <a:noFill/>
            </a:ln>
          </p:spPr>
          <p:txBody>
            <a:bodyPr wrap="none" lIns="0" tIns="0" rIns="0" bIns="0">
              <a:spAutoFit/>
            </a:bodyPr>
            <a:lstStyle/>
            <a:p>
              <a:pPr algn="ctr" defTabSz="685468">
                <a:lnSpc>
                  <a:spcPct val="90000"/>
                </a:lnSpc>
                <a:spcBef>
                  <a:spcPct val="20000"/>
                </a:spcBef>
                <a:buSzPct val="80000"/>
                <a:defRPr/>
              </a:pPr>
              <a:r>
                <a:rPr kumimoji="0" lang="en-US" kern="0" dirty="0">
                  <a:gradFill>
                    <a:gsLst>
                      <a:gs pos="0">
                        <a:srgbClr val="FFFFFF"/>
                      </a:gs>
                      <a:gs pos="59000">
                        <a:srgbClr val="FFFFFF"/>
                      </a:gs>
                    </a:gsLst>
                    <a:lin ang="0" scaled="0"/>
                  </a:gradFill>
                </a:rPr>
                <a:t>Customer’s</a:t>
              </a:r>
              <a:br>
                <a:rPr kumimoji="0" lang="en-US" kern="0" dirty="0">
                  <a:gradFill>
                    <a:gsLst>
                      <a:gs pos="0">
                        <a:srgbClr val="FFFFFF"/>
                      </a:gs>
                      <a:gs pos="59000">
                        <a:srgbClr val="FFFFFF"/>
                      </a:gs>
                    </a:gsLst>
                    <a:lin ang="0" scaled="0"/>
                  </a:gradFill>
                </a:rPr>
              </a:br>
              <a:r>
                <a:rPr kumimoji="0" lang="en-US" kern="0" dirty="0">
                  <a:gradFill>
                    <a:gsLst>
                      <a:gs pos="0">
                        <a:srgbClr val="FFFFFF"/>
                      </a:gs>
                      <a:gs pos="59000">
                        <a:srgbClr val="FFFFFF"/>
                      </a:gs>
                    </a:gsLst>
                    <a:lin ang="0" scaled="0"/>
                  </a:gradFill>
                </a:rPr>
                <a:t>connection</a:t>
              </a:r>
            </a:p>
          </p:txBody>
        </p:sp>
      </p:grpSp>
      <p:sp>
        <p:nvSpPr>
          <p:cNvPr id="18" name="Right Arrow 18"/>
          <p:cNvSpPr/>
          <p:nvPr/>
        </p:nvSpPr>
        <p:spPr bwMode="auto">
          <a:xfrm>
            <a:off x="8652991" y="3253552"/>
            <a:ext cx="496458" cy="319041"/>
          </a:xfrm>
          <a:prstGeom prst="rightArrow">
            <a:avLst/>
          </a:prstGeom>
          <a:solidFill>
            <a:srgbClr val="58024D"/>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19" name="Freeform 19"/>
          <p:cNvSpPr/>
          <p:nvPr/>
        </p:nvSpPr>
        <p:spPr bwMode="auto">
          <a:xfrm>
            <a:off x="4656430" y="3105705"/>
            <a:ext cx="482451" cy="164967"/>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20" name="Freeform 20"/>
          <p:cNvSpPr/>
          <p:nvPr/>
        </p:nvSpPr>
        <p:spPr bwMode="auto">
          <a:xfrm>
            <a:off x="4656430" y="3360937"/>
            <a:ext cx="482451" cy="164967"/>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21" name="Freeform 21"/>
          <p:cNvSpPr/>
          <p:nvPr/>
        </p:nvSpPr>
        <p:spPr bwMode="auto">
          <a:xfrm>
            <a:off x="4656430" y="3625507"/>
            <a:ext cx="479338" cy="158742"/>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grpSp>
        <p:nvGrpSpPr>
          <p:cNvPr id="4" name="グループ化 3"/>
          <p:cNvGrpSpPr/>
          <p:nvPr/>
        </p:nvGrpSpPr>
        <p:grpSpPr>
          <a:xfrm>
            <a:off x="803520" y="4689084"/>
            <a:ext cx="5348341" cy="1588019"/>
            <a:chOff x="842595" y="5344668"/>
            <a:chExt cx="5455586" cy="1619862"/>
          </a:xfrm>
        </p:grpSpPr>
        <p:sp>
          <p:nvSpPr>
            <p:cNvPr id="22" name="Rectangle 49"/>
            <p:cNvSpPr/>
            <p:nvPr/>
          </p:nvSpPr>
          <p:spPr bwMode="auto">
            <a:xfrm>
              <a:off x="848661" y="5344668"/>
              <a:ext cx="815515" cy="326934"/>
            </a:xfrm>
            <a:prstGeom prst="rect">
              <a:avLst/>
            </a:prstGeom>
            <a:solidFill>
              <a:srgbClr val="B4009E">
                <a:lumMod val="50000"/>
              </a:srgbClr>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2353" kern="0" spc="-37" dirty="0">
                <a:solidFill>
                  <a:schemeClr val="tx1">
                    <a:lumMod val="50000"/>
                  </a:schemeClr>
                </a:solidFill>
              </a:endParaRPr>
            </a:p>
          </p:txBody>
        </p:sp>
        <p:sp>
          <p:nvSpPr>
            <p:cNvPr id="23" name="Rectangle 50"/>
            <p:cNvSpPr/>
            <p:nvPr/>
          </p:nvSpPr>
          <p:spPr bwMode="auto">
            <a:xfrm>
              <a:off x="848661" y="5753170"/>
              <a:ext cx="815515" cy="326934"/>
            </a:xfrm>
            <a:prstGeom prst="rect">
              <a:avLst/>
            </a:prstGeom>
            <a:solidFill>
              <a:srgbClr val="1589DC"/>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2353" kern="0" spc="-37" dirty="0">
                <a:solidFill>
                  <a:schemeClr val="tx1">
                    <a:lumMod val="50000"/>
                  </a:schemeClr>
                </a:solidFill>
              </a:endParaRPr>
            </a:p>
          </p:txBody>
        </p:sp>
        <p:sp>
          <p:nvSpPr>
            <p:cNvPr id="24" name="TextBox 51"/>
            <p:cNvSpPr txBox="1">
              <a:spLocks noChangeArrowheads="1"/>
            </p:cNvSpPr>
            <p:nvPr/>
          </p:nvSpPr>
          <p:spPr bwMode="auto">
            <a:xfrm>
              <a:off x="1792877" y="5388641"/>
              <a:ext cx="4171259" cy="33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98500">
                <a:defRPr>
                  <a:solidFill>
                    <a:schemeClr val="tx1"/>
                  </a:solidFill>
                  <a:latin typeface="Segoe UI" panose="020B0502040204020203" pitchFamily="34" charset="0"/>
                  <a:ea typeface="MS PGothic" pitchFamily="34" charset="-128"/>
                </a:defRPr>
              </a:lvl1pPr>
              <a:lvl2pPr defTabSz="698500">
                <a:defRPr>
                  <a:solidFill>
                    <a:schemeClr val="tx1"/>
                  </a:solidFill>
                  <a:latin typeface="Segoe UI" panose="020B0502040204020203" pitchFamily="34" charset="0"/>
                  <a:ea typeface="MS PGothic" pitchFamily="34" charset="-128"/>
                </a:defRPr>
              </a:lvl2pPr>
              <a:lvl3pPr defTabSz="698500">
                <a:defRPr>
                  <a:solidFill>
                    <a:schemeClr val="tx1"/>
                  </a:solidFill>
                  <a:latin typeface="Segoe UI" panose="020B0502040204020203" pitchFamily="34" charset="0"/>
                  <a:ea typeface="MS PGothic" pitchFamily="34" charset="-128"/>
                </a:defRPr>
              </a:lvl3pPr>
              <a:lvl4pPr defTabSz="698500">
                <a:defRPr>
                  <a:solidFill>
                    <a:schemeClr val="tx1"/>
                  </a:solidFill>
                  <a:latin typeface="Segoe UI" panose="020B0502040204020203" pitchFamily="34" charset="0"/>
                  <a:ea typeface="MS PGothic" pitchFamily="34" charset="-128"/>
                </a:defRPr>
              </a:lvl4pPr>
              <a:lvl5pPr defTabSz="698500">
                <a:defRPr>
                  <a:solidFill>
                    <a:schemeClr val="tx1"/>
                  </a:solidFill>
                  <a:latin typeface="Segoe UI" panose="020B0502040204020203" pitchFamily="34" charset="0"/>
                  <a:ea typeface="MS PGothic" pitchFamily="34" charset="-128"/>
                </a:defRPr>
              </a:lvl5pPr>
              <a:lvl6pPr marL="23225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defTabSz="684740" eaLnBrk="0" fontAlgn="base" hangingPunct="0">
                <a:lnSpc>
                  <a:spcPct val="90000"/>
                </a:lnSpc>
                <a:spcBef>
                  <a:spcPct val="20000"/>
                </a:spcBef>
                <a:spcAft>
                  <a:spcPct val="0"/>
                </a:spcAft>
                <a:buSzPct val="80000"/>
                <a:defRPr/>
              </a:pPr>
              <a:r>
                <a:rPr kumimoji="0" lang="en-US" altLang="en-US" sz="2353" dirty="0">
                  <a:solidFill>
                    <a:schemeClr val="tx1">
                      <a:lumMod val="50000"/>
                    </a:schemeClr>
                  </a:solidFill>
                  <a:latin typeface="+mn-lt"/>
                  <a:ea typeface="+mn-ea"/>
                </a:rPr>
                <a:t>Azure </a:t>
              </a:r>
              <a:r>
                <a:rPr kumimoji="0" lang="ja-JP" altLang="en-US" sz="2353" dirty="0">
                  <a:solidFill>
                    <a:schemeClr val="tx1">
                      <a:lumMod val="50000"/>
                    </a:schemeClr>
                  </a:solidFill>
                  <a:latin typeface="+mn-lt"/>
                  <a:ea typeface="+mn-ea"/>
                </a:rPr>
                <a:t>パブリック </a:t>
              </a:r>
              <a:r>
                <a:rPr kumimoji="0" lang="en-US" altLang="ja-JP" sz="2353" dirty="0">
                  <a:solidFill>
                    <a:schemeClr val="tx1">
                      <a:lumMod val="50000"/>
                    </a:schemeClr>
                  </a:solidFill>
                  <a:latin typeface="+mn-lt"/>
                  <a:ea typeface="+mn-ea"/>
                </a:rPr>
                <a:t>IP </a:t>
              </a:r>
              <a:r>
                <a:rPr kumimoji="0" lang="ja-JP" altLang="en-US" sz="2353" dirty="0" err="1">
                  <a:solidFill>
                    <a:schemeClr val="tx1">
                      <a:lumMod val="50000"/>
                    </a:schemeClr>
                  </a:solidFill>
                  <a:latin typeface="+mn-lt"/>
                  <a:ea typeface="+mn-ea"/>
                </a:rPr>
                <a:t>への</a:t>
              </a:r>
              <a:r>
                <a:rPr kumimoji="0" lang="ja-JP" altLang="en-US" sz="2353" dirty="0">
                  <a:solidFill>
                    <a:schemeClr val="tx1">
                      <a:lumMod val="50000"/>
                    </a:schemeClr>
                  </a:solidFill>
                  <a:latin typeface="+mn-lt"/>
                  <a:ea typeface="+mn-ea"/>
                </a:rPr>
                <a:t>トラフィック</a:t>
              </a:r>
              <a:endParaRPr kumimoji="0" lang="en-US" altLang="en-US" sz="2353" dirty="0">
                <a:solidFill>
                  <a:schemeClr val="tx1">
                    <a:lumMod val="50000"/>
                  </a:schemeClr>
                </a:solidFill>
                <a:latin typeface="+mn-lt"/>
                <a:ea typeface="+mn-ea"/>
              </a:endParaRPr>
            </a:p>
          </p:txBody>
        </p:sp>
        <p:sp>
          <p:nvSpPr>
            <p:cNvPr id="25" name="TextBox 52"/>
            <p:cNvSpPr txBox="1">
              <a:spLocks noChangeArrowheads="1"/>
            </p:cNvSpPr>
            <p:nvPr/>
          </p:nvSpPr>
          <p:spPr bwMode="auto">
            <a:xfrm>
              <a:off x="1792877" y="5776935"/>
              <a:ext cx="3700337" cy="332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98500">
                <a:defRPr>
                  <a:solidFill>
                    <a:schemeClr val="tx1"/>
                  </a:solidFill>
                  <a:latin typeface="Segoe UI" panose="020B0502040204020203" pitchFamily="34" charset="0"/>
                  <a:ea typeface="MS PGothic" pitchFamily="34" charset="-128"/>
                </a:defRPr>
              </a:lvl1pPr>
              <a:lvl2pPr defTabSz="698500">
                <a:defRPr>
                  <a:solidFill>
                    <a:schemeClr val="tx1"/>
                  </a:solidFill>
                  <a:latin typeface="Segoe UI" panose="020B0502040204020203" pitchFamily="34" charset="0"/>
                  <a:ea typeface="MS PGothic" pitchFamily="34" charset="-128"/>
                </a:defRPr>
              </a:lvl2pPr>
              <a:lvl3pPr defTabSz="698500">
                <a:defRPr>
                  <a:solidFill>
                    <a:schemeClr val="tx1"/>
                  </a:solidFill>
                  <a:latin typeface="Segoe UI" panose="020B0502040204020203" pitchFamily="34" charset="0"/>
                  <a:ea typeface="MS PGothic" pitchFamily="34" charset="-128"/>
                </a:defRPr>
              </a:lvl3pPr>
              <a:lvl4pPr defTabSz="698500">
                <a:defRPr>
                  <a:solidFill>
                    <a:schemeClr val="tx1"/>
                  </a:solidFill>
                  <a:latin typeface="Segoe UI" panose="020B0502040204020203" pitchFamily="34" charset="0"/>
                  <a:ea typeface="MS PGothic" pitchFamily="34" charset="-128"/>
                </a:defRPr>
              </a:lvl4pPr>
              <a:lvl5pPr defTabSz="698500">
                <a:defRPr>
                  <a:solidFill>
                    <a:schemeClr val="tx1"/>
                  </a:solidFill>
                  <a:latin typeface="Segoe UI" panose="020B0502040204020203" pitchFamily="34" charset="0"/>
                  <a:ea typeface="MS PGothic" pitchFamily="34" charset="-128"/>
                </a:defRPr>
              </a:lvl5pPr>
              <a:lvl6pPr marL="23225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defTabSz="684740" eaLnBrk="0" fontAlgn="base" hangingPunct="0">
                <a:lnSpc>
                  <a:spcPct val="90000"/>
                </a:lnSpc>
                <a:spcBef>
                  <a:spcPct val="20000"/>
                </a:spcBef>
                <a:spcAft>
                  <a:spcPct val="0"/>
                </a:spcAft>
                <a:buSzPct val="80000"/>
                <a:defRPr/>
              </a:pPr>
              <a:r>
                <a:rPr kumimoji="0" lang="ja-JP" altLang="en-US" sz="2353" dirty="0">
                  <a:solidFill>
                    <a:schemeClr val="tx1">
                      <a:lumMod val="50000"/>
                    </a:schemeClr>
                  </a:solidFill>
                  <a:latin typeface="+mn-lt"/>
                  <a:ea typeface="+mn-ea"/>
                </a:rPr>
                <a:t>仮想ネットワークへのトラフィック</a:t>
              </a:r>
              <a:endParaRPr kumimoji="0" lang="en-US" altLang="en-US" sz="2353" dirty="0">
                <a:solidFill>
                  <a:schemeClr val="tx1">
                    <a:lumMod val="50000"/>
                  </a:schemeClr>
                </a:solidFill>
                <a:latin typeface="+mn-lt"/>
                <a:ea typeface="+mn-ea"/>
              </a:endParaRPr>
            </a:p>
          </p:txBody>
        </p:sp>
        <p:sp>
          <p:nvSpPr>
            <p:cNvPr id="26" name="Rectangle 53"/>
            <p:cNvSpPr/>
            <p:nvPr/>
          </p:nvSpPr>
          <p:spPr bwMode="auto">
            <a:xfrm>
              <a:off x="842595" y="6172612"/>
              <a:ext cx="815515" cy="326934"/>
            </a:xfrm>
            <a:prstGeom prst="rect">
              <a:avLst/>
            </a:prstGeom>
            <a:solidFill>
              <a:srgbClr val="DE3C00"/>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2353" kern="0" spc="-37" dirty="0">
                <a:solidFill>
                  <a:schemeClr val="tx1">
                    <a:lumMod val="50000"/>
                  </a:schemeClr>
                </a:solidFill>
              </a:endParaRPr>
            </a:p>
          </p:txBody>
        </p:sp>
        <p:sp>
          <p:nvSpPr>
            <p:cNvPr id="27" name="TextBox 54"/>
            <p:cNvSpPr txBox="1">
              <a:spLocks noChangeArrowheads="1"/>
            </p:cNvSpPr>
            <p:nvPr/>
          </p:nvSpPr>
          <p:spPr bwMode="auto">
            <a:xfrm>
              <a:off x="1786811" y="6225901"/>
              <a:ext cx="4511370" cy="738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698500">
                <a:defRPr>
                  <a:solidFill>
                    <a:schemeClr val="tx1"/>
                  </a:solidFill>
                  <a:latin typeface="Segoe UI" panose="020B0502040204020203" pitchFamily="34" charset="0"/>
                  <a:ea typeface="MS PGothic" pitchFamily="34" charset="-128"/>
                </a:defRPr>
              </a:lvl1pPr>
              <a:lvl2pPr defTabSz="698500">
                <a:defRPr>
                  <a:solidFill>
                    <a:schemeClr val="tx1"/>
                  </a:solidFill>
                  <a:latin typeface="Segoe UI" panose="020B0502040204020203" pitchFamily="34" charset="0"/>
                  <a:ea typeface="MS PGothic" pitchFamily="34" charset="-128"/>
                </a:defRPr>
              </a:lvl2pPr>
              <a:lvl3pPr defTabSz="698500">
                <a:defRPr>
                  <a:solidFill>
                    <a:schemeClr val="tx1"/>
                  </a:solidFill>
                  <a:latin typeface="Segoe UI" panose="020B0502040204020203" pitchFamily="34" charset="0"/>
                  <a:ea typeface="MS PGothic" pitchFamily="34" charset="-128"/>
                </a:defRPr>
              </a:lvl3pPr>
              <a:lvl4pPr defTabSz="698500">
                <a:defRPr>
                  <a:solidFill>
                    <a:schemeClr val="tx1"/>
                  </a:solidFill>
                  <a:latin typeface="Segoe UI" panose="020B0502040204020203" pitchFamily="34" charset="0"/>
                  <a:ea typeface="MS PGothic" pitchFamily="34" charset="-128"/>
                </a:defRPr>
              </a:lvl4pPr>
              <a:lvl5pPr defTabSz="698500">
                <a:defRPr>
                  <a:solidFill>
                    <a:schemeClr val="tx1"/>
                  </a:solidFill>
                  <a:latin typeface="Segoe UI" panose="020B0502040204020203" pitchFamily="34" charset="0"/>
                  <a:ea typeface="MS PGothic" pitchFamily="34" charset="-128"/>
                </a:defRPr>
              </a:lvl5pPr>
              <a:lvl6pPr marL="23225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6pPr>
              <a:lvl7pPr marL="27797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7pPr>
              <a:lvl8pPr marL="32369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8pPr>
              <a:lvl9pPr marL="3694113" indent="-36513" defTabSz="698500" eaLnBrk="0" fontAlgn="base" hangingPunct="0">
                <a:spcBef>
                  <a:spcPct val="0"/>
                </a:spcBef>
                <a:spcAft>
                  <a:spcPct val="0"/>
                </a:spcAft>
                <a:defRPr>
                  <a:solidFill>
                    <a:schemeClr val="tx1"/>
                  </a:solidFill>
                  <a:latin typeface="Segoe UI" panose="020B0502040204020203" pitchFamily="34" charset="0"/>
                  <a:ea typeface="MS PGothic" pitchFamily="34" charset="-128"/>
                </a:defRPr>
              </a:lvl9pPr>
            </a:lstStyle>
            <a:p>
              <a:pPr defTabSz="684740" eaLnBrk="0" fontAlgn="base" hangingPunct="0">
                <a:lnSpc>
                  <a:spcPct val="90000"/>
                </a:lnSpc>
                <a:spcBef>
                  <a:spcPct val="20000"/>
                </a:spcBef>
                <a:spcAft>
                  <a:spcPct val="0"/>
                </a:spcAft>
                <a:buSzPct val="80000"/>
                <a:defRPr/>
              </a:pPr>
              <a:r>
                <a:rPr kumimoji="0" lang="en-US" altLang="en-US" sz="2353" dirty="0">
                  <a:solidFill>
                    <a:schemeClr val="tx1">
                      <a:lumMod val="50000"/>
                    </a:schemeClr>
                  </a:solidFill>
                  <a:latin typeface="+mn-lt"/>
                  <a:ea typeface="+mn-ea"/>
                </a:rPr>
                <a:t>Office 365, CRM Online (</a:t>
              </a:r>
              <a:r>
                <a:rPr kumimoji="0" lang="ja-JP" altLang="en-US" sz="2353" dirty="0">
                  <a:solidFill>
                    <a:schemeClr val="tx1">
                      <a:lumMod val="50000"/>
                    </a:schemeClr>
                  </a:solidFill>
                  <a:latin typeface="+mn-lt"/>
                  <a:ea typeface="+mn-ea"/>
                </a:rPr>
                <a:t>間もなく</a:t>
              </a:r>
              <a:r>
                <a:rPr kumimoji="0" lang="en-US" altLang="en-US" sz="2353" dirty="0">
                  <a:solidFill>
                    <a:schemeClr val="tx1">
                      <a:lumMod val="50000"/>
                    </a:schemeClr>
                  </a:solidFill>
                  <a:latin typeface="+mn-lt"/>
                  <a:ea typeface="+mn-ea"/>
                </a:rPr>
                <a:t>)</a:t>
              </a:r>
              <a:r>
                <a:rPr lang="ja-JP" altLang="en-US" sz="2353" dirty="0">
                  <a:solidFill>
                    <a:schemeClr val="tx1">
                      <a:lumMod val="50000"/>
                    </a:schemeClr>
                  </a:solidFill>
                  <a:latin typeface="+mn-lt"/>
                  <a:ea typeface="+mn-ea"/>
                </a:rPr>
                <a:t> </a:t>
              </a:r>
              <a:endParaRPr lang="en-US" altLang="ja-JP" sz="2353" dirty="0">
                <a:solidFill>
                  <a:schemeClr val="tx1">
                    <a:lumMod val="50000"/>
                  </a:schemeClr>
                </a:solidFill>
                <a:latin typeface="+mn-lt"/>
                <a:ea typeface="+mn-ea"/>
              </a:endParaRPr>
            </a:p>
            <a:p>
              <a:pPr defTabSz="684740" eaLnBrk="0" fontAlgn="base" hangingPunct="0">
                <a:lnSpc>
                  <a:spcPct val="90000"/>
                </a:lnSpc>
                <a:spcBef>
                  <a:spcPct val="20000"/>
                </a:spcBef>
                <a:spcAft>
                  <a:spcPct val="0"/>
                </a:spcAft>
                <a:buSzPct val="80000"/>
                <a:defRPr/>
              </a:pPr>
              <a:r>
                <a:rPr lang="ja-JP" altLang="en-US" sz="2353" dirty="0" err="1">
                  <a:solidFill>
                    <a:schemeClr val="tx1">
                      <a:lumMod val="50000"/>
                    </a:schemeClr>
                  </a:solidFill>
                  <a:latin typeface="+mn-lt"/>
                  <a:ea typeface="+mn-ea"/>
                </a:rPr>
                <a:t>への</a:t>
              </a:r>
              <a:r>
                <a:rPr lang="ja-JP" altLang="en-US" sz="2353" dirty="0">
                  <a:solidFill>
                    <a:schemeClr val="tx1">
                      <a:lumMod val="50000"/>
                    </a:schemeClr>
                  </a:solidFill>
                  <a:latin typeface="+mn-lt"/>
                  <a:ea typeface="+mn-ea"/>
                </a:rPr>
                <a:t>トラフィック</a:t>
              </a:r>
              <a:endParaRPr kumimoji="0" lang="en-US" altLang="en-US" sz="2353" dirty="0">
                <a:solidFill>
                  <a:schemeClr val="tx1">
                    <a:lumMod val="50000"/>
                  </a:schemeClr>
                </a:solidFill>
                <a:latin typeface="+mn-lt"/>
                <a:ea typeface="+mn-ea"/>
              </a:endParaRPr>
            </a:p>
          </p:txBody>
        </p:sp>
      </p:grpSp>
      <p:grpSp>
        <p:nvGrpSpPr>
          <p:cNvPr id="28" name="Group 83"/>
          <p:cNvGrpSpPr>
            <a:grpSpLocks/>
          </p:cNvGrpSpPr>
          <p:nvPr/>
        </p:nvGrpSpPr>
        <p:grpSpPr bwMode="auto">
          <a:xfrm>
            <a:off x="8946577" y="534708"/>
            <a:ext cx="2546648" cy="1692010"/>
            <a:chOff x="8946776" y="982662"/>
            <a:chExt cx="2546970" cy="1691982"/>
          </a:xfrm>
        </p:grpSpPr>
        <p:sp>
          <p:nvSpPr>
            <p:cNvPr id="52"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DE3C00"/>
              </a:solidFill>
            </a:ln>
            <a:extLst/>
          </p:spPr>
          <p:txBody>
            <a:bodyPr lIns="67222" tIns="33611" rIns="67222" bIns="33611"/>
            <a:lstStyle/>
            <a:p>
              <a:pPr defTabSz="685468">
                <a:defRPr/>
              </a:pPr>
              <a:endParaRPr kumimoji="0" lang="en-US" sz="1323" kern="0">
                <a:gradFill>
                  <a:gsLst>
                    <a:gs pos="0">
                      <a:srgbClr val="505050"/>
                    </a:gs>
                    <a:gs pos="59000">
                      <a:srgbClr val="505050"/>
                    </a:gs>
                  </a:gsLst>
                  <a:lin ang="0" scaled="0"/>
                </a:gradFill>
              </a:endParaRPr>
            </a:p>
          </p:txBody>
        </p:sp>
        <p:pic>
          <p:nvPicPr>
            <p:cNvPr id="53" name="Picture 8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41954" y="1183111"/>
              <a:ext cx="657364" cy="657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8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90037" y="1942881"/>
              <a:ext cx="5429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8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18452" y="1942881"/>
              <a:ext cx="557336" cy="557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8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61278" y="1942881"/>
              <a:ext cx="563781" cy="56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89"/>
          <p:cNvGrpSpPr>
            <a:grpSpLocks/>
          </p:cNvGrpSpPr>
          <p:nvPr/>
        </p:nvGrpSpPr>
        <p:grpSpPr bwMode="auto">
          <a:xfrm>
            <a:off x="8946577" y="2507355"/>
            <a:ext cx="2546648" cy="1692010"/>
            <a:chOff x="8946776" y="2955276"/>
            <a:chExt cx="2546970" cy="1691982"/>
          </a:xfrm>
        </p:grpSpPr>
        <p:sp>
          <p:nvSpPr>
            <p:cNvPr id="41"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B4009E">
                  <a:lumMod val="50000"/>
                </a:srgbClr>
              </a:solidFill>
            </a:ln>
            <a:extLst/>
          </p:spPr>
          <p:txBody>
            <a:bodyPr lIns="67222" tIns="33611" rIns="67222" bIns="33611"/>
            <a:lstStyle/>
            <a:p>
              <a:pPr defTabSz="685468">
                <a:defRPr/>
              </a:pPr>
              <a:endParaRPr kumimoji="0" lang="en-US" sz="1323" kern="0">
                <a:gradFill>
                  <a:gsLst>
                    <a:gs pos="0">
                      <a:srgbClr val="505050"/>
                    </a:gs>
                    <a:gs pos="59000">
                      <a:srgbClr val="505050"/>
                    </a:gs>
                  </a:gsLst>
                  <a:lin ang="0" scaled="0"/>
                </a:gradFill>
              </a:endParaRPr>
            </a:p>
          </p:txBody>
        </p:sp>
        <p:pic>
          <p:nvPicPr>
            <p:cNvPr id="42" name="Picture 9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53111" y="2971886"/>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9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50669"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93"/>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48338"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94"/>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69669" y="4214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95"/>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246008"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9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43678"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97"/>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14910" y="4214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8"/>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699830" y="4214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99"/>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84750" y="4214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00"/>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441348" y="3833894"/>
              <a:ext cx="272968" cy="27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101"/>
          <p:cNvGrpSpPr>
            <a:grpSpLocks/>
          </p:cNvGrpSpPr>
          <p:nvPr/>
        </p:nvGrpSpPr>
        <p:grpSpPr bwMode="auto">
          <a:xfrm>
            <a:off x="8946578" y="4443797"/>
            <a:ext cx="2546647" cy="1692010"/>
            <a:chOff x="8946776" y="4891686"/>
            <a:chExt cx="2546969" cy="1691982"/>
          </a:xfrm>
        </p:grpSpPr>
        <p:sp>
          <p:nvSpPr>
            <p:cNvPr id="36"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472C1"/>
              </a:solidFill>
            </a:ln>
            <a:extLst/>
          </p:spPr>
          <p:txBody>
            <a:bodyPr lIns="67222" tIns="33611" rIns="67222" bIns="33611"/>
            <a:lstStyle/>
            <a:p>
              <a:pPr defTabSz="685468">
                <a:defRPr/>
              </a:pPr>
              <a:endParaRPr kumimoji="0" lang="en-US" sz="1323" kern="0">
                <a:gradFill>
                  <a:gsLst>
                    <a:gs pos="0">
                      <a:srgbClr val="505050"/>
                    </a:gs>
                    <a:gs pos="59000">
                      <a:srgbClr val="505050"/>
                    </a:gs>
                  </a:gsLst>
                  <a:lin ang="0" scaled="0"/>
                </a:gradFill>
              </a:endParaRPr>
            </a:p>
          </p:txBody>
        </p:sp>
        <p:pic>
          <p:nvPicPr>
            <p:cNvPr id="37" name="Picture 103"/>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266237" y="5913772"/>
              <a:ext cx="462449" cy="462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04"/>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0631326" y="5913772"/>
              <a:ext cx="555290" cy="555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5"/>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922219" y="5913772"/>
              <a:ext cx="515575" cy="51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6"/>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704415" y="4973841"/>
              <a:ext cx="780290" cy="780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Rectangle 31"/>
          <p:cNvSpPr/>
          <p:nvPr/>
        </p:nvSpPr>
        <p:spPr bwMode="auto">
          <a:xfrm>
            <a:off x="6939512" y="3625507"/>
            <a:ext cx="527583" cy="158742"/>
          </a:xfrm>
          <a:prstGeom prst="rect">
            <a:avLst/>
          </a:prstGeom>
          <a:solidFill>
            <a:srgbClr val="1589DC"/>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32" name="Rectangle 32"/>
          <p:cNvSpPr/>
          <p:nvPr/>
        </p:nvSpPr>
        <p:spPr bwMode="auto">
          <a:xfrm>
            <a:off x="6944181" y="3360937"/>
            <a:ext cx="527584" cy="168080"/>
          </a:xfrm>
          <a:prstGeom prst="rect">
            <a:avLst/>
          </a:prstGeom>
          <a:solidFill>
            <a:srgbClr val="58024D"/>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33" name="Rectangle 33"/>
          <p:cNvSpPr/>
          <p:nvPr/>
        </p:nvSpPr>
        <p:spPr bwMode="auto">
          <a:xfrm>
            <a:off x="6939512" y="3097923"/>
            <a:ext cx="527583" cy="168080"/>
          </a:xfrm>
          <a:prstGeom prst="rect">
            <a:avLst/>
          </a:prstGeom>
          <a:solidFill>
            <a:srgbClr val="DE3C00"/>
          </a:solidFill>
          <a:ln w="10795" cap="flat" cmpd="sng" algn="ctr">
            <a:noFill/>
            <a:prstDash val="solid"/>
            <a:headEnd type="none" w="med" len="med"/>
            <a:tailEnd type="none" w="med" len="med"/>
          </a:ln>
          <a:effectLst/>
        </p:spPr>
        <p:txBody>
          <a:bodyPr lIns="134445" tIns="107555" rIns="134445" bIns="107555"/>
          <a:lstStyle/>
          <a:p>
            <a:pPr algn="ctr" defTabSz="671939" fontAlgn="base">
              <a:lnSpc>
                <a:spcPct val="90000"/>
              </a:lnSpc>
              <a:spcBef>
                <a:spcPct val="0"/>
              </a:spcBef>
              <a:spcAft>
                <a:spcPct val="0"/>
              </a:spcAft>
              <a:defRPr/>
            </a:pPr>
            <a:endParaRPr kumimoji="0" lang="en-US" sz="1470" kern="0" spc="-37" dirty="0">
              <a:gradFill>
                <a:gsLst>
                  <a:gs pos="0">
                    <a:srgbClr val="505050"/>
                  </a:gs>
                  <a:gs pos="59000">
                    <a:srgbClr val="505050"/>
                  </a:gs>
                </a:gsLst>
                <a:lin ang="0" scaled="0"/>
              </a:gradFill>
            </a:endParaRPr>
          </a:p>
        </p:txBody>
      </p:sp>
      <p:sp>
        <p:nvSpPr>
          <p:cNvPr id="34" name="Rectangle 34"/>
          <p:cNvSpPr/>
          <p:nvPr/>
        </p:nvSpPr>
        <p:spPr bwMode="auto">
          <a:xfrm>
            <a:off x="7458641" y="2793154"/>
            <a:ext cx="1232782" cy="1289472"/>
          </a:xfrm>
          <a:prstGeom prst="rect">
            <a:avLst/>
          </a:prstGeom>
          <a:solidFill>
            <a:srgbClr val="FFFFFF"/>
          </a:solidFill>
          <a:ln w="76200" cap="flat" cmpd="sng" algn="ctr">
            <a:solidFill>
              <a:srgbClr val="002060"/>
            </a:solidFill>
            <a:prstDash val="solid"/>
            <a:headEnd type="none" w="med" len="med"/>
            <a:tailEnd type="none" w="med" len="med"/>
          </a:ln>
          <a:effectLst/>
        </p:spPr>
        <p:txBody>
          <a:bodyPr lIns="134445" tIns="107555" rIns="134445" bIns="107555" anchor="ctr"/>
          <a:lstStyle/>
          <a:p>
            <a:pPr algn="ctr" defTabSz="671939" fontAlgn="base">
              <a:lnSpc>
                <a:spcPct val="90000"/>
              </a:lnSpc>
              <a:spcBef>
                <a:spcPct val="0"/>
              </a:spcBef>
              <a:spcAft>
                <a:spcPct val="0"/>
              </a:spcAft>
              <a:defRPr/>
            </a:pPr>
            <a:r>
              <a:rPr kumimoji="0" lang="en-US" sz="1765" kern="0" spc="-37" dirty="0">
                <a:gradFill>
                  <a:gsLst>
                    <a:gs pos="0">
                      <a:srgbClr val="505050"/>
                    </a:gs>
                    <a:gs pos="59000">
                      <a:srgbClr val="505050"/>
                    </a:gs>
                  </a:gsLst>
                  <a:lin ang="0" scaled="0"/>
                </a:gradFill>
              </a:rPr>
              <a:t>Microsoft Edge</a:t>
            </a:r>
          </a:p>
        </p:txBody>
      </p:sp>
      <p:sp>
        <p:nvSpPr>
          <p:cNvPr id="35" name="Rectangle 17"/>
          <p:cNvSpPr/>
          <p:nvPr/>
        </p:nvSpPr>
        <p:spPr bwMode="auto">
          <a:xfrm>
            <a:off x="3403077" y="2756630"/>
            <a:ext cx="1232782" cy="1289472"/>
          </a:xfrm>
          <a:prstGeom prst="rect">
            <a:avLst/>
          </a:prstGeom>
          <a:solidFill>
            <a:srgbClr val="FFFFFF"/>
          </a:solidFill>
          <a:ln w="76200" cap="flat" cmpd="sng" algn="ctr">
            <a:solidFill>
              <a:srgbClr val="002060"/>
            </a:solidFill>
            <a:prstDash val="solid"/>
            <a:headEnd type="none" w="med" len="med"/>
            <a:tailEnd type="none" w="med" len="med"/>
          </a:ln>
          <a:effectLst/>
        </p:spPr>
        <p:txBody>
          <a:bodyPr lIns="134445" tIns="107555" rIns="134445" bIns="107555" anchor="ctr"/>
          <a:lstStyle/>
          <a:p>
            <a:pPr algn="ctr" defTabSz="671939" fontAlgn="base">
              <a:lnSpc>
                <a:spcPct val="90000"/>
              </a:lnSpc>
              <a:spcBef>
                <a:spcPct val="0"/>
              </a:spcBef>
              <a:spcAft>
                <a:spcPct val="0"/>
              </a:spcAft>
              <a:defRPr/>
            </a:pPr>
            <a:r>
              <a:rPr kumimoji="0" lang="en-US" sz="2353" kern="0" spc="-37" dirty="0">
                <a:gradFill>
                  <a:gsLst>
                    <a:gs pos="0">
                      <a:srgbClr val="505050"/>
                    </a:gs>
                    <a:gs pos="59000">
                      <a:srgbClr val="505050"/>
                    </a:gs>
                  </a:gsLst>
                  <a:lin ang="0" scaled="0"/>
                </a:gradFill>
              </a:rPr>
              <a:t>Partner Edge</a:t>
            </a:r>
          </a:p>
        </p:txBody>
      </p:sp>
    </p:spTree>
    <p:extLst>
      <p:ext uri="{BB962C8B-B14F-4D97-AF65-F5344CB8AC3E}">
        <p14:creationId xmlns:p14="http://schemas.microsoft.com/office/powerpoint/2010/main" val="149309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2"/>
          <p:cNvSpPr txBox="1">
            <a:spLocks/>
          </p:cNvSpPr>
          <p:nvPr/>
        </p:nvSpPr>
        <p:spPr>
          <a:xfrm>
            <a:off x="418645" y="439361"/>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kumimoji="1"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endParaRPr lang="ja-JP" altLang="en-US" sz="4705" spc="-100" dirty="0">
              <a:solidFill>
                <a:srgbClr val="404040">
                  <a:lumMod val="50000"/>
                </a:srgbClr>
              </a:solidFill>
              <a:latin typeface="+mn-lt"/>
            </a:endParaRPr>
          </a:p>
        </p:txBody>
      </p:sp>
      <p:sp>
        <p:nvSpPr>
          <p:cNvPr id="241" name="Rectangle 52"/>
          <p:cNvSpPr/>
          <p:nvPr/>
        </p:nvSpPr>
        <p:spPr bwMode="auto">
          <a:xfrm>
            <a:off x="1" y="1181663"/>
            <a:ext cx="12192000" cy="567585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0" lang="en-US" sz="2353" kern="0" dirty="0" err="1">
              <a:gradFill>
                <a:gsLst>
                  <a:gs pos="0">
                    <a:srgbClr val="FFFFFF"/>
                  </a:gs>
                  <a:gs pos="100000">
                    <a:srgbClr val="FFFFFF"/>
                  </a:gs>
                </a:gsLst>
                <a:lin ang="5400000" scaled="0"/>
              </a:gradFill>
              <a:cs typeface="Segoe UI" pitchFamily="34" charset="0"/>
            </a:endParaRPr>
          </a:p>
        </p:txBody>
      </p:sp>
      <p:pic>
        <p:nvPicPr>
          <p:cNvPr id="242" name="gray map" descr="C:\_Projects\Daily Projects\110514\P11962\Datacenter_Maps_PPT_FNL-slide1_gray.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27"/>
          <a:stretch/>
        </p:blipFill>
        <p:spPr bwMode="auto">
          <a:xfrm>
            <a:off x="554214" y="-99590"/>
            <a:ext cx="12190271" cy="7193839"/>
          </a:xfrm>
          <a:prstGeom prst="rect">
            <a:avLst/>
          </a:prstGeom>
          <a:noFill/>
          <a:extLst>
            <a:ext uri="{909E8E84-426E-40DD-AFC4-6F175D3DCCD1}">
              <a14:hiddenFill xmlns:a14="http://schemas.microsoft.com/office/drawing/2010/main">
                <a:solidFill>
                  <a:srgbClr val="FFFFFF"/>
                </a:solidFill>
              </a14:hiddenFill>
            </a:ext>
          </a:extLst>
        </p:spPr>
      </p:pic>
      <p:sp>
        <p:nvSpPr>
          <p:cNvPr id="243" name="Oval 6"/>
          <p:cNvSpPr/>
          <p:nvPr/>
        </p:nvSpPr>
        <p:spPr bwMode="auto">
          <a:xfrm>
            <a:off x="1894429" y="1982887"/>
            <a:ext cx="2437221" cy="1637249"/>
          </a:xfrm>
          <a:prstGeom prst="ellipse">
            <a:avLst/>
          </a:prstGeom>
          <a:gradFill flip="none" rotWithShape="1">
            <a:gsLst>
              <a:gs pos="0">
                <a:srgbClr val="FFFFFF">
                  <a:lumMod val="85000"/>
                  <a:alpha val="66000"/>
                </a:srgbClr>
              </a:gs>
              <a:gs pos="100000">
                <a:srgbClr val="FFFFFF">
                  <a:lumMod val="50000"/>
                  <a:alpha val="0"/>
                </a:srgbClr>
              </a:gs>
            </a:gsLst>
            <a:path path="shape">
              <a:fillToRect l="50000" t="50000" r="50000" b="50000"/>
            </a:path>
            <a:tileRect/>
          </a:gra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eaLnBrk="0" fontAlgn="base" hangingPunct="0">
              <a:spcBef>
                <a:spcPct val="0"/>
              </a:spcBef>
              <a:spcAft>
                <a:spcPct val="0"/>
              </a:spcAft>
              <a:defRPr/>
            </a:pPr>
            <a:endParaRPr kumimoji="0" lang="en-US" sz="2000" kern="0" dirty="0">
              <a:gradFill>
                <a:gsLst>
                  <a:gs pos="16814">
                    <a:srgbClr val="FFFFFF"/>
                  </a:gs>
                  <a:gs pos="46000">
                    <a:srgbClr val="FFFFFF"/>
                  </a:gs>
                </a:gsLst>
                <a:lin ang="5400000" scaled="0"/>
              </a:gradFill>
            </a:endParaRPr>
          </a:p>
        </p:txBody>
      </p:sp>
      <p:sp>
        <p:nvSpPr>
          <p:cNvPr id="244" name="Oval 7"/>
          <p:cNvSpPr/>
          <p:nvPr/>
        </p:nvSpPr>
        <p:spPr bwMode="auto">
          <a:xfrm>
            <a:off x="5353436" y="1469865"/>
            <a:ext cx="3265260" cy="2193500"/>
          </a:xfrm>
          <a:prstGeom prst="ellipse">
            <a:avLst/>
          </a:prstGeom>
          <a:gradFill flip="none" rotWithShape="1">
            <a:gsLst>
              <a:gs pos="0">
                <a:srgbClr val="FFFFFF">
                  <a:lumMod val="85000"/>
                  <a:alpha val="66000"/>
                </a:srgbClr>
              </a:gs>
              <a:gs pos="100000">
                <a:srgbClr val="FFFFFF">
                  <a:lumMod val="50000"/>
                  <a:alpha val="0"/>
                </a:srgbClr>
              </a:gs>
            </a:gsLst>
            <a:path path="shape">
              <a:fillToRect l="50000" t="50000" r="50000" b="50000"/>
            </a:path>
            <a:tileRect/>
          </a:gra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eaLnBrk="0" fontAlgn="base" hangingPunct="0">
              <a:spcBef>
                <a:spcPct val="0"/>
              </a:spcBef>
              <a:spcAft>
                <a:spcPct val="0"/>
              </a:spcAft>
              <a:defRPr/>
            </a:pPr>
            <a:endParaRPr kumimoji="0" lang="en-US" sz="2000" kern="0" dirty="0">
              <a:gradFill>
                <a:gsLst>
                  <a:gs pos="16814">
                    <a:srgbClr val="FFFFFF"/>
                  </a:gs>
                  <a:gs pos="46000">
                    <a:srgbClr val="FFFFFF"/>
                  </a:gs>
                </a:gsLst>
                <a:lin ang="5400000" scaled="0"/>
              </a:gradFill>
            </a:endParaRPr>
          </a:p>
        </p:txBody>
      </p:sp>
      <p:sp>
        <p:nvSpPr>
          <p:cNvPr id="245" name="Oval 8"/>
          <p:cNvSpPr/>
          <p:nvPr/>
        </p:nvSpPr>
        <p:spPr bwMode="auto">
          <a:xfrm>
            <a:off x="9091881" y="2015313"/>
            <a:ext cx="3265260" cy="2193500"/>
          </a:xfrm>
          <a:prstGeom prst="ellipse">
            <a:avLst/>
          </a:prstGeom>
          <a:gradFill flip="none" rotWithShape="1">
            <a:gsLst>
              <a:gs pos="0">
                <a:srgbClr val="FFFFFF">
                  <a:lumMod val="85000"/>
                  <a:alpha val="66000"/>
                </a:srgbClr>
              </a:gs>
              <a:gs pos="100000">
                <a:srgbClr val="FFFFFF">
                  <a:lumMod val="50000"/>
                  <a:alpha val="0"/>
                </a:srgbClr>
              </a:gs>
            </a:gsLst>
            <a:path path="shape">
              <a:fillToRect l="50000" t="50000" r="50000" b="50000"/>
            </a:path>
            <a:tileRect/>
          </a:gra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eaLnBrk="0" fontAlgn="base" hangingPunct="0">
              <a:spcBef>
                <a:spcPct val="0"/>
              </a:spcBef>
              <a:spcAft>
                <a:spcPct val="0"/>
              </a:spcAft>
              <a:defRPr/>
            </a:pPr>
            <a:endParaRPr kumimoji="0" lang="en-US" sz="2000" kern="0" dirty="0">
              <a:gradFill>
                <a:gsLst>
                  <a:gs pos="16814">
                    <a:srgbClr val="FFFFFF"/>
                  </a:gs>
                  <a:gs pos="46000">
                    <a:srgbClr val="FFFFFF"/>
                  </a:gs>
                </a:gsLst>
                <a:lin ang="5400000" scaled="0"/>
              </a:gradFill>
            </a:endParaRPr>
          </a:p>
        </p:txBody>
      </p:sp>
      <p:sp>
        <p:nvSpPr>
          <p:cNvPr id="246" name="Oval 9"/>
          <p:cNvSpPr/>
          <p:nvPr/>
        </p:nvSpPr>
        <p:spPr bwMode="auto">
          <a:xfrm>
            <a:off x="8530221" y="3344530"/>
            <a:ext cx="3079620" cy="1961487"/>
          </a:xfrm>
          <a:prstGeom prst="ellipse">
            <a:avLst/>
          </a:prstGeom>
          <a:gradFill flip="none" rotWithShape="1">
            <a:gsLst>
              <a:gs pos="0">
                <a:srgbClr val="FFFFFF">
                  <a:lumMod val="85000"/>
                  <a:alpha val="66000"/>
                </a:srgbClr>
              </a:gs>
              <a:gs pos="100000">
                <a:srgbClr val="FFFFFF">
                  <a:lumMod val="50000"/>
                  <a:alpha val="0"/>
                </a:srgbClr>
              </a:gs>
            </a:gsLst>
            <a:path path="shape">
              <a:fillToRect l="50000" t="50000" r="50000" b="50000"/>
            </a:path>
            <a:tileRect/>
          </a:gra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eaLnBrk="0" fontAlgn="base" hangingPunct="0">
              <a:spcBef>
                <a:spcPct val="0"/>
              </a:spcBef>
              <a:spcAft>
                <a:spcPct val="0"/>
              </a:spcAft>
              <a:defRPr/>
            </a:pPr>
            <a:endParaRPr kumimoji="0" lang="en-US" sz="2000" kern="0" dirty="0">
              <a:gradFill>
                <a:gsLst>
                  <a:gs pos="16814">
                    <a:srgbClr val="FFFFFF"/>
                  </a:gs>
                  <a:gs pos="46000">
                    <a:srgbClr val="FFFFFF"/>
                  </a:gs>
                </a:gsLst>
                <a:lin ang="5400000" scaled="0"/>
              </a:gradFill>
            </a:endParaRPr>
          </a:p>
        </p:txBody>
      </p:sp>
      <p:sp>
        <p:nvSpPr>
          <p:cNvPr id="247" name="Oval 10"/>
          <p:cNvSpPr/>
          <p:nvPr/>
        </p:nvSpPr>
        <p:spPr bwMode="auto">
          <a:xfrm>
            <a:off x="6986067" y="2762045"/>
            <a:ext cx="738648" cy="294986"/>
          </a:xfrm>
          <a:prstGeom prst="ellipse">
            <a:avLst/>
          </a:prstGeom>
          <a:gradFill flip="none" rotWithShape="1">
            <a:gsLst>
              <a:gs pos="43000">
                <a:srgbClr val="FFFFFF">
                  <a:lumMod val="85000"/>
                </a:srgbClr>
              </a:gs>
              <a:gs pos="100000">
                <a:srgbClr val="FFFFFF">
                  <a:lumMod val="85000"/>
                  <a:alpha val="0"/>
                </a:srgbClr>
              </a:gs>
            </a:gsLst>
            <a:path path="shape">
              <a:fillToRect l="50000" t="50000" r="50000" b="50000"/>
            </a:path>
            <a:tileRect/>
          </a:gra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eaLnBrk="0" fontAlgn="base" hangingPunct="0">
              <a:spcBef>
                <a:spcPct val="0"/>
              </a:spcBef>
              <a:spcAft>
                <a:spcPct val="0"/>
              </a:spcAft>
              <a:defRPr/>
            </a:pPr>
            <a:endParaRPr kumimoji="0" lang="en-US" sz="2000" kern="0" dirty="0">
              <a:gradFill>
                <a:gsLst>
                  <a:gs pos="16814">
                    <a:srgbClr val="FFFFFF"/>
                  </a:gs>
                  <a:gs pos="46000">
                    <a:srgbClr val="FFFFFF"/>
                  </a:gs>
                </a:gsLst>
                <a:lin ang="5400000" scaled="0"/>
              </a:gradFill>
            </a:endParaRPr>
          </a:p>
        </p:txBody>
      </p:sp>
      <p:sp>
        <p:nvSpPr>
          <p:cNvPr id="248" name="Oval 11"/>
          <p:cNvSpPr/>
          <p:nvPr/>
        </p:nvSpPr>
        <p:spPr bwMode="auto">
          <a:xfrm>
            <a:off x="7652947" y="2807173"/>
            <a:ext cx="738648" cy="294986"/>
          </a:xfrm>
          <a:prstGeom prst="ellipse">
            <a:avLst/>
          </a:prstGeom>
          <a:gradFill flip="none" rotWithShape="1">
            <a:gsLst>
              <a:gs pos="43000">
                <a:srgbClr val="FFFFFF">
                  <a:lumMod val="85000"/>
                </a:srgbClr>
              </a:gs>
              <a:gs pos="100000">
                <a:srgbClr val="FFFFFF">
                  <a:lumMod val="85000"/>
                  <a:alpha val="0"/>
                </a:srgbClr>
              </a:gs>
            </a:gsLst>
            <a:path path="shape">
              <a:fillToRect l="50000" t="50000" r="50000" b="50000"/>
            </a:path>
            <a:tileRect/>
          </a:gra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eaLnBrk="0" fontAlgn="base" hangingPunct="0">
              <a:spcBef>
                <a:spcPct val="0"/>
              </a:spcBef>
              <a:spcAft>
                <a:spcPct val="0"/>
              </a:spcAft>
              <a:defRPr/>
            </a:pPr>
            <a:endParaRPr kumimoji="0" lang="en-US" sz="2000" kern="0" dirty="0">
              <a:gradFill>
                <a:gsLst>
                  <a:gs pos="16814">
                    <a:srgbClr val="FFFFFF"/>
                  </a:gs>
                  <a:gs pos="46000">
                    <a:srgbClr val="FFFFFF"/>
                  </a:gs>
                </a:gsLst>
                <a:lin ang="5400000" scaled="0"/>
              </a:gradFill>
            </a:endParaRPr>
          </a:p>
        </p:txBody>
      </p:sp>
      <p:sp>
        <p:nvSpPr>
          <p:cNvPr id="249" name="Oval 12"/>
          <p:cNvSpPr/>
          <p:nvPr/>
        </p:nvSpPr>
        <p:spPr bwMode="auto">
          <a:xfrm>
            <a:off x="6290428" y="2753311"/>
            <a:ext cx="738648" cy="294986"/>
          </a:xfrm>
          <a:prstGeom prst="ellipse">
            <a:avLst/>
          </a:prstGeom>
          <a:gradFill flip="none" rotWithShape="1">
            <a:gsLst>
              <a:gs pos="43000">
                <a:srgbClr val="FFFFFF">
                  <a:lumMod val="85000"/>
                </a:srgbClr>
              </a:gs>
              <a:gs pos="100000">
                <a:srgbClr val="FFFFFF">
                  <a:lumMod val="85000"/>
                  <a:alpha val="0"/>
                </a:srgbClr>
              </a:gs>
            </a:gsLst>
            <a:path path="shape">
              <a:fillToRect l="50000" t="50000" r="50000" b="50000"/>
            </a:path>
            <a:tileRect/>
          </a:gra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19" eaLnBrk="0" fontAlgn="base" hangingPunct="0">
              <a:spcBef>
                <a:spcPct val="0"/>
              </a:spcBef>
              <a:spcAft>
                <a:spcPct val="0"/>
              </a:spcAft>
              <a:defRPr/>
            </a:pPr>
            <a:endParaRPr kumimoji="0" lang="en-US" sz="2000" kern="0" dirty="0">
              <a:gradFill>
                <a:gsLst>
                  <a:gs pos="16814">
                    <a:srgbClr val="FFFFFF"/>
                  </a:gs>
                  <a:gs pos="46000">
                    <a:srgbClr val="FFFFFF"/>
                  </a:gs>
                </a:gsLst>
                <a:lin ang="5400000" scaled="0"/>
              </a:gradFill>
            </a:endParaRPr>
          </a:p>
        </p:txBody>
      </p:sp>
      <p:pic>
        <p:nvPicPr>
          <p:cNvPr id="250" name="Picture 2" descr="AT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085" y="2637521"/>
            <a:ext cx="247880" cy="247881"/>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4" descr="Veriz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3015" y="3054894"/>
            <a:ext cx="526608" cy="289635"/>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18" descr="Level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9944" y="2959123"/>
            <a:ext cx="578301" cy="152940"/>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16" descr="Tat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2541" y="3428826"/>
            <a:ext cx="1457769" cy="93446"/>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10" descr="B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45794" y="2901383"/>
            <a:ext cx="463931" cy="222498"/>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18" descr="Zay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0748" y="3218383"/>
            <a:ext cx="506103" cy="160817"/>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14" descr="Aryak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20405" y="3210646"/>
            <a:ext cx="481021" cy="120256"/>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Colt"/>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34510" y="2525254"/>
            <a:ext cx="343688" cy="141093"/>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 descr="Equinox"/>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617" y="2557005"/>
            <a:ext cx="588119" cy="28457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4" descr="Orange"/>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a:stretch/>
        </p:blipFill>
        <p:spPr bwMode="auto">
          <a:xfrm>
            <a:off x="3860303" y="2901383"/>
            <a:ext cx="257346" cy="26266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0" name="Table 33"/>
          <p:cNvGraphicFramePr>
            <a:graphicFrameLocks noGrp="1"/>
          </p:cNvGraphicFramePr>
          <p:nvPr>
            <p:extLst/>
          </p:nvPr>
        </p:nvGraphicFramePr>
        <p:xfrm>
          <a:off x="343941" y="2352036"/>
          <a:ext cx="2763148" cy="2481429"/>
        </p:xfrm>
        <a:graphic>
          <a:graphicData uri="http://schemas.openxmlformats.org/drawingml/2006/table">
            <a:tbl>
              <a:tblPr/>
              <a:tblGrid>
                <a:gridCol w="2763148">
                  <a:extLst>
                    <a:ext uri="{9D8B030D-6E8A-4147-A177-3AD203B41FA5}">
                      <a16:colId xmlns:a16="http://schemas.microsoft.com/office/drawing/2014/main" val="20000"/>
                    </a:ext>
                  </a:extLst>
                </a:gridCol>
              </a:tblGrid>
              <a:tr h="243828">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rPr>
                        <a:t>Atlanta</a:t>
                      </a:r>
                      <a:endParaRPr lang="en-US" sz="1600" b="0" i="0" u="none" strike="noStrike" dirty="0">
                        <a:solidFill>
                          <a:schemeClr val="tx1">
                            <a:lumMod val="50000"/>
                          </a:schemeClr>
                        </a:solidFill>
                        <a:effectLst/>
                        <a:latin typeface="Calibri" panose="020F0502020204030204" pitchFamily="34" charset="0"/>
                      </a:endParaRPr>
                    </a:p>
                  </a:txBody>
                  <a:tcPr marL="4781" marR="4781" marT="4781" marB="0" anchor="ctr">
                    <a:lnL>
                      <a:noFill/>
                    </a:lnL>
                    <a:lnR>
                      <a:noFill/>
                    </a:lnR>
                    <a:lnT w="12700" cmpd="sng">
                      <a:solidFill>
                        <a:srgbClr val="002050"/>
                      </a:solid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2874">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rPr>
                        <a:t>Chicago</a:t>
                      </a:r>
                    </a:p>
                    <a:p>
                      <a:pPr marL="0" marR="0" indent="0" algn="l" defTabSz="932667" rtl="0" eaLnBrk="1" fontAlgn="ctr" latinLnBrk="0" hangingPunct="1">
                        <a:lnSpc>
                          <a:spcPct val="100000"/>
                        </a:lnSpc>
                        <a:spcBef>
                          <a:spcPts val="0"/>
                        </a:spcBef>
                        <a:spcAft>
                          <a:spcPts val="0"/>
                        </a:spcAft>
                        <a:buClrTx/>
                        <a:buSzTx/>
                        <a:buFontTx/>
                        <a:buNone/>
                        <a:tabLst/>
                        <a:defRPr/>
                      </a:pPr>
                      <a:r>
                        <a:rPr lang="en-US" sz="1600" b="1" u="none" strike="noStrike" kern="1200" baseline="0" dirty="0">
                          <a:solidFill>
                            <a:schemeClr val="tx1">
                              <a:lumMod val="50000"/>
                            </a:schemeClr>
                          </a:solidFill>
                          <a:effectLst/>
                          <a:latin typeface="+mn-lt"/>
                          <a:ea typeface="+mn-ea"/>
                          <a:cs typeface="+mn-cs"/>
                        </a:rPr>
                        <a:t>Chicago (</a:t>
                      </a:r>
                      <a:r>
                        <a:rPr lang="en-US" sz="1600" b="1" u="none" strike="noStrike" kern="1200" baseline="0" dirty="0" err="1">
                          <a:solidFill>
                            <a:schemeClr val="tx1">
                              <a:lumMod val="50000"/>
                            </a:schemeClr>
                          </a:solidFill>
                          <a:effectLst/>
                          <a:latin typeface="+mn-lt"/>
                          <a:ea typeface="+mn-ea"/>
                          <a:cs typeface="+mn-cs"/>
                        </a:rPr>
                        <a:t>Gov</a:t>
                      </a:r>
                      <a:r>
                        <a:rPr lang="en-US" sz="1600" b="1" u="none" strike="noStrike" kern="1200" baseline="0" dirty="0">
                          <a:solidFill>
                            <a:schemeClr val="tx1">
                              <a:lumMod val="50000"/>
                            </a:schemeClr>
                          </a:solidFill>
                          <a:effectLst/>
                          <a:latin typeface="+mn-lt"/>
                          <a:ea typeface="+mn-ea"/>
                          <a:cs typeface="+mn-cs"/>
                        </a:rPr>
                        <a:t> Cloud)</a:t>
                      </a:r>
                    </a:p>
                  </a:txBody>
                  <a:tcPr marL="4781" marR="4781" marT="4781"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3828">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rPr>
                        <a:t>Dallas</a:t>
                      </a:r>
                      <a:endParaRPr lang="en-US" sz="1600" b="0" i="0" u="none" strike="noStrike" dirty="0">
                        <a:solidFill>
                          <a:schemeClr val="tx1">
                            <a:lumMod val="50000"/>
                          </a:schemeClr>
                        </a:solidFill>
                        <a:effectLst/>
                        <a:latin typeface="Calibri" panose="020F0502020204030204" pitchFamily="34" charset="0"/>
                      </a:endParaRPr>
                    </a:p>
                  </a:txBody>
                  <a:tcPr marL="4781" marR="4781" marT="4781"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3828">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rPr>
                        <a:t>LA</a:t>
                      </a:r>
                      <a:endParaRPr lang="en-US" sz="1600" b="0" i="0" u="none" strike="noStrike" dirty="0">
                        <a:solidFill>
                          <a:schemeClr val="tx1">
                            <a:lumMod val="50000"/>
                          </a:schemeClr>
                        </a:solidFill>
                        <a:effectLst/>
                        <a:latin typeface="Calibri" panose="020F0502020204030204" pitchFamily="34" charset="0"/>
                      </a:endParaRPr>
                    </a:p>
                  </a:txBody>
                  <a:tcPr marL="4781" marR="4781" marT="4781"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43828">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rPr>
                        <a:t>NY</a:t>
                      </a:r>
                      <a:endParaRPr lang="en-US" sz="1600" b="0" i="0" u="none" strike="noStrike" dirty="0">
                        <a:solidFill>
                          <a:schemeClr val="tx1">
                            <a:lumMod val="50000"/>
                          </a:schemeClr>
                        </a:solidFill>
                        <a:effectLst/>
                        <a:latin typeface="Calibri" panose="020F0502020204030204" pitchFamily="34" charset="0"/>
                      </a:endParaRPr>
                    </a:p>
                  </a:txBody>
                  <a:tcPr marL="4781" marR="4781" marT="4781"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3828">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rPr>
                        <a:t>Seattle</a:t>
                      </a:r>
                      <a:endParaRPr lang="en-US" sz="1600" b="0" i="0" u="none" strike="noStrike" dirty="0">
                        <a:solidFill>
                          <a:schemeClr val="tx1">
                            <a:lumMod val="50000"/>
                          </a:schemeClr>
                        </a:solidFill>
                        <a:effectLst/>
                        <a:latin typeface="Calibri" panose="020F0502020204030204" pitchFamily="34" charset="0"/>
                      </a:endParaRPr>
                    </a:p>
                  </a:txBody>
                  <a:tcPr marL="4781" marR="4781" marT="4781"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3828">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rPr>
                        <a:t>Silicon</a:t>
                      </a:r>
                      <a:r>
                        <a:rPr lang="en-US" sz="1600" u="none" strike="noStrike" baseline="0" dirty="0">
                          <a:solidFill>
                            <a:schemeClr val="tx1">
                              <a:lumMod val="50000"/>
                            </a:schemeClr>
                          </a:solidFill>
                          <a:effectLst/>
                        </a:rPr>
                        <a:t> Valley</a:t>
                      </a:r>
                    </a:p>
                  </a:txBody>
                  <a:tcPr marL="4781" marR="4781" marT="4781"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43828">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marL="0" marR="0" indent="0" algn="l" defTabSz="932667" rtl="0" eaLnBrk="1" fontAlgn="ctr" latinLnBrk="0" hangingPunct="1">
                        <a:lnSpc>
                          <a:spcPct val="100000"/>
                        </a:lnSpc>
                        <a:spcBef>
                          <a:spcPts val="0"/>
                        </a:spcBef>
                        <a:spcAft>
                          <a:spcPts val="0"/>
                        </a:spcAft>
                        <a:buClrTx/>
                        <a:buSzTx/>
                        <a:buFontTx/>
                        <a:buNone/>
                        <a:tabLst/>
                        <a:defRPr/>
                      </a:pPr>
                      <a:r>
                        <a:rPr lang="en-US" sz="1600" u="none" strike="noStrike" baseline="0" dirty="0">
                          <a:solidFill>
                            <a:schemeClr val="tx1">
                              <a:lumMod val="50000"/>
                            </a:schemeClr>
                          </a:solidFill>
                          <a:effectLst/>
                        </a:rPr>
                        <a:t>Washington DC</a:t>
                      </a:r>
                    </a:p>
                  </a:txBody>
                  <a:tcPr marL="4781" marR="4781" marT="4781"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43828">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marL="0" marR="0" indent="0" algn="l" defTabSz="932667" rtl="0" eaLnBrk="1" fontAlgn="ctr" latinLnBrk="0" hangingPunct="1">
                        <a:lnSpc>
                          <a:spcPct val="100000"/>
                        </a:lnSpc>
                        <a:spcBef>
                          <a:spcPts val="0"/>
                        </a:spcBef>
                        <a:spcAft>
                          <a:spcPts val="0"/>
                        </a:spcAft>
                        <a:buClrTx/>
                        <a:buSzTx/>
                        <a:buFontTx/>
                        <a:buNone/>
                        <a:tabLst/>
                        <a:defRPr/>
                      </a:pPr>
                      <a:r>
                        <a:rPr lang="en-US" sz="1600" b="1" u="none" strike="noStrike" baseline="0" dirty="0">
                          <a:solidFill>
                            <a:schemeClr val="tx1">
                              <a:lumMod val="50000"/>
                            </a:schemeClr>
                          </a:solidFill>
                          <a:effectLst/>
                        </a:rPr>
                        <a:t>Washington DC (</a:t>
                      </a:r>
                      <a:r>
                        <a:rPr lang="en-US" sz="1600" b="1" u="none" strike="noStrike" baseline="0" dirty="0" err="1">
                          <a:solidFill>
                            <a:schemeClr val="tx1">
                              <a:lumMod val="50000"/>
                            </a:schemeClr>
                          </a:solidFill>
                          <a:effectLst/>
                        </a:rPr>
                        <a:t>Gov</a:t>
                      </a:r>
                      <a:r>
                        <a:rPr lang="en-US" sz="1600" b="1" u="none" strike="noStrike" baseline="0" dirty="0">
                          <a:solidFill>
                            <a:schemeClr val="tx1">
                              <a:lumMod val="50000"/>
                            </a:schemeClr>
                          </a:solidFill>
                          <a:effectLst/>
                        </a:rPr>
                        <a:t> Cloud)</a:t>
                      </a:r>
                      <a:endParaRPr lang="en-US" sz="1600" b="1" u="none" strike="noStrike" dirty="0">
                        <a:solidFill>
                          <a:schemeClr val="tx1">
                            <a:lumMod val="50000"/>
                          </a:schemeClr>
                        </a:solidFill>
                        <a:effectLst/>
                      </a:endParaRPr>
                    </a:p>
                  </a:txBody>
                  <a:tcPr marL="4781" marR="4781" marT="4781" marB="0" anchor="ctr">
                    <a:lnL>
                      <a:noFill/>
                    </a:lnL>
                    <a:lnR>
                      <a:noFill/>
                    </a:lnR>
                    <a:lnT>
                      <a:noFill/>
                    </a:lnT>
                    <a:lnB w="12700" cmpd="sng">
                      <a:solidFill>
                        <a:srgbClr val="002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graphicFrame>
        <p:nvGraphicFramePr>
          <p:cNvPr id="261" name="Table 42"/>
          <p:cNvGraphicFramePr>
            <a:graphicFrameLocks noGrp="1"/>
          </p:cNvGraphicFramePr>
          <p:nvPr>
            <p:extLst/>
          </p:nvPr>
        </p:nvGraphicFramePr>
        <p:xfrm>
          <a:off x="4852802" y="5469844"/>
          <a:ext cx="1020662" cy="266726"/>
        </p:xfrm>
        <a:graphic>
          <a:graphicData uri="http://schemas.openxmlformats.org/drawingml/2006/table">
            <a:tbl>
              <a:tblPr/>
              <a:tblGrid>
                <a:gridCol w="1020662">
                  <a:extLst>
                    <a:ext uri="{9D8B030D-6E8A-4147-A177-3AD203B41FA5}">
                      <a16:colId xmlns:a16="http://schemas.microsoft.com/office/drawing/2014/main" val="20000"/>
                    </a:ext>
                  </a:extLst>
                </a:gridCol>
              </a:tblGrid>
              <a:tr h="26672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marL="0" algn="l" defTabSz="932742" rtl="0" eaLnBrk="1" fontAlgn="ctr" latinLnBrk="0" hangingPunct="1"/>
                      <a:r>
                        <a:rPr lang="en-US" sz="1600" u="none" strike="noStrike" kern="1200" dirty="0">
                          <a:solidFill>
                            <a:schemeClr val="tx1">
                              <a:lumMod val="50000"/>
                            </a:schemeClr>
                          </a:solidFill>
                          <a:effectLst/>
                          <a:latin typeface="+mn-lt"/>
                          <a:ea typeface="+mn-ea"/>
                          <a:cs typeface="+mn-cs"/>
                        </a:rPr>
                        <a:t>Sao Paulo</a:t>
                      </a:r>
                    </a:p>
                  </a:txBody>
                  <a:tcPr marL="7469" marR="7469" marT="7469" marB="0" anchor="ctr">
                    <a:lnL>
                      <a:noFill/>
                    </a:lnL>
                    <a:lnR>
                      <a:noFill/>
                    </a:lnR>
                    <a:lnT w="12700" cmpd="sng">
                      <a:solidFill>
                        <a:srgbClr val="002050"/>
                      </a:solidFill>
                    </a:lnT>
                    <a:lnB w="12700" cmpd="sng">
                      <a:solidFill>
                        <a:srgbClr val="002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pic>
        <p:nvPicPr>
          <p:cNvPr id="262" name="Picture 2" descr="Equinox"/>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8449" y="5286248"/>
            <a:ext cx="484447" cy="2344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63" name="Table 54"/>
          <p:cNvGraphicFramePr>
            <a:graphicFrameLocks noGrp="1"/>
          </p:cNvGraphicFramePr>
          <p:nvPr>
            <p:extLst/>
          </p:nvPr>
        </p:nvGraphicFramePr>
        <p:xfrm>
          <a:off x="5050172" y="2465347"/>
          <a:ext cx="1133776" cy="753927"/>
        </p:xfrm>
        <a:graphic>
          <a:graphicData uri="http://schemas.openxmlformats.org/drawingml/2006/table">
            <a:tbl>
              <a:tblPr/>
              <a:tblGrid>
                <a:gridCol w="1133776">
                  <a:extLst>
                    <a:ext uri="{9D8B030D-6E8A-4147-A177-3AD203B41FA5}">
                      <a16:colId xmlns:a16="http://schemas.microsoft.com/office/drawing/2014/main" val="20000"/>
                    </a:ext>
                  </a:extLst>
                </a:gridCol>
              </a:tblGrid>
              <a:tr h="24651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marL="0" algn="l" defTabSz="932742" rtl="0" eaLnBrk="1" fontAlgn="ctr" latinLnBrk="0" hangingPunct="1"/>
                      <a:r>
                        <a:rPr lang="en-US" sz="1600" b="0" i="0" u="none" strike="noStrike" kern="1200" dirty="0">
                          <a:solidFill>
                            <a:schemeClr val="tx1">
                              <a:lumMod val="50000"/>
                            </a:schemeClr>
                          </a:solidFill>
                          <a:effectLst/>
                          <a:latin typeface="+mn-lt"/>
                          <a:ea typeface="+mn-ea"/>
                          <a:cs typeface="+mn-cs"/>
                        </a:rPr>
                        <a:t>Amsterdam</a:t>
                      </a:r>
                    </a:p>
                  </a:txBody>
                  <a:tcPr marL="7469" marR="7469" marT="7469" marB="0" anchor="ctr">
                    <a:lnL>
                      <a:noFill/>
                    </a:lnL>
                    <a:lnR>
                      <a:noFill/>
                    </a:lnR>
                    <a:lnT w="12700" cmpd="sng">
                      <a:solidFill>
                        <a:srgbClr val="002050"/>
                      </a:solid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651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b="1" u="none" strike="noStrike" dirty="0">
                          <a:solidFill>
                            <a:schemeClr val="tx1">
                              <a:lumMod val="50000"/>
                            </a:schemeClr>
                          </a:solidFill>
                          <a:effectLst/>
                        </a:rPr>
                        <a:t>Dublin*</a:t>
                      </a:r>
                      <a:endParaRPr lang="en-US" sz="1600" b="1" i="0" u="none" strike="noStrike" dirty="0">
                        <a:solidFill>
                          <a:schemeClr val="tx1">
                            <a:lumMod val="50000"/>
                          </a:schemeClr>
                        </a:solidFill>
                        <a:effectLst/>
                        <a:latin typeface="Segoe UI "/>
                      </a:endParaRPr>
                    </a:p>
                  </a:txBody>
                  <a:tcPr marL="7469" marR="7469" marT="746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651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marL="0" algn="l" defTabSz="932742" rtl="0" eaLnBrk="1" fontAlgn="ctr" latinLnBrk="0" hangingPunct="1"/>
                      <a:r>
                        <a:rPr lang="en-US" sz="1600" b="0" i="0" u="none" strike="noStrike" kern="1200" dirty="0">
                          <a:solidFill>
                            <a:schemeClr val="tx1">
                              <a:lumMod val="50000"/>
                            </a:schemeClr>
                          </a:solidFill>
                          <a:effectLst/>
                          <a:latin typeface="+mn-lt"/>
                          <a:ea typeface="+mn-ea"/>
                          <a:cs typeface="+mn-cs"/>
                        </a:rPr>
                        <a:t>London</a:t>
                      </a:r>
                    </a:p>
                  </a:txBody>
                  <a:tcPr marL="7469" marR="7469" marT="7469" marB="0" anchor="ctr">
                    <a:lnL>
                      <a:noFill/>
                    </a:lnL>
                    <a:lnR>
                      <a:noFill/>
                    </a:lnR>
                    <a:lnT>
                      <a:noFill/>
                    </a:lnT>
                    <a:lnB w="12700" cmpd="sng">
                      <a:solidFill>
                        <a:srgbClr val="002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64" name="Picture 18" descr="Level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2585" y="2827106"/>
            <a:ext cx="613067" cy="162134"/>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4" descr="Veriz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3977" y="2718514"/>
            <a:ext cx="524798" cy="288639"/>
          </a:xfrm>
          <a:prstGeom prst="rect">
            <a:avLst/>
          </a:prstGeom>
          <a:noFill/>
          <a:extLst>
            <a:ext uri="{909E8E84-426E-40DD-AFC4-6F175D3DCCD1}">
              <a14:hiddenFill xmlns:a14="http://schemas.microsoft.com/office/drawing/2010/main">
                <a:solidFill>
                  <a:srgbClr val="FFFFFF"/>
                </a:solidFill>
              </a14:hiddenFill>
            </a:ext>
          </a:extLst>
        </p:spPr>
      </p:pic>
      <p:pic>
        <p:nvPicPr>
          <p:cNvPr id="266" name="Picture 20" descr="http://upload.wikimedia.org/wikipedia/en/thumb/a/a9/TelecityGroup.svg/220px-TelecityGroup.svg.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449529" y="2442337"/>
            <a:ext cx="955958" cy="234645"/>
          </a:xfrm>
          <a:prstGeom prst="rect">
            <a:avLst/>
          </a:prstGeom>
          <a:noFill/>
          <a:extLst>
            <a:ext uri="{909E8E84-426E-40DD-AFC4-6F175D3DCCD1}">
              <a14:hiddenFill xmlns:a14="http://schemas.microsoft.com/office/drawing/2010/main">
                <a:solidFill>
                  <a:srgbClr val="FFFFFF"/>
                </a:solidFill>
              </a14:hiddenFill>
            </a:ext>
          </a:extLst>
        </p:spPr>
      </p:pic>
      <p:pic>
        <p:nvPicPr>
          <p:cNvPr id="267" name="Picture 30"/>
          <p:cNvPicPr>
            <a:picLocks noChangeAspect="1"/>
          </p:cNvPicPr>
          <p:nvPr/>
        </p:nvPicPr>
        <p:blipFill rotWithShape="1">
          <a:blip r:embed="rId15" cstate="print">
            <a:extLst>
              <a:ext uri="{28A0092B-C50C-407E-A947-70E740481C1C}">
                <a14:useLocalDpi xmlns:a14="http://schemas.microsoft.com/office/drawing/2010/main" val="0"/>
              </a:ext>
            </a:extLst>
          </a:blip>
          <a:srcRect t="23233" b="29244"/>
          <a:stretch/>
        </p:blipFill>
        <p:spPr>
          <a:xfrm>
            <a:off x="6482390" y="2196356"/>
            <a:ext cx="373457" cy="177477"/>
          </a:xfrm>
          <a:prstGeom prst="rect">
            <a:avLst/>
          </a:prstGeom>
        </p:spPr>
      </p:pic>
      <p:pic>
        <p:nvPicPr>
          <p:cNvPr id="268" name="Picture 2" descr="Equinox"/>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75059" y="2414718"/>
            <a:ext cx="588119" cy="284575"/>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32"/>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02304" y="2184666"/>
            <a:ext cx="1116178" cy="238385"/>
          </a:xfrm>
          <a:prstGeom prst="rect">
            <a:avLst/>
          </a:prstGeom>
        </p:spPr>
      </p:pic>
      <p:pic>
        <p:nvPicPr>
          <p:cNvPr id="270" name="Picture 4" descr="Orange"/>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a:stretch/>
        </p:blipFill>
        <p:spPr bwMode="auto">
          <a:xfrm>
            <a:off x="6922025" y="2172391"/>
            <a:ext cx="214102" cy="218526"/>
          </a:xfrm>
          <a:prstGeom prst="rect">
            <a:avLst/>
          </a:prstGeom>
          <a:noFill/>
          <a:extLst>
            <a:ext uri="{909E8E84-426E-40DD-AFC4-6F175D3DCCD1}">
              <a14:hiddenFill xmlns:a14="http://schemas.microsoft.com/office/drawing/2010/main">
                <a:solidFill>
                  <a:srgbClr val="FFFFFF"/>
                </a:solidFill>
              </a14:hiddenFill>
            </a:ext>
          </a:extLst>
        </p:spPr>
      </p:pic>
      <p:pic>
        <p:nvPicPr>
          <p:cNvPr id="271" name="Picture 10" descr="B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0907" y="2784655"/>
            <a:ext cx="463931" cy="222498"/>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6" descr="Tat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6760" y="3538476"/>
            <a:ext cx="1273894" cy="81660"/>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18" descr="http://upload.wikimedia.org/wikipedia/commons/thumb/c/c1/Telstra_logo.svg/100px-Telstra_logo.svg.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331169" y="5571828"/>
            <a:ext cx="237278" cy="268125"/>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Equinox"/>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38599" y="5511399"/>
            <a:ext cx="565124" cy="273448"/>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274668" y="5209525"/>
            <a:ext cx="396115" cy="303087"/>
          </a:xfrm>
          <a:prstGeom prst="rect">
            <a:avLst/>
          </a:prstGeom>
        </p:spPr>
      </p:pic>
      <p:pic>
        <p:nvPicPr>
          <p:cNvPr id="276" name="Picture 14" descr="SingTel"/>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682870" y="4176941"/>
            <a:ext cx="605315" cy="234056"/>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4" descr="Veriz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4273" y="4555417"/>
            <a:ext cx="553126" cy="30422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14" descr="Aryaka"/>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728335" y="4430368"/>
            <a:ext cx="553600" cy="138401"/>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6" descr="Tat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50654" y="4958129"/>
            <a:ext cx="1192649" cy="76452"/>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Equinox"/>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1826" y="3925303"/>
            <a:ext cx="419716" cy="203089"/>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12" descr="IIJ"/>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808802" y="2462244"/>
            <a:ext cx="1119355" cy="645786"/>
          </a:xfrm>
          <a:prstGeom prst="rect">
            <a:avLst/>
          </a:prstGeom>
          <a:noFill/>
          <a:extLst>
            <a:ext uri="{909E8E84-426E-40DD-AFC4-6F175D3DCCD1}">
              <a14:hiddenFill xmlns:a14="http://schemas.microsoft.com/office/drawing/2010/main">
                <a:solidFill>
                  <a:srgbClr val="FFFFFF"/>
                </a:solidFill>
              </a14:hiddenFill>
            </a:ext>
          </a:extLst>
        </p:spPr>
      </p:pic>
      <p:pic>
        <p:nvPicPr>
          <p:cNvPr id="282" name="Picture 10" descr="B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74668" y="3953888"/>
            <a:ext cx="463931" cy="222498"/>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46"/>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7593" y="3107636"/>
            <a:ext cx="844496" cy="470769"/>
          </a:xfrm>
          <a:prstGeom prst="rect">
            <a:avLst/>
          </a:prstGeom>
        </p:spPr>
      </p:pic>
      <p:pic>
        <p:nvPicPr>
          <p:cNvPr id="284" name="Picture 47"/>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3646" y="1240146"/>
            <a:ext cx="2867710" cy="1442817"/>
          </a:xfrm>
          <a:prstGeom prst="rect">
            <a:avLst/>
          </a:prstGeom>
        </p:spPr>
      </p:pic>
      <p:graphicFrame>
        <p:nvGraphicFramePr>
          <p:cNvPr id="285" name="Table 56"/>
          <p:cNvGraphicFramePr>
            <a:graphicFrameLocks noGrp="1"/>
          </p:cNvGraphicFramePr>
          <p:nvPr>
            <p:extLst/>
          </p:nvPr>
        </p:nvGraphicFramePr>
        <p:xfrm>
          <a:off x="8439703" y="4424397"/>
          <a:ext cx="1184728" cy="2132392"/>
        </p:xfrm>
        <a:graphic>
          <a:graphicData uri="http://schemas.openxmlformats.org/drawingml/2006/table">
            <a:tbl>
              <a:tblPr/>
              <a:tblGrid>
                <a:gridCol w="1184728">
                  <a:extLst>
                    <a:ext uri="{9D8B030D-6E8A-4147-A177-3AD203B41FA5}">
                      <a16:colId xmlns:a16="http://schemas.microsoft.com/office/drawing/2014/main" val="20000"/>
                    </a:ext>
                  </a:extLst>
                </a:gridCol>
              </a:tblGrid>
              <a:tr h="24651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b="0" i="0" u="none" strike="noStrike" dirty="0">
                          <a:solidFill>
                            <a:schemeClr val="tx1">
                              <a:lumMod val="50000"/>
                            </a:schemeClr>
                          </a:solidFill>
                          <a:effectLst/>
                          <a:latin typeface="+mn-lt"/>
                        </a:rPr>
                        <a:t>Chennai</a:t>
                      </a:r>
                    </a:p>
                  </a:txBody>
                  <a:tcPr marL="7469" marR="7469" marT="7469" marB="0" anchor="ctr">
                    <a:lnL>
                      <a:noFill/>
                    </a:lnL>
                    <a:lnR>
                      <a:noFill/>
                    </a:lnR>
                    <a:lnT w="12700" cmpd="sng">
                      <a:solidFill>
                        <a:srgbClr val="002050"/>
                      </a:solid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4651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marL="0" marR="0" indent="0" algn="l" defTabSz="932667" rtl="0" eaLnBrk="1" fontAlgn="ctr" latinLnBrk="0" hangingPunct="1">
                        <a:lnSpc>
                          <a:spcPct val="100000"/>
                        </a:lnSpc>
                        <a:spcBef>
                          <a:spcPts val="0"/>
                        </a:spcBef>
                        <a:spcAft>
                          <a:spcPts val="0"/>
                        </a:spcAft>
                        <a:buClrTx/>
                        <a:buSzTx/>
                        <a:buFontTx/>
                        <a:buNone/>
                        <a:tabLst/>
                        <a:defRPr/>
                      </a:pPr>
                      <a:r>
                        <a:rPr lang="en-US" sz="1600" u="none" strike="noStrike" dirty="0">
                          <a:solidFill>
                            <a:schemeClr val="tx1">
                              <a:lumMod val="50000"/>
                            </a:schemeClr>
                          </a:solidFill>
                          <a:effectLst/>
                          <a:latin typeface="+mn-lt"/>
                        </a:rPr>
                        <a:t>Hong Kong</a:t>
                      </a:r>
                      <a:endParaRPr lang="en-US" sz="1600" b="0" i="0" u="none" strike="noStrike" dirty="0">
                        <a:solidFill>
                          <a:schemeClr val="tx1">
                            <a:lumMod val="50000"/>
                          </a:schemeClr>
                        </a:solidFill>
                        <a:effectLst/>
                        <a:latin typeface="+mn-lt"/>
                      </a:endParaRPr>
                    </a:p>
                  </a:txBody>
                  <a:tcPr marL="7469" marR="7469" marT="746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4651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latin typeface="+mn-lt"/>
                        </a:rPr>
                        <a:t>Mumbai</a:t>
                      </a:r>
                      <a:endParaRPr lang="en-US" sz="1600" b="0" i="0" u="none" strike="noStrike" dirty="0">
                        <a:solidFill>
                          <a:schemeClr val="tx1">
                            <a:lumMod val="50000"/>
                          </a:schemeClr>
                        </a:solidFill>
                        <a:effectLst/>
                        <a:latin typeface="+mn-lt"/>
                      </a:endParaRPr>
                    </a:p>
                  </a:txBody>
                  <a:tcPr marL="7469" marR="7469" marT="746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4651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latin typeface="+mn-lt"/>
                        </a:rPr>
                        <a:t>Melbourne</a:t>
                      </a:r>
                      <a:endParaRPr lang="en-US" sz="1600" b="0" i="0" u="none" strike="noStrike" dirty="0">
                        <a:solidFill>
                          <a:schemeClr val="tx1">
                            <a:lumMod val="50000"/>
                          </a:schemeClr>
                        </a:solidFill>
                        <a:effectLst/>
                        <a:latin typeface="+mn-lt"/>
                      </a:endParaRPr>
                    </a:p>
                  </a:txBody>
                  <a:tcPr marL="7469" marR="7469" marT="746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6277">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ja-JP" altLang="en-US" sz="2000" b="1" u="none" strike="noStrike" dirty="0">
                          <a:solidFill>
                            <a:srgbClr val="FF0000"/>
                          </a:solidFill>
                          <a:effectLst/>
                          <a:latin typeface="+mn-lt"/>
                        </a:rPr>
                        <a:t>大阪</a:t>
                      </a:r>
                      <a:endParaRPr lang="en-US" sz="2000" b="1" i="0" u="none" strike="noStrike" dirty="0">
                        <a:solidFill>
                          <a:srgbClr val="FF0000"/>
                        </a:solidFill>
                        <a:effectLst/>
                        <a:latin typeface="+mn-lt"/>
                      </a:endParaRPr>
                    </a:p>
                  </a:txBody>
                  <a:tcPr marL="7469" marR="7469" marT="746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4651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latin typeface="+mn-lt"/>
                        </a:rPr>
                        <a:t>Singapore</a:t>
                      </a:r>
                      <a:endParaRPr lang="en-US" sz="1600" b="0" i="0" u="none" strike="noStrike" dirty="0">
                        <a:solidFill>
                          <a:schemeClr val="tx1">
                            <a:lumMod val="50000"/>
                          </a:schemeClr>
                        </a:solidFill>
                        <a:effectLst/>
                        <a:latin typeface="+mn-lt"/>
                      </a:endParaRPr>
                    </a:p>
                  </a:txBody>
                  <a:tcPr marL="7469" marR="7469" marT="746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46516">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en-US" sz="1600" u="none" strike="noStrike" dirty="0">
                          <a:solidFill>
                            <a:schemeClr val="tx1">
                              <a:lumMod val="50000"/>
                            </a:schemeClr>
                          </a:solidFill>
                          <a:effectLst/>
                          <a:latin typeface="+mn-lt"/>
                        </a:rPr>
                        <a:t>Sydney</a:t>
                      </a:r>
                      <a:endParaRPr lang="en-US" sz="1600" b="0" i="0" u="none" strike="noStrike" dirty="0">
                        <a:solidFill>
                          <a:schemeClr val="tx1">
                            <a:lumMod val="50000"/>
                          </a:schemeClr>
                        </a:solidFill>
                        <a:effectLst/>
                        <a:latin typeface="+mn-lt"/>
                      </a:endParaRPr>
                    </a:p>
                  </a:txBody>
                  <a:tcPr marL="7469" marR="7469" marT="7469"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06277">
                <a:tc>
                  <a:txBody>
                    <a:bodyPr/>
                    <a:lstStyle>
                      <a:lvl1pPr marL="0" algn="l" defTabSz="932742" rtl="0" eaLnBrk="1" latinLnBrk="0" hangingPunct="1">
                        <a:defRPr kumimoji="1" sz="1800" kern="1200">
                          <a:solidFill>
                            <a:schemeClr val="tx1"/>
                          </a:solidFill>
                          <a:latin typeface="Segoe UI"/>
                        </a:defRPr>
                      </a:lvl1pPr>
                      <a:lvl2pPr marL="466371" algn="l" defTabSz="932742" rtl="0" eaLnBrk="1" latinLnBrk="0" hangingPunct="1">
                        <a:defRPr kumimoji="1" sz="1800" kern="1200">
                          <a:solidFill>
                            <a:schemeClr val="tx1"/>
                          </a:solidFill>
                          <a:latin typeface="Segoe UI"/>
                        </a:defRPr>
                      </a:lvl2pPr>
                      <a:lvl3pPr marL="932742" algn="l" defTabSz="932742" rtl="0" eaLnBrk="1" latinLnBrk="0" hangingPunct="1">
                        <a:defRPr kumimoji="1" sz="1800" kern="1200">
                          <a:solidFill>
                            <a:schemeClr val="tx1"/>
                          </a:solidFill>
                          <a:latin typeface="Segoe UI"/>
                        </a:defRPr>
                      </a:lvl3pPr>
                      <a:lvl4pPr marL="1399113" algn="l" defTabSz="932742" rtl="0" eaLnBrk="1" latinLnBrk="0" hangingPunct="1">
                        <a:defRPr kumimoji="1" sz="1800" kern="1200">
                          <a:solidFill>
                            <a:schemeClr val="tx1"/>
                          </a:solidFill>
                          <a:latin typeface="Segoe UI"/>
                        </a:defRPr>
                      </a:lvl4pPr>
                      <a:lvl5pPr marL="1865484" algn="l" defTabSz="932742" rtl="0" eaLnBrk="1" latinLnBrk="0" hangingPunct="1">
                        <a:defRPr kumimoji="1" sz="1800" kern="1200">
                          <a:solidFill>
                            <a:schemeClr val="tx1"/>
                          </a:solidFill>
                          <a:latin typeface="Segoe UI"/>
                        </a:defRPr>
                      </a:lvl5pPr>
                      <a:lvl6pPr marL="2331856" algn="l" defTabSz="932742" rtl="0" eaLnBrk="1" latinLnBrk="0" hangingPunct="1">
                        <a:defRPr kumimoji="1" sz="1800" kern="1200">
                          <a:solidFill>
                            <a:schemeClr val="tx1"/>
                          </a:solidFill>
                          <a:latin typeface="Segoe UI"/>
                        </a:defRPr>
                      </a:lvl6pPr>
                      <a:lvl7pPr marL="2798226" algn="l" defTabSz="932742" rtl="0" eaLnBrk="1" latinLnBrk="0" hangingPunct="1">
                        <a:defRPr kumimoji="1" sz="1800" kern="1200">
                          <a:solidFill>
                            <a:schemeClr val="tx1"/>
                          </a:solidFill>
                          <a:latin typeface="Segoe UI"/>
                        </a:defRPr>
                      </a:lvl7pPr>
                      <a:lvl8pPr marL="3264597" algn="l" defTabSz="932742" rtl="0" eaLnBrk="1" latinLnBrk="0" hangingPunct="1">
                        <a:defRPr kumimoji="1" sz="1800" kern="1200">
                          <a:solidFill>
                            <a:schemeClr val="tx1"/>
                          </a:solidFill>
                          <a:latin typeface="Segoe UI"/>
                        </a:defRPr>
                      </a:lvl8pPr>
                      <a:lvl9pPr marL="3730969" algn="l" defTabSz="932742" rtl="0" eaLnBrk="1" latinLnBrk="0" hangingPunct="1">
                        <a:defRPr kumimoji="1" sz="1800" kern="1200">
                          <a:solidFill>
                            <a:schemeClr val="tx1"/>
                          </a:solidFill>
                          <a:latin typeface="Segoe UI"/>
                        </a:defRPr>
                      </a:lvl9pPr>
                    </a:lstStyle>
                    <a:p>
                      <a:pPr algn="l" fontAlgn="ctr"/>
                      <a:r>
                        <a:rPr lang="ja-JP" altLang="en-US" sz="2000" b="1" u="none" strike="noStrike" dirty="0">
                          <a:solidFill>
                            <a:srgbClr val="FF0000"/>
                          </a:solidFill>
                          <a:effectLst/>
                          <a:latin typeface="+mn-lt"/>
                        </a:rPr>
                        <a:t>東京</a:t>
                      </a:r>
                      <a:endParaRPr lang="en-US" sz="2000" b="1" i="0" u="none" strike="noStrike" dirty="0">
                        <a:solidFill>
                          <a:srgbClr val="FF0000"/>
                        </a:solidFill>
                        <a:effectLst/>
                        <a:latin typeface="+mn-lt"/>
                      </a:endParaRPr>
                    </a:p>
                  </a:txBody>
                  <a:tcPr marL="7469" marR="7469" marT="7469" marB="0" anchor="ctr">
                    <a:lnL>
                      <a:noFill/>
                    </a:lnL>
                    <a:lnR>
                      <a:noFill/>
                    </a:lnR>
                    <a:lnT>
                      <a:noFill/>
                    </a:lnT>
                    <a:lnB w="12700" cmpd="sng">
                      <a:solidFill>
                        <a:srgbClr val="002050"/>
                      </a:solid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pic>
        <p:nvPicPr>
          <p:cNvPr id="286" name="Picture 49"/>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28766" y="5264713"/>
            <a:ext cx="563146" cy="135155"/>
          </a:xfrm>
          <a:prstGeom prst="rect">
            <a:avLst/>
          </a:prstGeom>
        </p:spPr>
      </p:pic>
      <p:pic>
        <p:nvPicPr>
          <p:cNvPr id="287" name="Picture 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973147" y="5121409"/>
            <a:ext cx="536798" cy="175556"/>
          </a:xfrm>
          <a:prstGeom prst="rect">
            <a:avLst/>
          </a:prstGeom>
        </p:spPr>
      </p:pic>
      <p:pic>
        <p:nvPicPr>
          <p:cNvPr id="288" name="Picture 10" descr="B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5970" y="5361069"/>
            <a:ext cx="476382" cy="228470"/>
          </a:xfrm>
          <a:prstGeom prst="rect">
            <a:avLst/>
          </a:prstGeom>
          <a:noFill/>
          <a:extLst>
            <a:ext uri="{909E8E84-426E-40DD-AFC4-6F175D3DCCD1}">
              <a14:hiddenFill xmlns:a14="http://schemas.microsoft.com/office/drawing/2010/main">
                <a:solidFill>
                  <a:srgbClr val="FFFFFF"/>
                </a:solidFill>
              </a14:hiddenFill>
            </a:ext>
          </a:extLst>
        </p:spPr>
      </p:pic>
      <p:sp>
        <p:nvSpPr>
          <p:cNvPr id="2" name="タイトル 1"/>
          <p:cNvSpPr>
            <a:spLocks noGrp="1"/>
          </p:cNvSpPr>
          <p:nvPr>
            <p:ph type="title"/>
          </p:nvPr>
        </p:nvSpPr>
        <p:spPr/>
        <p:txBody>
          <a:bodyPr/>
          <a:lstStyle/>
          <a:p>
            <a:r>
              <a:rPr kumimoji="1" lang="ja-JP" altLang="en-US" dirty="0"/>
              <a:t>対応リージョンとパートナー</a:t>
            </a:r>
          </a:p>
        </p:txBody>
      </p:sp>
    </p:spTree>
    <p:extLst>
      <p:ext uri="{BB962C8B-B14F-4D97-AF65-F5344CB8AC3E}">
        <p14:creationId xmlns:p14="http://schemas.microsoft.com/office/powerpoint/2010/main" val="3327815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ネットワーク冗長化例</a:t>
            </a:r>
          </a:p>
        </p:txBody>
      </p:sp>
      <p:sp>
        <p:nvSpPr>
          <p:cNvPr id="35" name="Up-Down Arrow 81"/>
          <p:cNvSpPr/>
          <p:nvPr/>
        </p:nvSpPr>
        <p:spPr bwMode="auto">
          <a:xfrm rot="5400000">
            <a:off x="4509955" y="4624203"/>
            <a:ext cx="1382641" cy="2692674"/>
          </a:xfrm>
          <a:prstGeom prst="upDownArrow">
            <a:avLst>
              <a:gd name="adj1" fmla="val 50000"/>
              <a:gd name="adj2" fmla="val 30148"/>
            </a:avLst>
          </a:prstGeom>
          <a:solidFill>
            <a:srgbClr val="FFFFFF"/>
          </a:solidFill>
          <a:ln w="76200" cap="flat" cmpd="sng" algn="ctr">
            <a:solidFill>
              <a:srgbClr val="007DDE"/>
            </a:solidFill>
            <a:prstDash val="solid"/>
            <a:headEnd type="none" w="med" len="med"/>
            <a:tailEnd type="none" w="med" len="med"/>
          </a:ln>
          <a:effectLst/>
        </p:spPr>
        <p:txBody>
          <a:bodyPr vert="vert270" lIns="0" tIns="45720" rIns="0" bIns="45720" anchor="ctr"/>
          <a:lstStyle/>
          <a:p>
            <a:pPr algn="ctr" defTabSz="914030" eaLnBrk="0" fontAlgn="base" hangingPunct="0">
              <a:spcBef>
                <a:spcPct val="0"/>
              </a:spcBef>
              <a:spcAft>
                <a:spcPct val="0"/>
              </a:spcAft>
              <a:defRPr/>
            </a:pPr>
            <a:r>
              <a:rPr kumimoji="0" lang="en-US" sz="1961" kern="0" dirty="0">
                <a:solidFill>
                  <a:srgbClr val="0078D7"/>
                </a:solidFill>
              </a:rPr>
              <a:t>ExpressRoute</a:t>
            </a:r>
          </a:p>
        </p:txBody>
      </p:sp>
      <p:sp>
        <p:nvSpPr>
          <p:cNvPr id="37" name="Freeform 539"/>
          <p:cNvSpPr>
            <a:spLocks noChangeAspect="1"/>
          </p:cNvSpPr>
          <p:nvPr/>
        </p:nvSpPr>
        <p:spPr bwMode="auto">
          <a:xfrm>
            <a:off x="6589346" y="3374530"/>
            <a:ext cx="5257158" cy="34362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07DDE"/>
            </a:solidFill>
          </a:ln>
          <a:extLst/>
        </p:spPr>
        <p:txBody>
          <a:bodyPr lIns="89617" tIns="44808" rIns="89617" bIns="44808"/>
          <a:lstStyle/>
          <a:p>
            <a:pPr defTabSz="913804" eaLnBrk="0" fontAlgn="base" hangingPunct="0">
              <a:spcBef>
                <a:spcPct val="0"/>
              </a:spcBef>
              <a:spcAft>
                <a:spcPct val="0"/>
              </a:spcAft>
              <a:defRPr/>
            </a:pPr>
            <a:endParaRPr kumimoji="0" lang="en-US" sz="1766" kern="0">
              <a:solidFill>
                <a:srgbClr val="505050"/>
              </a:solidFill>
            </a:endParaRPr>
          </a:p>
        </p:txBody>
      </p:sp>
      <p:sp>
        <p:nvSpPr>
          <p:cNvPr id="38" name="Rectangle 12"/>
          <p:cNvSpPr/>
          <p:nvPr>
            <p:custDataLst>
              <p:tags r:id="rId1"/>
            </p:custDataLst>
          </p:nvPr>
        </p:nvSpPr>
        <p:spPr bwMode="auto">
          <a:xfrm>
            <a:off x="308233" y="3375079"/>
            <a:ext cx="3547340" cy="3435320"/>
          </a:xfrm>
          <a:prstGeom prst="rect">
            <a:avLst/>
          </a:prstGeom>
          <a:solidFill>
            <a:srgbClr val="007233"/>
          </a:solidFill>
          <a:ln w="10795" cap="flat" cmpd="sng" algn="ctr">
            <a:noFill/>
            <a:prstDash val="solid"/>
            <a:headEnd type="none" w="med" len="med"/>
            <a:tailEnd type="none" w="med" len="med"/>
          </a:ln>
          <a:effectLst/>
        </p:spPr>
        <p:txBody>
          <a:bodyPr lIns="179234" tIns="143387" rIns="179234" bIns="143387"/>
          <a:lstStyle/>
          <a:p>
            <a:pPr defTabSz="895768" eaLnBrk="0" fontAlgn="base" hangingPunct="0">
              <a:lnSpc>
                <a:spcPct val="90000"/>
              </a:lnSpc>
              <a:spcBef>
                <a:spcPct val="0"/>
              </a:spcBef>
              <a:spcAft>
                <a:spcPct val="0"/>
              </a:spcAft>
              <a:defRPr/>
            </a:pPr>
            <a:r>
              <a:rPr kumimoji="0" lang="ja-JP" altLang="en-US" sz="1961" b="1" kern="0" spc="-49" dirty="0">
                <a:gradFill flip="none" rotWithShape="1">
                  <a:gsLst>
                    <a:gs pos="60952">
                      <a:srgbClr val="FFFFFF"/>
                    </a:gs>
                    <a:gs pos="30000">
                      <a:srgbClr val="FFFFFF"/>
                    </a:gs>
                  </a:gsLst>
                  <a:lin ang="5400000" scaled="0"/>
                  <a:tileRect/>
                </a:gradFill>
              </a:rPr>
              <a:t>オンプレミス</a:t>
            </a:r>
            <a:endParaRPr kumimoji="0" lang="en-US" sz="1961" b="1" kern="0" spc="-49" dirty="0">
              <a:gradFill flip="none" rotWithShape="1">
                <a:gsLst>
                  <a:gs pos="60952">
                    <a:srgbClr val="FFFFFF"/>
                  </a:gs>
                  <a:gs pos="30000">
                    <a:srgbClr val="FFFFFF"/>
                  </a:gs>
                </a:gsLst>
                <a:lin ang="5400000" scaled="0"/>
                <a:tileRect/>
              </a:gradFill>
            </a:endParaRPr>
          </a:p>
        </p:txBody>
      </p:sp>
      <p:pic>
        <p:nvPicPr>
          <p:cNvPr id="39" name="Picture 2" descr="\\MAGNUM\Projects\Microsoft\Cloud Power FY12\Design\Icons\PNGs\Cloud_on_your_terms.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465332" y="3785391"/>
            <a:ext cx="921326" cy="92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 descr="\\MAGNUM\Projects\Microsoft\Cloud Power FY12\Design\Icons\PNGs\Cloud_on_your_terms.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1456691" y="3785391"/>
            <a:ext cx="921326" cy="92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Freeform 113"/>
          <p:cNvSpPr>
            <a:spLocks noEditPoints="1"/>
          </p:cNvSpPr>
          <p:nvPr/>
        </p:nvSpPr>
        <p:spPr bwMode="auto">
          <a:xfrm flipH="1">
            <a:off x="2189706" y="4272512"/>
            <a:ext cx="287914" cy="289471"/>
          </a:xfrm>
          <a:custGeom>
            <a:avLst/>
            <a:gdLst>
              <a:gd name="T0" fmla="*/ 801 w 1600"/>
              <a:gd name="T1" fmla="*/ 1598 h 1598"/>
              <a:gd name="T2" fmla="*/ 801 w 1600"/>
              <a:gd name="T3" fmla="*/ 0 h 1598"/>
              <a:gd name="T4" fmla="*/ 414 w 1600"/>
              <a:gd name="T5" fmla="*/ 1001 h 1598"/>
              <a:gd name="T6" fmla="*/ 406 w 1600"/>
              <a:gd name="T7" fmla="*/ 669 h 1598"/>
              <a:gd name="T8" fmla="*/ 148 w 1600"/>
              <a:gd name="T9" fmla="*/ 797 h 1598"/>
              <a:gd name="T10" fmla="*/ 414 w 1600"/>
              <a:gd name="T11" fmla="*/ 1001 h 1598"/>
              <a:gd name="T12" fmla="*/ 431 w 1600"/>
              <a:gd name="T13" fmla="*/ 1100 h 1598"/>
              <a:gd name="T14" fmla="*/ 340 w 1600"/>
              <a:gd name="T15" fmla="*/ 1258 h 1598"/>
              <a:gd name="T16" fmla="*/ 212 w 1600"/>
              <a:gd name="T17" fmla="*/ 521 h 1598"/>
              <a:gd name="T18" fmla="*/ 564 w 1600"/>
              <a:gd name="T19" fmla="*/ 195 h 1598"/>
              <a:gd name="T20" fmla="*/ 212 w 1600"/>
              <a:gd name="T21" fmla="*/ 521 h 1598"/>
              <a:gd name="T22" fmla="*/ 752 w 1600"/>
              <a:gd name="T23" fmla="*/ 1043 h 1598"/>
              <a:gd name="T24" fmla="*/ 490 w 1600"/>
              <a:gd name="T25" fmla="*/ 678 h 1598"/>
              <a:gd name="T26" fmla="*/ 503 w 1600"/>
              <a:gd name="T27" fmla="*/ 1019 h 1598"/>
              <a:gd name="T28" fmla="*/ 752 w 1600"/>
              <a:gd name="T29" fmla="*/ 609 h 1598"/>
              <a:gd name="T30" fmla="*/ 747 w 1600"/>
              <a:gd name="T31" fmla="*/ 151 h 1598"/>
              <a:gd name="T32" fmla="*/ 752 w 1600"/>
              <a:gd name="T33" fmla="*/ 1448 h 1598"/>
              <a:gd name="T34" fmla="*/ 525 w 1600"/>
              <a:gd name="T35" fmla="*/ 1115 h 1598"/>
              <a:gd name="T36" fmla="*/ 752 w 1600"/>
              <a:gd name="T37" fmla="*/ 1448 h 1598"/>
              <a:gd name="T38" fmla="*/ 845 w 1600"/>
              <a:gd name="T39" fmla="*/ 609 h 1598"/>
              <a:gd name="T40" fmla="*/ 909 w 1600"/>
              <a:gd name="T41" fmla="*/ 185 h 1598"/>
              <a:gd name="T42" fmla="*/ 1094 w 1600"/>
              <a:gd name="T43" fmla="*/ 1021 h 1598"/>
              <a:gd name="T44" fmla="*/ 1107 w 1600"/>
              <a:gd name="T45" fmla="*/ 681 h 1598"/>
              <a:gd name="T46" fmla="*/ 845 w 1600"/>
              <a:gd name="T47" fmla="*/ 1043 h 1598"/>
              <a:gd name="T48" fmla="*/ 1075 w 1600"/>
              <a:gd name="T49" fmla="*/ 1115 h 1598"/>
              <a:gd name="T50" fmla="*/ 845 w 1600"/>
              <a:gd name="T51" fmla="*/ 1448 h 1598"/>
              <a:gd name="T52" fmla="*/ 1035 w 1600"/>
              <a:gd name="T53" fmla="*/ 193 h 1598"/>
              <a:gd name="T54" fmla="*/ 1388 w 1600"/>
              <a:gd name="T55" fmla="*/ 523 h 1598"/>
              <a:gd name="T56" fmla="*/ 1407 w 1600"/>
              <a:gd name="T57" fmla="*/ 1028 h 1598"/>
              <a:gd name="T58" fmla="*/ 1047 w 1600"/>
              <a:gd name="T59" fmla="*/ 1398 h 1598"/>
              <a:gd name="T60" fmla="*/ 1407 w 1600"/>
              <a:gd name="T61" fmla="*/ 1028 h 1598"/>
              <a:gd name="T62" fmla="*/ 1186 w 1600"/>
              <a:gd name="T63" fmla="*/ 1004 h 1598"/>
              <a:gd name="T64" fmla="*/ 1422 w 1600"/>
              <a:gd name="T65" fmla="*/ 609 h 1598"/>
              <a:gd name="T66" fmla="*/ 1198 w 1600"/>
              <a:gd name="T67" fmla="*/ 804 h 1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0" h="1598">
                <a:moveTo>
                  <a:pt x="1600" y="797"/>
                </a:moveTo>
                <a:cubicBezTo>
                  <a:pt x="1600" y="1243"/>
                  <a:pt x="1247" y="1598"/>
                  <a:pt x="801" y="1598"/>
                </a:cubicBezTo>
                <a:cubicBezTo>
                  <a:pt x="357" y="1598"/>
                  <a:pt x="0" y="1243"/>
                  <a:pt x="0" y="797"/>
                </a:cubicBezTo>
                <a:cubicBezTo>
                  <a:pt x="0" y="355"/>
                  <a:pt x="357" y="0"/>
                  <a:pt x="801" y="0"/>
                </a:cubicBezTo>
                <a:cubicBezTo>
                  <a:pt x="1247" y="0"/>
                  <a:pt x="1600" y="355"/>
                  <a:pt x="1600" y="797"/>
                </a:cubicBezTo>
                <a:close/>
                <a:moveTo>
                  <a:pt x="414" y="1001"/>
                </a:moveTo>
                <a:cubicBezTo>
                  <a:pt x="404" y="940"/>
                  <a:pt x="399" y="871"/>
                  <a:pt x="399" y="804"/>
                </a:cubicBezTo>
                <a:cubicBezTo>
                  <a:pt x="399" y="755"/>
                  <a:pt x="402" y="715"/>
                  <a:pt x="406" y="669"/>
                </a:cubicBezTo>
                <a:cubicBezTo>
                  <a:pt x="293" y="646"/>
                  <a:pt x="227" y="629"/>
                  <a:pt x="175" y="607"/>
                </a:cubicBezTo>
                <a:cubicBezTo>
                  <a:pt x="158" y="666"/>
                  <a:pt x="148" y="733"/>
                  <a:pt x="148" y="797"/>
                </a:cubicBezTo>
                <a:cubicBezTo>
                  <a:pt x="148" y="829"/>
                  <a:pt x="148" y="861"/>
                  <a:pt x="153" y="888"/>
                </a:cubicBezTo>
                <a:cubicBezTo>
                  <a:pt x="185" y="925"/>
                  <a:pt x="266" y="974"/>
                  <a:pt x="414" y="1001"/>
                </a:cubicBezTo>
                <a:close/>
                <a:moveTo>
                  <a:pt x="550" y="1398"/>
                </a:moveTo>
                <a:cubicBezTo>
                  <a:pt x="493" y="1319"/>
                  <a:pt x="456" y="1218"/>
                  <a:pt x="431" y="1100"/>
                </a:cubicBezTo>
                <a:cubicBezTo>
                  <a:pt x="333" y="1078"/>
                  <a:pt x="244" y="1051"/>
                  <a:pt x="185" y="1019"/>
                </a:cubicBezTo>
                <a:cubicBezTo>
                  <a:pt x="222" y="1110"/>
                  <a:pt x="268" y="1191"/>
                  <a:pt x="340" y="1258"/>
                </a:cubicBezTo>
                <a:cubicBezTo>
                  <a:pt x="399" y="1322"/>
                  <a:pt x="473" y="1366"/>
                  <a:pt x="550" y="1398"/>
                </a:cubicBezTo>
                <a:close/>
                <a:moveTo>
                  <a:pt x="212" y="521"/>
                </a:moveTo>
                <a:cubicBezTo>
                  <a:pt x="234" y="540"/>
                  <a:pt x="271" y="543"/>
                  <a:pt x="416" y="582"/>
                </a:cubicBezTo>
                <a:cubicBezTo>
                  <a:pt x="443" y="424"/>
                  <a:pt x="490" y="294"/>
                  <a:pt x="564" y="195"/>
                </a:cubicBezTo>
                <a:cubicBezTo>
                  <a:pt x="480" y="235"/>
                  <a:pt x="407" y="269"/>
                  <a:pt x="340" y="341"/>
                </a:cubicBezTo>
                <a:cubicBezTo>
                  <a:pt x="283" y="392"/>
                  <a:pt x="241" y="457"/>
                  <a:pt x="212" y="521"/>
                </a:cubicBezTo>
                <a:close/>
                <a:moveTo>
                  <a:pt x="503" y="1019"/>
                </a:moveTo>
                <a:cubicBezTo>
                  <a:pt x="587" y="1033"/>
                  <a:pt x="668" y="1041"/>
                  <a:pt x="752" y="1043"/>
                </a:cubicBezTo>
                <a:cubicBezTo>
                  <a:pt x="752" y="696"/>
                  <a:pt x="752" y="696"/>
                  <a:pt x="752" y="696"/>
                </a:cubicBezTo>
                <a:cubicBezTo>
                  <a:pt x="663" y="693"/>
                  <a:pt x="574" y="688"/>
                  <a:pt x="490" y="678"/>
                </a:cubicBezTo>
                <a:cubicBezTo>
                  <a:pt x="490" y="723"/>
                  <a:pt x="488" y="760"/>
                  <a:pt x="488" y="804"/>
                </a:cubicBezTo>
                <a:cubicBezTo>
                  <a:pt x="488" y="876"/>
                  <a:pt x="493" y="952"/>
                  <a:pt x="503" y="1019"/>
                </a:cubicBezTo>
                <a:close/>
                <a:moveTo>
                  <a:pt x="503" y="595"/>
                </a:moveTo>
                <a:cubicBezTo>
                  <a:pt x="584" y="602"/>
                  <a:pt x="668" y="607"/>
                  <a:pt x="752" y="609"/>
                </a:cubicBezTo>
                <a:cubicBezTo>
                  <a:pt x="752" y="151"/>
                  <a:pt x="752" y="151"/>
                  <a:pt x="752" y="151"/>
                </a:cubicBezTo>
                <a:cubicBezTo>
                  <a:pt x="752" y="151"/>
                  <a:pt x="749" y="151"/>
                  <a:pt x="747" y="151"/>
                </a:cubicBezTo>
                <a:cubicBezTo>
                  <a:pt x="636" y="195"/>
                  <a:pt x="542" y="368"/>
                  <a:pt x="503" y="595"/>
                </a:cubicBezTo>
                <a:close/>
                <a:moveTo>
                  <a:pt x="752" y="1448"/>
                </a:moveTo>
                <a:cubicBezTo>
                  <a:pt x="752" y="1130"/>
                  <a:pt x="752" y="1130"/>
                  <a:pt x="752" y="1130"/>
                </a:cubicBezTo>
                <a:cubicBezTo>
                  <a:pt x="675" y="1127"/>
                  <a:pt x="599" y="1122"/>
                  <a:pt x="525" y="1115"/>
                </a:cubicBezTo>
                <a:cubicBezTo>
                  <a:pt x="540" y="1179"/>
                  <a:pt x="562" y="1236"/>
                  <a:pt x="591" y="1287"/>
                </a:cubicBezTo>
                <a:cubicBezTo>
                  <a:pt x="628" y="1376"/>
                  <a:pt x="685" y="1448"/>
                  <a:pt x="752" y="1448"/>
                </a:cubicBezTo>
                <a:close/>
                <a:moveTo>
                  <a:pt x="845" y="151"/>
                </a:moveTo>
                <a:cubicBezTo>
                  <a:pt x="845" y="609"/>
                  <a:pt x="845" y="609"/>
                  <a:pt x="845" y="609"/>
                </a:cubicBezTo>
                <a:cubicBezTo>
                  <a:pt x="932" y="607"/>
                  <a:pt x="1013" y="602"/>
                  <a:pt x="1097" y="595"/>
                </a:cubicBezTo>
                <a:cubicBezTo>
                  <a:pt x="1065" y="417"/>
                  <a:pt x="993" y="262"/>
                  <a:pt x="909" y="185"/>
                </a:cubicBezTo>
                <a:cubicBezTo>
                  <a:pt x="887" y="171"/>
                  <a:pt x="863" y="151"/>
                  <a:pt x="845" y="151"/>
                </a:cubicBezTo>
                <a:close/>
                <a:moveTo>
                  <a:pt x="1094" y="1021"/>
                </a:moveTo>
                <a:cubicBezTo>
                  <a:pt x="1107" y="955"/>
                  <a:pt x="1109" y="878"/>
                  <a:pt x="1109" y="804"/>
                </a:cubicBezTo>
                <a:cubicBezTo>
                  <a:pt x="1109" y="760"/>
                  <a:pt x="1109" y="723"/>
                  <a:pt x="1107" y="681"/>
                </a:cubicBezTo>
                <a:cubicBezTo>
                  <a:pt x="1023" y="688"/>
                  <a:pt x="937" y="693"/>
                  <a:pt x="845" y="696"/>
                </a:cubicBezTo>
                <a:cubicBezTo>
                  <a:pt x="845" y="1043"/>
                  <a:pt x="845" y="1043"/>
                  <a:pt x="845" y="1043"/>
                </a:cubicBezTo>
                <a:cubicBezTo>
                  <a:pt x="932" y="1041"/>
                  <a:pt x="1013" y="1033"/>
                  <a:pt x="1094" y="1021"/>
                </a:cubicBezTo>
                <a:close/>
                <a:moveTo>
                  <a:pt x="1075" y="1115"/>
                </a:moveTo>
                <a:cubicBezTo>
                  <a:pt x="998" y="1122"/>
                  <a:pt x="922" y="1127"/>
                  <a:pt x="845" y="1130"/>
                </a:cubicBezTo>
                <a:cubicBezTo>
                  <a:pt x="845" y="1448"/>
                  <a:pt x="845" y="1448"/>
                  <a:pt x="845" y="1448"/>
                </a:cubicBezTo>
                <a:cubicBezTo>
                  <a:pt x="974" y="1448"/>
                  <a:pt x="1043" y="1226"/>
                  <a:pt x="1075" y="1115"/>
                </a:cubicBezTo>
                <a:close/>
                <a:moveTo>
                  <a:pt x="1035" y="193"/>
                </a:moveTo>
                <a:cubicBezTo>
                  <a:pt x="1109" y="289"/>
                  <a:pt x="1156" y="424"/>
                  <a:pt x="1181" y="585"/>
                </a:cubicBezTo>
                <a:cubicBezTo>
                  <a:pt x="1314" y="560"/>
                  <a:pt x="1368" y="538"/>
                  <a:pt x="1388" y="523"/>
                </a:cubicBezTo>
                <a:cubicBezTo>
                  <a:pt x="1319" y="370"/>
                  <a:pt x="1188" y="247"/>
                  <a:pt x="1035" y="193"/>
                </a:cubicBezTo>
                <a:close/>
                <a:moveTo>
                  <a:pt x="1407" y="1028"/>
                </a:moveTo>
                <a:cubicBezTo>
                  <a:pt x="1343" y="1058"/>
                  <a:pt x="1260" y="1083"/>
                  <a:pt x="1168" y="1102"/>
                </a:cubicBezTo>
                <a:cubicBezTo>
                  <a:pt x="1141" y="1221"/>
                  <a:pt x="1107" y="1317"/>
                  <a:pt x="1047" y="1398"/>
                </a:cubicBezTo>
                <a:cubicBezTo>
                  <a:pt x="1124" y="1366"/>
                  <a:pt x="1200" y="1322"/>
                  <a:pt x="1260" y="1258"/>
                </a:cubicBezTo>
                <a:cubicBezTo>
                  <a:pt x="1329" y="1194"/>
                  <a:pt x="1375" y="1115"/>
                  <a:pt x="1407" y="1028"/>
                </a:cubicBezTo>
                <a:close/>
                <a:moveTo>
                  <a:pt x="1198" y="804"/>
                </a:moveTo>
                <a:cubicBezTo>
                  <a:pt x="1198" y="871"/>
                  <a:pt x="1193" y="942"/>
                  <a:pt x="1186" y="1004"/>
                </a:cubicBezTo>
                <a:cubicBezTo>
                  <a:pt x="1442" y="962"/>
                  <a:pt x="1452" y="903"/>
                  <a:pt x="1452" y="797"/>
                </a:cubicBezTo>
                <a:cubicBezTo>
                  <a:pt x="1452" y="735"/>
                  <a:pt x="1442" y="669"/>
                  <a:pt x="1422" y="609"/>
                </a:cubicBezTo>
                <a:cubicBezTo>
                  <a:pt x="1375" y="629"/>
                  <a:pt x="1292" y="659"/>
                  <a:pt x="1193" y="669"/>
                </a:cubicBezTo>
                <a:cubicBezTo>
                  <a:pt x="1198" y="715"/>
                  <a:pt x="1198" y="755"/>
                  <a:pt x="1198" y="804"/>
                </a:cubicBezTo>
                <a:close/>
              </a:path>
            </a:pathLst>
          </a:custGeom>
          <a:solidFill>
            <a:srgbClr val="FFFFFF"/>
          </a:solid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tx1">
                  <a:lumMod val="50000"/>
                </a:schemeClr>
              </a:solidFill>
            </a:endParaRPr>
          </a:p>
        </p:txBody>
      </p:sp>
      <p:sp>
        <p:nvSpPr>
          <p:cNvPr id="42" name="Freeform 20"/>
          <p:cNvSpPr>
            <a:spLocks noEditPoints="1"/>
          </p:cNvSpPr>
          <p:nvPr/>
        </p:nvSpPr>
        <p:spPr bwMode="black">
          <a:xfrm>
            <a:off x="633412" y="4871685"/>
            <a:ext cx="529140" cy="340829"/>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w="10795" cap="flat" cmpd="sng" algn="ctr">
            <a:solidFill>
              <a:schemeClr val="tx1">
                <a:lumMod val="50000"/>
              </a:schemeClr>
            </a:solidFill>
            <a:prstDash val="solid"/>
            <a:headEnd type="none" w="med" len="med"/>
            <a:tailEnd type="none" w="med" len="med"/>
          </a:ln>
          <a:effectLst/>
        </p:spPr>
        <p:txBody>
          <a:bodyPr lIns="89613" tIns="44806" rIns="89613" bIns="44806" anchor="ctr"/>
          <a:lstStyle/>
          <a:p>
            <a:pPr defTabSz="725886" eaLnBrk="0" fontAlgn="base" hangingPunct="0">
              <a:spcBef>
                <a:spcPct val="0"/>
              </a:spcBef>
              <a:spcAft>
                <a:spcPct val="0"/>
              </a:spcAft>
              <a:defRPr/>
            </a:pPr>
            <a:endParaRPr kumimoji="0" lang="en-US" sz="1766" kern="0" spc="-120">
              <a:solidFill>
                <a:schemeClr val="bg1"/>
              </a:solidFill>
            </a:endParaRPr>
          </a:p>
        </p:txBody>
      </p:sp>
      <p:sp>
        <p:nvSpPr>
          <p:cNvPr id="43" name="Freeform 20"/>
          <p:cNvSpPr>
            <a:spLocks noEditPoints="1"/>
          </p:cNvSpPr>
          <p:nvPr/>
        </p:nvSpPr>
        <p:spPr bwMode="black">
          <a:xfrm>
            <a:off x="633412" y="5291884"/>
            <a:ext cx="529140" cy="340829"/>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w="10795" cap="flat" cmpd="sng" algn="ctr">
            <a:solidFill>
              <a:schemeClr val="tx1">
                <a:lumMod val="50000"/>
              </a:schemeClr>
            </a:solidFill>
            <a:prstDash val="solid"/>
            <a:headEnd type="none" w="med" len="med"/>
            <a:tailEnd type="none" w="med" len="med"/>
          </a:ln>
          <a:effectLst/>
        </p:spPr>
        <p:txBody>
          <a:bodyPr lIns="89613" tIns="44806" rIns="89613" bIns="44806" anchor="ctr"/>
          <a:lstStyle/>
          <a:p>
            <a:pPr defTabSz="725886" eaLnBrk="0" fontAlgn="base" hangingPunct="0">
              <a:spcBef>
                <a:spcPct val="0"/>
              </a:spcBef>
              <a:spcAft>
                <a:spcPct val="0"/>
              </a:spcAft>
              <a:defRPr/>
            </a:pPr>
            <a:endParaRPr kumimoji="0" lang="en-US" sz="1766" kern="0" spc="-120">
              <a:solidFill>
                <a:schemeClr val="bg1"/>
              </a:solidFill>
            </a:endParaRPr>
          </a:p>
        </p:txBody>
      </p:sp>
      <p:sp>
        <p:nvSpPr>
          <p:cNvPr id="44" name="Freeform 20"/>
          <p:cNvSpPr>
            <a:spLocks noEditPoints="1"/>
          </p:cNvSpPr>
          <p:nvPr/>
        </p:nvSpPr>
        <p:spPr bwMode="black">
          <a:xfrm>
            <a:off x="633412" y="5705858"/>
            <a:ext cx="529140" cy="340829"/>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w="10795" cap="flat" cmpd="sng" algn="ctr">
            <a:solidFill>
              <a:schemeClr val="tx1">
                <a:lumMod val="50000"/>
              </a:schemeClr>
            </a:solidFill>
            <a:prstDash val="solid"/>
            <a:headEnd type="none" w="med" len="med"/>
            <a:tailEnd type="none" w="med" len="med"/>
          </a:ln>
          <a:effectLst/>
        </p:spPr>
        <p:txBody>
          <a:bodyPr lIns="89613" tIns="44806" rIns="89613" bIns="44806" anchor="ctr"/>
          <a:lstStyle/>
          <a:p>
            <a:pPr defTabSz="725886" eaLnBrk="0" fontAlgn="base" hangingPunct="0">
              <a:spcBef>
                <a:spcPct val="0"/>
              </a:spcBef>
              <a:spcAft>
                <a:spcPct val="0"/>
              </a:spcAft>
              <a:defRPr/>
            </a:pPr>
            <a:endParaRPr kumimoji="0" lang="en-US" sz="1766" kern="0" spc="-120">
              <a:solidFill>
                <a:schemeClr val="bg1"/>
              </a:solidFill>
            </a:endParaRPr>
          </a:p>
        </p:txBody>
      </p:sp>
      <p:sp>
        <p:nvSpPr>
          <p:cNvPr id="45" name="Freeform 20"/>
          <p:cNvSpPr>
            <a:spLocks noEditPoints="1"/>
          </p:cNvSpPr>
          <p:nvPr/>
        </p:nvSpPr>
        <p:spPr bwMode="black">
          <a:xfrm>
            <a:off x="633412" y="6119832"/>
            <a:ext cx="529140" cy="340829"/>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w="10795" cap="flat" cmpd="sng" algn="ctr">
            <a:solidFill>
              <a:schemeClr val="tx1">
                <a:lumMod val="50000"/>
              </a:schemeClr>
            </a:solidFill>
            <a:prstDash val="solid"/>
            <a:headEnd type="none" w="med" len="med"/>
            <a:tailEnd type="none" w="med" len="med"/>
          </a:ln>
          <a:effectLst/>
        </p:spPr>
        <p:txBody>
          <a:bodyPr lIns="89613" tIns="44806" rIns="89613" bIns="44806" anchor="ctr"/>
          <a:lstStyle/>
          <a:p>
            <a:pPr defTabSz="725886" eaLnBrk="0" fontAlgn="base" hangingPunct="0">
              <a:spcBef>
                <a:spcPct val="0"/>
              </a:spcBef>
              <a:spcAft>
                <a:spcPct val="0"/>
              </a:spcAft>
              <a:defRPr/>
            </a:pPr>
            <a:endParaRPr kumimoji="0" lang="en-US" sz="1766" kern="0" spc="-120">
              <a:solidFill>
                <a:schemeClr val="bg1"/>
              </a:solidFill>
            </a:endParaRPr>
          </a:p>
        </p:txBody>
      </p:sp>
      <p:sp>
        <p:nvSpPr>
          <p:cNvPr id="46" name="Freeform 58"/>
          <p:cNvSpPr>
            <a:spLocks noEditPoints="1"/>
          </p:cNvSpPr>
          <p:nvPr/>
        </p:nvSpPr>
        <p:spPr bwMode="black">
          <a:xfrm>
            <a:off x="1638778" y="5889500"/>
            <a:ext cx="599172" cy="64275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solidFill>
              <a:schemeClr val="tx1">
                <a:lumMod val="50000"/>
              </a:schemeClr>
            </a:solidFill>
          </a:ln>
        </p:spPr>
        <p:txBody>
          <a:bodyPr lIns="0" tIns="40332" rIns="80664" bIns="40332"/>
          <a:lstStyle/>
          <a:p>
            <a:pPr algn="ctr" defTabSz="896028" eaLnBrk="0" fontAlgn="base" hangingPunct="0">
              <a:spcBef>
                <a:spcPct val="0"/>
              </a:spcBef>
              <a:spcAft>
                <a:spcPct val="0"/>
              </a:spcAft>
              <a:defRPr/>
            </a:pPr>
            <a:endParaRPr lang="en-US" sz="1567">
              <a:solidFill>
                <a:schemeClr val="bg1"/>
              </a:solidFill>
            </a:endParaRPr>
          </a:p>
        </p:txBody>
      </p:sp>
      <p:grpSp>
        <p:nvGrpSpPr>
          <p:cNvPr id="47" name="Group 86"/>
          <p:cNvGrpSpPr>
            <a:grpSpLocks noChangeAspect="1"/>
          </p:cNvGrpSpPr>
          <p:nvPr/>
        </p:nvGrpSpPr>
        <p:grpSpPr bwMode="auto">
          <a:xfrm>
            <a:off x="1677494" y="4884929"/>
            <a:ext cx="329138" cy="681634"/>
            <a:chOff x="3383" y="1210"/>
            <a:chExt cx="916" cy="1897"/>
          </a:xfrm>
          <a:solidFill>
            <a:srgbClr val="FFFFFF"/>
          </a:solidFill>
        </p:grpSpPr>
        <p:sp>
          <p:nvSpPr>
            <p:cNvPr id="48" name="Freeform 87"/>
            <p:cNvSpPr>
              <a:spLocks/>
            </p:cNvSpPr>
            <p:nvPr/>
          </p:nvSpPr>
          <p:spPr bwMode="auto">
            <a:xfrm>
              <a:off x="3562" y="2237"/>
              <a:ext cx="553" cy="147"/>
            </a:xfrm>
            <a:custGeom>
              <a:avLst/>
              <a:gdLst>
                <a:gd name="T0" fmla="*/ 230 w 234"/>
                <a:gd name="T1" fmla="*/ 0 h 62"/>
                <a:gd name="T2" fmla="*/ 199 w 234"/>
                <a:gd name="T3" fmla="*/ 0 h 62"/>
                <a:gd name="T4" fmla="*/ 134 w 234"/>
                <a:gd name="T5" fmla="*/ 0 h 62"/>
                <a:gd name="T6" fmla="*/ 76 w 234"/>
                <a:gd name="T7" fmla="*/ 0 h 62"/>
                <a:gd name="T8" fmla="*/ 27 w 234"/>
                <a:gd name="T9" fmla="*/ 0 h 62"/>
                <a:gd name="T10" fmla="*/ 2 w 234"/>
                <a:gd name="T11" fmla="*/ 0 h 62"/>
                <a:gd name="T12" fmla="*/ 0 w 234"/>
                <a:gd name="T13" fmla="*/ 4 h 62"/>
                <a:gd name="T14" fmla="*/ 0 w 234"/>
                <a:gd name="T15" fmla="*/ 59 h 62"/>
                <a:gd name="T16" fmla="*/ 2 w 234"/>
                <a:gd name="T17" fmla="*/ 62 h 62"/>
                <a:gd name="T18" fmla="*/ 34 w 234"/>
                <a:gd name="T19" fmla="*/ 62 h 62"/>
                <a:gd name="T20" fmla="*/ 99 w 234"/>
                <a:gd name="T21" fmla="*/ 62 h 62"/>
                <a:gd name="T22" fmla="*/ 157 w 234"/>
                <a:gd name="T23" fmla="*/ 62 h 62"/>
                <a:gd name="T24" fmla="*/ 209 w 234"/>
                <a:gd name="T25" fmla="*/ 62 h 62"/>
                <a:gd name="T26" fmla="*/ 230 w 234"/>
                <a:gd name="T27" fmla="*/ 62 h 62"/>
                <a:gd name="T28" fmla="*/ 234 w 234"/>
                <a:gd name="T29" fmla="*/ 60 h 62"/>
                <a:gd name="T30" fmla="*/ 234 w 234"/>
                <a:gd name="T31" fmla="*/ 59 h 62"/>
                <a:gd name="T32" fmla="*/ 234 w 234"/>
                <a:gd name="T33" fmla="*/ 4 h 62"/>
                <a:gd name="T34" fmla="*/ 230 w 234"/>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2">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2"/>
                    <a:pt x="0" y="41"/>
                    <a:pt x="0" y="59"/>
                  </a:cubicBezTo>
                  <a:cubicBezTo>
                    <a:pt x="0" y="59"/>
                    <a:pt x="0" y="62"/>
                    <a:pt x="2" y="62"/>
                  </a:cubicBezTo>
                  <a:cubicBezTo>
                    <a:pt x="15" y="62"/>
                    <a:pt x="21" y="62"/>
                    <a:pt x="34" y="62"/>
                  </a:cubicBezTo>
                  <a:cubicBezTo>
                    <a:pt x="63" y="62"/>
                    <a:pt x="71" y="62"/>
                    <a:pt x="99" y="62"/>
                  </a:cubicBezTo>
                  <a:cubicBezTo>
                    <a:pt x="134" y="62"/>
                    <a:pt x="123" y="62"/>
                    <a:pt x="157" y="62"/>
                  </a:cubicBezTo>
                  <a:cubicBezTo>
                    <a:pt x="184" y="62"/>
                    <a:pt x="180" y="62"/>
                    <a:pt x="209" y="62"/>
                  </a:cubicBezTo>
                  <a:cubicBezTo>
                    <a:pt x="215" y="62"/>
                    <a:pt x="224" y="62"/>
                    <a:pt x="230" y="62"/>
                  </a:cubicBezTo>
                  <a:cubicBezTo>
                    <a:pt x="232" y="62"/>
                    <a:pt x="232" y="62"/>
                    <a:pt x="234" y="60"/>
                  </a:cubicBezTo>
                  <a:cubicBezTo>
                    <a:pt x="234" y="59"/>
                    <a:pt x="234" y="59"/>
                    <a:pt x="234" y="59"/>
                  </a:cubicBezTo>
                  <a:cubicBezTo>
                    <a:pt x="234" y="41"/>
                    <a:pt x="234" y="22"/>
                    <a:pt x="234" y="4"/>
                  </a:cubicBezTo>
                  <a:cubicBezTo>
                    <a:pt x="234" y="2"/>
                    <a:pt x="232" y="0"/>
                    <a:pt x="230" y="0"/>
                  </a:cubicBez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sp>
          <p:nvSpPr>
            <p:cNvPr id="49" name="Freeform 88"/>
            <p:cNvSpPr>
              <a:spLocks/>
            </p:cNvSpPr>
            <p:nvPr/>
          </p:nvSpPr>
          <p:spPr bwMode="auto">
            <a:xfrm>
              <a:off x="3562" y="1999"/>
              <a:ext cx="553" cy="146"/>
            </a:xfrm>
            <a:custGeom>
              <a:avLst/>
              <a:gdLst>
                <a:gd name="T0" fmla="*/ 230 w 234"/>
                <a:gd name="T1" fmla="*/ 0 h 62"/>
                <a:gd name="T2" fmla="*/ 199 w 234"/>
                <a:gd name="T3" fmla="*/ 0 h 62"/>
                <a:gd name="T4" fmla="*/ 134 w 234"/>
                <a:gd name="T5" fmla="*/ 0 h 62"/>
                <a:gd name="T6" fmla="*/ 76 w 234"/>
                <a:gd name="T7" fmla="*/ 0 h 62"/>
                <a:gd name="T8" fmla="*/ 27 w 234"/>
                <a:gd name="T9" fmla="*/ 0 h 62"/>
                <a:gd name="T10" fmla="*/ 2 w 234"/>
                <a:gd name="T11" fmla="*/ 0 h 62"/>
                <a:gd name="T12" fmla="*/ 0 w 234"/>
                <a:gd name="T13" fmla="*/ 4 h 62"/>
                <a:gd name="T14" fmla="*/ 0 w 234"/>
                <a:gd name="T15" fmla="*/ 58 h 62"/>
                <a:gd name="T16" fmla="*/ 2 w 234"/>
                <a:gd name="T17" fmla="*/ 62 h 62"/>
                <a:gd name="T18" fmla="*/ 34 w 234"/>
                <a:gd name="T19" fmla="*/ 62 h 62"/>
                <a:gd name="T20" fmla="*/ 99 w 234"/>
                <a:gd name="T21" fmla="*/ 62 h 62"/>
                <a:gd name="T22" fmla="*/ 157 w 234"/>
                <a:gd name="T23" fmla="*/ 62 h 62"/>
                <a:gd name="T24" fmla="*/ 209 w 234"/>
                <a:gd name="T25" fmla="*/ 62 h 62"/>
                <a:gd name="T26" fmla="*/ 230 w 234"/>
                <a:gd name="T27" fmla="*/ 62 h 62"/>
                <a:gd name="T28" fmla="*/ 234 w 234"/>
                <a:gd name="T29" fmla="*/ 62 h 62"/>
                <a:gd name="T30" fmla="*/ 234 w 234"/>
                <a:gd name="T31" fmla="*/ 58 h 62"/>
                <a:gd name="T32" fmla="*/ 234 w 234"/>
                <a:gd name="T33" fmla="*/ 4 h 62"/>
                <a:gd name="T34" fmla="*/ 230 w 234"/>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2">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1"/>
                    <a:pt x="0" y="41"/>
                    <a:pt x="0" y="58"/>
                  </a:cubicBezTo>
                  <a:cubicBezTo>
                    <a:pt x="0" y="60"/>
                    <a:pt x="0" y="62"/>
                    <a:pt x="2" y="62"/>
                  </a:cubicBezTo>
                  <a:cubicBezTo>
                    <a:pt x="15" y="62"/>
                    <a:pt x="21" y="62"/>
                    <a:pt x="34" y="62"/>
                  </a:cubicBezTo>
                  <a:cubicBezTo>
                    <a:pt x="63" y="62"/>
                    <a:pt x="71" y="62"/>
                    <a:pt x="99" y="62"/>
                  </a:cubicBezTo>
                  <a:cubicBezTo>
                    <a:pt x="134" y="62"/>
                    <a:pt x="123" y="62"/>
                    <a:pt x="157" y="62"/>
                  </a:cubicBezTo>
                  <a:cubicBezTo>
                    <a:pt x="184" y="62"/>
                    <a:pt x="180" y="62"/>
                    <a:pt x="209" y="62"/>
                  </a:cubicBezTo>
                  <a:cubicBezTo>
                    <a:pt x="215" y="62"/>
                    <a:pt x="224" y="62"/>
                    <a:pt x="230" y="62"/>
                  </a:cubicBezTo>
                  <a:cubicBezTo>
                    <a:pt x="232" y="62"/>
                    <a:pt x="232" y="62"/>
                    <a:pt x="234" y="62"/>
                  </a:cubicBezTo>
                  <a:cubicBezTo>
                    <a:pt x="234" y="60"/>
                    <a:pt x="234" y="60"/>
                    <a:pt x="234" y="58"/>
                  </a:cubicBezTo>
                  <a:cubicBezTo>
                    <a:pt x="234" y="41"/>
                    <a:pt x="234" y="21"/>
                    <a:pt x="234" y="4"/>
                  </a:cubicBezTo>
                  <a:cubicBezTo>
                    <a:pt x="234" y="2"/>
                    <a:pt x="232" y="0"/>
                    <a:pt x="230" y="0"/>
                  </a:cubicBez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sp>
          <p:nvSpPr>
            <p:cNvPr id="50" name="Freeform 89"/>
            <p:cNvSpPr>
              <a:spLocks/>
            </p:cNvSpPr>
            <p:nvPr/>
          </p:nvSpPr>
          <p:spPr bwMode="auto">
            <a:xfrm>
              <a:off x="3562" y="1760"/>
              <a:ext cx="553" cy="147"/>
            </a:xfrm>
            <a:custGeom>
              <a:avLst/>
              <a:gdLst>
                <a:gd name="T0" fmla="*/ 230 w 234"/>
                <a:gd name="T1" fmla="*/ 0 h 62"/>
                <a:gd name="T2" fmla="*/ 199 w 234"/>
                <a:gd name="T3" fmla="*/ 0 h 62"/>
                <a:gd name="T4" fmla="*/ 134 w 234"/>
                <a:gd name="T5" fmla="*/ 0 h 62"/>
                <a:gd name="T6" fmla="*/ 76 w 234"/>
                <a:gd name="T7" fmla="*/ 0 h 62"/>
                <a:gd name="T8" fmla="*/ 27 w 234"/>
                <a:gd name="T9" fmla="*/ 0 h 62"/>
                <a:gd name="T10" fmla="*/ 2 w 234"/>
                <a:gd name="T11" fmla="*/ 0 h 62"/>
                <a:gd name="T12" fmla="*/ 0 w 234"/>
                <a:gd name="T13" fmla="*/ 4 h 62"/>
                <a:gd name="T14" fmla="*/ 0 w 234"/>
                <a:gd name="T15" fmla="*/ 58 h 62"/>
                <a:gd name="T16" fmla="*/ 2 w 234"/>
                <a:gd name="T17" fmla="*/ 62 h 62"/>
                <a:gd name="T18" fmla="*/ 34 w 234"/>
                <a:gd name="T19" fmla="*/ 62 h 62"/>
                <a:gd name="T20" fmla="*/ 99 w 234"/>
                <a:gd name="T21" fmla="*/ 62 h 62"/>
                <a:gd name="T22" fmla="*/ 157 w 234"/>
                <a:gd name="T23" fmla="*/ 62 h 62"/>
                <a:gd name="T24" fmla="*/ 209 w 234"/>
                <a:gd name="T25" fmla="*/ 62 h 62"/>
                <a:gd name="T26" fmla="*/ 230 w 234"/>
                <a:gd name="T27" fmla="*/ 62 h 62"/>
                <a:gd name="T28" fmla="*/ 234 w 234"/>
                <a:gd name="T29" fmla="*/ 60 h 62"/>
                <a:gd name="T30" fmla="*/ 234 w 234"/>
                <a:gd name="T31" fmla="*/ 58 h 62"/>
                <a:gd name="T32" fmla="*/ 234 w 234"/>
                <a:gd name="T33" fmla="*/ 4 h 62"/>
                <a:gd name="T34" fmla="*/ 230 w 234"/>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2">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1"/>
                    <a:pt x="0" y="40"/>
                    <a:pt x="0" y="58"/>
                  </a:cubicBezTo>
                  <a:cubicBezTo>
                    <a:pt x="0" y="60"/>
                    <a:pt x="0" y="62"/>
                    <a:pt x="2" y="62"/>
                  </a:cubicBezTo>
                  <a:cubicBezTo>
                    <a:pt x="15" y="62"/>
                    <a:pt x="21" y="62"/>
                    <a:pt x="34" y="62"/>
                  </a:cubicBezTo>
                  <a:cubicBezTo>
                    <a:pt x="63" y="62"/>
                    <a:pt x="71" y="62"/>
                    <a:pt x="99" y="62"/>
                  </a:cubicBezTo>
                  <a:cubicBezTo>
                    <a:pt x="134" y="62"/>
                    <a:pt x="123" y="62"/>
                    <a:pt x="157" y="62"/>
                  </a:cubicBezTo>
                  <a:cubicBezTo>
                    <a:pt x="184" y="62"/>
                    <a:pt x="180" y="62"/>
                    <a:pt x="209" y="62"/>
                  </a:cubicBezTo>
                  <a:cubicBezTo>
                    <a:pt x="215" y="62"/>
                    <a:pt x="224" y="62"/>
                    <a:pt x="230" y="62"/>
                  </a:cubicBezTo>
                  <a:cubicBezTo>
                    <a:pt x="232" y="62"/>
                    <a:pt x="232" y="62"/>
                    <a:pt x="234" y="60"/>
                  </a:cubicBezTo>
                  <a:cubicBezTo>
                    <a:pt x="234" y="60"/>
                    <a:pt x="234" y="60"/>
                    <a:pt x="234" y="58"/>
                  </a:cubicBezTo>
                  <a:cubicBezTo>
                    <a:pt x="234" y="40"/>
                    <a:pt x="234" y="21"/>
                    <a:pt x="234" y="4"/>
                  </a:cubicBezTo>
                  <a:cubicBezTo>
                    <a:pt x="234" y="2"/>
                    <a:pt x="232" y="0"/>
                    <a:pt x="230" y="0"/>
                  </a:cubicBez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sp>
          <p:nvSpPr>
            <p:cNvPr id="51" name="Freeform 90"/>
            <p:cNvSpPr>
              <a:spLocks/>
            </p:cNvSpPr>
            <p:nvPr/>
          </p:nvSpPr>
          <p:spPr bwMode="auto">
            <a:xfrm>
              <a:off x="3562" y="1522"/>
              <a:ext cx="553" cy="141"/>
            </a:xfrm>
            <a:custGeom>
              <a:avLst/>
              <a:gdLst>
                <a:gd name="T0" fmla="*/ 230 w 234"/>
                <a:gd name="T1" fmla="*/ 0 h 60"/>
                <a:gd name="T2" fmla="*/ 199 w 234"/>
                <a:gd name="T3" fmla="*/ 0 h 60"/>
                <a:gd name="T4" fmla="*/ 134 w 234"/>
                <a:gd name="T5" fmla="*/ 0 h 60"/>
                <a:gd name="T6" fmla="*/ 76 w 234"/>
                <a:gd name="T7" fmla="*/ 0 h 60"/>
                <a:gd name="T8" fmla="*/ 27 w 234"/>
                <a:gd name="T9" fmla="*/ 0 h 60"/>
                <a:gd name="T10" fmla="*/ 2 w 234"/>
                <a:gd name="T11" fmla="*/ 0 h 60"/>
                <a:gd name="T12" fmla="*/ 0 w 234"/>
                <a:gd name="T13" fmla="*/ 4 h 60"/>
                <a:gd name="T14" fmla="*/ 0 w 234"/>
                <a:gd name="T15" fmla="*/ 57 h 60"/>
                <a:gd name="T16" fmla="*/ 2 w 234"/>
                <a:gd name="T17" fmla="*/ 60 h 60"/>
                <a:gd name="T18" fmla="*/ 34 w 234"/>
                <a:gd name="T19" fmla="*/ 60 h 60"/>
                <a:gd name="T20" fmla="*/ 99 w 234"/>
                <a:gd name="T21" fmla="*/ 60 h 60"/>
                <a:gd name="T22" fmla="*/ 157 w 234"/>
                <a:gd name="T23" fmla="*/ 60 h 60"/>
                <a:gd name="T24" fmla="*/ 209 w 234"/>
                <a:gd name="T25" fmla="*/ 60 h 60"/>
                <a:gd name="T26" fmla="*/ 230 w 234"/>
                <a:gd name="T27" fmla="*/ 60 h 60"/>
                <a:gd name="T28" fmla="*/ 234 w 234"/>
                <a:gd name="T29" fmla="*/ 58 h 60"/>
                <a:gd name="T30" fmla="*/ 234 w 234"/>
                <a:gd name="T31" fmla="*/ 57 h 60"/>
                <a:gd name="T32" fmla="*/ 234 w 234"/>
                <a:gd name="T33" fmla="*/ 4 h 60"/>
                <a:gd name="T34" fmla="*/ 230 w 234"/>
                <a:gd name="T3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0">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1"/>
                    <a:pt x="0" y="40"/>
                    <a:pt x="0" y="57"/>
                  </a:cubicBezTo>
                  <a:cubicBezTo>
                    <a:pt x="0" y="58"/>
                    <a:pt x="0" y="60"/>
                    <a:pt x="2" y="60"/>
                  </a:cubicBezTo>
                  <a:cubicBezTo>
                    <a:pt x="15" y="60"/>
                    <a:pt x="21" y="60"/>
                    <a:pt x="34" y="60"/>
                  </a:cubicBezTo>
                  <a:cubicBezTo>
                    <a:pt x="63" y="60"/>
                    <a:pt x="71" y="60"/>
                    <a:pt x="99" y="60"/>
                  </a:cubicBezTo>
                  <a:cubicBezTo>
                    <a:pt x="134" y="60"/>
                    <a:pt x="123" y="60"/>
                    <a:pt x="157" y="60"/>
                  </a:cubicBezTo>
                  <a:cubicBezTo>
                    <a:pt x="184" y="60"/>
                    <a:pt x="180" y="60"/>
                    <a:pt x="209" y="60"/>
                  </a:cubicBezTo>
                  <a:cubicBezTo>
                    <a:pt x="215" y="60"/>
                    <a:pt x="224" y="60"/>
                    <a:pt x="230" y="60"/>
                  </a:cubicBezTo>
                  <a:cubicBezTo>
                    <a:pt x="232" y="60"/>
                    <a:pt x="232" y="60"/>
                    <a:pt x="234" y="58"/>
                  </a:cubicBezTo>
                  <a:cubicBezTo>
                    <a:pt x="234" y="58"/>
                    <a:pt x="234" y="58"/>
                    <a:pt x="234" y="57"/>
                  </a:cubicBezTo>
                  <a:cubicBezTo>
                    <a:pt x="234" y="40"/>
                    <a:pt x="234" y="21"/>
                    <a:pt x="234" y="4"/>
                  </a:cubicBezTo>
                  <a:cubicBezTo>
                    <a:pt x="234" y="2"/>
                    <a:pt x="232" y="0"/>
                    <a:pt x="230" y="0"/>
                  </a:cubicBez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sp>
          <p:nvSpPr>
            <p:cNvPr id="52" name="Freeform 91"/>
            <p:cNvSpPr>
              <a:spLocks noEditPoints="1"/>
            </p:cNvSpPr>
            <p:nvPr/>
          </p:nvSpPr>
          <p:spPr bwMode="auto">
            <a:xfrm>
              <a:off x="3383" y="1210"/>
              <a:ext cx="916" cy="1897"/>
            </a:xfrm>
            <a:custGeom>
              <a:avLst/>
              <a:gdLst>
                <a:gd name="T0" fmla="*/ 366 w 388"/>
                <a:gd name="T1" fmla="*/ 38 h 803"/>
                <a:gd name="T2" fmla="*/ 334 w 388"/>
                <a:gd name="T3" fmla="*/ 16 h 803"/>
                <a:gd name="T4" fmla="*/ 285 w 388"/>
                <a:gd name="T5" fmla="*/ 0 h 803"/>
                <a:gd name="T6" fmla="*/ 103 w 388"/>
                <a:gd name="T7" fmla="*/ 0 h 803"/>
                <a:gd name="T8" fmla="*/ 54 w 388"/>
                <a:gd name="T9" fmla="*/ 16 h 803"/>
                <a:gd name="T10" fmla="*/ 22 w 388"/>
                <a:gd name="T11" fmla="*/ 38 h 803"/>
                <a:gd name="T12" fmla="*/ 0 w 388"/>
                <a:gd name="T13" fmla="*/ 81 h 803"/>
                <a:gd name="T14" fmla="*/ 0 w 388"/>
                <a:gd name="T15" fmla="*/ 776 h 803"/>
                <a:gd name="T16" fmla="*/ 27 w 388"/>
                <a:gd name="T17" fmla="*/ 803 h 803"/>
                <a:gd name="T18" fmla="*/ 361 w 388"/>
                <a:gd name="T19" fmla="*/ 803 h 803"/>
                <a:gd name="T20" fmla="*/ 388 w 388"/>
                <a:gd name="T21" fmla="*/ 776 h 803"/>
                <a:gd name="T22" fmla="*/ 388 w 388"/>
                <a:gd name="T23" fmla="*/ 81 h 803"/>
                <a:gd name="T24" fmla="*/ 366 w 388"/>
                <a:gd name="T25" fmla="*/ 38 h 803"/>
                <a:gd name="T26" fmla="*/ 356 w 388"/>
                <a:gd name="T27" fmla="*/ 756 h 803"/>
                <a:gd name="T28" fmla="*/ 30 w 388"/>
                <a:gd name="T29" fmla="*/ 756 h 803"/>
                <a:gd name="T30" fmla="*/ 30 w 388"/>
                <a:gd name="T31" fmla="*/ 731 h 803"/>
                <a:gd name="T32" fmla="*/ 356 w 388"/>
                <a:gd name="T33" fmla="*/ 731 h 803"/>
                <a:gd name="T34" fmla="*/ 356 w 388"/>
                <a:gd name="T35" fmla="*/ 756 h 803"/>
                <a:gd name="T36" fmla="*/ 31 w 388"/>
                <a:gd name="T37" fmla="*/ 676 h 803"/>
                <a:gd name="T38" fmla="*/ 55 w 388"/>
                <a:gd name="T39" fmla="*/ 652 h 803"/>
                <a:gd name="T40" fmla="*/ 79 w 388"/>
                <a:gd name="T41" fmla="*/ 676 h 803"/>
                <a:gd name="T42" fmla="*/ 55 w 388"/>
                <a:gd name="T43" fmla="*/ 700 h 803"/>
                <a:gd name="T44" fmla="*/ 31 w 388"/>
                <a:gd name="T45" fmla="*/ 676 h 803"/>
                <a:gd name="T46" fmla="*/ 120 w 388"/>
                <a:gd name="T47" fmla="*/ 676 h 803"/>
                <a:gd name="T48" fmla="*/ 144 w 388"/>
                <a:gd name="T49" fmla="*/ 652 h 803"/>
                <a:gd name="T50" fmla="*/ 168 w 388"/>
                <a:gd name="T51" fmla="*/ 676 h 803"/>
                <a:gd name="T52" fmla="*/ 144 w 388"/>
                <a:gd name="T53" fmla="*/ 700 h 803"/>
                <a:gd name="T54" fmla="*/ 120 w 388"/>
                <a:gd name="T55" fmla="*/ 676 h 803"/>
                <a:gd name="T56" fmla="*/ 356 w 388"/>
                <a:gd name="T57" fmla="*/ 615 h 803"/>
                <a:gd name="T58" fmla="*/ 30 w 388"/>
                <a:gd name="T59" fmla="*/ 615 h 803"/>
                <a:gd name="T60" fmla="*/ 30 w 388"/>
                <a:gd name="T61" fmla="*/ 588 h 803"/>
                <a:gd name="T62" fmla="*/ 356 w 388"/>
                <a:gd name="T63" fmla="*/ 588 h 803"/>
                <a:gd name="T64" fmla="*/ 356 w 388"/>
                <a:gd name="T65" fmla="*/ 615 h 803"/>
                <a:gd name="T66" fmla="*/ 356 w 388"/>
                <a:gd name="T67" fmla="*/ 518 h 803"/>
                <a:gd name="T68" fmla="*/ 331 w 388"/>
                <a:gd name="T69" fmla="*/ 545 h 803"/>
                <a:gd name="T70" fmla="*/ 318 w 388"/>
                <a:gd name="T71" fmla="*/ 545 h 803"/>
                <a:gd name="T72" fmla="*/ 216 w 388"/>
                <a:gd name="T73" fmla="*/ 545 h 803"/>
                <a:gd name="T74" fmla="*/ 143 w 388"/>
                <a:gd name="T75" fmla="*/ 545 h 803"/>
                <a:gd name="T76" fmla="*/ 51 w 388"/>
                <a:gd name="T77" fmla="*/ 545 h 803"/>
                <a:gd name="T78" fmla="*/ 46 w 388"/>
                <a:gd name="T79" fmla="*/ 545 h 803"/>
                <a:gd name="T80" fmla="*/ 30 w 388"/>
                <a:gd name="T81" fmla="*/ 518 h 803"/>
                <a:gd name="T82" fmla="*/ 30 w 388"/>
                <a:gd name="T83" fmla="*/ 113 h 803"/>
                <a:gd name="T84" fmla="*/ 57 w 388"/>
                <a:gd name="T85" fmla="*/ 86 h 803"/>
                <a:gd name="T86" fmla="*/ 329 w 388"/>
                <a:gd name="T87" fmla="*/ 86 h 803"/>
                <a:gd name="T88" fmla="*/ 356 w 388"/>
                <a:gd name="T89" fmla="*/ 113 h 803"/>
                <a:gd name="T90" fmla="*/ 356 w 388"/>
                <a:gd name="T91" fmla="*/ 518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803">
                  <a:moveTo>
                    <a:pt x="366" y="38"/>
                  </a:moveTo>
                  <a:cubicBezTo>
                    <a:pt x="334" y="16"/>
                    <a:pt x="334" y="16"/>
                    <a:pt x="334" y="16"/>
                  </a:cubicBezTo>
                  <a:cubicBezTo>
                    <a:pt x="322" y="7"/>
                    <a:pt x="300" y="0"/>
                    <a:pt x="285" y="0"/>
                  </a:cubicBezTo>
                  <a:cubicBezTo>
                    <a:pt x="103" y="0"/>
                    <a:pt x="103" y="0"/>
                    <a:pt x="103" y="0"/>
                  </a:cubicBezTo>
                  <a:cubicBezTo>
                    <a:pt x="88" y="0"/>
                    <a:pt x="66" y="7"/>
                    <a:pt x="54" y="16"/>
                  </a:cubicBezTo>
                  <a:cubicBezTo>
                    <a:pt x="22" y="38"/>
                    <a:pt x="22" y="38"/>
                    <a:pt x="22" y="38"/>
                  </a:cubicBezTo>
                  <a:cubicBezTo>
                    <a:pt x="10" y="47"/>
                    <a:pt x="0" y="66"/>
                    <a:pt x="0" y="81"/>
                  </a:cubicBezTo>
                  <a:cubicBezTo>
                    <a:pt x="0" y="776"/>
                    <a:pt x="0" y="776"/>
                    <a:pt x="0" y="776"/>
                  </a:cubicBezTo>
                  <a:cubicBezTo>
                    <a:pt x="0" y="791"/>
                    <a:pt x="12" y="803"/>
                    <a:pt x="27" y="803"/>
                  </a:cubicBezTo>
                  <a:cubicBezTo>
                    <a:pt x="361" y="803"/>
                    <a:pt x="361" y="803"/>
                    <a:pt x="361" y="803"/>
                  </a:cubicBezTo>
                  <a:cubicBezTo>
                    <a:pt x="376" y="803"/>
                    <a:pt x="388" y="791"/>
                    <a:pt x="388" y="776"/>
                  </a:cubicBezTo>
                  <a:cubicBezTo>
                    <a:pt x="388" y="81"/>
                    <a:pt x="388" y="81"/>
                    <a:pt x="388" y="81"/>
                  </a:cubicBezTo>
                  <a:cubicBezTo>
                    <a:pt x="388" y="66"/>
                    <a:pt x="378" y="47"/>
                    <a:pt x="366" y="38"/>
                  </a:cubicBezTo>
                  <a:close/>
                  <a:moveTo>
                    <a:pt x="356" y="756"/>
                  </a:moveTo>
                  <a:cubicBezTo>
                    <a:pt x="94" y="756"/>
                    <a:pt x="40" y="756"/>
                    <a:pt x="30" y="756"/>
                  </a:cubicBezTo>
                  <a:cubicBezTo>
                    <a:pt x="30" y="731"/>
                    <a:pt x="30" y="731"/>
                    <a:pt x="30" y="731"/>
                  </a:cubicBezTo>
                  <a:cubicBezTo>
                    <a:pt x="292" y="731"/>
                    <a:pt x="346" y="731"/>
                    <a:pt x="356" y="731"/>
                  </a:cubicBezTo>
                  <a:cubicBezTo>
                    <a:pt x="356" y="756"/>
                    <a:pt x="356" y="756"/>
                    <a:pt x="356" y="756"/>
                  </a:cubicBezTo>
                  <a:close/>
                  <a:moveTo>
                    <a:pt x="31" y="676"/>
                  </a:moveTo>
                  <a:cubicBezTo>
                    <a:pt x="31" y="663"/>
                    <a:pt x="42" y="652"/>
                    <a:pt x="55" y="652"/>
                  </a:cubicBezTo>
                  <a:cubicBezTo>
                    <a:pt x="68" y="652"/>
                    <a:pt x="79" y="663"/>
                    <a:pt x="79" y="676"/>
                  </a:cubicBezTo>
                  <a:cubicBezTo>
                    <a:pt x="79" y="689"/>
                    <a:pt x="68" y="700"/>
                    <a:pt x="55" y="700"/>
                  </a:cubicBezTo>
                  <a:cubicBezTo>
                    <a:pt x="42" y="700"/>
                    <a:pt x="31" y="689"/>
                    <a:pt x="31" y="676"/>
                  </a:cubicBezTo>
                  <a:close/>
                  <a:moveTo>
                    <a:pt x="120" y="676"/>
                  </a:moveTo>
                  <a:cubicBezTo>
                    <a:pt x="120" y="663"/>
                    <a:pt x="130" y="652"/>
                    <a:pt x="144" y="652"/>
                  </a:cubicBezTo>
                  <a:cubicBezTo>
                    <a:pt x="157" y="652"/>
                    <a:pt x="168" y="663"/>
                    <a:pt x="168" y="676"/>
                  </a:cubicBezTo>
                  <a:cubicBezTo>
                    <a:pt x="168" y="689"/>
                    <a:pt x="157" y="700"/>
                    <a:pt x="144" y="700"/>
                  </a:cubicBezTo>
                  <a:cubicBezTo>
                    <a:pt x="130" y="700"/>
                    <a:pt x="120" y="689"/>
                    <a:pt x="120" y="676"/>
                  </a:cubicBezTo>
                  <a:close/>
                  <a:moveTo>
                    <a:pt x="356" y="615"/>
                  </a:moveTo>
                  <a:cubicBezTo>
                    <a:pt x="94" y="615"/>
                    <a:pt x="40" y="615"/>
                    <a:pt x="30" y="615"/>
                  </a:cubicBezTo>
                  <a:cubicBezTo>
                    <a:pt x="30" y="588"/>
                    <a:pt x="30" y="588"/>
                    <a:pt x="30" y="588"/>
                  </a:cubicBezTo>
                  <a:cubicBezTo>
                    <a:pt x="292" y="588"/>
                    <a:pt x="346" y="588"/>
                    <a:pt x="356" y="588"/>
                  </a:cubicBezTo>
                  <a:cubicBezTo>
                    <a:pt x="356" y="615"/>
                    <a:pt x="356" y="615"/>
                    <a:pt x="356" y="615"/>
                  </a:cubicBezTo>
                  <a:close/>
                  <a:moveTo>
                    <a:pt x="356" y="518"/>
                  </a:moveTo>
                  <a:cubicBezTo>
                    <a:pt x="356" y="533"/>
                    <a:pt x="345" y="545"/>
                    <a:pt x="331" y="545"/>
                  </a:cubicBezTo>
                  <a:cubicBezTo>
                    <a:pt x="331" y="545"/>
                    <a:pt x="331" y="545"/>
                    <a:pt x="318" y="545"/>
                  </a:cubicBezTo>
                  <a:cubicBezTo>
                    <a:pt x="285" y="545"/>
                    <a:pt x="251" y="545"/>
                    <a:pt x="216" y="545"/>
                  </a:cubicBezTo>
                  <a:cubicBezTo>
                    <a:pt x="178" y="545"/>
                    <a:pt x="183" y="545"/>
                    <a:pt x="143" y="545"/>
                  </a:cubicBezTo>
                  <a:cubicBezTo>
                    <a:pt x="112" y="545"/>
                    <a:pt x="82" y="545"/>
                    <a:pt x="51" y="545"/>
                  </a:cubicBezTo>
                  <a:cubicBezTo>
                    <a:pt x="46" y="545"/>
                    <a:pt x="46" y="545"/>
                    <a:pt x="46" y="545"/>
                  </a:cubicBezTo>
                  <a:cubicBezTo>
                    <a:pt x="37" y="545"/>
                    <a:pt x="30" y="533"/>
                    <a:pt x="30" y="518"/>
                  </a:cubicBezTo>
                  <a:cubicBezTo>
                    <a:pt x="30" y="113"/>
                    <a:pt x="30" y="113"/>
                    <a:pt x="30" y="113"/>
                  </a:cubicBezTo>
                  <a:cubicBezTo>
                    <a:pt x="30" y="98"/>
                    <a:pt x="42" y="86"/>
                    <a:pt x="57" y="86"/>
                  </a:cubicBezTo>
                  <a:cubicBezTo>
                    <a:pt x="329" y="86"/>
                    <a:pt x="329" y="86"/>
                    <a:pt x="329" y="86"/>
                  </a:cubicBezTo>
                  <a:cubicBezTo>
                    <a:pt x="344" y="86"/>
                    <a:pt x="356" y="98"/>
                    <a:pt x="356" y="113"/>
                  </a:cubicBezTo>
                  <a:lnTo>
                    <a:pt x="356" y="518"/>
                  </a:ln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grpSp>
      <p:sp>
        <p:nvSpPr>
          <p:cNvPr id="53" name="Freeform 539"/>
          <p:cNvSpPr>
            <a:spLocks noChangeAspect="1"/>
          </p:cNvSpPr>
          <p:nvPr/>
        </p:nvSpPr>
        <p:spPr bwMode="auto">
          <a:xfrm>
            <a:off x="6777657" y="5045990"/>
            <a:ext cx="3006758" cy="165434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57150">
            <a:solidFill>
              <a:srgbClr val="45226D"/>
            </a:solidFill>
          </a:ln>
          <a:extLst/>
        </p:spPr>
        <p:txBody>
          <a:bodyPr lIns="89617" tIns="44808" rIns="89617" bIns="44808"/>
          <a:lstStyle/>
          <a:p>
            <a:pPr defTabSz="913804" eaLnBrk="0" fontAlgn="base" hangingPunct="0">
              <a:spcBef>
                <a:spcPct val="0"/>
              </a:spcBef>
              <a:spcAft>
                <a:spcPct val="0"/>
              </a:spcAft>
              <a:defRPr/>
            </a:pPr>
            <a:endParaRPr kumimoji="0" lang="en-US" sz="1766" kern="0">
              <a:solidFill>
                <a:srgbClr val="505050"/>
              </a:solidFill>
            </a:endParaRPr>
          </a:p>
        </p:txBody>
      </p:sp>
      <p:grpSp>
        <p:nvGrpSpPr>
          <p:cNvPr id="54" name="Group 86"/>
          <p:cNvGrpSpPr>
            <a:grpSpLocks noChangeAspect="1"/>
          </p:cNvGrpSpPr>
          <p:nvPr/>
        </p:nvGrpSpPr>
        <p:grpSpPr bwMode="auto">
          <a:xfrm>
            <a:off x="2978034" y="4719467"/>
            <a:ext cx="329138" cy="681634"/>
            <a:chOff x="3383" y="1210"/>
            <a:chExt cx="916" cy="1897"/>
          </a:xfrm>
          <a:solidFill>
            <a:srgbClr val="FFFFFF"/>
          </a:solidFill>
        </p:grpSpPr>
        <p:sp>
          <p:nvSpPr>
            <p:cNvPr id="55" name="Freeform 87"/>
            <p:cNvSpPr>
              <a:spLocks/>
            </p:cNvSpPr>
            <p:nvPr/>
          </p:nvSpPr>
          <p:spPr bwMode="auto">
            <a:xfrm>
              <a:off x="3562" y="2237"/>
              <a:ext cx="553" cy="147"/>
            </a:xfrm>
            <a:custGeom>
              <a:avLst/>
              <a:gdLst>
                <a:gd name="T0" fmla="*/ 230 w 234"/>
                <a:gd name="T1" fmla="*/ 0 h 62"/>
                <a:gd name="T2" fmla="*/ 199 w 234"/>
                <a:gd name="T3" fmla="*/ 0 h 62"/>
                <a:gd name="T4" fmla="*/ 134 w 234"/>
                <a:gd name="T5" fmla="*/ 0 h 62"/>
                <a:gd name="T6" fmla="*/ 76 w 234"/>
                <a:gd name="T7" fmla="*/ 0 h 62"/>
                <a:gd name="T8" fmla="*/ 27 w 234"/>
                <a:gd name="T9" fmla="*/ 0 h 62"/>
                <a:gd name="T10" fmla="*/ 2 w 234"/>
                <a:gd name="T11" fmla="*/ 0 h 62"/>
                <a:gd name="T12" fmla="*/ 0 w 234"/>
                <a:gd name="T13" fmla="*/ 4 h 62"/>
                <a:gd name="T14" fmla="*/ 0 w 234"/>
                <a:gd name="T15" fmla="*/ 59 h 62"/>
                <a:gd name="T16" fmla="*/ 2 w 234"/>
                <a:gd name="T17" fmla="*/ 62 h 62"/>
                <a:gd name="T18" fmla="*/ 34 w 234"/>
                <a:gd name="T19" fmla="*/ 62 h 62"/>
                <a:gd name="T20" fmla="*/ 99 w 234"/>
                <a:gd name="T21" fmla="*/ 62 h 62"/>
                <a:gd name="T22" fmla="*/ 157 w 234"/>
                <a:gd name="T23" fmla="*/ 62 h 62"/>
                <a:gd name="T24" fmla="*/ 209 w 234"/>
                <a:gd name="T25" fmla="*/ 62 h 62"/>
                <a:gd name="T26" fmla="*/ 230 w 234"/>
                <a:gd name="T27" fmla="*/ 62 h 62"/>
                <a:gd name="T28" fmla="*/ 234 w 234"/>
                <a:gd name="T29" fmla="*/ 60 h 62"/>
                <a:gd name="T30" fmla="*/ 234 w 234"/>
                <a:gd name="T31" fmla="*/ 59 h 62"/>
                <a:gd name="T32" fmla="*/ 234 w 234"/>
                <a:gd name="T33" fmla="*/ 4 h 62"/>
                <a:gd name="T34" fmla="*/ 230 w 234"/>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2">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2"/>
                    <a:pt x="0" y="41"/>
                    <a:pt x="0" y="59"/>
                  </a:cubicBezTo>
                  <a:cubicBezTo>
                    <a:pt x="0" y="59"/>
                    <a:pt x="0" y="62"/>
                    <a:pt x="2" y="62"/>
                  </a:cubicBezTo>
                  <a:cubicBezTo>
                    <a:pt x="15" y="62"/>
                    <a:pt x="21" y="62"/>
                    <a:pt x="34" y="62"/>
                  </a:cubicBezTo>
                  <a:cubicBezTo>
                    <a:pt x="63" y="62"/>
                    <a:pt x="71" y="62"/>
                    <a:pt x="99" y="62"/>
                  </a:cubicBezTo>
                  <a:cubicBezTo>
                    <a:pt x="134" y="62"/>
                    <a:pt x="123" y="62"/>
                    <a:pt x="157" y="62"/>
                  </a:cubicBezTo>
                  <a:cubicBezTo>
                    <a:pt x="184" y="62"/>
                    <a:pt x="180" y="62"/>
                    <a:pt x="209" y="62"/>
                  </a:cubicBezTo>
                  <a:cubicBezTo>
                    <a:pt x="215" y="62"/>
                    <a:pt x="224" y="62"/>
                    <a:pt x="230" y="62"/>
                  </a:cubicBezTo>
                  <a:cubicBezTo>
                    <a:pt x="232" y="62"/>
                    <a:pt x="232" y="62"/>
                    <a:pt x="234" y="60"/>
                  </a:cubicBezTo>
                  <a:cubicBezTo>
                    <a:pt x="234" y="59"/>
                    <a:pt x="234" y="59"/>
                    <a:pt x="234" y="59"/>
                  </a:cubicBezTo>
                  <a:cubicBezTo>
                    <a:pt x="234" y="41"/>
                    <a:pt x="234" y="22"/>
                    <a:pt x="234" y="4"/>
                  </a:cubicBezTo>
                  <a:cubicBezTo>
                    <a:pt x="234" y="2"/>
                    <a:pt x="232" y="0"/>
                    <a:pt x="230" y="0"/>
                  </a:cubicBez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sp>
          <p:nvSpPr>
            <p:cNvPr id="56" name="Freeform 88"/>
            <p:cNvSpPr>
              <a:spLocks/>
            </p:cNvSpPr>
            <p:nvPr/>
          </p:nvSpPr>
          <p:spPr bwMode="auto">
            <a:xfrm>
              <a:off x="3562" y="1999"/>
              <a:ext cx="553" cy="146"/>
            </a:xfrm>
            <a:custGeom>
              <a:avLst/>
              <a:gdLst>
                <a:gd name="T0" fmla="*/ 230 w 234"/>
                <a:gd name="T1" fmla="*/ 0 h 62"/>
                <a:gd name="T2" fmla="*/ 199 w 234"/>
                <a:gd name="T3" fmla="*/ 0 h 62"/>
                <a:gd name="T4" fmla="*/ 134 w 234"/>
                <a:gd name="T5" fmla="*/ 0 h 62"/>
                <a:gd name="T6" fmla="*/ 76 w 234"/>
                <a:gd name="T7" fmla="*/ 0 h 62"/>
                <a:gd name="T8" fmla="*/ 27 w 234"/>
                <a:gd name="T9" fmla="*/ 0 h 62"/>
                <a:gd name="T10" fmla="*/ 2 w 234"/>
                <a:gd name="T11" fmla="*/ 0 h 62"/>
                <a:gd name="T12" fmla="*/ 0 w 234"/>
                <a:gd name="T13" fmla="*/ 4 h 62"/>
                <a:gd name="T14" fmla="*/ 0 w 234"/>
                <a:gd name="T15" fmla="*/ 58 h 62"/>
                <a:gd name="T16" fmla="*/ 2 w 234"/>
                <a:gd name="T17" fmla="*/ 62 h 62"/>
                <a:gd name="T18" fmla="*/ 34 w 234"/>
                <a:gd name="T19" fmla="*/ 62 h 62"/>
                <a:gd name="T20" fmla="*/ 99 w 234"/>
                <a:gd name="T21" fmla="*/ 62 h 62"/>
                <a:gd name="T22" fmla="*/ 157 w 234"/>
                <a:gd name="T23" fmla="*/ 62 h 62"/>
                <a:gd name="T24" fmla="*/ 209 w 234"/>
                <a:gd name="T25" fmla="*/ 62 h 62"/>
                <a:gd name="T26" fmla="*/ 230 w 234"/>
                <a:gd name="T27" fmla="*/ 62 h 62"/>
                <a:gd name="T28" fmla="*/ 234 w 234"/>
                <a:gd name="T29" fmla="*/ 62 h 62"/>
                <a:gd name="T30" fmla="*/ 234 w 234"/>
                <a:gd name="T31" fmla="*/ 58 h 62"/>
                <a:gd name="T32" fmla="*/ 234 w 234"/>
                <a:gd name="T33" fmla="*/ 4 h 62"/>
                <a:gd name="T34" fmla="*/ 230 w 234"/>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2">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1"/>
                    <a:pt x="0" y="41"/>
                    <a:pt x="0" y="58"/>
                  </a:cubicBezTo>
                  <a:cubicBezTo>
                    <a:pt x="0" y="60"/>
                    <a:pt x="0" y="62"/>
                    <a:pt x="2" y="62"/>
                  </a:cubicBezTo>
                  <a:cubicBezTo>
                    <a:pt x="15" y="62"/>
                    <a:pt x="21" y="62"/>
                    <a:pt x="34" y="62"/>
                  </a:cubicBezTo>
                  <a:cubicBezTo>
                    <a:pt x="63" y="62"/>
                    <a:pt x="71" y="62"/>
                    <a:pt x="99" y="62"/>
                  </a:cubicBezTo>
                  <a:cubicBezTo>
                    <a:pt x="134" y="62"/>
                    <a:pt x="123" y="62"/>
                    <a:pt x="157" y="62"/>
                  </a:cubicBezTo>
                  <a:cubicBezTo>
                    <a:pt x="184" y="62"/>
                    <a:pt x="180" y="62"/>
                    <a:pt x="209" y="62"/>
                  </a:cubicBezTo>
                  <a:cubicBezTo>
                    <a:pt x="215" y="62"/>
                    <a:pt x="224" y="62"/>
                    <a:pt x="230" y="62"/>
                  </a:cubicBezTo>
                  <a:cubicBezTo>
                    <a:pt x="232" y="62"/>
                    <a:pt x="232" y="62"/>
                    <a:pt x="234" y="62"/>
                  </a:cubicBezTo>
                  <a:cubicBezTo>
                    <a:pt x="234" y="60"/>
                    <a:pt x="234" y="60"/>
                    <a:pt x="234" y="58"/>
                  </a:cubicBezTo>
                  <a:cubicBezTo>
                    <a:pt x="234" y="41"/>
                    <a:pt x="234" y="21"/>
                    <a:pt x="234" y="4"/>
                  </a:cubicBezTo>
                  <a:cubicBezTo>
                    <a:pt x="234" y="2"/>
                    <a:pt x="232" y="0"/>
                    <a:pt x="230" y="0"/>
                  </a:cubicBez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sp>
          <p:nvSpPr>
            <p:cNvPr id="57" name="Freeform 89"/>
            <p:cNvSpPr>
              <a:spLocks/>
            </p:cNvSpPr>
            <p:nvPr/>
          </p:nvSpPr>
          <p:spPr bwMode="auto">
            <a:xfrm>
              <a:off x="3562" y="1760"/>
              <a:ext cx="553" cy="147"/>
            </a:xfrm>
            <a:custGeom>
              <a:avLst/>
              <a:gdLst>
                <a:gd name="T0" fmla="*/ 230 w 234"/>
                <a:gd name="T1" fmla="*/ 0 h 62"/>
                <a:gd name="T2" fmla="*/ 199 w 234"/>
                <a:gd name="T3" fmla="*/ 0 h 62"/>
                <a:gd name="T4" fmla="*/ 134 w 234"/>
                <a:gd name="T5" fmla="*/ 0 h 62"/>
                <a:gd name="T6" fmla="*/ 76 w 234"/>
                <a:gd name="T7" fmla="*/ 0 h 62"/>
                <a:gd name="T8" fmla="*/ 27 w 234"/>
                <a:gd name="T9" fmla="*/ 0 h 62"/>
                <a:gd name="T10" fmla="*/ 2 w 234"/>
                <a:gd name="T11" fmla="*/ 0 h 62"/>
                <a:gd name="T12" fmla="*/ 0 w 234"/>
                <a:gd name="T13" fmla="*/ 4 h 62"/>
                <a:gd name="T14" fmla="*/ 0 w 234"/>
                <a:gd name="T15" fmla="*/ 58 h 62"/>
                <a:gd name="T16" fmla="*/ 2 w 234"/>
                <a:gd name="T17" fmla="*/ 62 h 62"/>
                <a:gd name="T18" fmla="*/ 34 w 234"/>
                <a:gd name="T19" fmla="*/ 62 h 62"/>
                <a:gd name="T20" fmla="*/ 99 w 234"/>
                <a:gd name="T21" fmla="*/ 62 h 62"/>
                <a:gd name="T22" fmla="*/ 157 w 234"/>
                <a:gd name="T23" fmla="*/ 62 h 62"/>
                <a:gd name="T24" fmla="*/ 209 w 234"/>
                <a:gd name="T25" fmla="*/ 62 h 62"/>
                <a:gd name="T26" fmla="*/ 230 w 234"/>
                <a:gd name="T27" fmla="*/ 62 h 62"/>
                <a:gd name="T28" fmla="*/ 234 w 234"/>
                <a:gd name="T29" fmla="*/ 60 h 62"/>
                <a:gd name="T30" fmla="*/ 234 w 234"/>
                <a:gd name="T31" fmla="*/ 58 h 62"/>
                <a:gd name="T32" fmla="*/ 234 w 234"/>
                <a:gd name="T33" fmla="*/ 4 h 62"/>
                <a:gd name="T34" fmla="*/ 230 w 234"/>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2">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1"/>
                    <a:pt x="0" y="40"/>
                    <a:pt x="0" y="58"/>
                  </a:cubicBezTo>
                  <a:cubicBezTo>
                    <a:pt x="0" y="60"/>
                    <a:pt x="0" y="62"/>
                    <a:pt x="2" y="62"/>
                  </a:cubicBezTo>
                  <a:cubicBezTo>
                    <a:pt x="15" y="62"/>
                    <a:pt x="21" y="62"/>
                    <a:pt x="34" y="62"/>
                  </a:cubicBezTo>
                  <a:cubicBezTo>
                    <a:pt x="63" y="62"/>
                    <a:pt x="71" y="62"/>
                    <a:pt x="99" y="62"/>
                  </a:cubicBezTo>
                  <a:cubicBezTo>
                    <a:pt x="134" y="62"/>
                    <a:pt x="123" y="62"/>
                    <a:pt x="157" y="62"/>
                  </a:cubicBezTo>
                  <a:cubicBezTo>
                    <a:pt x="184" y="62"/>
                    <a:pt x="180" y="62"/>
                    <a:pt x="209" y="62"/>
                  </a:cubicBezTo>
                  <a:cubicBezTo>
                    <a:pt x="215" y="62"/>
                    <a:pt x="224" y="62"/>
                    <a:pt x="230" y="62"/>
                  </a:cubicBezTo>
                  <a:cubicBezTo>
                    <a:pt x="232" y="62"/>
                    <a:pt x="232" y="62"/>
                    <a:pt x="234" y="60"/>
                  </a:cubicBezTo>
                  <a:cubicBezTo>
                    <a:pt x="234" y="60"/>
                    <a:pt x="234" y="60"/>
                    <a:pt x="234" y="58"/>
                  </a:cubicBezTo>
                  <a:cubicBezTo>
                    <a:pt x="234" y="40"/>
                    <a:pt x="234" y="21"/>
                    <a:pt x="234" y="4"/>
                  </a:cubicBezTo>
                  <a:cubicBezTo>
                    <a:pt x="234" y="2"/>
                    <a:pt x="232" y="0"/>
                    <a:pt x="230" y="0"/>
                  </a:cubicBez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sp>
          <p:nvSpPr>
            <p:cNvPr id="58" name="Freeform 90"/>
            <p:cNvSpPr>
              <a:spLocks/>
            </p:cNvSpPr>
            <p:nvPr/>
          </p:nvSpPr>
          <p:spPr bwMode="auto">
            <a:xfrm>
              <a:off x="3562" y="1522"/>
              <a:ext cx="553" cy="141"/>
            </a:xfrm>
            <a:custGeom>
              <a:avLst/>
              <a:gdLst>
                <a:gd name="T0" fmla="*/ 230 w 234"/>
                <a:gd name="T1" fmla="*/ 0 h 60"/>
                <a:gd name="T2" fmla="*/ 199 w 234"/>
                <a:gd name="T3" fmla="*/ 0 h 60"/>
                <a:gd name="T4" fmla="*/ 134 w 234"/>
                <a:gd name="T5" fmla="*/ 0 h 60"/>
                <a:gd name="T6" fmla="*/ 76 w 234"/>
                <a:gd name="T7" fmla="*/ 0 h 60"/>
                <a:gd name="T8" fmla="*/ 27 w 234"/>
                <a:gd name="T9" fmla="*/ 0 h 60"/>
                <a:gd name="T10" fmla="*/ 2 w 234"/>
                <a:gd name="T11" fmla="*/ 0 h 60"/>
                <a:gd name="T12" fmla="*/ 0 w 234"/>
                <a:gd name="T13" fmla="*/ 4 h 60"/>
                <a:gd name="T14" fmla="*/ 0 w 234"/>
                <a:gd name="T15" fmla="*/ 57 h 60"/>
                <a:gd name="T16" fmla="*/ 2 w 234"/>
                <a:gd name="T17" fmla="*/ 60 h 60"/>
                <a:gd name="T18" fmla="*/ 34 w 234"/>
                <a:gd name="T19" fmla="*/ 60 h 60"/>
                <a:gd name="T20" fmla="*/ 99 w 234"/>
                <a:gd name="T21" fmla="*/ 60 h 60"/>
                <a:gd name="T22" fmla="*/ 157 w 234"/>
                <a:gd name="T23" fmla="*/ 60 h 60"/>
                <a:gd name="T24" fmla="*/ 209 w 234"/>
                <a:gd name="T25" fmla="*/ 60 h 60"/>
                <a:gd name="T26" fmla="*/ 230 w 234"/>
                <a:gd name="T27" fmla="*/ 60 h 60"/>
                <a:gd name="T28" fmla="*/ 234 w 234"/>
                <a:gd name="T29" fmla="*/ 58 h 60"/>
                <a:gd name="T30" fmla="*/ 234 w 234"/>
                <a:gd name="T31" fmla="*/ 57 h 60"/>
                <a:gd name="T32" fmla="*/ 234 w 234"/>
                <a:gd name="T33" fmla="*/ 4 h 60"/>
                <a:gd name="T34" fmla="*/ 230 w 234"/>
                <a:gd name="T3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0">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1"/>
                    <a:pt x="0" y="40"/>
                    <a:pt x="0" y="57"/>
                  </a:cubicBezTo>
                  <a:cubicBezTo>
                    <a:pt x="0" y="58"/>
                    <a:pt x="0" y="60"/>
                    <a:pt x="2" y="60"/>
                  </a:cubicBezTo>
                  <a:cubicBezTo>
                    <a:pt x="15" y="60"/>
                    <a:pt x="21" y="60"/>
                    <a:pt x="34" y="60"/>
                  </a:cubicBezTo>
                  <a:cubicBezTo>
                    <a:pt x="63" y="60"/>
                    <a:pt x="71" y="60"/>
                    <a:pt x="99" y="60"/>
                  </a:cubicBezTo>
                  <a:cubicBezTo>
                    <a:pt x="134" y="60"/>
                    <a:pt x="123" y="60"/>
                    <a:pt x="157" y="60"/>
                  </a:cubicBezTo>
                  <a:cubicBezTo>
                    <a:pt x="184" y="60"/>
                    <a:pt x="180" y="60"/>
                    <a:pt x="209" y="60"/>
                  </a:cubicBezTo>
                  <a:cubicBezTo>
                    <a:pt x="215" y="60"/>
                    <a:pt x="224" y="60"/>
                    <a:pt x="230" y="60"/>
                  </a:cubicBezTo>
                  <a:cubicBezTo>
                    <a:pt x="232" y="60"/>
                    <a:pt x="232" y="60"/>
                    <a:pt x="234" y="58"/>
                  </a:cubicBezTo>
                  <a:cubicBezTo>
                    <a:pt x="234" y="58"/>
                    <a:pt x="234" y="58"/>
                    <a:pt x="234" y="57"/>
                  </a:cubicBezTo>
                  <a:cubicBezTo>
                    <a:pt x="234" y="40"/>
                    <a:pt x="234" y="21"/>
                    <a:pt x="234" y="4"/>
                  </a:cubicBezTo>
                  <a:cubicBezTo>
                    <a:pt x="234" y="2"/>
                    <a:pt x="232" y="0"/>
                    <a:pt x="230" y="0"/>
                  </a:cubicBez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sp>
          <p:nvSpPr>
            <p:cNvPr id="59" name="Freeform 91"/>
            <p:cNvSpPr>
              <a:spLocks noEditPoints="1"/>
            </p:cNvSpPr>
            <p:nvPr/>
          </p:nvSpPr>
          <p:spPr bwMode="auto">
            <a:xfrm>
              <a:off x="3383" y="1210"/>
              <a:ext cx="916" cy="1897"/>
            </a:xfrm>
            <a:custGeom>
              <a:avLst/>
              <a:gdLst>
                <a:gd name="T0" fmla="*/ 366 w 388"/>
                <a:gd name="T1" fmla="*/ 38 h 803"/>
                <a:gd name="T2" fmla="*/ 334 w 388"/>
                <a:gd name="T3" fmla="*/ 16 h 803"/>
                <a:gd name="T4" fmla="*/ 285 w 388"/>
                <a:gd name="T5" fmla="*/ 0 h 803"/>
                <a:gd name="T6" fmla="*/ 103 w 388"/>
                <a:gd name="T7" fmla="*/ 0 h 803"/>
                <a:gd name="T8" fmla="*/ 54 w 388"/>
                <a:gd name="T9" fmla="*/ 16 h 803"/>
                <a:gd name="T10" fmla="*/ 22 w 388"/>
                <a:gd name="T11" fmla="*/ 38 h 803"/>
                <a:gd name="T12" fmla="*/ 0 w 388"/>
                <a:gd name="T13" fmla="*/ 81 h 803"/>
                <a:gd name="T14" fmla="*/ 0 w 388"/>
                <a:gd name="T15" fmla="*/ 776 h 803"/>
                <a:gd name="T16" fmla="*/ 27 w 388"/>
                <a:gd name="T17" fmla="*/ 803 h 803"/>
                <a:gd name="T18" fmla="*/ 361 w 388"/>
                <a:gd name="T19" fmla="*/ 803 h 803"/>
                <a:gd name="T20" fmla="*/ 388 w 388"/>
                <a:gd name="T21" fmla="*/ 776 h 803"/>
                <a:gd name="T22" fmla="*/ 388 w 388"/>
                <a:gd name="T23" fmla="*/ 81 h 803"/>
                <a:gd name="T24" fmla="*/ 366 w 388"/>
                <a:gd name="T25" fmla="*/ 38 h 803"/>
                <a:gd name="T26" fmla="*/ 356 w 388"/>
                <a:gd name="T27" fmla="*/ 756 h 803"/>
                <a:gd name="T28" fmla="*/ 30 w 388"/>
                <a:gd name="T29" fmla="*/ 756 h 803"/>
                <a:gd name="T30" fmla="*/ 30 w 388"/>
                <a:gd name="T31" fmla="*/ 731 h 803"/>
                <a:gd name="T32" fmla="*/ 356 w 388"/>
                <a:gd name="T33" fmla="*/ 731 h 803"/>
                <a:gd name="T34" fmla="*/ 356 w 388"/>
                <a:gd name="T35" fmla="*/ 756 h 803"/>
                <a:gd name="T36" fmla="*/ 31 w 388"/>
                <a:gd name="T37" fmla="*/ 676 h 803"/>
                <a:gd name="T38" fmla="*/ 55 w 388"/>
                <a:gd name="T39" fmla="*/ 652 h 803"/>
                <a:gd name="T40" fmla="*/ 79 w 388"/>
                <a:gd name="T41" fmla="*/ 676 h 803"/>
                <a:gd name="T42" fmla="*/ 55 w 388"/>
                <a:gd name="T43" fmla="*/ 700 h 803"/>
                <a:gd name="T44" fmla="*/ 31 w 388"/>
                <a:gd name="T45" fmla="*/ 676 h 803"/>
                <a:gd name="T46" fmla="*/ 120 w 388"/>
                <a:gd name="T47" fmla="*/ 676 h 803"/>
                <a:gd name="T48" fmla="*/ 144 w 388"/>
                <a:gd name="T49" fmla="*/ 652 h 803"/>
                <a:gd name="T50" fmla="*/ 168 w 388"/>
                <a:gd name="T51" fmla="*/ 676 h 803"/>
                <a:gd name="T52" fmla="*/ 144 w 388"/>
                <a:gd name="T53" fmla="*/ 700 h 803"/>
                <a:gd name="T54" fmla="*/ 120 w 388"/>
                <a:gd name="T55" fmla="*/ 676 h 803"/>
                <a:gd name="T56" fmla="*/ 356 w 388"/>
                <a:gd name="T57" fmla="*/ 615 h 803"/>
                <a:gd name="T58" fmla="*/ 30 w 388"/>
                <a:gd name="T59" fmla="*/ 615 h 803"/>
                <a:gd name="T60" fmla="*/ 30 w 388"/>
                <a:gd name="T61" fmla="*/ 588 h 803"/>
                <a:gd name="T62" fmla="*/ 356 w 388"/>
                <a:gd name="T63" fmla="*/ 588 h 803"/>
                <a:gd name="T64" fmla="*/ 356 w 388"/>
                <a:gd name="T65" fmla="*/ 615 h 803"/>
                <a:gd name="T66" fmla="*/ 356 w 388"/>
                <a:gd name="T67" fmla="*/ 518 h 803"/>
                <a:gd name="T68" fmla="*/ 331 w 388"/>
                <a:gd name="T69" fmla="*/ 545 h 803"/>
                <a:gd name="T70" fmla="*/ 318 w 388"/>
                <a:gd name="T71" fmla="*/ 545 h 803"/>
                <a:gd name="T72" fmla="*/ 216 w 388"/>
                <a:gd name="T73" fmla="*/ 545 h 803"/>
                <a:gd name="T74" fmla="*/ 143 w 388"/>
                <a:gd name="T75" fmla="*/ 545 h 803"/>
                <a:gd name="T76" fmla="*/ 51 w 388"/>
                <a:gd name="T77" fmla="*/ 545 h 803"/>
                <a:gd name="T78" fmla="*/ 46 w 388"/>
                <a:gd name="T79" fmla="*/ 545 h 803"/>
                <a:gd name="T80" fmla="*/ 30 w 388"/>
                <a:gd name="T81" fmla="*/ 518 h 803"/>
                <a:gd name="T82" fmla="*/ 30 w 388"/>
                <a:gd name="T83" fmla="*/ 113 h 803"/>
                <a:gd name="T84" fmla="*/ 57 w 388"/>
                <a:gd name="T85" fmla="*/ 86 h 803"/>
                <a:gd name="T86" fmla="*/ 329 w 388"/>
                <a:gd name="T87" fmla="*/ 86 h 803"/>
                <a:gd name="T88" fmla="*/ 356 w 388"/>
                <a:gd name="T89" fmla="*/ 113 h 803"/>
                <a:gd name="T90" fmla="*/ 356 w 388"/>
                <a:gd name="T91" fmla="*/ 518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803">
                  <a:moveTo>
                    <a:pt x="366" y="38"/>
                  </a:moveTo>
                  <a:cubicBezTo>
                    <a:pt x="334" y="16"/>
                    <a:pt x="334" y="16"/>
                    <a:pt x="334" y="16"/>
                  </a:cubicBezTo>
                  <a:cubicBezTo>
                    <a:pt x="322" y="7"/>
                    <a:pt x="300" y="0"/>
                    <a:pt x="285" y="0"/>
                  </a:cubicBezTo>
                  <a:cubicBezTo>
                    <a:pt x="103" y="0"/>
                    <a:pt x="103" y="0"/>
                    <a:pt x="103" y="0"/>
                  </a:cubicBezTo>
                  <a:cubicBezTo>
                    <a:pt x="88" y="0"/>
                    <a:pt x="66" y="7"/>
                    <a:pt x="54" y="16"/>
                  </a:cubicBezTo>
                  <a:cubicBezTo>
                    <a:pt x="22" y="38"/>
                    <a:pt x="22" y="38"/>
                    <a:pt x="22" y="38"/>
                  </a:cubicBezTo>
                  <a:cubicBezTo>
                    <a:pt x="10" y="47"/>
                    <a:pt x="0" y="66"/>
                    <a:pt x="0" y="81"/>
                  </a:cubicBezTo>
                  <a:cubicBezTo>
                    <a:pt x="0" y="776"/>
                    <a:pt x="0" y="776"/>
                    <a:pt x="0" y="776"/>
                  </a:cubicBezTo>
                  <a:cubicBezTo>
                    <a:pt x="0" y="791"/>
                    <a:pt x="12" y="803"/>
                    <a:pt x="27" y="803"/>
                  </a:cubicBezTo>
                  <a:cubicBezTo>
                    <a:pt x="361" y="803"/>
                    <a:pt x="361" y="803"/>
                    <a:pt x="361" y="803"/>
                  </a:cubicBezTo>
                  <a:cubicBezTo>
                    <a:pt x="376" y="803"/>
                    <a:pt x="388" y="791"/>
                    <a:pt x="388" y="776"/>
                  </a:cubicBezTo>
                  <a:cubicBezTo>
                    <a:pt x="388" y="81"/>
                    <a:pt x="388" y="81"/>
                    <a:pt x="388" y="81"/>
                  </a:cubicBezTo>
                  <a:cubicBezTo>
                    <a:pt x="388" y="66"/>
                    <a:pt x="378" y="47"/>
                    <a:pt x="366" y="38"/>
                  </a:cubicBezTo>
                  <a:close/>
                  <a:moveTo>
                    <a:pt x="356" y="756"/>
                  </a:moveTo>
                  <a:cubicBezTo>
                    <a:pt x="94" y="756"/>
                    <a:pt x="40" y="756"/>
                    <a:pt x="30" y="756"/>
                  </a:cubicBezTo>
                  <a:cubicBezTo>
                    <a:pt x="30" y="731"/>
                    <a:pt x="30" y="731"/>
                    <a:pt x="30" y="731"/>
                  </a:cubicBezTo>
                  <a:cubicBezTo>
                    <a:pt x="292" y="731"/>
                    <a:pt x="346" y="731"/>
                    <a:pt x="356" y="731"/>
                  </a:cubicBezTo>
                  <a:cubicBezTo>
                    <a:pt x="356" y="756"/>
                    <a:pt x="356" y="756"/>
                    <a:pt x="356" y="756"/>
                  </a:cubicBezTo>
                  <a:close/>
                  <a:moveTo>
                    <a:pt x="31" y="676"/>
                  </a:moveTo>
                  <a:cubicBezTo>
                    <a:pt x="31" y="663"/>
                    <a:pt x="42" y="652"/>
                    <a:pt x="55" y="652"/>
                  </a:cubicBezTo>
                  <a:cubicBezTo>
                    <a:pt x="68" y="652"/>
                    <a:pt x="79" y="663"/>
                    <a:pt x="79" y="676"/>
                  </a:cubicBezTo>
                  <a:cubicBezTo>
                    <a:pt x="79" y="689"/>
                    <a:pt x="68" y="700"/>
                    <a:pt x="55" y="700"/>
                  </a:cubicBezTo>
                  <a:cubicBezTo>
                    <a:pt x="42" y="700"/>
                    <a:pt x="31" y="689"/>
                    <a:pt x="31" y="676"/>
                  </a:cubicBezTo>
                  <a:close/>
                  <a:moveTo>
                    <a:pt x="120" y="676"/>
                  </a:moveTo>
                  <a:cubicBezTo>
                    <a:pt x="120" y="663"/>
                    <a:pt x="130" y="652"/>
                    <a:pt x="144" y="652"/>
                  </a:cubicBezTo>
                  <a:cubicBezTo>
                    <a:pt x="157" y="652"/>
                    <a:pt x="168" y="663"/>
                    <a:pt x="168" y="676"/>
                  </a:cubicBezTo>
                  <a:cubicBezTo>
                    <a:pt x="168" y="689"/>
                    <a:pt x="157" y="700"/>
                    <a:pt x="144" y="700"/>
                  </a:cubicBezTo>
                  <a:cubicBezTo>
                    <a:pt x="130" y="700"/>
                    <a:pt x="120" y="689"/>
                    <a:pt x="120" y="676"/>
                  </a:cubicBezTo>
                  <a:close/>
                  <a:moveTo>
                    <a:pt x="356" y="615"/>
                  </a:moveTo>
                  <a:cubicBezTo>
                    <a:pt x="94" y="615"/>
                    <a:pt x="40" y="615"/>
                    <a:pt x="30" y="615"/>
                  </a:cubicBezTo>
                  <a:cubicBezTo>
                    <a:pt x="30" y="588"/>
                    <a:pt x="30" y="588"/>
                    <a:pt x="30" y="588"/>
                  </a:cubicBezTo>
                  <a:cubicBezTo>
                    <a:pt x="292" y="588"/>
                    <a:pt x="346" y="588"/>
                    <a:pt x="356" y="588"/>
                  </a:cubicBezTo>
                  <a:cubicBezTo>
                    <a:pt x="356" y="615"/>
                    <a:pt x="356" y="615"/>
                    <a:pt x="356" y="615"/>
                  </a:cubicBezTo>
                  <a:close/>
                  <a:moveTo>
                    <a:pt x="356" y="518"/>
                  </a:moveTo>
                  <a:cubicBezTo>
                    <a:pt x="356" y="533"/>
                    <a:pt x="345" y="545"/>
                    <a:pt x="331" y="545"/>
                  </a:cubicBezTo>
                  <a:cubicBezTo>
                    <a:pt x="331" y="545"/>
                    <a:pt x="331" y="545"/>
                    <a:pt x="318" y="545"/>
                  </a:cubicBezTo>
                  <a:cubicBezTo>
                    <a:pt x="285" y="545"/>
                    <a:pt x="251" y="545"/>
                    <a:pt x="216" y="545"/>
                  </a:cubicBezTo>
                  <a:cubicBezTo>
                    <a:pt x="178" y="545"/>
                    <a:pt x="183" y="545"/>
                    <a:pt x="143" y="545"/>
                  </a:cubicBezTo>
                  <a:cubicBezTo>
                    <a:pt x="112" y="545"/>
                    <a:pt x="82" y="545"/>
                    <a:pt x="51" y="545"/>
                  </a:cubicBezTo>
                  <a:cubicBezTo>
                    <a:pt x="46" y="545"/>
                    <a:pt x="46" y="545"/>
                    <a:pt x="46" y="545"/>
                  </a:cubicBezTo>
                  <a:cubicBezTo>
                    <a:pt x="37" y="545"/>
                    <a:pt x="30" y="533"/>
                    <a:pt x="30" y="518"/>
                  </a:cubicBezTo>
                  <a:cubicBezTo>
                    <a:pt x="30" y="113"/>
                    <a:pt x="30" y="113"/>
                    <a:pt x="30" y="113"/>
                  </a:cubicBezTo>
                  <a:cubicBezTo>
                    <a:pt x="30" y="98"/>
                    <a:pt x="42" y="86"/>
                    <a:pt x="57" y="86"/>
                  </a:cubicBezTo>
                  <a:cubicBezTo>
                    <a:pt x="329" y="86"/>
                    <a:pt x="329" y="86"/>
                    <a:pt x="329" y="86"/>
                  </a:cubicBezTo>
                  <a:cubicBezTo>
                    <a:pt x="344" y="86"/>
                    <a:pt x="356" y="98"/>
                    <a:pt x="356" y="113"/>
                  </a:cubicBezTo>
                  <a:lnTo>
                    <a:pt x="356" y="518"/>
                  </a:lnTo>
                  <a:close/>
                </a:path>
              </a:pathLst>
            </a:custGeom>
            <a:grpFill/>
            <a:ln>
              <a:solidFill>
                <a:schemeClr val="tx1">
                  <a:lumMod val="50000"/>
                </a:schemeClr>
              </a:solidFill>
            </a:ln>
          </p:spPr>
          <p:txBody>
            <a:bodyPr lIns="89617" tIns="44808" rIns="89617" bIns="44808"/>
            <a:lstStyle/>
            <a:p>
              <a:pPr defTabSz="913804" eaLnBrk="0" fontAlgn="base" hangingPunct="0">
                <a:spcBef>
                  <a:spcPct val="0"/>
                </a:spcBef>
                <a:spcAft>
                  <a:spcPct val="0"/>
                </a:spcAft>
                <a:defRPr/>
              </a:pPr>
              <a:endParaRPr lang="en-US" sz="1766">
                <a:solidFill>
                  <a:schemeClr val="bg1"/>
                </a:solidFill>
              </a:endParaRPr>
            </a:p>
          </p:txBody>
        </p:sp>
      </p:grpSp>
      <p:grpSp>
        <p:nvGrpSpPr>
          <p:cNvPr id="60" name="Group 58"/>
          <p:cNvGrpSpPr>
            <a:grpSpLocks/>
          </p:cNvGrpSpPr>
          <p:nvPr/>
        </p:nvGrpSpPr>
        <p:grpSpPr bwMode="auto">
          <a:xfrm>
            <a:off x="2653481" y="6164964"/>
            <a:ext cx="4668879" cy="0"/>
            <a:chOff x="4151865" y="4326677"/>
            <a:chExt cx="2613332" cy="0"/>
          </a:xfrm>
        </p:grpSpPr>
        <p:cxnSp>
          <p:nvCxnSpPr>
            <p:cNvPr id="61" name="Straight Arrow Connector 59"/>
            <p:cNvCxnSpPr/>
            <p:nvPr/>
          </p:nvCxnSpPr>
          <p:spPr>
            <a:xfrm>
              <a:off x="4836558" y="4326677"/>
              <a:ext cx="1928639" cy="0"/>
            </a:xfrm>
            <a:prstGeom prst="straightConnector1">
              <a:avLst/>
            </a:prstGeom>
            <a:noFill/>
            <a:ln w="38100" cap="flat" cmpd="sng" algn="ctr">
              <a:solidFill>
                <a:srgbClr val="107C10"/>
              </a:solidFill>
              <a:prstDash val="solid"/>
              <a:headEnd type="none"/>
              <a:tailEnd type="triangle"/>
            </a:ln>
            <a:effectLst/>
          </p:spPr>
        </p:cxnSp>
        <p:cxnSp>
          <p:nvCxnSpPr>
            <p:cNvPr id="62" name="Straight Arrow Connector 60"/>
            <p:cNvCxnSpPr/>
            <p:nvPr/>
          </p:nvCxnSpPr>
          <p:spPr>
            <a:xfrm flipH="1">
              <a:off x="4151865" y="4326677"/>
              <a:ext cx="1435590" cy="0"/>
            </a:xfrm>
            <a:prstGeom prst="straightConnector1">
              <a:avLst/>
            </a:prstGeom>
            <a:noFill/>
            <a:ln w="38100" cap="flat" cmpd="sng" algn="ctr">
              <a:solidFill>
                <a:srgbClr val="107C10"/>
              </a:solidFill>
              <a:prstDash val="solid"/>
              <a:headEnd type="none"/>
              <a:tailEnd type="triangle"/>
            </a:ln>
            <a:effectLst/>
          </p:spPr>
        </p:cxnSp>
      </p:grpSp>
      <p:sp>
        <p:nvSpPr>
          <p:cNvPr id="63" name="TextBox 111"/>
          <p:cNvSpPr txBox="1"/>
          <p:nvPr/>
        </p:nvSpPr>
        <p:spPr>
          <a:xfrm>
            <a:off x="1426632" y="6413093"/>
            <a:ext cx="1057765" cy="483189"/>
          </a:xfrm>
          <a:prstGeom prst="rect">
            <a:avLst/>
          </a:prstGeom>
          <a:noFill/>
        </p:spPr>
        <p:txBody>
          <a:bodyPr wrap="none" lIns="179234" tIns="143387" rIns="179234" bIns="143387">
            <a:spAutoFit/>
          </a:bodyPr>
          <a:lstStyle/>
          <a:p>
            <a:pPr defTabSz="913804" eaLnBrk="0" fontAlgn="base" hangingPunct="0">
              <a:lnSpc>
                <a:spcPct val="90000"/>
              </a:lnSpc>
              <a:spcBef>
                <a:spcPct val="0"/>
              </a:spcBef>
              <a:spcAft>
                <a:spcPct val="0"/>
              </a:spcAft>
              <a:defRPr/>
            </a:pPr>
            <a:r>
              <a:rPr lang="en-US" sz="1370" spc="-49" dirty="0">
                <a:solidFill>
                  <a:schemeClr val="bg1"/>
                </a:solidFill>
              </a:rPr>
              <a:t>Exchange</a:t>
            </a:r>
          </a:p>
        </p:txBody>
      </p:sp>
      <p:sp>
        <p:nvSpPr>
          <p:cNvPr id="64" name="TextBox 112"/>
          <p:cNvSpPr txBox="1"/>
          <p:nvPr/>
        </p:nvSpPr>
        <p:spPr>
          <a:xfrm>
            <a:off x="1426631" y="5485625"/>
            <a:ext cx="988653" cy="483189"/>
          </a:xfrm>
          <a:prstGeom prst="rect">
            <a:avLst/>
          </a:prstGeom>
          <a:noFill/>
        </p:spPr>
        <p:txBody>
          <a:bodyPr wrap="none" lIns="179234" tIns="143387" rIns="179234" bIns="143387">
            <a:spAutoFit/>
          </a:bodyPr>
          <a:lstStyle/>
          <a:p>
            <a:pPr defTabSz="913804" eaLnBrk="0" fontAlgn="base" hangingPunct="0">
              <a:lnSpc>
                <a:spcPct val="90000"/>
              </a:lnSpc>
              <a:spcBef>
                <a:spcPct val="0"/>
              </a:spcBef>
              <a:spcAft>
                <a:spcPct val="0"/>
              </a:spcAft>
              <a:defRPr/>
            </a:pPr>
            <a:r>
              <a:rPr lang="en-US" sz="1370" spc="-49" dirty="0">
                <a:solidFill>
                  <a:schemeClr val="bg1"/>
                </a:solidFill>
              </a:rPr>
              <a:t>AD/DNS</a:t>
            </a:r>
          </a:p>
        </p:txBody>
      </p:sp>
      <p:sp>
        <p:nvSpPr>
          <p:cNvPr id="66" name="TextBox 113"/>
          <p:cNvSpPr txBox="1"/>
          <p:nvPr/>
        </p:nvSpPr>
        <p:spPr>
          <a:xfrm>
            <a:off x="1426630" y="4494255"/>
            <a:ext cx="1106618" cy="483189"/>
          </a:xfrm>
          <a:prstGeom prst="rect">
            <a:avLst/>
          </a:prstGeom>
          <a:noFill/>
        </p:spPr>
        <p:txBody>
          <a:bodyPr wrap="none" lIns="179234" tIns="143387" rIns="179234" bIns="143387">
            <a:spAutoFit/>
          </a:bodyPr>
          <a:lstStyle/>
          <a:p>
            <a:pPr defTabSz="913804" eaLnBrk="0" fontAlgn="base" hangingPunct="0">
              <a:lnSpc>
                <a:spcPct val="90000"/>
              </a:lnSpc>
              <a:spcBef>
                <a:spcPct val="0"/>
              </a:spcBef>
              <a:spcAft>
                <a:spcPct val="0"/>
              </a:spcAft>
              <a:defRPr/>
            </a:pPr>
            <a:r>
              <a:rPr lang="en-US" sz="1370" spc="-49" dirty="0">
                <a:solidFill>
                  <a:schemeClr val="tx1">
                    <a:lumMod val="50000"/>
                  </a:schemeClr>
                </a:solidFill>
              </a:rPr>
              <a:t>IIS Servers</a:t>
            </a:r>
          </a:p>
        </p:txBody>
      </p:sp>
      <p:sp>
        <p:nvSpPr>
          <p:cNvPr id="67" name="TextBox 114"/>
          <p:cNvSpPr txBox="1"/>
          <p:nvPr/>
        </p:nvSpPr>
        <p:spPr>
          <a:xfrm>
            <a:off x="386011" y="4494255"/>
            <a:ext cx="1063407" cy="483189"/>
          </a:xfrm>
          <a:prstGeom prst="rect">
            <a:avLst/>
          </a:prstGeom>
          <a:noFill/>
        </p:spPr>
        <p:txBody>
          <a:bodyPr wrap="none" lIns="179234" tIns="143387" rIns="179234" bIns="143387">
            <a:spAutoFit/>
          </a:bodyPr>
          <a:lstStyle/>
          <a:p>
            <a:pPr defTabSz="913804" eaLnBrk="0" fontAlgn="base" hangingPunct="0">
              <a:lnSpc>
                <a:spcPct val="90000"/>
              </a:lnSpc>
              <a:spcBef>
                <a:spcPct val="0"/>
              </a:spcBef>
              <a:spcAft>
                <a:spcPct val="0"/>
              </a:spcAft>
              <a:defRPr/>
            </a:pPr>
            <a:r>
              <a:rPr lang="en-US" sz="1370" spc="-49" dirty="0">
                <a:solidFill>
                  <a:schemeClr val="tx1">
                    <a:lumMod val="50000"/>
                  </a:schemeClr>
                </a:solidFill>
              </a:rPr>
              <a:t>SQL Farm</a:t>
            </a:r>
          </a:p>
        </p:txBody>
      </p:sp>
      <p:sp>
        <p:nvSpPr>
          <p:cNvPr id="68" name="TextBox 117"/>
          <p:cNvSpPr txBox="1"/>
          <p:nvPr/>
        </p:nvSpPr>
        <p:spPr>
          <a:xfrm>
            <a:off x="2682386" y="5417712"/>
            <a:ext cx="807850" cy="189732"/>
          </a:xfrm>
          <a:prstGeom prst="rect">
            <a:avLst/>
          </a:prstGeom>
          <a:noFill/>
        </p:spPr>
        <p:txBody>
          <a:bodyPr wrap="none" lIns="0" tIns="0" rIns="0" bIns="0">
            <a:spAutoFit/>
          </a:bodyPr>
          <a:lstStyle/>
          <a:p>
            <a:pPr defTabSz="913804" eaLnBrk="0" fontAlgn="base" hangingPunct="0">
              <a:lnSpc>
                <a:spcPct val="90000"/>
              </a:lnSpc>
              <a:spcBef>
                <a:spcPct val="0"/>
              </a:spcBef>
              <a:spcAft>
                <a:spcPct val="0"/>
              </a:spcAft>
              <a:defRPr/>
            </a:pPr>
            <a:r>
              <a:rPr lang="en-US" sz="1370" spc="-49" dirty="0">
                <a:solidFill>
                  <a:schemeClr val="bg1"/>
                </a:solidFill>
              </a:rPr>
              <a:t>Monitoring</a:t>
            </a:r>
          </a:p>
        </p:txBody>
      </p:sp>
      <p:sp>
        <p:nvSpPr>
          <p:cNvPr id="69" name="TextBox 165"/>
          <p:cNvSpPr txBox="1"/>
          <p:nvPr/>
        </p:nvSpPr>
        <p:spPr>
          <a:xfrm>
            <a:off x="6992426" y="6287911"/>
            <a:ext cx="2704661" cy="479306"/>
          </a:xfrm>
          <a:prstGeom prst="rect">
            <a:avLst/>
          </a:prstGeom>
          <a:noFill/>
        </p:spPr>
        <p:txBody>
          <a:bodyPr wrap="none" lIns="179234" tIns="143387" rIns="179234" bIns="143387">
            <a:spAutoFit/>
          </a:bodyPr>
          <a:lstStyle/>
          <a:p>
            <a:pPr defTabSz="913804" eaLnBrk="0" fontAlgn="base" hangingPunct="0">
              <a:lnSpc>
                <a:spcPct val="90000"/>
              </a:lnSpc>
              <a:spcBef>
                <a:spcPct val="0"/>
              </a:spcBef>
              <a:spcAft>
                <a:spcPct val="0"/>
              </a:spcAft>
              <a:defRPr/>
            </a:pPr>
            <a:r>
              <a:rPr lang="en-US" sz="1370" b="1" spc="-49" dirty="0">
                <a:solidFill>
                  <a:srgbClr val="7030A0"/>
                </a:solidFill>
              </a:rPr>
              <a:t>Contoso virtual networks/VMs</a:t>
            </a:r>
            <a:endParaRPr lang="en-US" sz="1370" spc="-49" dirty="0">
              <a:solidFill>
                <a:srgbClr val="7030A0"/>
              </a:solidFill>
            </a:endParaRPr>
          </a:p>
        </p:txBody>
      </p:sp>
      <p:sp>
        <p:nvSpPr>
          <p:cNvPr id="70" name="Rectangle 8"/>
          <p:cNvSpPr/>
          <p:nvPr/>
        </p:nvSpPr>
        <p:spPr bwMode="auto">
          <a:xfrm>
            <a:off x="3377157" y="3433670"/>
            <a:ext cx="328378" cy="768809"/>
          </a:xfrm>
          <a:prstGeom prst="rect">
            <a:avLst/>
          </a:prstGeom>
          <a:noFill/>
          <a:ln w="10795" cap="flat" cmpd="sng" algn="ctr">
            <a:noFill/>
            <a:prstDash val="solid"/>
            <a:headEnd type="none" w="med" len="med"/>
            <a:tailEnd type="none" w="med" len="med"/>
          </a:ln>
          <a:effectLst/>
        </p:spPr>
        <p:txBody>
          <a:bodyPr lIns="0" tIns="46630" rIns="0" bIns="46630" anchor="ctr"/>
          <a:lstStyle/>
          <a:p>
            <a:pPr algn="ctr" defTabSz="932219" eaLnBrk="0" fontAlgn="base" hangingPunct="0">
              <a:spcBef>
                <a:spcPct val="0"/>
              </a:spcBef>
              <a:spcAft>
                <a:spcPct val="0"/>
              </a:spcAft>
              <a:defRPr/>
            </a:pPr>
            <a:endParaRPr kumimoji="0" lang="en-US" sz="2000" kern="0" dirty="0">
              <a:gradFill>
                <a:gsLst>
                  <a:gs pos="16814">
                    <a:srgbClr val="FFFFFF"/>
                  </a:gs>
                  <a:gs pos="46000">
                    <a:srgbClr val="FFFFFF"/>
                  </a:gs>
                </a:gsLst>
                <a:lin ang="5400000" scaled="0"/>
              </a:gradFill>
            </a:endParaRPr>
          </a:p>
        </p:txBody>
      </p:sp>
      <p:grpSp>
        <p:nvGrpSpPr>
          <p:cNvPr id="71" name="Group 6"/>
          <p:cNvGrpSpPr>
            <a:grpSpLocks/>
          </p:cNvGrpSpPr>
          <p:nvPr/>
        </p:nvGrpSpPr>
        <p:grpSpPr bwMode="auto">
          <a:xfrm>
            <a:off x="2721958" y="1262641"/>
            <a:ext cx="5615105" cy="4556827"/>
            <a:chOff x="2776899" y="1287461"/>
            <a:chExt cx="5727340" cy="4648201"/>
          </a:xfrm>
        </p:grpSpPr>
        <p:grpSp>
          <p:nvGrpSpPr>
            <p:cNvPr id="72" name="Group 64"/>
            <p:cNvGrpSpPr>
              <a:grpSpLocks/>
            </p:cNvGrpSpPr>
            <p:nvPr/>
          </p:nvGrpSpPr>
          <p:grpSpPr bwMode="auto">
            <a:xfrm>
              <a:off x="4455665" y="1287461"/>
              <a:ext cx="1385612" cy="1392236"/>
              <a:chOff x="1479397" y="2335312"/>
              <a:chExt cx="1133442" cy="1116691"/>
            </a:xfrm>
          </p:grpSpPr>
          <p:sp>
            <p:nvSpPr>
              <p:cNvPr id="76" name="Oval 65"/>
              <p:cNvSpPr/>
              <p:nvPr/>
            </p:nvSpPr>
            <p:spPr bwMode="auto">
              <a:xfrm>
                <a:off x="1487762" y="2335312"/>
                <a:ext cx="1116715" cy="1116691"/>
              </a:xfrm>
              <a:prstGeom prst="ellipse">
                <a:avLst/>
              </a:prstGeom>
              <a:pattFill prst="ltUpDiag">
                <a:fgClr>
                  <a:srgbClr val="CDCDCD"/>
                </a:fgClr>
                <a:bgClr>
                  <a:srgbClr val="FFFFFF"/>
                </a:bgClr>
              </a:pattFill>
              <a:ln w="57150" cap="flat" cmpd="sng" algn="ctr">
                <a:solidFill>
                  <a:srgbClr val="0078D7">
                    <a:lumMod val="50000"/>
                  </a:srgbClr>
                </a:solidFill>
                <a:prstDash val="solid"/>
                <a:headEnd type="none" w="med" len="med"/>
                <a:tailEnd type="none" w="med" len="med"/>
              </a:ln>
              <a:effectLst/>
            </p:spPr>
            <p:txBody>
              <a:bodyPr lIns="179234" tIns="143387" rIns="179234" bIns="143387"/>
              <a:lstStyle/>
              <a:p>
                <a:pPr defTabSz="895768" eaLnBrk="0" fontAlgn="base" hangingPunct="0">
                  <a:lnSpc>
                    <a:spcPct val="90000"/>
                  </a:lnSpc>
                  <a:spcBef>
                    <a:spcPct val="0"/>
                  </a:spcBef>
                  <a:spcAft>
                    <a:spcPct val="0"/>
                  </a:spcAft>
                  <a:defRPr/>
                </a:pPr>
                <a:endParaRPr kumimoji="0" lang="en-US" sz="2353" kern="0" spc="-49" dirty="0">
                  <a:gradFill>
                    <a:gsLst>
                      <a:gs pos="36283">
                        <a:srgbClr val="505050"/>
                      </a:gs>
                      <a:gs pos="28000">
                        <a:srgbClr val="505050"/>
                      </a:gs>
                    </a:gsLst>
                    <a:lin ang="5400000" scaled="0"/>
                  </a:gradFill>
                </a:endParaRPr>
              </a:p>
            </p:txBody>
          </p:sp>
          <p:sp>
            <p:nvSpPr>
              <p:cNvPr id="77" name="Freeform 66"/>
              <p:cNvSpPr>
                <a:spLocks noChangeAspect="1" noEditPoints="1"/>
              </p:cNvSpPr>
              <p:nvPr/>
            </p:nvSpPr>
            <p:spPr bwMode="auto">
              <a:xfrm>
                <a:off x="1794210" y="2563234"/>
                <a:ext cx="514208" cy="385813"/>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0078D7"/>
              </a:solidFill>
              <a:ln>
                <a:noFill/>
              </a:ln>
              <a:extLst/>
            </p:spPr>
            <p:txBody>
              <a:bodyPr lIns="89617" tIns="44808" rIns="89617" bIns="44808"/>
              <a:lstStyle/>
              <a:p>
                <a:pPr defTabSz="913804" eaLnBrk="0" fontAlgn="base" hangingPunct="0">
                  <a:spcBef>
                    <a:spcPct val="0"/>
                  </a:spcBef>
                  <a:spcAft>
                    <a:spcPct val="0"/>
                  </a:spcAft>
                  <a:defRPr/>
                </a:pPr>
                <a:endParaRPr kumimoji="0" lang="en-US" sz="1766" kern="0">
                  <a:solidFill>
                    <a:srgbClr val="00188F"/>
                  </a:solidFill>
                </a:endParaRPr>
              </a:p>
            </p:txBody>
          </p:sp>
          <p:sp>
            <p:nvSpPr>
              <p:cNvPr id="78" name="TextBox 67"/>
              <p:cNvSpPr txBox="1"/>
              <p:nvPr/>
            </p:nvSpPr>
            <p:spPr>
              <a:xfrm>
                <a:off x="1479397" y="2867555"/>
                <a:ext cx="1133442" cy="503527"/>
              </a:xfrm>
              <a:prstGeom prst="rect">
                <a:avLst/>
              </a:prstGeom>
              <a:noFill/>
            </p:spPr>
            <p:txBody>
              <a:bodyPr wrap="none" lIns="179234" tIns="143387" rIns="179234" bIns="143387">
                <a:spAutoFit/>
              </a:bodyPr>
              <a:lstStyle/>
              <a:p>
                <a:pPr algn="ctr" defTabSz="913804" eaLnBrk="0" fontAlgn="base" hangingPunct="0">
                  <a:lnSpc>
                    <a:spcPct val="90000"/>
                  </a:lnSpc>
                  <a:spcBef>
                    <a:spcPct val="0"/>
                  </a:spcBef>
                  <a:spcAft>
                    <a:spcPct val="0"/>
                  </a:spcAft>
                  <a:defRPr/>
                </a:pPr>
                <a:r>
                  <a:rPr kumimoji="0" lang="en-US" sz="2353" kern="0" spc="-49" dirty="0">
                    <a:solidFill>
                      <a:srgbClr val="00188F"/>
                    </a:solidFill>
                  </a:rPr>
                  <a:t>Internet</a:t>
                </a:r>
              </a:p>
            </p:txBody>
          </p:sp>
        </p:grpSp>
        <p:cxnSp>
          <p:nvCxnSpPr>
            <p:cNvPr id="73" name="Elbow Connector 5"/>
            <p:cNvCxnSpPr/>
            <p:nvPr/>
          </p:nvCxnSpPr>
          <p:spPr>
            <a:xfrm rot="5400000" flipH="1" flipV="1">
              <a:off x="3280058" y="2316188"/>
              <a:ext cx="1517650" cy="854021"/>
            </a:xfrm>
            <a:prstGeom prst="bentConnector2">
              <a:avLst/>
            </a:prstGeom>
            <a:noFill/>
            <a:ln w="38100" cap="flat" cmpd="sng" algn="ctr">
              <a:solidFill>
                <a:srgbClr val="002060"/>
              </a:solidFill>
              <a:prstDash val="solid"/>
              <a:headEnd type="triangle" w="med" len="med"/>
              <a:tailEnd type="triangle" w="med" len="med"/>
            </a:ln>
            <a:effectLst/>
          </p:spPr>
        </p:cxnSp>
        <p:cxnSp>
          <p:nvCxnSpPr>
            <p:cNvPr id="74" name="Elbow Connector 22"/>
            <p:cNvCxnSpPr/>
            <p:nvPr/>
          </p:nvCxnSpPr>
          <p:spPr>
            <a:xfrm flipV="1">
              <a:off x="2776899" y="4524374"/>
              <a:ext cx="5727340" cy="1411288"/>
            </a:xfrm>
            <a:prstGeom prst="bentConnector3">
              <a:avLst>
                <a:gd name="adj1" fmla="val 71654"/>
              </a:avLst>
            </a:prstGeom>
            <a:noFill/>
            <a:ln w="38100" cap="flat" cmpd="sng" algn="ctr">
              <a:solidFill>
                <a:srgbClr val="0078D7">
                  <a:lumMod val="50000"/>
                </a:srgbClr>
              </a:solidFill>
              <a:prstDash val="solid"/>
              <a:headEnd type="triangle" w="med" len="med"/>
              <a:tailEnd type="triangle" w="med" len="med"/>
            </a:ln>
            <a:effectLst/>
          </p:spPr>
        </p:cxnSp>
        <p:cxnSp>
          <p:nvCxnSpPr>
            <p:cNvPr id="75" name="Elbow Connector 80"/>
            <p:cNvCxnSpPr>
              <a:stCxn id="76" idx="4"/>
            </p:cNvCxnSpPr>
            <p:nvPr/>
          </p:nvCxnSpPr>
          <p:spPr>
            <a:xfrm rot="16200000" flipH="1">
              <a:off x="6067532" y="1760641"/>
              <a:ext cx="1517650" cy="3355764"/>
            </a:xfrm>
            <a:prstGeom prst="bentConnector2">
              <a:avLst/>
            </a:prstGeom>
            <a:noFill/>
            <a:ln w="38100" cap="flat" cmpd="sng" algn="ctr">
              <a:solidFill>
                <a:srgbClr val="002060"/>
              </a:solidFill>
              <a:prstDash val="solid"/>
              <a:headEnd type="triangle" w="med" len="med"/>
              <a:tailEnd type="triangle" w="med" len="med"/>
            </a:ln>
            <a:effectLst/>
          </p:spPr>
        </p:cxnSp>
      </p:grpSp>
      <p:pic>
        <p:nvPicPr>
          <p:cNvPr id="79" name="Picture 8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4580" y="5839699"/>
            <a:ext cx="390630" cy="39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89"/>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6533" y="5839699"/>
            <a:ext cx="390629" cy="39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90"/>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91071" y="5839699"/>
            <a:ext cx="390630" cy="39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9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0042" y="5839699"/>
            <a:ext cx="390629" cy="390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97"/>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193721" y="5565792"/>
            <a:ext cx="432649" cy="43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98"/>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47794" y="4435923"/>
            <a:ext cx="434205"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99"/>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78522" y="5050659"/>
            <a:ext cx="434205" cy="434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100"/>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04947" y="5417944"/>
            <a:ext cx="432649"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01"/>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56832" y="4787645"/>
            <a:ext cx="434206"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102"/>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879350" y="4971288"/>
            <a:ext cx="432649" cy="43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103"/>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37063" y="3897445"/>
            <a:ext cx="434205" cy="43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104"/>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956305" y="4585327"/>
            <a:ext cx="432649" cy="432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05"/>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233488" y="3897445"/>
            <a:ext cx="434205" cy="43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Rectangle 23"/>
          <p:cNvSpPr/>
          <p:nvPr/>
        </p:nvSpPr>
        <p:spPr>
          <a:xfrm>
            <a:off x="7994678" y="4459267"/>
            <a:ext cx="2334440" cy="334603"/>
          </a:xfrm>
          <a:prstGeom prst="rect">
            <a:avLst/>
          </a:prstGeom>
        </p:spPr>
        <p:txBody>
          <a:bodyPr wrap="none">
            <a:spAutoFit/>
          </a:bodyPr>
          <a:lstStyle/>
          <a:p>
            <a:pPr defTabSz="913804" eaLnBrk="0" fontAlgn="base" hangingPunct="0">
              <a:lnSpc>
                <a:spcPct val="90000"/>
              </a:lnSpc>
              <a:spcBef>
                <a:spcPct val="0"/>
              </a:spcBef>
              <a:spcAft>
                <a:spcPct val="0"/>
              </a:spcAft>
              <a:defRPr/>
            </a:pPr>
            <a:r>
              <a:rPr lang="en-US" sz="1765" b="1" spc="-49" dirty="0">
                <a:solidFill>
                  <a:srgbClr val="0078D7"/>
                </a:solidFill>
              </a:rPr>
              <a:t>Services on public IPs</a:t>
            </a:r>
            <a:endParaRPr lang="en-US" sz="1765" spc="-49" dirty="0">
              <a:solidFill>
                <a:srgbClr val="0078D7"/>
              </a:solidFill>
            </a:endParaRPr>
          </a:p>
        </p:txBody>
      </p:sp>
      <p:grpSp>
        <p:nvGrpSpPr>
          <p:cNvPr id="93" name="Group 83"/>
          <p:cNvGrpSpPr>
            <a:grpSpLocks/>
          </p:cNvGrpSpPr>
          <p:nvPr/>
        </p:nvGrpSpPr>
        <p:grpSpPr bwMode="auto">
          <a:xfrm rot="6828716">
            <a:off x="5643119" y="2319363"/>
            <a:ext cx="188312" cy="4651761"/>
            <a:chOff x="3157294" y="3889617"/>
            <a:chExt cx="609600" cy="2469741"/>
          </a:xfrm>
        </p:grpSpPr>
        <p:cxnSp>
          <p:nvCxnSpPr>
            <p:cNvPr id="94" name="Straight Connector 84"/>
            <p:cNvCxnSpPr>
              <a:cxnSpLocks noChangeShapeType="1"/>
            </p:cNvCxnSpPr>
            <p:nvPr/>
          </p:nvCxnSpPr>
          <p:spPr bwMode="auto">
            <a:xfrm>
              <a:off x="3465787" y="3889617"/>
              <a:ext cx="0" cy="2469741"/>
            </a:xfrm>
            <a:prstGeom prst="line">
              <a:avLst/>
            </a:prstGeom>
            <a:noFill/>
            <a:ln w="41275" algn="ctr">
              <a:solidFill>
                <a:srgbClr val="00B050"/>
              </a:solidFill>
              <a:prstDash val="dashDot"/>
              <a:miter lim="800000"/>
              <a:headEnd/>
              <a:tailEnd/>
            </a:ln>
            <a:extLst>
              <a:ext uri="{909E8E84-426E-40DD-AFC4-6F175D3DCCD1}">
                <a14:hiddenFill xmlns:a14="http://schemas.microsoft.com/office/drawing/2010/main">
                  <a:noFill/>
                </a14:hiddenFill>
              </a:ext>
            </a:extLst>
          </p:spPr>
        </p:cxnSp>
        <p:cxnSp>
          <p:nvCxnSpPr>
            <p:cNvPr id="95" name="Straight Connector 87"/>
            <p:cNvCxnSpPr>
              <a:cxnSpLocks noChangeShapeType="1"/>
            </p:cNvCxnSpPr>
            <p:nvPr/>
          </p:nvCxnSpPr>
          <p:spPr bwMode="auto">
            <a:xfrm>
              <a:off x="3157294" y="3889617"/>
              <a:ext cx="0" cy="2469741"/>
            </a:xfrm>
            <a:prstGeom prst="line">
              <a:avLst/>
            </a:prstGeom>
            <a:noFill/>
            <a:ln w="76200" algn="ctr">
              <a:solidFill>
                <a:srgbClr val="00B050"/>
              </a:solidFill>
              <a:miter lim="800000"/>
              <a:headEnd/>
              <a:tailEnd/>
            </a:ln>
            <a:extLst>
              <a:ext uri="{909E8E84-426E-40DD-AFC4-6F175D3DCCD1}">
                <a14:hiddenFill xmlns:a14="http://schemas.microsoft.com/office/drawing/2010/main">
                  <a:noFill/>
                </a14:hiddenFill>
              </a:ext>
            </a:extLst>
          </p:spPr>
        </p:cxnSp>
        <p:cxnSp>
          <p:nvCxnSpPr>
            <p:cNvPr id="96" name="Straight Connector 91"/>
            <p:cNvCxnSpPr>
              <a:cxnSpLocks noChangeShapeType="1"/>
            </p:cNvCxnSpPr>
            <p:nvPr/>
          </p:nvCxnSpPr>
          <p:spPr bwMode="auto">
            <a:xfrm>
              <a:off x="3766894" y="3889617"/>
              <a:ext cx="0" cy="2469741"/>
            </a:xfrm>
            <a:prstGeom prst="line">
              <a:avLst/>
            </a:prstGeom>
            <a:noFill/>
            <a:ln w="76200" algn="ctr">
              <a:solidFill>
                <a:srgbClr val="00B050"/>
              </a:solidFill>
              <a:miter lim="800000"/>
              <a:headEnd/>
              <a:tailEnd/>
            </a:ln>
            <a:extLst>
              <a:ext uri="{909E8E84-426E-40DD-AFC4-6F175D3DCCD1}">
                <a14:hiddenFill xmlns:a14="http://schemas.microsoft.com/office/drawing/2010/main">
                  <a:noFill/>
                </a14:hiddenFill>
              </a:ext>
            </a:extLst>
          </p:spPr>
        </p:cxnSp>
      </p:grpSp>
      <p:pic>
        <p:nvPicPr>
          <p:cNvPr id="97" name="Picture 177"/>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39447" y="5319897"/>
            <a:ext cx="370398" cy="370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539"/>
          <p:cNvSpPr>
            <a:spLocks noChangeAspect="1"/>
          </p:cNvSpPr>
          <p:nvPr/>
        </p:nvSpPr>
        <p:spPr bwMode="auto">
          <a:xfrm>
            <a:off x="6687393" y="2523239"/>
            <a:ext cx="1763280" cy="975795"/>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57150">
            <a:solidFill>
              <a:srgbClr val="FF39E7"/>
            </a:solidFill>
          </a:ln>
          <a:extLst/>
        </p:spPr>
        <p:txBody>
          <a:bodyPr lIns="89617" tIns="44808" rIns="89617" bIns="44808" anchor="ctr"/>
          <a:lstStyle/>
          <a:p>
            <a:pPr algn="ctr" defTabSz="913804" eaLnBrk="0" fontAlgn="base" hangingPunct="0">
              <a:spcBef>
                <a:spcPct val="0"/>
              </a:spcBef>
              <a:spcAft>
                <a:spcPct val="0"/>
              </a:spcAft>
              <a:defRPr/>
            </a:pPr>
            <a:endParaRPr kumimoji="0" lang="en-US" sz="1766" b="1" kern="0" dirty="0">
              <a:solidFill>
                <a:srgbClr val="00BCF2">
                  <a:lumMod val="60000"/>
                  <a:lumOff val="40000"/>
                </a:srgbClr>
              </a:solidFill>
            </a:endParaRPr>
          </a:p>
        </p:txBody>
      </p:sp>
      <p:pic>
        <p:nvPicPr>
          <p:cNvPr id="99" name="Picture 177"/>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39479" y="3109960"/>
            <a:ext cx="359504" cy="362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86"/>
          <p:cNvGrpSpPr>
            <a:grpSpLocks noChangeAspect="1"/>
          </p:cNvGrpSpPr>
          <p:nvPr/>
        </p:nvGrpSpPr>
        <p:grpSpPr bwMode="auto">
          <a:xfrm>
            <a:off x="3377415" y="3449233"/>
            <a:ext cx="329161" cy="681837"/>
            <a:chOff x="3383" y="1210"/>
            <a:chExt cx="916" cy="1897"/>
          </a:xfrm>
          <a:solidFill>
            <a:srgbClr val="FFFF00"/>
          </a:solidFill>
        </p:grpSpPr>
        <p:sp>
          <p:nvSpPr>
            <p:cNvPr id="103" name="Freeform 87"/>
            <p:cNvSpPr>
              <a:spLocks/>
            </p:cNvSpPr>
            <p:nvPr/>
          </p:nvSpPr>
          <p:spPr bwMode="auto">
            <a:xfrm>
              <a:off x="3562" y="2237"/>
              <a:ext cx="553" cy="147"/>
            </a:xfrm>
            <a:custGeom>
              <a:avLst/>
              <a:gdLst>
                <a:gd name="T0" fmla="*/ 230 w 234"/>
                <a:gd name="T1" fmla="*/ 0 h 62"/>
                <a:gd name="T2" fmla="*/ 199 w 234"/>
                <a:gd name="T3" fmla="*/ 0 h 62"/>
                <a:gd name="T4" fmla="*/ 134 w 234"/>
                <a:gd name="T5" fmla="*/ 0 h 62"/>
                <a:gd name="T6" fmla="*/ 76 w 234"/>
                <a:gd name="T7" fmla="*/ 0 h 62"/>
                <a:gd name="T8" fmla="*/ 27 w 234"/>
                <a:gd name="T9" fmla="*/ 0 h 62"/>
                <a:gd name="T10" fmla="*/ 2 w 234"/>
                <a:gd name="T11" fmla="*/ 0 h 62"/>
                <a:gd name="T12" fmla="*/ 0 w 234"/>
                <a:gd name="T13" fmla="*/ 4 h 62"/>
                <a:gd name="T14" fmla="*/ 0 w 234"/>
                <a:gd name="T15" fmla="*/ 59 h 62"/>
                <a:gd name="T16" fmla="*/ 2 w 234"/>
                <a:gd name="T17" fmla="*/ 62 h 62"/>
                <a:gd name="T18" fmla="*/ 34 w 234"/>
                <a:gd name="T19" fmla="*/ 62 h 62"/>
                <a:gd name="T20" fmla="*/ 99 w 234"/>
                <a:gd name="T21" fmla="*/ 62 h 62"/>
                <a:gd name="T22" fmla="*/ 157 w 234"/>
                <a:gd name="T23" fmla="*/ 62 h 62"/>
                <a:gd name="T24" fmla="*/ 209 w 234"/>
                <a:gd name="T25" fmla="*/ 62 h 62"/>
                <a:gd name="T26" fmla="*/ 230 w 234"/>
                <a:gd name="T27" fmla="*/ 62 h 62"/>
                <a:gd name="T28" fmla="*/ 234 w 234"/>
                <a:gd name="T29" fmla="*/ 60 h 62"/>
                <a:gd name="T30" fmla="*/ 234 w 234"/>
                <a:gd name="T31" fmla="*/ 59 h 62"/>
                <a:gd name="T32" fmla="*/ 234 w 234"/>
                <a:gd name="T33" fmla="*/ 4 h 62"/>
                <a:gd name="T34" fmla="*/ 230 w 234"/>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2">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2"/>
                    <a:pt x="0" y="41"/>
                    <a:pt x="0" y="59"/>
                  </a:cubicBezTo>
                  <a:cubicBezTo>
                    <a:pt x="0" y="59"/>
                    <a:pt x="0" y="62"/>
                    <a:pt x="2" y="62"/>
                  </a:cubicBezTo>
                  <a:cubicBezTo>
                    <a:pt x="15" y="62"/>
                    <a:pt x="21" y="62"/>
                    <a:pt x="34" y="62"/>
                  </a:cubicBezTo>
                  <a:cubicBezTo>
                    <a:pt x="63" y="62"/>
                    <a:pt x="71" y="62"/>
                    <a:pt x="99" y="62"/>
                  </a:cubicBezTo>
                  <a:cubicBezTo>
                    <a:pt x="134" y="62"/>
                    <a:pt x="123" y="62"/>
                    <a:pt x="157" y="62"/>
                  </a:cubicBezTo>
                  <a:cubicBezTo>
                    <a:pt x="184" y="62"/>
                    <a:pt x="180" y="62"/>
                    <a:pt x="209" y="62"/>
                  </a:cubicBezTo>
                  <a:cubicBezTo>
                    <a:pt x="215" y="62"/>
                    <a:pt x="224" y="62"/>
                    <a:pt x="230" y="62"/>
                  </a:cubicBezTo>
                  <a:cubicBezTo>
                    <a:pt x="232" y="62"/>
                    <a:pt x="232" y="62"/>
                    <a:pt x="234" y="60"/>
                  </a:cubicBezTo>
                  <a:cubicBezTo>
                    <a:pt x="234" y="59"/>
                    <a:pt x="234" y="59"/>
                    <a:pt x="234" y="59"/>
                  </a:cubicBezTo>
                  <a:cubicBezTo>
                    <a:pt x="234" y="41"/>
                    <a:pt x="234" y="22"/>
                    <a:pt x="234" y="4"/>
                  </a:cubicBezTo>
                  <a:cubicBezTo>
                    <a:pt x="234" y="2"/>
                    <a:pt x="232" y="0"/>
                    <a:pt x="230" y="0"/>
                  </a:cubicBezTo>
                  <a:close/>
                </a:path>
              </a:pathLst>
            </a:custGeom>
            <a:solidFill>
              <a:srgbClr val="008272"/>
            </a:solidFill>
            <a:ln>
              <a:noFill/>
            </a:ln>
          </p:spPr>
          <p:txBody>
            <a:bodyPr lIns="89617" tIns="44808" rIns="89617" bIns="44808"/>
            <a:lstStyle/>
            <a:p>
              <a:pPr defTabSz="913804" eaLnBrk="0" fontAlgn="base" hangingPunct="0">
                <a:spcBef>
                  <a:spcPct val="0"/>
                </a:spcBef>
                <a:spcAft>
                  <a:spcPct val="0"/>
                </a:spcAft>
                <a:defRPr/>
              </a:pPr>
              <a:endParaRPr kumimoji="0" lang="en-US" sz="1766" kern="0">
                <a:solidFill>
                  <a:srgbClr val="505050"/>
                </a:solidFill>
              </a:endParaRPr>
            </a:p>
          </p:txBody>
        </p:sp>
        <p:sp>
          <p:nvSpPr>
            <p:cNvPr id="104" name="Freeform 88"/>
            <p:cNvSpPr>
              <a:spLocks/>
            </p:cNvSpPr>
            <p:nvPr/>
          </p:nvSpPr>
          <p:spPr bwMode="auto">
            <a:xfrm>
              <a:off x="3562" y="1999"/>
              <a:ext cx="553" cy="146"/>
            </a:xfrm>
            <a:custGeom>
              <a:avLst/>
              <a:gdLst>
                <a:gd name="T0" fmla="*/ 230 w 234"/>
                <a:gd name="T1" fmla="*/ 0 h 62"/>
                <a:gd name="T2" fmla="*/ 199 w 234"/>
                <a:gd name="T3" fmla="*/ 0 h 62"/>
                <a:gd name="T4" fmla="*/ 134 w 234"/>
                <a:gd name="T5" fmla="*/ 0 h 62"/>
                <a:gd name="T6" fmla="*/ 76 w 234"/>
                <a:gd name="T7" fmla="*/ 0 h 62"/>
                <a:gd name="T8" fmla="*/ 27 w 234"/>
                <a:gd name="T9" fmla="*/ 0 h 62"/>
                <a:gd name="T10" fmla="*/ 2 w 234"/>
                <a:gd name="T11" fmla="*/ 0 h 62"/>
                <a:gd name="T12" fmla="*/ 0 w 234"/>
                <a:gd name="T13" fmla="*/ 4 h 62"/>
                <a:gd name="T14" fmla="*/ 0 w 234"/>
                <a:gd name="T15" fmla="*/ 58 h 62"/>
                <a:gd name="T16" fmla="*/ 2 w 234"/>
                <a:gd name="T17" fmla="*/ 62 h 62"/>
                <a:gd name="T18" fmla="*/ 34 w 234"/>
                <a:gd name="T19" fmla="*/ 62 h 62"/>
                <a:gd name="T20" fmla="*/ 99 w 234"/>
                <a:gd name="T21" fmla="*/ 62 h 62"/>
                <a:gd name="T22" fmla="*/ 157 w 234"/>
                <a:gd name="T23" fmla="*/ 62 h 62"/>
                <a:gd name="T24" fmla="*/ 209 w 234"/>
                <a:gd name="T25" fmla="*/ 62 h 62"/>
                <a:gd name="T26" fmla="*/ 230 w 234"/>
                <a:gd name="T27" fmla="*/ 62 h 62"/>
                <a:gd name="T28" fmla="*/ 234 w 234"/>
                <a:gd name="T29" fmla="*/ 62 h 62"/>
                <a:gd name="T30" fmla="*/ 234 w 234"/>
                <a:gd name="T31" fmla="*/ 58 h 62"/>
                <a:gd name="T32" fmla="*/ 234 w 234"/>
                <a:gd name="T33" fmla="*/ 4 h 62"/>
                <a:gd name="T34" fmla="*/ 230 w 234"/>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2">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1"/>
                    <a:pt x="0" y="41"/>
                    <a:pt x="0" y="58"/>
                  </a:cubicBezTo>
                  <a:cubicBezTo>
                    <a:pt x="0" y="60"/>
                    <a:pt x="0" y="62"/>
                    <a:pt x="2" y="62"/>
                  </a:cubicBezTo>
                  <a:cubicBezTo>
                    <a:pt x="15" y="62"/>
                    <a:pt x="21" y="62"/>
                    <a:pt x="34" y="62"/>
                  </a:cubicBezTo>
                  <a:cubicBezTo>
                    <a:pt x="63" y="62"/>
                    <a:pt x="71" y="62"/>
                    <a:pt x="99" y="62"/>
                  </a:cubicBezTo>
                  <a:cubicBezTo>
                    <a:pt x="134" y="62"/>
                    <a:pt x="123" y="62"/>
                    <a:pt x="157" y="62"/>
                  </a:cubicBezTo>
                  <a:cubicBezTo>
                    <a:pt x="184" y="62"/>
                    <a:pt x="180" y="62"/>
                    <a:pt x="209" y="62"/>
                  </a:cubicBezTo>
                  <a:cubicBezTo>
                    <a:pt x="215" y="62"/>
                    <a:pt x="224" y="62"/>
                    <a:pt x="230" y="62"/>
                  </a:cubicBezTo>
                  <a:cubicBezTo>
                    <a:pt x="232" y="62"/>
                    <a:pt x="232" y="62"/>
                    <a:pt x="234" y="62"/>
                  </a:cubicBezTo>
                  <a:cubicBezTo>
                    <a:pt x="234" y="60"/>
                    <a:pt x="234" y="60"/>
                    <a:pt x="234" y="58"/>
                  </a:cubicBezTo>
                  <a:cubicBezTo>
                    <a:pt x="234" y="41"/>
                    <a:pt x="234" y="21"/>
                    <a:pt x="234" y="4"/>
                  </a:cubicBezTo>
                  <a:cubicBezTo>
                    <a:pt x="234" y="2"/>
                    <a:pt x="232" y="0"/>
                    <a:pt x="230" y="0"/>
                  </a:cubicBezTo>
                  <a:close/>
                </a:path>
              </a:pathLst>
            </a:custGeom>
            <a:solidFill>
              <a:srgbClr val="008272"/>
            </a:solidFill>
            <a:ln>
              <a:noFill/>
            </a:ln>
          </p:spPr>
          <p:txBody>
            <a:bodyPr lIns="89617" tIns="44808" rIns="89617" bIns="44808"/>
            <a:lstStyle/>
            <a:p>
              <a:pPr defTabSz="913804" eaLnBrk="0" fontAlgn="base" hangingPunct="0">
                <a:spcBef>
                  <a:spcPct val="0"/>
                </a:spcBef>
                <a:spcAft>
                  <a:spcPct val="0"/>
                </a:spcAft>
                <a:defRPr/>
              </a:pPr>
              <a:endParaRPr kumimoji="0" lang="en-US" sz="1766" kern="0">
                <a:solidFill>
                  <a:srgbClr val="505050"/>
                </a:solidFill>
              </a:endParaRPr>
            </a:p>
          </p:txBody>
        </p:sp>
        <p:sp>
          <p:nvSpPr>
            <p:cNvPr id="105" name="Freeform 89"/>
            <p:cNvSpPr>
              <a:spLocks/>
            </p:cNvSpPr>
            <p:nvPr/>
          </p:nvSpPr>
          <p:spPr bwMode="auto">
            <a:xfrm>
              <a:off x="3562" y="1760"/>
              <a:ext cx="553" cy="147"/>
            </a:xfrm>
            <a:custGeom>
              <a:avLst/>
              <a:gdLst>
                <a:gd name="T0" fmla="*/ 230 w 234"/>
                <a:gd name="T1" fmla="*/ 0 h 62"/>
                <a:gd name="T2" fmla="*/ 199 w 234"/>
                <a:gd name="T3" fmla="*/ 0 h 62"/>
                <a:gd name="T4" fmla="*/ 134 w 234"/>
                <a:gd name="T5" fmla="*/ 0 h 62"/>
                <a:gd name="T6" fmla="*/ 76 w 234"/>
                <a:gd name="T7" fmla="*/ 0 h 62"/>
                <a:gd name="T8" fmla="*/ 27 w 234"/>
                <a:gd name="T9" fmla="*/ 0 h 62"/>
                <a:gd name="T10" fmla="*/ 2 w 234"/>
                <a:gd name="T11" fmla="*/ 0 h 62"/>
                <a:gd name="T12" fmla="*/ 0 w 234"/>
                <a:gd name="T13" fmla="*/ 4 h 62"/>
                <a:gd name="T14" fmla="*/ 0 w 234"/>
                <a:gd name="T15" fmla="*/ 58 h 62"/>
                <a:gd name="T16" fmla="*/ 2 w 234"/>
                <a:gd name="T17" fmla="*/ 62 h 62"/>
                <a:gd name="T18" fmla="*/ 34 w 234"/>
                <a:gd name="T19" fmla="*/ 62 h 62"/>
                <a:gd name="T20" fmla="*/ 99 w 234"/>
                <a:gd name="T21" fmla="*/ 62 h 62"/>
                <a:gd name="T22" fmla="*/ 157 w 234"/>
                <a:gd name="T23" fmla="*/ 62 h 62"/>
                <a:gd name="T24" fmla="*/ 209 w 234"/>
                <a:gd name="T25" fmla="*/ 62 h 62"/>
                <a:gd name="T26" fmla="*/ 230 w 234"/>
                <a:gd name="T27" fmla="*/ 62 h 62"/>
                <a:gd name="T28" fmla="*/ 234 w 234"/>
                <a:gd name="T29" fmla="*/ 60 h 62"/>
                <a:gd name="T30" fmla="*/ 234 w 234"/>
                <a:gd name="T31" fmla="*/ 58 h 62"/>
                <a:gd name="T32" fmla="*/ 234 w 234"/>
                <a:gd name="T33" fmla="*/ 4 h 62"/>
                <a:gd name="T34" fmla="*/ 230 w 234"/>
                <a:gd name="T3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2">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1"/>
                    <a:pt x="0" y="40"/>
                    <a:pt x="0" y="58"/>
                  </a:cubicBezTo>
                  <a:cubicBezTo>
                    <a:pt x="0" y="60"/>
                    <a:pt x="0" y="62"/>
                    <a:pt x="2" y="62"/>
                  </a:cubicBezTo>
                  <a:cubicBezTo>
                    <a:pt x="15" y="62"/>
                    <a:pt x="21" y="62"/>
                    <a:pt x="34" y="62"/>
                  </a:cubicBezTo>
                  <a:cubicBezTo>
                    <a:pt x="63" y="62"/>
                    <a:pt x="71" y="62"/>
                    <a:pt x="99" y="62"/>
                  </a:cubicBezTo>
                  <a:cubicBezTo>
                    <a:pt x="134" y="62"/>
                    <a:pt x="123" y="62"/>
                    <a:pt x="157" y="62"/>
                  </a:cubicBezTo>
                  <a:cubicBezTo>
                    <a:pt x="184" y="62"/>
                    <a:pt x="180" y="62"/>
                    <a:pt x="209" y="62"/>
                  </a:cubicBezTo>
                  <a:cubicBezTo>
                    <a:pt x="215" y="62"/>
                    <a:pt x="224" y="62"/>
                    <a:pt x="230" y="62"/>
                  </a:cubicBezTo>
                  <a:cubicBezTo>
                    <a:pt x="232" y="62"/>
                    <a:pt x="232" y="62"/>
                    <a:pt x="234" y="60"/>
                  </a:cubicBezTo>
                  <a:cubicBezTo>
                    <a:pt x="234" y="60"/>
                    <a:pt x="234" y="60"/>
                    <a:pt x="234" y="58"/>
                  </a:cubicBezTo>
                  <a:cubicBezTo>
                    <a:pt x="234" y="40"/>
                    <a:pt x="234" y="21"/>
                    <a:pt x="234" y="4"/>
                  </a:cubicBezTo>
                  <a:cubicBezTo>
                    <a:pt x="234" y="2"/>
                    <a:pt x="232" y="0"/>
                    <a:pt x="230" y="0"/>
                  </a:cubicBezTo>
                  <a:close/>
                </a:path>
              </a:pathLst>
            </a:custGeom>
            <a:solidFill>
              <a:srgbClr val="008272"/>
            </a:solidFill>
            <a:ln>
              <a:noFill/>
            </a:ln>
          </p:spPr>
          <p:txBody>
            <a:bodyPr lIns="89617" tIns="44808" rIns="89617" bIns="44808"/>
            <a:lstStyle/>
            <a:p>
              <a:pPr defTabSz="913804" eaLnBrk="0" fontAlgn="base" hangingPunct="0">
                <a:spcBef>
                  <a:spcPct val="0"/>
                </a:spcBef>
                <a:spcAft>
                  <a:spcPct val="0"/>
                </a:spcAft>
                <a:defRPr/>
              </a:pPr>
              <a:endParaRPr kumimoji="0" lang="en-US" sz="1766" kern="0">
                <a:solidFill>
                  <a:srgbClr val="505050"/>
                </a:solidFill>
              </a:endParaRPr>
            </a:p>
          </p:txBody>
        </p:sp>
        <p:sp>
          <p:nvSpPr>
            <p:cNvPr id="106" name="Freeform 90"/>
            <p:cNvSpPr>
              <a:spLocks/>
            </p:cNvSpPr>
            <p:nvPr/>
          </p:nvSpPr>
          <p:spPr bwMode="auto">
            <a:xfrm>
              <a:off x="3562" y="1522"/>
              <a:ext cx="553" cy="141"/>
            </a:xfrm>
            <a:custGeom>
              <a:avLst/>
              <a:gdLst>
                <a:gd name="T0" fmla="*/ 230 w 234"/>
                <a:gd name="T1" fmla="*/ 0 h 60"/>
                <a:gd name="T2" fmla="*/ 199 w 234"/>
                <a:gd name="T3" fmla="*/ 0 h 60"/>
                <a:gd name="T4" fmla="*/ 134 w 234"/>
                <a:gd name="T5" fmla="*/ 0 h 60"/>
                <a:gd name="T6" fmla="*/ 76 w 234"/>
                <a:gd name="T7" fmla="*/ 0 h 60"/>
                <a:gd name="T8" fmla="*/ 27 w 234"/>
                <a:gd name="T9" fmla="*/ 0 h 60"/>
                <a:gd name="T10" fmla="*/ 2 w 234"/>
                <a:gd name="T11" fmla="*/ 0 h 60"/>
                <a:gd name="T12" fmla="*/ 0 w 234"/>
                <a:gd name="T13" fmla="*/ 4 h 60"/>
                <a:gd name="T14" fmla="*/ 0 w 234"/>
                <a:gd name="T15" fmla="*/ 57 h 60"/>
                <a:gd name="T16" fmla="*/ 2 w 234"/>
                <a:gd name="T17" fmla="*/ 60 h 60"/>
                <a:gd name="T18" fmla="*/ 34 w 234"/>
                <a:gd name="T19" fmla="*/ 60 h 60"/>
                <a:gd name="T20" fmla="*/ 99 w 234"/>
                <a:gd name="T21" fmla="*/ 60 h 60"/>
                <a:gd name="T22" fmla="*/ 157 w 234"/>
                <a:gd name="T23" fmla="*/ 60 h 60"/>
                <a:gd name="T24" fmla="*/ 209 w 234"/>
                <a:gd name="T25" fmla="*/ 60 h 60"/>
                <a:gd name="T26" fmla="*/ 230 w 234"/>
                <a:gd name="T27" fmla="*/ 60 h 60"/>
                <a:gd name="T28" fmla="*/ 234 w 234"/>
                <a:gd name="T29" fmla="*/ 58 h 60"/>
                <a:gd name="T30" fmla="*/ 234 w 234"/>
                <a:gd name="T31" fmla="*/ 57 h 60"/>
                <a:gd name="T32" fmla="*/ 234 w 234"/>
                <a:gd name="T33" fmla="*/ 4 h 60"/>
                <a:gd name="T34" fmla="*/ 230 w 234"/>
                <a:gd name="T3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60">
                  <a:moveTo>
                    <a:pt x="230" y="0"/>
                  </a:moveTo>
                  <a:cubicBezTo>
                    <a:pt x="218" y="0"/>
                    <a:pt x="213" y="0"/>
                    <a:pt x="199" y="0"/>
                  </a:cubicBezTo>
                  <a:cubicBezTo>
                    <a:pt x="171" y="0"/>
                    <a:pt x="163" y="0"/>
                    <a:pt x="134" y="0"/>
                  </a:cubicBezTo>
                  <a:cubicBezTo>
                    <a:pt x="100" y="0"/>
                    <a:pt x="111" y="0"/>
                    <a:pt x="76" y="0"/>
                  </a:cubicBezTo>
                  <a:cubicBezTo>
                    <a:pt x="50" y="0"/>
                    <a:pt x="52" y="0"/>
                    <a:pt x="27" y="0"/>
                  </a:cubicBezTo>
                  <a:cubicBezTo>
                    <a:pt x="17" y="0"/>
                    <a:pt x="12" y="0"/>
                    <a:pt x="2" y="0"/>
                  </a:cubicBezTo>
                  <a:cubicBezTo>
                    <a:pt x="0" y="0"/>
                    <a:pt x="0" y="2"/>
                    <a:pt x="0" y="4"/>
                  </a:cubicBezTo>
                  <a:cubicBezTo>
                    <a:pt x="0" y="21"/>
                    <a:pt x="0" y="40"/>
                    <a:pt x="0" y="57"/>
                  </a:cubicBezTo>
                  <a:cubicBezTo>
                    <a:pt x="0" y="58"/>
                    <a:pt x="0" y="60"/>
                    <a:pt x="2" y="60"/>
                  </a:cubicBezTo>
                  <a:cubicBezTo>
                    <a:pt x="15" y="60"/>
                    <a:pt x="21" y="60"/>
                    <a:pt x="34" y="60"/>
                  </a:cubicBezTo>
                  <a:cubicBezTo>
                    <a:pt x="63" y="60"/>
                    <a:pt x="71" y="60"/>
                    <a:pt x="99" y="60"/>
                  </a:cubicBezTo>
                  <a:cubicBezTo>
                    <a:pt x="134" y="60"/>
                    <a:pt x="123" y="60"/>
                    <a:pt x="157" y="60"/>
                  </a:cubicBezTo>
                  <a:cubicBezTo>
                    <a:pt x="184" y="60"/>
                    <a:pt x="180" y="60"/>
                    <a:pt x="209" y="60"/>
                  </a:cubicBezTo>
                  <a:cubicBezTo>
                    <a:pt x="215" y="60"/>
                    <a:pt x="224" y="60"/>
                    <a:pt x="230" y="60"/>
                  </a:cubicBezTo>
                  <a:cubicBezTo>
                    <a:pt x="232" y="60"/>
                    <a:pt x="232" y="60"/>
                    <a:pt x="234" y="58"/>
                  </a:cubicBezTo>
                  <a:cubicBezTo>
                    <a:pt x="234" y="58"/>
                    <a:pt x="234" y="58"/>
                    <a:pt x="234" y="57"/>
                  </a:cubicBezTo>
                  <a:cubicBezTo>
                    <a:pt x="234" y="40"/>
                    <a:pt x="234" y="21"/>
                    <a:pt x="234" y="4"/>
                  </a:cubicBezTo>
                  <a:cubicBezTo>
                    <a:pt x="234" y="2"/>
                    <a:pt x="232" y="0"/>
                    <a:pt x="230" y="0"/>
                  </a:cubicBezTo>
                  <a:close/>
                </a:path>
              </a:pathLst>
            </a:custGeom>
            <a:solidFill>
              <a:srgbClr val="008272"/>
            </a:solidFill>
            <a:ln>
              <a:noFill/>
            </a:ln>
          </p:spPr>
          <p:txBody>
            <a:bodyPr lIns="89617" tIns="44808" rIns="89617" bIns="44808"/>
            <a:lstStyle/>
            <a:p>
              <a:pPr defTabSz="913804" eaLnBrk="0" fontAlgn="base" hangingPunct="0">
                <a:spcBef>
                  <a:spcPct val="0"/>
                </a:spcBef>
                <a:spcAft>
                  <a:spcPct val="0"/>
                </a:spcAft>
                <a:defRPr/>
              </a:pPr>
              <a:endParaRPr kumimoji="0" lang="en-US" sz="1766" kern="0">
                <a:solidFill>
                  <a:srgbClr val="505050"/>
                </a:solidFill>
              </a:endParaRPr>
            </a:p>
          </p:txBody>
        </p:sp>
        <p:sp>
          <p:nvSpPr>
            <p:cNvPr id="107" name="Freeform 91"/>
            <p:cNvSpPr>
              <a:spLocks noEditPoints="1"/>
            </p:cNvSpPr>
            <p:nvPr/>
          </p:nvSpPr>
          <p:spPr bwMode="auto">
            <a:xfrm>
              <a:off x="3383" y="1210"/>
              <a:ext cx="916" cy="1897"/>
            </a:xfrm>
            <a:custGeom>
              <a:avLst/>
              <a:gdLst>
                <a:gd name="T0" fmla="*/ 366 w 388"/>
                <a:gd name="T1" fmla="*/ 38 h 803"/>
                <a:gd name="T2" fmla="*/ 334 w 388"/>
                <a:gd name="T3" fmla="*/ 16 h 803"/>
                <a:gd name="T4" fmla="*/ 285 w 388"/>
                <a:gd name="T5" fmla="*/ 0 h 803"/>
                <a:gd name="T6" fmla="*/ 103 w 388"/>
                <a:gd name="T7" fmla="*/ 0 h 803"/>
                <a:gd name="T8" fmla="*/ 54 w 388"/>
                <a:gd name="T9" fmla="*/ 16 h 803"/>
                <a:gd name="T10" fmla="*/ 22 w 388"/>
                <a:gd name="T11" fmla="*/ 38 h 803"/>
                <a:gd name="T12" fmla="*/ 0 w 388"/>
                <a:gd name="T13" fmla="*/ 81 h 803"/>
                <a:gd name="T14" fmla="*/ 0 w 388"/>
                <a:gd name="T15" fmla="*/ 776 h 803"/>
                <a:gd name="T16" fmla="*/ 27 w 388"/>
                <a:gd name="T17" fmla="*/ 803 h 803"/>
                <a:gd name="T18" fmla="*/ 361 w 388"/>
                <a:gd name="T19" fmla="*/ 803 h 803"/>
                <a:gd name="T20" fmla="*/ 388 w 388"/>
                <a:gd name="T21" fmla="*/ 776 h 803"/>
                <a:gd name="T22" fmla="*/ 388 w 388"/>
                <a:gd name="T23" fmla="*/ 81 h 803"/>
                <a:gd name="T24" fmla="*/ 366 w 388"/>
                <a:gd name="T25" fmla="*/ 38 h 803"/>
                <a:gd name="T26" fmla="*/ 356 w 388"/>
                <a:gd name="T27" fmla="*/ 756 h 803"/>
                <a:gd name="T28" fmla="*/ 30 w 388"/>
                <a:gd name="T29" fmla="*/ 756 h 803"/>
                <a:gd name="T30" fmla="*/ 30 w 388"/>
                <a:gd name="T31" fmla="*/ 731 h 803"/>
                <a:gd name="T32" fmla="*/ 356 w 388"/>
                <a:gd name="T33" fmla="*/ 731 h 803"/>
                <a:gd name="T34" fmla="*/ 356 w 388"/>
                <a:gd name="T35" fmla="*/ 756 h 803"/>
                <a:gd name="T36" fmla="*/ 31 w 388"/>
                <a:gd name="T37" fmla="*/ 676 h 803"/>
                <a:gd name="T38" fmla="*/ 55 w 388"/>
                <a:gd name="T39" fmla="*/ 652 h 803"/>
                <a:gd name="T40" fmla="*/ 79 w 388"/>
                <a:gd name="T41" fmla="*/ 676 h 803"/>
                <a:gd name="T42" fmla="*/ 55 w 388"/>
                <a:gd name="T43" fmla="*/ 700 h 803"/>
                <a:gd name="T44" fmla="*/ 31 w 388"/>
                <a:gd name="T45" fmla="*/ 676 h 803"/>
                <a:gd name="T46" fmla="*/ 120 w 388"/>
                <a:gd name="T47" fmla="*/ 676 h 803"/>
                <a:gd name="T48" fmla="*/ 144 w 388"/>
                <a:gd name="T49" fmla="*/ 652 h 803"/>
                <a:gd name="T50" fmla="*/ 168 w 388"/>
                <a:gd name="T51" fmla="*/ 676 h 803"/>
                <a:gd name="T52" fmla="*/ 144 w 388"/>
                <a:gd name="T53" fmla="*/ 700 h 803"/>
                <a:gd name="T54" fmla="*/ 120 w 388"/>
                <a:gd name="T55" fmla="*/ 676 h 803"/>
                <a:gd name="T56" fmla="*/ 356 w 388"/>
                <a:gd name="T57" fmla="*/ 615 h 803"/>
                <a:gd name="T58" fmla="*/ 30 w 388"/>
                <a:gd name="T59" fmla="*/ 615 h 803"/>
                <a:gd name="T60" fmla="*/ 30 w 388"/>
                <a:gd name="T61" fmla="*/ 588 h 803"/>
                <a:gd name="T62" fmla="*/ 356 w 388"/>
                <a:gd name="T63" fmla="*/ 588 h 803"/>
                <a:gd name="T64" fmla="*/ 356 w 388"/>
                <a:gd name="T65" fmla="*/ 615 h 803"/>
                <a:gd name="T66" fmla="*/ 356 w 388"/>
                <a:gd name="T67" fmla="*/ 518 h 803"/>
                <a:gd name="T68" fmla="*/ 331 w 388"/>
                <a:gd name="T69" fmla="*/ 545 h 803"/>
                <a:gd name="T70" fmla="*/ 318 w 388"/>
                <a:gd name="T71" fmla="*/ 545 h 803"/>
                <a:gd name="T72" fmla="*/ 216 w 388"/>
                <a:gd name="T73" fmla="*/ 545 h 803"/>
                <a:gd name="T74" fmla="*/ 143 w 388"/>
                <a:gd name="T75" fmla="*/ 545 h 803"/>
                <a:gd name="T76" fmla="*/ 51 w 388"/>
                <a:gd name="T77" fmla="*/ 545 h 803"/>
                <a:gd name="T78" fmla="*/ 46 w 388"/>
                <a:gd name="T79" fmla="*/ 545 h 803"/>
                <a:gd name="T80" fmla="*/ 30 w 388"/>
                <a:gd name="T81" fmla="*/ 518 h 803"/>
                <a:gd name="T82" fmla="*/ 30 w 388"/>
                <a:gd name="T83" fmla="*/ 113 h 803"/>
                <a:gd name="T84" fmla="*/ 57 w 388"/>
                <a:gd name="T85" fmla="*/ 86 h 803"/>
                <a:gd name="T86" fmla="*/ 329 w 388"/>
                <a:gd name="T87" fmla="*/ 86 h 803"/>
                <a:gd name="T88" fmla="*/ 356 w 388"/>
                <a:gd name="T89" fmla="*/ 113 h 803"/>
                <a:gd name="T90" fmla="*/ 356 w 388"/>
                <a:gd name="T91" fmla="*/ 518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88" h="803">
                  <a:moveTo>
                    <a:pt x="366" y="38"/>
                  </a:moveTo>
                  <a:cubicBezTo>
                    <a:pt x="334" y="16"/>
                    <a:pt x="334" y="16"/>
                    <a:pt x="334" y="16"/>
                  </a:cubicBezTo>
                  <a:cubicBezTo>
                    <a:pt x="322" y="7"/>
                    <a:pt x="300" y="0"/>
                    <a:pt x="285" y="0"/>
                  </a:cubicBezTo>
                  <a:cubicBezTo>
                    <a:pt x="103" y="0"/>
                    <a:pt x="103" y="0"/>
                    <a:pt x="103" y="0"/>
                  </a:cubicBezTo>
                  <a:cubicBezTo>
                    <a:pt x="88" y="0"/>
                    <a:pt x="66" y="7"/>
                    <a:pt x="54" y="16"/>
                  </a:cubicBezTo>
                  <a:cubicBezTo>
                    <a:pt x="22" y="38"/>
                    <a:pt x="22" y="38"/>
                    <a:pt x="22" y="38"/>
                  </a:cubicBezTo>
                  <a:cubicBezTo>
                    <a:pt x="10" y="47"/>
                    <a:pt x="0" y="66"/>
                    <a:pt x="0" y="81"/>
                  </a:cubicBezTo>
                  <a:cubicBezTo>
                    <a:pt x="0" y="776"/>
                    <a:pt x="0" y="776"/>
                    <a:pt x="0" y="776"/>
                  </a:cubicBezTo>
                  <a:cubicBezTo>
                    <a:pt x="0" y="791"/>
                    <a:pt x="12" y="803"/>
                    <a:pt x="27" y="803"/>
                  </a:cubicBezTo>
                  <a:cubicBezTo>
                    <a:pt x="361" y="803"/>
                    <a:pt x="361" y="803"/>
                    <a:pt x="361" y="803"/>
                  </a:cubicBezTo>
                  <a:cubicBezTo>
                    <a:pt x="376" y="803"/>
                    <a:pt x="388" y="791"/>
                    <a:pt x="388" y="776"/>
                  </a:cubicBezTo>
                  <a:cubicBezTo>
                    <a:pt x="388" y="81"/>
                    <a:pt x="388" y="81"/>
                    <a:pt x="388" y="81"/>
                  </a:cubicBezTo>
                  <a:cubicBezTo>
                    <a:pt x="388" y="66"/>
                    <a:pt x="378" y="47"/>
                    <a:pt x="366" y="38"/>
                  </a:cubicBezTo>
                  <a:close/>
                  <a:moveTo>
                    <a:pt x="356" y="756"/>
                  </a:moveTo>
                  <a:cubicBezTo>
                    <a:pt x="94" y="756"/>
                    <a:pt x="40" y="756"/>
                    <a:pt x="30" y="756"/>
                  </a:cubicBezTo>
                  <a:cubicBezTo>
                    <a:pt x="30" y="731"/>
                    <a:pt x="30" y="731"/>
                    <a:pt x="30" y="731"/>
                  </a:cubicBezTo>
                  <a:cubicBezTo>
                    <a:pt x="292" y="731"/>
                    <a:pt x="346" y="731"/>
                    <a:pt x="356" y="731"/>
                  </a:cubicBezTo>
                  <a:cubicBezTo>
                    <a:pt x="356" y="756"/>
                    <a:pt x="356" y="756"/>
                    <a:pt x="356" y="756"/>
                  </a:cubicBezTo>
                  <a:close/>
                  <a:moveTo>
                    <a:pt x="31" y="676"/>
                  </a:moveTo>
                  <a:cubicBezTo>
                    <a:pt x="31" y="663"/>
                    <a:pt x="42" y="652"/>
                    <a:pt x="55" y="652"/>
                  </a:cubicBezTo>
                  <a:cubicBezTo>
                    <a:pt x="68" y="652"/>
                    <a:pt x="79" y="663"/>
                    <a:pt x="79" y="676"/>
                  </a:cubicBezTo>
                  <a:cubicBezTo>
                    <a:pt x="79" y="689"/>
                    <a:pt x="68" y="700"/>
                    <a:pt x="55" y="700"/>
                  </a:cubicBezTo>
                  <a:cubicBezTo>
                    <a:pt x="42" y="700"/>
                    <a:pt x="31" y="689"/>
                    <a:pt x="31" y="676"/>
                  </a:cubicBezTo>
                  <a:close/>
                  <a:moveTo>
                    <a:pt x="120" y="676"/>
                  </a:moveTo>
                  <a:cubicBezTo>
                    <a:pt x="120" y="663"/>
                    <a:pt x="130" y="652"/>
                    <a:pt x="144" y="652"/>
                  </a:cubicBezTo>
                  <a:cubicBezTo>
                    <a:pt x="157" y="652"/>
                    <a:pt x="168" y="663"/>
                    <a:pt x="168" y="676"/>
                  </a:cubicBezTo>
                  <a:cubicBezTo>
                    <a:pt x="168" y="689"/>
                    <a:pt x="157" y="700"/>
                    <a:pt x="144" y="700"/>
                  </a:cubicBezTo>
                  <a:cubicBezTo>
                    <a:pt x="130" y="700"/>
                    <a:pt x="120" y="689"/>
                    <a:pt x="120" y="676"/>
                  </a:cubicBezTo>
                  <a:close/>
                  <a:moveTo>
                    <a:pt x="356" y="615"/>
                  </a:moveTo>
                  <a:cubicBezTo>
                    <a:pt x="94" y="615"/>
                    <a:pt x="40" y="615"/>
                    <a:pt x="30" y="615"/>
                  </a:cubicBezTo>
                  <a:cubicBezTo>
                    <a:pt x="30" y="588"/>
                    <a:pt x="30" y="588"/>
                    <a:pt x="30" y="588"/>
                  </a:cubicBezTo>
                  <a:cubicBezTo>
                    <a:pt x="292" y="588"/>
                    <a:pt x="346" y="588"/>
                    <a:pt x="356" y="588"/>
                  </a:cubicBezTo>
                  <a:cubicBezTo>
                    <a:pt x="356" y="615"/>
                    <a:pt x="356" y="615"/>
                    <a:pt x="356" y="615"/>
                  </a:cubicBezTo>
                  <a:close/>
                  <a:moveTo>
                    <a:pt x="356" y="518"/>
                  </a:moveTo>
                  <a:cubicBezTo>
                    <a:pt x="356" y="533"/>
                    <a:pt x="345" y="545"/>
                    <a:pt x="331" y="545"/>
                  </a:cubicBezTo>
                  <a:cubicBezTo>
                    <a:pt x="331" y="545"/>
                    <a:pt x="331" y="545"/>
                    <a:pt x="318" y="545"/>
                  </a:cubicBezTo>
                  <a:cubicBezTo>
                    <a:pt x="285" y="545"/>
                    <a:pt x="251" y="545"/>
                    <a:pt x="216" y="545"/>
                  </a:cubicBezTo>
                  <a:cubicBezTo>
                    <a:pt x="178" y="545"/>
                    <a:pt x="183" y="545"/>
                    <a:pt x="143" y="545"/>
                  </a:cubicBezTo>
                  <a:cubicBezTo>
                    <a:pt x="112" y="545"/>
                    <a:pt x="82" y="545"/>
                    <a:pt x="51" y="545"/>
                  </a:cubicBezTo>
                  <a:cubicBezTo>
                    <a:pt x="46" y="545"/>
                    <a:pt x="46" y="545"/>
                    <a:pt x="46" y="545"/>
                  </a:cubicBezTo>
                  <a:cubicBezTo>
                    <a:pt x="37" y="545"/>
                    <a:pt x="30" y="533"/>
                    <a:pt x="30" y="518"/>
                  </a:cubicBezTo>
                  <a:cubicBezTo>
                    <a:pt x="30" y="113"/>
                    <a:pt x="30" y="113"/>
                    <a:pt x="30" y="113"/>
                  </a:cubicBezTo>
                  <a:cubicBezTo>
                    <a:pt x="30" y="98"/>
                    <a:pt x="42" y="86"/>
                    <a:pt x="57" y="86"/>
                  </a:cubicBezTo>
                  <a:cubicBezTo>
                    <a:pt x="329" y="86"/>
                    <a:pt x="329" y="86"/>
                    <a:pt x="329" y="86"/>
                  </a:cubicBezTo>
                  <a:cubicBezTo>
                    <a:pt x="344" y="86"/>
                    <a:pt x="356" y="98"/>
                    <a:pt x="356" y="113"/>
                  </a:cubicBezTo>
                  <a:lnTo>
                    <a:pt x="356" y="518"/>
                  </a:lnTo>
                  <a:close/>
                </a:path>
              </a:pathLst>
            </a:custGeom>
            <a:solidFill>
              <a:srgbClr val="00B050"/>
            </a:solidFill>
            <a:ln>
              <a:noFill/>
            </a:ln>
          </p:spPr>
          <p:txBody>
            <a:bodyPr lIns="89617" tIns="44808" rIns="89617" bIns="44808"/>
            <a:lstStyle/>
            <a:p>
              <a:pPr defTabSz="913804" eaLnBrk="0" fontAlgn="base" hangingPunct="0">
                <a:spcBef>
                  <a:spcPct val="0"/>
                </a:spcBef>
                <a:spcAft>
                  <a:spcPct val="0"/>
                </a:spcAft>
                <a:defRPr/>
              </a:pPr>
              <a:endParaRPr kumimoji="0" lang="en-US" sz="1766" kern="0">
                <a:solidFill>
                  <a:srgbClr val="505050"/>
                </a:solidFill>
              </a:endParaRPr>
            </a:p>
          </p:txBody>
        </p:sp>
      </p:grpSp>
      <p:sp>
        <p:nvSpPr>
          <p:cNvPr id="102" name="TextBox 125"/>
          <p:cNvSpPr txBox="1"/>
          <p:nvPr/>
        </p:nvSpPr>
        <p:spPr bwMode="auto">
          <a:xfrm>
            <a:off x="2054282" y="2894682"/>
            <a:ext cx="2224186" cy="615438"/>
          </a:xfrm>
          <a:prstGeom prst="rect">
            <a:avLst/>
          </a:prstGeom>
          <a:noFill/>
        </p:spPr>
        <p:txBody>
          <a:bodyPr wrap="none" lIns="179234" tIns="143387" rIns="179234" bIns="143387">
            <a:spAutoFit/>
          </a:bodyPr>
          <a:lstStyle/>
          <a:p>
            <a:pPr algn="ctr" defTabSz="913804" eaLnBrk="0" fontAlgn="base" hangingPunct="0">
              <a:lnSpc>
                <a:spcPct val="90000"/>
              </a:lnSpc>
              <a:spcBef>
                <a:spcPct val="0"/>
              </a:spcBef>
              <a:spcAft>
                <a:spcPct val="0"/>
              </a:spcAft>
              <a:defRPr/>
            </a:pPr>
            <a:r>
              <a:rPr kumimoji="0" lang="en-US" sz="2353" b="1" kern="0" spc="-49" dirty="0">
                <a:solidFill>
                  <a:srgbClr val="00B050"/>
                </a:solidFill>
              </a:rPr>
              <a:t>VPN Gateway</a:t>
            </a:r>
          </a:p>
        </p:txBody>
      </p:sp>
      <p:grpSp>
        <p:nvGrpSpPr>
          <p:cNvPr id="108" name="Group 172"/>
          <p:cNvGrpSpPr>
            <a:grpSpLocks/>
          </p:cNvGrpSpPr>
          <p:nvPr/>
        </p:nvGrpSpPr>
        <p:grpSpPr bwMode="auto">
          <a:xfrm rot="10020000" flipH="1">
            <a:off x="7596267" y="3416551"/>
            <a:ext cx="228775" cy="1971823"/>
            <a:chOff x="3157294" y="3889617"/>
            <a:chExt cx="609600" cy="2469741"/>
          </a:xfrm>
        </p:grpSpPr>
        <p:cxnSp>
          <p:nvCxnSpPr>
            <p:cNvPr id="109" name="Straight Connector 173"/>
            <p:cNvCxnSpPr>
              <a:cxnSpLocks noChangeShapeType="1"/>
            </p:cNvCxnSpPr>
            <p:nvPr/>
          </p:nvCxnSpPr>
          <p:spPr bwMode="auto">
            <a:xfrm>
              <a:off x="3465787" y="3889617"/>
              <a:ext cx="0" cy="2469741"/>
            </a:xfrm>
            <a:prstGeom prst="line">
              <a:avLst/>
            </a:prstGeom>
            <a:noFill/>
            <a:ln w="41275" algn="ctr">
              <a:solidFill>
                <a:srgbClr val="FF39E7"/>
              </a:solidFill>
              <a:prstDash val="dashDot"/>
              <a:miter lim="800000"/>
              <a:headEnd/>
              <a:tailEnd/>
            </a:ln>
            <a:extLst>
              <a:ext uri="{909E8E84-426E-40DD-AFC4-6F175D3DCCD1}">
                <a14:hiddenFill xmlns:a14="http://schemas.microsoft.com/office/drawing/2010/main">
                  <a:noFill/>
                </a14:hiddenFill>
              </a:ext>
            </a:extLst>
          </p:spPr>
        </p:cxnSp>
        <p:cxnSp>
          <p:nvCxnSpPr>
            <p:cNvPr id="110" name="Straight Connector 174"/>
            <p:cNvCxnSpPr>
              <a:cxnSpLocks noChangeShapeType="1"/>
            </p:cNvCxnSpPr>
            <p:nvPr/>
          </p:nvCxnSpPr>
          <p:spPr bwMode="auto">
            <a:xfrm>
              <a:off x="3157294" y="3889617"/>
              <a:ext cx="0" cy="2469741"/>
            </a:xfrm>
            <a:prstGeom prst="line">
              <a:avLst/>
            </a:prstGeom>
            <a:noFill/>
            <a:ln w="76200" algn="ctr">
              <a:solidFill>
                <a:srgbClr val="FF39E7"/>
              </a:solidFill>
              <a:miter lim="800000"/>
              <a:headEnd/>
              <a:tailEnd/>
            </a:ln>
            <a:extLst>
              <a:ext uri="{909E8E84-426E-40DD-AFC4-6F175D3DCCD1}">
                <a14:hiddenFill xmlns:a14="http://schemas.microsoft.com/office/drawing/2010/main">
                  <a:noFill/>
                </a14:hiddenFill>
              </a:ext>
            </a:extLst>
          </p:spPr>
        </p:cxnSp>
        <p:cxnSp>
          <p:nvCxnSpPr>
            <p:cNvPr id="111" name="Straight Connector 175"/>
            <p:cNvCxnSpPr>
              <a:cxnSpLocks noChangeShapeType="1"/>
            </p:cNvCxnSpPr>
            <p:nvPr/>
          </p:nvCxnSpPr>
          <p:spPr bwMode="auto">
            <a:xfrm>
              <a:off x="3766894" y="3889617"/>
              <a:ext cx="0" cy="2469741"/>
            </a:xfrm>
            <a:prstGeom prst="line">
              <a:avLst/>
            </a:prstGeom>
            <a:noFill/>
            <a:ln w="76200" algn="ctr">
              <a:solidFill>
                <a:srgbClr val="FF39E7"/>
              </a:solidFill>
              <a:miter lim="800000"/>
              <a:headEnd/>
              <a:tailEnd/>
            </a:ln>
            <a:extLst>
              <a:ext uri="{909E8E84-426E-40DD-AFC4-6F175D3DCCD1}">
                <a14:hiddenFill xmlns:a14="http://schemas.microsoft.com/office/drawing/2010/main">
                  <a:noFill/>
                </a14:hiddenFill>
              </a:ext>
            </a:extLst>
          </p:spPr>
        </p:cxnSp>
      </p:grpSp>
      <p:grpSp>
        <p:nvGrpSpPr>
          <p:cNvPr id="112" name="Group 15"/>
          <p:cNvGrpSpPr/>
          <p:nvPr/>
        </p:nvGrpSpPr>
        <p:grpSpPr>
          <a:xfrm>
            <a:off x="5218850" y="2776978"/>
            <a:ext cx="1370542" cy="1120904"/>
            <a:chOff x="5323498" y="2832166"/>
            <a:chExt cx="1398024" cy="1143380"/>
          </a:xfrm>
          <a:solidFill>
            <a:srgbClr val="D83B01">
              <a:lumMod val="60000"/>
              <a:lumOff val="40000"/>
            </a:srgbClr>
          </a:solidFill>
        </p:grpSpPr>
        <p:sp>
          <p:nvSpPr>
            <p:cNvPr id="113" name="Rectangle 9"/>
            <p:cNvSpPr/>
            <p:nvPr/>
          </p:nvSpPr>
          <p:spPr bwMode="auto">
            <a:xfrm>
              <a:off x="5323498" y="2948628"/>
              <a:ext cx="1398024" cy="1026918"/>
            </a:xfrm>
            <a:prstGeom prst="rect">
              <a:avLst/>
            </a:prstGeom>
            <a:grpFill/>
            <a:ln w="10795" cap="flat" cmpd="sng" algn="ctr">
              <a:solidFill>
                <a:srgbClr val="000000"/>
              </a:solidFill>
              <a:prstDash val="solid"/>
              <a:headEnd type="none" w="med" len="med"/>
              <a:tailEnd type="none" w="med" len="med"/>
            </a:ln>
            <a:effectLst/>
          </p:spPr>
          <p:txBody>
            <a:bodyPr lIns="0" tIns="45720" rIns="0" bIns="45720" anchor="ctr"/>
            <a:lstStyle/>
            <a:p>
              <a:pPr algn="ctr" defTabSz="914030" eaLnBrk="0" fontAlgn="base" hangingPunct="0">
                <a:spcBef>
                  <a:spcPct val="0"/>
                </a:spcBef>
                <a:spcAft>
                  <a:spcPct val="0"/>
                </a:spcAft>
                <a:defRPr/>
              </a:pPr>
              <a:endParaRPr kumimoji="0" lang="en-US" sz="1961" kern="0" dirty="0">
                <a:gradFill>
                  <a:gsLst>
                    <a:gs pos="16814">
                      <a:srgbClr val="FFFFFF"/>
                    </a:gs>
                    <a:gs pos="46000">
                      <a:srgbClr val="FFFFFF"/>
                    </a:gs>
                  </a:gsLst>
                  <a:lin ang="5400000" scaled="0"/>
                </a:gradFill>
              </a:endParaRPr>
            </a:p>
          </p:txBody>
        </p:sp>
        <p:sp>
          <p:nvSpPr>
            <p:cNvPr id="114" name="TextBox 13"/>
            <p:cNvSpPr txBox="1"/>
            <p:nvPr/>
          </p:nvSpPr>
          <p:spPr>
            <a:xfrm>
              <a:off x="5402868" y="2832166"/>
              <a:ext cx="1121141" cy="871008"/>
            </a:xfrm>
            <a:prstGeom prst="rect">
              <a:avLst/>
            </a:prstGeom>
            <a:noFill/>
            <a:ln>
              <a:noFill/>
            </a:ln>
          </p:spPr>
          <p:txBody>
            <a:bodyPr wrap="none" lIns="179285" tIns="143428" rIns="179285" bIns="143428">
              <a:spAutoFit/>
            </a:bodyPr>
            <a:lstStyle/>
            <a:p>
              <a:pPr defTabSz="913505" eaLnBrk="0" fontAlgn="base" hangingPunct="0">
                <a:lnSpc>
                  <a:spcPct val="90000"/>
                </a:lnSpc>
                <a:spcBef>
                  <a:spcPct val="0"/>
                </a:spcBef>
                <a:spcAft>
                  <a:spcPts val="588"/>
                </a:spcAft>
                <a:defRPr/>
              </a:pPr>
              <a:r>
                <a:rPr kumimoji="0" lang="en-US" sz="1765" b="1" kern="0" dirty="0">
                  <a:solidFill>
                    <a:srgbClr val="505050">
                      <a:lumMod val="50000"/>
                    </a:srgbClr>
                  </a:solidFill>
                </a:rPr>
                <a:t>Branch</a:t>
              </a:r>
            </a:p>
            <a:p>
              <a:pPr algn="ctr" defTabSz="913505" eaLnBrk="0" fontAlgn="base" hangingPunct="0">
                <a:lnSpc>
                  <a:spcPct val="90000"/>
                </a:lnSpc>
                <a:spcBef>
                  <a:spcPct val="0"/>
                </a:spcBef>
                <a:spcAft>
                  <a:spcPts val="588"/>
                </a:spcAft>
                <a:defRPr/>
              </a:pPr>
              <a:r>
                <a:rPr kumimoji="0" lang="en-US" sz="1765" b="1" kern="0" dirty="0">
                  <a:solidFill>
                    <a:srgbClr val="505050">
                      <a:lumMod val="50000"/>
                    </a:srgbClr>
                  </a:solidFill>
                </a:rPr>
                <a:t>Office</a:t>
              </a:r>
            </a:p>
          </p:txBody>
        </p:sp>
        <p:pic>
          <p:nvPicPr>
            <p:cNvPr id="115" name="Picture 17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38938" y="3545438"/>
              <a:ext cx="367145" cy="369952"/>
            </a:xfrm>
            <a:prstGeom prst="rect">
              <a:avLst/>
            </a:prstGeom>
            <a:grpFill/>
            <a:ln>
              <a:noFill/>
            </a:ln>
          </p:spPr>
        </p:pic>
      </p:grpSp>
      <p:sp>
        <p:nvSpPr>
          <p:cNvPr id="116" name="TextBox 16"/>
          <p:cNvSpPr txBox="1">
            <a:spLocks noChangeArrowheads="1"/>
          </p:cNvSpPr>
          <p:nvPr/>
        </p:nvSpPr>
        <p:spPr bwMode="auto">
          <a:xfrm>
            <a:off x="7073353" y="2485887"/>
            <a:ext cx="1095630" cy="74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85" tIns="143428" rIns="179285" bIns="143428">
            <a:spAutoFit/>
          </a:bodyPr>
          <a:lstStyle/>
          <a:p>
            <a:pPr defTabSz="913505" eaLnBrk="0" fontAlgn="base" hangingPunct="0">
              <a:lnSpc>
                <a:spcPct val="90000"/>
              </a:lnSpc>
              <a:spcBef>
                <a:spcPct val="0"/>
              </a:spcBef>
              <a:spcAft>
                <a:spcPts val="588"/>
              </a:spcAft>
              <a:defRPr/>
            </a:pPr>
            <a:r>
              <a:rPr lang="en-US" altLang="en-US" sz="1372" b="1">
                <a:solidFill>
                  <a:srgbClr val="FF39E7"/>
                </a:solidFill>
              </a:rPr>
              <a:t>Azure</a:t>
            </a:r>
          </a:p>
          <a:p>
            <a:pPr defTabSz="913505" eaLnBrk="0" fontAlgn="base" hangingPunct="0">
              <a:lnSpc>
                <a:spcPct val="90000"/>
              </a:lnSpc>
              <a:spcBef>
                <a:spcPct val="0"/>
              </a:spcBef>
              <a:spcAft>
                <a:spcPts val="588"/>
              </a:spcAft>
              <a:defRPr/>
            </a:pPr>
            <a:r>
              <a:rPr lang="en-US" altLang="en-US" sz="1372" b="1">
                <a:solidFill>
                  <a:srgbClr val="FF39E7"/>
                </a:solidFill>
              </a:rPr>
              <a:t>Region X</a:t>
            </a:r>
          </a:p>
        </p:txBody>
      </p:sp>
      <p:grpSp>
        <p:nvGrpSpPr>
          <p:cNvPr id="117" name="Group 172"/>
          <p:cNvGrpSpPr>
            <a:grpSpLocks/>
          </p:cNvGrpSpPr>
          <p:nvPr/>
        </p:nvGrpSpPr>
        <p:grpSpPr bwMode="auto">
          <a:xfrm rot="7980000" flipH="1">
            <a:off x="6691283" y="3407991"/>
            <a:ext cx="228776" cy="2241062"/>
            <a:chOff x="3157294" y="3889617"/>
            <a:chExt cx="609600" cy="2469741"/>
          </a:xfrm>
        </p:grpSpPr>
        <p:cxnSp>
          <p:nvCxnSpPr>
            <p:cNvPr id="118" name="Straight Connector 173"/>
            <p:cNvCxnSpPr/>
            <p:nvPr/>
          </p:nvCxnSpPr>
          <p:spPr>
            <a:xfrm>
              <a:off x="3463612" y="3890202"/>
              <a:ext cx="0" cy="2469741"/>
            </a:xfrm>
            <a:prstGeom prst="line">
              <a:avLst/>
            </a:prstGeom>
            <a:noFill/>
            <a:ln w="41275" cap="flat" cmpd="sng" algn="ctr">
              <a:solidFill>
                <a:srgbClr val="D83B01">
                  <a:lumMod val="60000"/>
                  <a:lumOff val="40000"/>
                </a:srgbClr>
              </a:solidFill>
              <a:prstDash val="dashDot"/>
              <a:miter lim="800000"/>
            </a:ln>
            <a:effectLst/>
          </p:spPr>
        </p:cxnSp>
        <p:cxnSp>
          <p:nvCxnSpPr>
            <p:cNvPr id="119" name="Straight Connector 174"/>
            <p:cNvCxnSpPr/>
            <p:nvPr/>
          </p:nvCxnSpPr>
          <p:spPr>
            <a:xfrm>
              <a:off x="3158427" y="3889755"/>
              <a:ext cx="0" cy="2469741"/>
            </a:xfrm>
            <a:prstGeom prst="line">
              <a:avLst/>
            </a:prstGeom>
            <a:noFill/>
            <a:ln w="76200" cap="flat" cmpd="sng" algn="ctr">
              <a:solidFill>
                <a:srgbClr val="D83B01">
                  <a:lumMod val="60000"/>
                  <a:lumOff val="40000"/>
                </a:srgbClr>
              </a:solidFill>
              <a:prstDash val="solid"/>
              <a:miter lim="800000"/>
            </a:ln>
            <a:effectLst/>
          </p:spPr>
        </p:cxnSp>
        <p:cxnSp>
          <p:nvCxnSpPr>
            <p:cNvPr id="120" name="Straight Connector 175"/>
            <p:cNvCxnSpPr/>
            <p:nvPr/>
          </p:nvCxnSpPr>
          <p:spPr>
            <a:xfrm>
              <a:off x="3765968" y="3891903"/>
              <a:ext cx="0" cy="2469741"/>
            </a:xfrm>
            <a:prstGeom prst="line">
              <a:avLst/>
            </a:prstGeom>
            <a:noFill/>
            <a:ln w="76200" cap="flat" cmpd="sng" algn="ctr">
              <a:solidFill>
                <a:srgbClr val="D83B01">
                  <a:lumMod val="60000"/>
                  <a:lumOff val="40000"/>
                </a:srgbClr>
              </a:solidFill>
              <a:prstDash val="solid"/>
              <a:miter lim="800000"/>
            </a:ln>
            <a:effectLst/>
          </p:spPr>
        </p:cxnSp>
      </p:grpSp>
      <p:sp>
        <p:nvSpPr>
          <p:cNvPr id="121" name="Text Placeholder 7"/>
          <p:cNvSpPr txBox="1">
            <a:spLocks/>
          </p:cNvSpPr>
          <p:nvPr/>
        </p:nvSpPr>
        <p:spPr>
          <a:xfrm>
            <a:off x="120363" y="1708378"/>
            <a:ext cx="3322937" cy="1231043"/>
          </a:xfrm>
          <a:prstGeom prst="rect">
            <a:avLst/>
          </a:prstGeom>
          <a:solidFill>
            <a:srgbClr val="FFFFFF"/>
          </a:solidFill>
          <a:ln w="38100">
            <a:solidFill>
              <a:srgbClr val="00B050"/>
            </a:solidFill>
          </a:ln>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kumimoji="0" lang="en-US" altLang="ja-JP" sz="2353" b="1" dirty="0">
                <a:solidFill>
                  <a:srgbClr val="00B050"/>
                </a:solidFill>
                <a:latin typeface="+mn-lt"/>
              </a:rPr>
              <a:t>ExpressRoute </a:t>
            </a:r>
            <a:endParaRPr lang="en-US" altLang="ja-JP" sz="2353" b="1" dirty="0">
              <a:solidFill>
                <a:srgbClr val="00B050"/>
              </a:solidFill>
              <a:latin typeface="+mn-lt"/>
            </a:endParaRPr>
          </a:p>
          <a:p>
            <a:pPr marL="0" indent="0" defTabSz="914367">
              <a:buNone/>
              <a:defRPr/>
            </a:pPr>
            <a:r>
              <a:rPr kumimoji="0" lang="ja-JP" altLang="en-US" sz="2353" b="1" dirty="0">
                <a:solidFill>
                  <a:srgbClr val="00B050"/>
                </a:solidFill>
                <a:latin typeface="+mn-lt"/>
              </a:rPr>
              <a:t>バックアップとしての </a:t>
            </a:r>
            <a:r>
              <a:rPr kumimoji="0" lang="en-US" altLang="ja-JP" sz="2353" b="1" dirty="0">
                <a:solidFill>
                  <a:srgbClr val="00B050"/>
                </a:solidFill>
                <a:latin typeface="+mn-lt"/>
              </a:rPr>
              <a:t>S2S</a:t>
            </a:r>
            <a:r>
              <a:rPr kumimoji="0" lang="ja-JP" altLang="en-US" sz="2353" b="1" dirty="0">
                <a:solidFill>
                  <a:srgbClr val="00B050"/>
                </a:solidFill>
                <a:latin typeface="+mn-lt"/>
              </a:rPr>
              <a:t>接続</a:t>
            </a:r>
            <a:endParaRPr kumimoji="0" lang="en-US" sz="2353" b="1" dirty="0">
              <a:solidFill>
                <a:srgbClr val="00B050"/>
              </a:solidFill>
              <a:latin typeface="+mn-lt"/>
            </a:endParaRPr>
          </a:p>
        </p:txBody>
      </p:sp>
      <p:sp>
        <p:nvSpPr>
          <p:cNvPr id="122" name="Text Placeholder 7"/>
          <p:cNvSpPr txBox="1">
            <a:spLocks/>
          </p:cNvSpPr>
          <p:nvPr/>
        </p:nvSpPr>
        <p:spPr>
          <a:xfrm>
            <a:off x="5986166" y="1403851"/>
            <a:ext cx="2862783" cy="515952"/>
          </a:xfrm>
          <a:prstGeom prst="rect">
            <a:avLst/>
          </a:prstGeom>
          <a:solidFill>
            <a:srgbClr val="FFFFFF"/>
          </a:solidFill>
          <a:ln w="38100">
            <a:solidFill>
              <a:srgbClr val="FF8C00"/>
            </a:solidFill>
          </a:ln>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ja-JP" altLang="en-US" sz="2353" b="1" dirty="0">
                <a:solidFill>
                  <a:srgbClr val="FF8C00"/>
                </a:solidFill>
                <a:latin typeface="+mn-lt"/>
              </a:rPr>
              <a:t>支店への </a:t>
            </a:r>
            <a:r>
              <a:rPr kumimoji="0" lang="en-US" altLang="ja-JP" sz="2353" b="1" dirty="0">
                <a:solidFill>
                  <a:srgbClr val="FF8C00"/>
                </a:solidFill>
                <a:latin typeface="+mn-lt"/>
              </a:rPr>
              <a:t>S2S </a:t>
            </a:r>
            <a:r>
              <a:rPr kumimoji="0" lang="ja-JP" altLang="en-US" sz="2353" b="1" dirty="0">
                <a:solidFill>
                  <a:srgbClr val="FF8C00"/>
                </a:solidFill>
                <a:latin typeface="+mn-lt"/>
              </a:rPr>
              <a:t>接続</a:t>
            </a:r>
            <a:endParaRPr kumimoji="0" lang="en-US" sz="2353" b="1" dirty="0">
              <a:solidFill>
                <a:srgbClr val="FF8C00"/>
              </a:solidFill>
              <a:latin typeface="+mn-lt"/>
            </a:endParaRPr>
          </a:p>
        </p:txBody>
      </p:sp>
      <p:sp>
        <p:nvSpPr>
          <p:cNvPr id="123" name="Text Placeholder 7"/>
          <p:cNvSpPr txBox="1">
            <a:spLocks/>
          </p:cNvSpPr>
          <p:nvPr/>
        </p:nvSpPr>
        <p:spPr>
          <a:xfrm>
            <a:off x="8275209" y="2182981"/>
            <a:ext cx="2862783" cy="515952"/>
          </a:xfrm>
          <a:prstGeom prst="rect">
            <a:avLst/>
          </a:prstGeom>
          <a:solidFill>
            <a:srgbClr val="FFFFFF"/>
          </a:solidFill>
          <a:ln w="38100">
            <a:solidFill>
              <a:srgbClr val="F472D0"/>
            </a:solidFill>
          </a:ln>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altLang="ja-JP" sz="2353" b="1" dirty="0">
                <a:solidFill>
                  <a:srgbClr val="F472D0"/>
                </a:solidFill>
                <a:latin typeface="+mn-lt"/>
              </a:rPr>
              <a:t>VNET </a:t>
            </a:r>
            <a:r>
              <a:rPr lang="ja-JP" altLang="en-US" sz="2353" b="1" dirty="0">
                <a:solidFill>
                  <a:srgbClr val="F472D0"/>
                </a:solidFill>
                <a:latin typeface="+mn-lt"/>
              </a:rPr>
              <a:t>間通信</a:t>
            </a:r>
            <a:endParaRPr kumimoji="0" lang="en-US" sz="2353" b="1" dirty="0">
              <a:solidFill>
                <a:srgbClr val="F472D0"/>
              </a:solidFill>
              <a:latin typeface="+mn-lt"/>
            </a:endParaRPr>
          </a:p>
        </p:txBody>
      </p:sp>
    </p:spTree>
    <p:extLst>
      <p:ext uri="{BB962C8B-B14F-4D97-AF65-F5344CB8AC3E}">
        <p14:creationId xmlns:p14="http://schemas.microsoft.com/office/powerpoint/2010/main" val="162141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Microsoft HPC Pack on Azure</a:t>
            </a:r>
            <a:endParaRPr kumimoji="1" lang="ja-JP" altLang="en-US" dirty="0"/>
          </a:p>
        </p:txBody>
      </p:sp>
      <p:sp>
        <p:nvSpPr>
          <p:cNvPr id="4" name="テキスト ボックス 3"/>
          <p:cNvSpPr txBox="1"/>
          <p:nvPr/>
        </p:nvSpPr>
        <p:spPr>
          <a:xfrm>
            <a:off x="269241" y="953863"/>
            <a:ext cx="11544962" cy="838532"/>
          </a:xfrm>
          <a:prstGeom prst="rect">
            <a:avLst/>
          </a:prstGeom>
          <a:noFill/>
        </p:spPr>
        <p:txBody>
          <a:bodyPr wrap="square" lIns="182854" tIns="146284" rIns="182854" bIns="146284" rtlCol="0">
            <a:spAutoFit/>
          </a:bodyPr>
          <a:lstStyle/>
          <a:p>
            <a:pPr>
              <a:lnSpc>
                <a:spcPct val="90000"/>
              </a:lnSpc>
              <a:spcAft>
                <a:spcPts val="600"/>
              </a:spcAft>
            </a:pPr>
            <a:r>
              <a:rPr lang="en-US" altLang="ja-JP"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HPC Pack </a:t>
            </a:r>
            <a:r>
              <a:rPr lang="ja-JP" altLang="en-US"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は、</a:t>
            </a:r>
            <a:r>
              <a:rPr lang="en-US" altLang="ja-JP"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Microsoft Azure </a:t>
            </a:r>
            <a:r>
              <a:rPr lang="ja-JP" altLang="en-US"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と </a:t>
            </a:r>
            <a:r>
              <a:rPr lang="en-US" altLang="ja-JP"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Windows Server </a:t>
            </a:r>
            <a:r>
              <a:rPr lang="ja-JP" altLang="en-US"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テクノロジに基づいて構築された、</a:t>
            </a:r>
            <a:r>
              <a:rPr lang="en-US" altLang="ja-JP"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Microsoft </a:t>
            </a:r>
            <a:r>
              <a:rPr lang="ja-JP" altLang="en-US"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が　提供する無償の </a:t>
            </a:r>
            <a:r>
              <a:rPr lang="en-US" altLang="ja-JP"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HPC </a:t>
            </a:r>
            <a:r>
              <a:rPr lang="ja-JP" altLang="en-US" sz="196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ミドルウェア</a:t>
            </a:r>
          </a:p>
        </p:txBody>
      </p:sp>
      <p:sp>
        <p:nvSpPr>
          <p:cNvPr id="7" name="テキスト ボックス 6"/>
          <p:cNvSpPr txBox="1"/>
          <p:nvPr/>
        </p:nvSpPr>
        <p:spPr>
          <a:xfrm>
            <a:off x="465127" y="1682184"/>
            <a:ext cx="11044630" cy="2323293"/>
          </a:xfrm>
          <a:prstGeom prst="rect">
            <a:avLst/>
          </a:prstGeom>
          <a:noFill/>
        </p:spPr>
        <p:txBody>
          <a:bodyPr wrap="square" lIns="179285" tIns="143428" rIns="179285" bIns="143428" rtlCol="0">
            <a:spAutoFit/>
          </a:bodyPr>
          <a:lstStyle/>
          <a:p>
            <a:pPr marL="336145" indent="-336145">
              <a:lnSpc>
                <a:spcPct val="90000"/>
              </a:lnSpc>
              <a:spcAft>
                <a:spcPts val="588"/>
              </a:spcAft>
              <a:buFont typeface="Wingdings" panose="05000000000000000000" pitchFamily="2" charset="2"/>
              <a:buChar char="l"/>
            </a:pPr>
            <a:r>
              <a:rPr lang="en-US" altLang="ja-JP" sz="1765" dirty="0">
                <a:gradFill>
                  <a:gsLst>
                    <a:gs pos="2917">
                      <a:schemeClr val="tx1"/>
                    </a:gs>
                    <a:gs pos="30000">
                      <a:schemeClr val="tx1"/>
                    </a:gs>
                  </a:gsLst>
                  <a:lin ang="5400000" scaled="0"/>
                </a:gradFill>
              </a:rPr>
              <a:t>Azure </a:t>
            </a:r>
            <a:r>
              <a:rPr lang="ja-JP" altLang="en-US" sz="1765" dirty="0">
                <a:gradFill>
                  <a:gsLst>
                    <a:gs pos="2917">
                      <a:schemeClr val="tx1"/>
                    </a:gs>
                    <a:gs pos="30000">
                      <a:schemeClr val="tx1"/>
                    </a:gs>
                  </a:gsLst>
                  <a:lin ang="5400000" scaled="0"/>
                </a:gradFill>
              </a:rPr>
              <a:t>のコンピューティング および インフラストラクチャ サービスを使用して、クラウド ベースの </a:t>
            </a:r>
            <a:r>
              <a:rPr lang="en-US" altLang="ja-JP" sz="1765" dirty="0">
                <a:gradFill>
                  <a:gsLst>
                    <a:gs pos="2917">
                      <a:schemeClr val="tx1"/>
                    </a:gs>
                    <a:gs pos="30000">
                      <a:schemeClr val="tx1"/>
                    </a:gs>
                  </a:gsLst>
                  <a:lin ang="5400000" scaled="0"/>
                </a:gradFill>
              </a:rPr>
              <a:t>HPC </a:t>
            </a:r>
            <a:r>
              <a:rPr lang="ja-JP" altLang="en-US" sz="1765" dirty="0">
                <a:gradFill>
                  <a:gsLst>
                    <a:gs pos="2917">
                      <a:schemeClr val="tx1"/>
                    </a:gs>
                    <a:gs pos="30000">
                      <a:schemeClr val="tx1"/>
                    </a:gs>
                  </a:gsLst>
                  <a:lin ang="5400000" scaled="0"/>
                </a:gradFill>
              </a:rPr>
              <a:t>クラスターの作成と管理が可能</a:t>
            </a:r>
            <a:endParaRPr lang="en-US" altLang="ja-JP" sz="1765" dirty="0">
              <a:gradFill>
                <a:gsLst>
                  <a:gs pos="2917">
                    <a:schemeClr val="tx1"/>
                  </a:gs>
                  <a:gs pos="30000">
                    <a:schemeClr val="tx1"/>
                  </a:gs>
                </a:gsLst>
                <a:lin ang="5400000" scaled="0"/>
              </a:gradFill>
            </a:endParaRPr>
          </a:p>
          <a:p>
            <a:pPr marL="336145" indent="-336145">
              <a:lnSpc>
                <a:spcPct val="90000"/>
              </a:lnSpc>
              <a:spcAft>
                <a:spcPts val="588"/>
              </a:spcAft>
              <a:buFont typeface="Wingdings" panose="05000000000000000000" pitchFamily="2" charset="2"/>
              <a:buChar char="l"/>
            </a:pPr>
            <a:r>
              <a:rPr lang="en-US" altLang="ja-JP" sz="1765" dirty="0">
                <a:gradFill>
                  <a:gsLst>
                    <a:gs pos="2917">
                      <a:schemeClr val="tx1"/>
                    </a:gs>
                    <a:gs pos="30000">
                      <a:schemeClr val="tx1"/>
                    </a:gs>
                  </a:gsLst>
                  <a:lin ang="5400000" scaled="0"/>
                </a:gradFill>
              </a:rPr>
              <a:t>Windows </a:t>
            </a:r>
            <a:r>
              <a:rPr lang="ja-JP" altLang="en-US" sz="1765" dirty="0">
                <a:gradFill>
                  <a:gsLst>
                    <a:gs pos="2917">
                      <a:schemeClr val="tx1"/>
                    </a:gs>
                    <a:gs pos="30000">
                      <a:schemeClr val="tx1"/>
                    </a:gs>
                  </a:gsLst>
                  <a:lin ang="5400000" scaled="0"/>
                </a:gradFill>
              </a:rPr>
              <a:t>と </a:t>
            </a:r>
            <a:r>
              <a:rPr lang="en-US" altLang="ja-JP" sz="1765" dirty="0">
                <a:gradFill>
                  <a:gsLst>
                    <a:gs pos="2917">
                      <a:schemeClr val="tx1"/>
                    </a:gs>
                    <a:gs pos="30000">
                      <a:schemeClr val="tx1"/>
                    </a:gs>
                  </a:gsLst>
                  <a:lin ang="5400000" scaled="0"/>
                </a:gradFill>
              </a:rPr>
              <a:t>Linux </a:t>
            </a:r>
            <a:r>
              <a:rPr lang="ja-JP" altLang="en-US" sz="1765" dirty="0">
                <a:gradFill>
                  <a:gsLst>
                    <a:gs pos="2917">
                      <a:schemeClr val="tx1"/>
                    </a:gs>
                    <a:gs pos="30000">
                      <a:schemeClr val="tx1"/>
                    </a:gs>
                  </a:gsLst>
                  <a:lin ang="5400000" scaled="0"/>
                </a:gradFill>
              </a:rPr>
              <a:t>の両方のワークロードをサポート</a:t>
            </a:r>
            <a:endParaRPr lang="en-US" altLang="ja-JP" sz="1765" dirty="0">
              <a:gradFill>
                <a:gsLst>
                  <a:gs pos="2917">
                    <a:schemeClr val="tx1"/>
                  </a:gs>
                  <a:gs pos="30000">
                    <a:schemeClr val="tx1"/>
                  </a:gs>
                </a:gsLst>
                <a:lin ang="5400000" scaled="0"/>
              </a:gradFill>
            </a:endParaRPr>
          </a:p>
          <a:p>
            <a:pPr marL="336145" indent="-336145">
              <a:lnSpc>
                <a:spcPct val="90000"/>
              </a:lnSpc>
              <a:spcAft>
                <a:spcPts val="588"/>
              </a:spcAft>
              <a:buFont typeface="Wingdings" panose="05000000000000000000" pitchFamily="2" charset="2"/>
              <a:buChar char="l"/>
            </a:pPr>
            <a:r>
              <a:rPr lang="en-US" altLang="ja-JP" sz="1765" dirty="0">
                <a:gradFill>
                  <a:gsLst>
                    <a:gs pos="2917">
                      <a:schemeClr val="tx1"/>
                    </a:gs>
                    <a:gs pos="30000">
                      <a:schemeClr val="tx1"/>
                    </a:gs>
                  </a:gsLst>
                  <a:lin ang="5400000" scaled="0"/>
                </a:gradFill>
              </a:rPr>
              <a:t>Excel </a:t>
            </a:r>
            <a:r>
              <a:rPr lang="ja-JP" altLang="en-US" sz="1765" dirty="0">
                <a:gradFill>
                  <a:gsLst>
                    <a:gs pos="2917">
                      <a:schemeClr val="tx1"/>
                    </a:gs>
                    <a:gs pos="30000">
                      <a:schemeClr val="tx1"/>
                    </a:gs>
                  </a:gsLst>
                  <a:lin ang="5400000" scaled="0"/>
                </a:gradFill>
              </a:rPr>
              <a:t>のワークロードを </a:t>
            </a:r>
            <a:r>
              <a:rPr lang="en-US" altLang="ja-JP" sz="1765" dirty="0">
                <a:gradFill>
                  <a:gsLst>
                    <a:gs pos="2917">
                      <a:schemeClr val="tx1"/>
                    </a:gs>
                    <a:gs pos="30000">
                      <a:schemeClr val="tx1"/>
                    </a:gs>
                  </a:gsLst>
                  <a:lin ang="5400000" scaled="0"/>
                </a:gradFill>
              </a:rPr>
              <a:t>Windows </a:t>
            </a:r>
            <a:r>
              <a:rPr lang="ja-JP" altLang="en-US" sz="1765" dirty="0">
                <a:gradFill>
                  <a:gsLst>
                    <a:gs pos="2917">
                      <a:schemeClr val="tx1"/>
                    </a:gs>
                    <a:gs pos="30000">
                      <a:schemeClr val="tx1"/>
                    </a:gs>
                  </a:gsLst>
                  <a:lin ang="5400000" scaled="0"/>
                </a:gradFill>
              </a:rPr>
              <a:t>コンピュートノードで実行可能</a:t>
            </a:r>
            <a:endParaRPr lang="en-US" altLang="ja-JP" sz="1765" dirty="0">
              <a:gradFill>
                <a:gsLst>
                  <a:gs pos="2917">
                    <a:schemeClr val="tx1"/>
                  </a:gs>
                  <a:gs pos="30000">
                    <a:schemeClr val="tx1"/>
                  </a:gs>
                </a:gsLst>
                <a:lin ang="5400000" scaled="0"/>
              </a:gradFill>
            </a:endParaRPr>
          </a:p>
          <a:p>
            <a:pPr>
              <a:lnSpc>
                <a:spcPct val="90000"/>
              </a:lnSpc>
              <a:spcAft>
                <a:spcPts val="588"/>
              </a:spcAft>
            </a:pPr>
            <a:r>
              <a:rPr lang="ja-JP" altLang="en-US" sz="1372" dirty="0">
                <a:gradFill>
                  <a:gsLst>
                    <a:gs pos="2917">
                      <a:schemeClr val="tx1"/>
                    </a:gs>
                    <a:gs pos="30000">
                      <a:schemeClr val="tx1"/>
                    </a:gs>
                  </a:gsLst>
                  <a:lin ang="5400000" scaled="0"/>
                </a:gradFill>
              </a:rPr>
              <a:t>　　</a:t>
            </a:r>
            <a:r>
              <a:rPr lang="en-US" altLang="ja-JP" sz="1372" dirty="0">
                <a:hlinkClick r:id="rId3"/>
              </a:rPr>
              <a:t>https://azure.microsoft.com/ja-jp/documentation/articles/virtual-machines-excel-cluster-hpcpack/</a:t>
            </a:r>
            <a:endParaRPr lang="en-US" altLang="ja-JP" sz="1372" dirty="0">
              <a:gradFill>
                <a:gsLst>
                  <a:gs pos="2917">
                    <a:schemeClr val="tx1"/>
                  </a:gs>
                  <a:gs pos="30000">
                    <a:schemeClr val="tx1"/>
                  </a:gs>
                </a:gsLst>
                <a:lin ang="5400000" scaled="0"/>
              </a:gradFill>
            </a:endParaRPr>
          </a:p>
          <a:p>
            <a:pPr marL="336145" indent="-336145">
              <a:lnSpc>
                <a:spcPct val="90000"/>
              </a:lnSpc>
              <a:spcAft>
                <a:spcPts val="588"/>
              </a:spcAft>
              <a:buFont typeface="Wingdings" panose="05000000000000000000" pitchFamily="2" charset="2"/>
              <a:buChar char="l"/>
            </a:pPr>
            <a:r>
              <a:rPr lang="en-US" altLang="ja-JP" sz="1765" dirty="0">
                <a:gradFill>
                  <a:gsLst>
                    <a:gs pos="2917">
                      <a:schemeClr val="tx1"/>
                    </a:gs>
                    <a:gs pos="30000">
                      <a:schemeClr val="tx1"/>
                    </a:gs>
                  </a:gsLst>
                  <a:lin ang="5400000" scaled="0"/>
                </a:gradFill>
              </a:rPr>
              <a:t>Azure Resource Manager (ARM) </a:t>
            </a:r>
            <a:r>
              <a:rPr lang="ja-JP" altLang="en-US" sz="1765" dirty="0">
                <a:gradFill>
                  <a:gsLst>
                    <a:gs pos="2917">
                      <a:schemeClr val="tx1"/>
                    </a:gs>
                    <a:gs pos="30000">
                      <a:schemeClr val="tx1"/>
                    </a:gs>
                  </a:gsLst>
                  <a:lin ang="5400000" scaled="0"/>
                </a:gradFill>
              </a:rPr>
              <a:t>テンプレートにより、即時ディプロイ可能</a:t>
            </a:r>
            <a:endParaRPr lang="en-US" altLang="ja-JP" sz="1765" dirty="0">
              <a:gradFill>
                <a:gsLst>
                  <a:gs pos="2917">
                    <a:schemeClr val="tx1"/>
                  </a:gs>
                  <a:gs pos="30000">
                    <a:schemeClr val="tx1"/>
                  </a:gs>
                </a:gsLst>
                <a:lin ang="5400000" scaled="0"/>
              </a:gradFill>
            </a:endParaRPr>
          </a:p>
          <a:p>
            <a:pPr>
              <a:lnSpc>
                <a:spcPct val="90000"/>
              </a:lnSpc>
              <a:spcAft>
                <a:spcPts val="588"/>
              </a:spcAft>
            </a:pPr>
            <a:r>
              <a:rPr lang="ja-JP" altLang="en-US" sz="1372" dirty="0">
                <a:gradFill>
                  <a:gsLst>
                    <a:gs pos="2917">
                      <a:schemeClr val="tx1"/>
                    </a:gs>
                    <a:gs pos="30000">
                      <a:schemeClr val="tx1"/>
                    </a:gs>
                  </a:gsLst>
                  <a:lin ang="5400000" scaled="0"/>
                </a:gradFill>
              </a:rPr>
              <a:t>　　</a:t>
            </a:r>
            <a:r>
              <a:rPr lang="en-US" altLang="ja-JP" sz="1372" dirty="0">
                <a:hlinkClick r:id="rId4"/>
              </a:rPr>
              <a:t>https://azure.microsoft.com/ja-jp/documentation/articles/virtual-machines-hpcpack-cluster-options/</a:t>
            </a:r>
            <a:endParaRPr lang="en-US" altLang="ja-JP" sz="1372" dirty="0"/>
          </a:p>
        </p:txBody>
      </p:sp>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2589" y="3999309"/>
            <a:ext cx="4384572" cy="2665293"/>
          </a:xfrm>
          <a:prstGeom prst="rect">
            <a:avLst/>
          </a:prstGeom>
        </p:spPr>
      </p:pic>
      <p:sp>
        <p:nvSpPr>
          <p:cNvPr id="11" name="テキスト ボックス 10"/>
          <p:cNvSpPr txBox="1"/>
          <p:nvPr/>
        </p:nvSpPr>
        <p:spPr>
          <a:xfrm>
            <a:off x="4360772" y="5816539"/>
            <a:ext cx="1642478" cy="690953"/>
          </a:xfrm>
          <a:prstGeom prst="rect">
            <a:avLst/>
          </a:prstGeom>
          <a:solidFill>
            <a:schemeClr val="bg1">
              <a:alpha val="70000"/>
            </a:schemeClr>
          </a:solidFill>
        </p:spPr>
        <p:txBody>
          <a:bodyPr wrap="square" lIns="179285" tIns="143428" rIns="179285" bIns="143428" rtlCol="0">
            <a:spAutoFit/>
          </a:bodyPr>
          <a:lstStyle/>
          <a:p>
            <a:pPr algn="ctr">
              <a:lnSpc>
                <a:spcPct val="90000"/>
              </a:lnSpc>
              <a:spcAft>
                <a:spcPts val="588"/>
              </a:spcAft>
            </a:pPr>
            <a:r>
              <a:rPr lang="en-US" altLang="ja-JP" sz="1176" b="1" dirty="0">
                <a:solidFill>
                  <a:schemeClr val="accent2"/>
                </a:solidFill>
              </a:rPr>
              <a:t>HPC Pack </a:t>
            </a:r>
          </a:p>
          <a:p>
            <a:pPr algn="ctr">
              <a:lnSpc>
                <a:spcPct val="90000"/>
              </a:lnSpc>
              <a:spcAft>
                <a:spcPts val="588"/>
              </a:spcAft>
            </a:pPr>
            <a:r>
              <a:rPr lang="en-US" altLang="ja-JP" sz="1176" b="1" dirty="0">
                <a:solidFill>
                  <a:schemeClr val="accent2"/>
                </a:solidFill>
              </a:rPr>
              <a:t>Cluster Manager</a:t>
            </a:r>
            <a:endParaRPr lang="ja-JP" altLang="en-US" sz="1176" b="1" dirty="0" err="1">
              <a:solidFill>
                <a:schemeClr val="accent2"/>
              </a:solidFill>
            </a:endParaRPr>
          </a:p>
        </p:txBody>
      </p:sp>
      <p:pic>
        <p:nvPicPr>
          <p:cNvPr id="12" name="図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0094" y="4227314"/>
            <a:ext cx="3044968" cy="2209283"/>
          </a:xfrm>
          <a:prstGeom prst="rect">
            <a:avLst/>
          </a:prstGeom>
        </p:spPr>
      </p:pic>
      <p:sp>
        <p:nvSpPr>
          <p:cNvPr id="13" name="フリーフォーム 12"/>
          <p:cNvSpPr/>
          <p:nvPr/>
        </p:nvSpPr>
        <p:spPr bwMode="auto">
          <a:xfrm>
            <a:off x="6104227" y="4832647"/>
            <a:ext cx="2159956" cy="947649"/>
          </a:xfrm>
          <a:custGeom>
            <a:avLst/>
            <a:gdLst>
              <a:gd name="connsiteX0" fmla="*/ 2203268 w 2203268"/>
              <a:gd name="connsiteY0" fmla="*/ 966651 h 966651"/>
              <a:gd name="connsiteX1" fmla="*/ 775062 w 2203268"/>
              <a:gd name="connsiteY1" fmla="*/ 226423 h 966651"/>
              <a:gd name="connsiteX2" fmla="*/ 0 w 2203268"/>
              <a:gd name="connsiteY2" fmla="*/ 0 h 966651"/>
            </a:gdLst>
            <a:ahLst/>
            <a:cxnLst>
              <a:cxn ang="0">
                <a:pos x="connsiteX0" y="connsiteY0"/>
              </a:cxn>
              <a:cxn ang="0">
                <a:pos x="connsiteX1" y="connsiteY1"/>
              </a:cxn>
              <a:cxn ang="0">
                <a:pos x="connsiteX2" y="connsiteY2"/>
              </a:cxn>
            </a:cxnLst>
            <a:rect l="l" t="t" r="r" b="b"/>
            <a:pathLst>
              <a:path w="2203268" h="966651">
                <a:moveTo>
                  <a:pt x="2203268" y="966651"/>
                </a:moveTo>
                <a:cubicBezTo>
                  <a:pt x="1672770" y="677091"/>
                  <a:pt x="1142273" y="387531"/>
                  <a:pt x="775062" y="226423"/>
                </a:cubicBezTo>
                <a:cubicBezTo>
                  <a:pt x="407851" y="65314"/>
                  <a:pt x="203925" y="32657"/>
                  <a:pt x="0" y="0"/>
                </a:cubicBezTo>
              </a:path>
            </a:pathLst>
          </a:custGeom>
          <a:noFill/>
          <a:ln w="19050">
            <a:solidFill>
              <a:schemeClr val="accent2"/>
            </a:solidFill>
            <a:headEnd type="none" w="med" len="med"/>
            <a:tailEnd type="arrow"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ja-JP" altLang="en-US" sz="1765"/>
          </a:p>
        </p:txBody>
      </p:sp>
    </p:spTree>
    <p:extLst>
      <p:ext uri="{BB962C8B-B14F-4D97-AF65-F5344CB8AC3E}">
        <p14:creationId xmlns:p14="http://schemas.microsoft.com/office/powerpoint/2010/main" val="85671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Azure Batch</a:t>
            </a:r>
            <a:endParaRPr kumimoji="1" lang="ja-JP" altLang="en-US" dirty="0"/>
          </a:p>
        </p:txBody>
      </p:sp>
      <p:sp>
        <p:nvSpPr>
          <p:cNvPr id="4" name="テキスト ボックス 3"/>
          <p:cNvSpPr txBox="1"/>
          <p:nvPr/>
        </p:nvSpPr>
        <p:spPr>
          <a:xfrm>
            <a:off x="269241" y="936788"/>
            <a:ext cx="11544962" cy="1028619"/>
          </a:xfrm>
          <a:prstGeom prst="rect">
            <a:avLst/>
          </a:prstGeom>
          <a:noFill/>
        </p:spPr>
        <p:txBody>
          <a:bodyPr wrap="square" lIns="182854" tIns="146284" rIns="182854" bIns="146284" rtlCol="0">
            <a:spAutoFit/>
          </a:bodyPr>
          <a:lstStyle/>
          <a:p>
            <a:pPr>
              <a:lnSpc>
                <a:spcPct val="90000"/>
              </a:lnSpc>
              <a:spcAft>
                <a:spcPts val="600"/>
              </a:spcAft>
            </a:pPr>
            <a:r>
              <a:rPr lang="en-US" altLang="ja-JP"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Azure Batch </a:t>
            </a:r>
            <a:r>
              <a:rPr lang="ja-JP" altLang="en-US"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を使用すると、大規模な並列コンピューティング や </a:t>
            </a:r>
            <a:r>
              <a:rPr lang="en-US" altLang="ja-JP"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HPC </a:t>
            </a:r>
            <a:r>
              <a:rPr lang="ja-JP" altLang="en-US"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アプリケーションをクラウドで効率的に実行で</a:t>
            </a:r>
            <a:r>
              <a:rPr lang="ja-JP" altLang="en-US" sz="1765" dirty="0" err="1">
                <a:solidFill>
                  <a:schemeClr val="accent2"/>
                </a:solidFill>
                <a:latin typeface="Segoe UI" panose="020B0502040204020203" pitchFamily="34" charset="0"/>
                <a:ea typeface="メイリオ" panose="020B0604030504040204" pitchFamily="50" charset="-128"/>
                <a:cs typeface="Segoe UI" panose="020B0502040204020203" pitchFamily="34" charset="0"/>
              </a:rPr>
              <a:t>る</a:t>
            </a:r>
            <a:r>
              <a:rPr lang="ja-JP" altLang="en-US"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a:t>
            </a:r>
            <a:r>
              <a:rPr lang="en-US" altLang="ja-JP"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Azure Batch </a:t>
            </a:r>
            <a:r>
              <a:rPr lang="ja-JP" altLang="en-US"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は、多くのコンピューティング処理を要する作業を仮想マシン </a:t>
            </a:r>
            <a:r>
              <a:rPr lang="en-US" altLang="ja-JP"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a:t>
            </a:r>
            <a:r>
              <a:rPr lang="ja-JP" altLang="en-US"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コンピューティング ノード</a:t>
            </a:r>
            <a:r>
              <a:rPr lang="en-US" altLang="ja-JP"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 </a:t>
            </a:r>
            <a:r>
              <a:rPr lang="ja-JP" altLang="en-US"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の管理されたコレクション上で実行するようにスケジュール設定するための </a:t>
            </a:r>
            <a:r>
              <a:rPr lang="en-US" altLang="ja-JP" sz="1765" b="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PaaS </a:t>
            </a:r>
            <a:r>
              <a:rPr lang="ja-JP" altLang="en-US" sz="1765" b="1" dirty="0">
                <a:solidFill>
                  <a:schemeClr val="accent2"/>
                </a:solidFill>
                <a:latin typeface="Segoe UI" panose="020B0502040204020203" pitchFamily="34" charset="0"/>
                <a:ea typeface="メイリオ" panose="020B0604030504040204" pitchFamily="50" charset="-128"/>
                <a:cs typeface="Segoe UI" panose="020B0502040204020203" pitchFamily="34" charset="0"/>
              </a:rPr>
              <a:t>型サービス</a:t>
            </a:r>
            <a:endParaRPr lang="ja-JP" altLang="en-US" sz="1765" dirty="0">
              <a:solidFill>
                <a:schemeClr val="accent2"/>
              </a:solidFill>
              <a:latin typeface="Segoe UI" panose="020B0502040204020203" pitchFamily="34" charset="0"/>
              <a:ea typeface="メイリオ" panose="020B0604030504040204" pitchFamily="50" charset="-128"/>
              <a:cs typeface="Segoe UI" panose="020B0502040204020203" pitchFamily="34" charset="0"/>
            </a:endParaRPr>
          </a:p>
        </p:txBody>
      </p:sp>
      <p:sp>
        <p:nvSpPr>
          <p:cNvPr id="5" name="テキスト ボックス 4"/>
          <p:cNvSpPr txBox="1"/>
          <p:nvPr/>
        </p:nvSpPr>
        <p:spPr>
          <a:xfrm>
            <a:off x="194706" y="5278711"/>
            <a:ext cx="3494053" cy="1436217"/>
          </a:xfrm>
          <a:prstGeom prst="rect">
            <a:avLst/>
          </a:prstGeom>
          <a:noFill/>
          <a:ln>
            <a:solidFill>
              <a:schemeClr val="accent2"/>
            </a:solidFill>
          </a:ln>
        </p:spPr>
        <p:txBody>
          <a:bodyPr wrap="square" lIns="179285" tIns="143428" rIns="179285" bIns="143428" rtlCol="0">
            <a:spAutoFit/>
          </a:bodyPr>
          <a:lstStyle/>
          <a:p>
            <a:r>
              <a:rPr lang="ja-JP" altLang="en-US" sz="1372" b="1" dirty="0"/>
              <a:t>ユースケース</a:t>
            </a:r>
            <a:endParaRPr lang="en-US" altLang="ja-JP" sz="1372" b="1" dirty="0"/>
          </a:p>
          <a:p>
            <a:pPr marL="336145" indent="-336145">
              <a:buFont typeface="Wingdings" panose="05000000000000000000" pitchFamily="2" charset="2"/>
              <a:buChar char="l"/>
            </a:pPr>
            <a:r>
              <a:rPr lang="ja-JP" altLang="en-US" sz="1176" dirty="0"/>
              <a:t>財務リスクのモデリング</a:t>
            </a:r>
          </a:p>
          <a:p>
            <a:pPr marL="336145" indent="-336145">
              <a:buFont typeface="Wingdings" panose="05000000000000000000" pitchFamily="2" charset="2"/>
              <a:buChar char="l"/>
            </a:pPr>
            <a:r>
              <a:rPr lang="ja-JP" altLang="en-US" sz="1176" dirty="0"/>
              <a:t>画像のレンダリングと画像処理</a:t>
            </a:r>
          </a:p>
          <a:p>
            <a:pPr marL="336145" indent="-336145">
              <a:buFont typeface="Wingdings" panose="05000000000000000000" pitchFamily="2" charset="2"/>
              <a:buChar char="l"/>
            </a:pPr>
            <a:r>
              <a:rPr lang="ja-JP" altLang="en-US" sz="1176" dirty="0"/>
              <a:t>メディアのエンコードとトランスコード</a:t>
            </a:r>
          </a:p>
          <a:p>
            <a:pPr marL="336145" indent="-336145">
              <a:buFont typeface="Wingdings" panose="05000000000000000000" pitchFamily="2" charset="2"/>
              <a:buChar char="l"/>
            </a:pPr>
            <a:r>
              <a:rPr lang="ja-JP" altLang="en-US" sz="1176" dirty="0"/>
              <a:t>遺伝子配列の分析</a:t>
            </a:r>
          </a:p>
          <a:p>
            <a:pPr marL="336145" indent="-336145">
              <a:buFont typeface="Wingdings" panose="05000000000000000000" pitchFamily="2" charset="2"/>
              <a:buChar char="l"/>
            </a:pPr>
            <a:r>
              <a:rPr lang="ja-JP" altLang="en-US" sz="1176" dirty="0"/>
              <a:t>ソフトウェアのテスト</a:t>
            </a:r>
            <a:endParaRPr lang="ja-JP" altLang="en-US" sz="1176" dirty="0">
              <a:gradFill>
                <a:gsLst>
                  <a:gs pos="2917">
                    <a:schemeClr val="tx1"/>
                  </a:gs>
                  <a:gs pos="30000">
                    <a:schemeClr val="tx1"/>
                  </a:gs>
                </a:gsLst>
                <a:lin ang="5400000" scaled="0"/>
              </a:gradFill>
            </a:endParaRPr>
          </a:p>
        </p:txBody>
      </p:sp>
      <p:sp>
        <p:nvSpPr>
          <p:cNvPr id="6" name="テキスト ボックス 5"/>
          <p:cNvSpPr txBox="1"/>
          <p:nvPr/>
        </p:nvSpPr>
        <p:spPr>
          <a:xfrm>
            <a:off x="4947251" y="6313809"/>
            <a:ext cx="7239053" cy="537450"/>
          </a:xfrm>
          <a:prstGeom prst="rect">
            <a:avLst/>
          </a:prstGeom>
          <a:noFill/>
        </p:spPr>
        <p:txBody>
          <a:bodyPr wrap="square" lIns="179285" tIns="143428" rIns="179285" bIns="143428" rtlCol="0">
            <a:spAutoFit/>
          </a:bodyPr>
          <a:lstStyle/>
          <a:p>
            <a:pPr marL="84036" indent="-84036">
              <a:lnSpc>
                <a:spcPct val="90000"/>
              </a:lnSpc>
              <a:spcAft>
                <a:spcPts val="588"/>
              </a:spcAft>
            </a:pPr>
            <a:r>
              <a:rPr lang="en-US" altLang="ja-JP" sz="882" dirty="0"/>
              <a:t>※</a:t>
            </a:r>
            <a:r>
              <a:rPr lang="ja-JP" altLang="en-US" sz="882" dirty="0"/>
              <a:t>現時点では、</a:t>
            </a:r>
            <a:r>
              <a:rPr lang="en-US" altLang="ja-JP" sz="882" dirty="0"/>
              <a:t>Batch </a:t>
            </a:r>
            <a:r>
              <a:rPr lang="ja-JP" altLang="en-US" sz="882" dirty="0"/>
              <a:t>は、</a:t>
            </a:r>
            <a:r>
              <a:rPr lang="en-US" altLang="ja-JP" sz="882" dirty="0"/>
              <a:t>Windows Server </a:t>
            </a:r>
            <a:r>
              <a:rPr lang="ja-JP" altLang="en-US" sz="882" dirty="0"/>
              <a:t>ベースの仮想マシンで実行されるワークロードのみをサポートしています。また、現時点では、</a:t>
            </a:r>
            <a:r>
              <a:rPr lang="en-US" altLang="ja-JP" sz="882" dirty="0"/>
              <a:t>Message Passing Interface (MPI) </a:t>
            </a:r>
            <a:r>
              <a:rPr lang="ja-JP" altLang="en-US" sz="882" dirty="0"/>
              <a:t>アプリケーションはサポートしていません。</a:t>
            </a:r>
            <a:endParaRPr lang="ja-JP" altLang="en-US" sz="882" dirty="0">
              <a:gradFill>
                <a:gsLst>
                  <a:gs pos="2917">
                    <a:schemeClr val="tx1"/>
                  </a:gs>
                  <a:gs pos="30000">
                    <a:schemeClr val="tx1"/>
                  </a:gs>
                </a:gsLst>
                <a:lin ang="5400000" scaled="0"/>
              </a:gradFill>
            </a:endParaRPr>
          </a:p>
        </p:txBody>
      </p:sp>
      <p:pic>
        <p:nvPicPr>
          <p:cNvPr id="8" name="図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3" y="2116778"/>
            <a:ext cx="5768563" cy="2797131"/>
          </a:xfrm>
          <a:prstGeom prst="rect">
            <a:avLst/>
          </a:prstGeom>
        </p:spPr>
      </p:pic>
      <p:sp>
        <p:nvSpPr>
          <p:cNvPr id="9" name="テキスト ボックス 8"/>
          <p:cNvSpPr txBox="1"/>
          <p:nvPr/>
        </p:nvSpPr>
        <p:spPr>
          <a:xfrm>
            <a:off x="5913492" y="1967208"/>
            <a:ext cx="6278510" cy="3768815"/>
          </a:xfrm>
          <a:prstGeom prst="rect">
            <a:avLst/>
          </a:prstGeom>
          <a:noFill/>
        </p:spPr>
        <p:txBody>
          <a:bodyPr wrap="square" lIns="179285" tIns="143428" rIns="179285" bIns="143428" rtlCol="0">
            <a:spAutoFit/>
          </a:bodyPr>
          <a:lstStyle/>
          <a:p>
            <a:pPr marL="224097" indent="-224097">
              <a:lnSpc>
                <a:spcPct val="90000"/>
              </a:lnSpc>
              <a:spcAft>
                <a:spcPts val="588"/>
              </a:spcAft>
              <a:buFont typeface="+mj-lt"/>
              <a:buAutoNum type="arabicPeriod"/>
            </a:pPr>
            <a:r>
              <a:rPr lang="ja-JP" altLang="en-US" sz="1176" dirty="0">
                <a:gradFill>
                  <a:gsLst>
                    <a:gs pos="2917">
                      <a:schemeClr val="tx1"/>
                    </a:gs>
                    <a:gs pos="30000">
                      <a:schemeClr val="tx1"/>
                    </a:gs>
                  </a:gsLst>
                  <a:lin ang="5400000" scaled="0"/>
                </a:gradFill>
              </a:rPr>
              <a:t>ジョブに必要な入力ファイル </a:t>
            </a:r>
            <a:r>
              <a:rPr lang="en-US" altLang="ja-JP" sz="1176" dirty="0">
                <a:gradFill>
                  <a:gsLst>
                    <a:gs pos="2917">
                      <a:schemeClr val="tx1"/>
                    </a:gs>
                    <a:gs pos="30000">
                      <a:schemeClr val="tx1"/>
                    </a:gs>
                  </a:gsLst>
                  <a:lin ang="5400000" scaled="0"/>
                </a:gradFill>
              </a:rPr>
              <a:t>(</a:t>
            </a:r>
            <a:r>
              <a:rPr lang="ja-JP" altLang="en-US" sz="1176" dirty="0">
                <a:gradFill>
                  <a:gsLst>
                    <a:gs pos="2917">
                      <a:schemeClr val="tx1"/>
                    </a:gs>
                    <a:gs pos="30000">
                      <a:schemeClr val="tx1"/>
                    </a:gs>
                  </a:gsLst>
                  <a:lin ang="5400000" scaled="0"/>
                </a:gradFill>
              </a:rPr>
              <a:t>ソース データやイメージ</a:t>
            </a:r>
            <a:r>
              <a:rPr lang="en-US" altLang="ja-JP" sz="1176" dirty="0">
                <a:gradFill>
                  <a:gsLst>
                    <a:gs pos="2917">
                      <a:schemeClr val="tx1"/>
                    </a:gs>
                    <a:gs pos="30000">
                      <a:schemeClr val="tx1"/>
                    </a:gs>
                  </a:gsLst>
                  <a:lin ang="5400000" scaled="0"/>
                </a:gradFill>
              </a:rPr>
              <a:t>) </a:t>
            </a:r>
            <a:r>
              <a:rPr lang="ja-JP" altLang="en-US" sz="1176" dirty="0">
                <a:gradFill>
                  <a:gsLst>
                    <a:gs pos="2917">
                      <a:schemeClr val="tx1"/>
                    </a:gs>
                    <a:gs pos="30000">
                      <a:schemeClr val="tx1"/>
                    </a:gs>
                  </a:gsLst>
                  <a:lin ang="5400000" scaled="0"/>
                </a:gradFill>
              </a:rPr>
              <a:t>を </a:t>
            </a:r>
            <a:r>
              <a:rPr lang="en-US" altLang="ja-JP" sz="1176" dirty="0">
                <a:gradFill>
                  <a:gsLst>
                    <a:gs pos="2917">
                      <a:schemeClr val="tx1"/>
                    </a:gs>
                    <a:gs pos="30000">
                      <a:schemeClr val="tx1"/>
                    </a:gs>
                  </a:gsLst>
                  <a:lin ang="5400000" scaled="0"/>
                </a:gradFill>
              </a:rPr>
              <a:t>Azure </a:t>
            </a:r>
            <a:r>
              <a:rPr lang="ja-JP" altLang="en-US" sz="1176" dirty="0">
                <a:gradFill>
                  <a:gsLst>
                    <a:gs pos="2917">
                      <a:schemeClr val="tx1"/>
                    </a:gs>
                    <a:gs pos="30000">
                      <a:schemeClr val="tx1"/>
                    </a:gs>
                  </a:gsLst>
                  <a:lin ang="5400000" scaled="0"/>
                </a:gradFill>
              </a:rPr>
              <a:t>ストレージ アカウントにアップロードします。ジョブ タスクが実行されると、</a:t>
            </a:r>
            <a:r>
              <a:rPr lang="en-US" altLang="ja-JP" sz="1176" dirty="0">
                <a:gradFill>
                  <a:gsLst>
                    <a:gs pos="2917">
                      <a:schemeClr val="tx1"/>
                    </a:gs>
                    <a:gs pos="30000">
                      <a:schemeClr val="tx1"/>
                    </a:gs>
                  </a:gsLst>
                  <a:lin ang="5400000" scaled="0"/>
                </a:gradFill>
              </a:rPr>
              <a:t>Batch </a:t>
            </a:r>
            <a:r>
              <a:rPr lang="ja-JP" altLang="en-US" sz="1176" dirty="0">
                <a:gradFill>
                  <a:gsLst>
                    <a:gs pos="2917">
                      <a:schemeClr val="tx1"/>
                    </a:gs>
                    <a:gs pos="30000">
                      <a:schemeClr val="tx1"/>
                    </a:gs>
                  </a:gsLst>
                  <a:lin ang="5400000" scaled="0"/>
                </a:gradFill>
              </a:rPr>
              <a:t>サービスはコンピューティング ノードにファイルを読み込みます。</a:t>
            </a:r>
          </a:p>
          <a:p>
            <a:pPr marL="224097" indent="-224097">
              <a:lnSpc>
                <a:spcPct val="90000"/>
              </a:lnSpc>
              <a:spcAft>
                <a:spcPts val="588"/>
              </a:spcAft>
              <a:buFont typeface="+mj-lt"/>
              <a:buAutoNum type="arabicPeriod"/>
            </a:pPr>
            <a:r>
              <a:rPr lang="ja-JP" altLang="en-US" sz="1176" dirty="0">
                <a:gradFill>
                  <a:gsLst>
                    <a:gs pos="2917">
                      <a:schemeClr val="tx1"/>
                    </a:gs>
                    <a:gs pos="30000">
                      <a:schemeClr val="tx1"/>
                    </a:gs>
                  </a:gsLst>
                  <a:lin ang="5400000" scaled="0"/>
                </a:gradFill>
              </a:rPr>
              <a:t>コンピューティング ノードで実行されるプログラム ファイルまたはスクリプトをストレージ アカウントにアップロードします。これらには、バイナリ ファイルとその依存アセンブリが含まれる場合があります。タスクが実行されると、</a:t>
            </a:r>
            <a:r>
              <a:rPr lang="en-US" altLang="ja-JP" sz="1176" dirty="0">
                <a:gradFill>
                  <a:gsLst>
                    <a:gs pos="2917">
                      <a:schemeClr val="tx1"/>
                    </a:gs>
                    <a:gs pos="30000">
                      <a:schemeClr val="tx1"/>
                    </a:gs>
                  </a:gsLst>
                  <a:lin ang="5400000" scaled="0"/>
                </a:gradFill>
              </a:rPr>
              <a:t>Batch </a:t>
            </a:r>
            <a:r>
              <a:rPr lang="ja-JP" altLang="en-US" sz="1176" dirty="0">
                <a:gradFill>
                  <a:gsLst>
                    <a:gs pos="2917">
                      <a:schemeClr val="tx1"/>
                    </a:gs>
                    <a:gs pos="30000">
                      <a:schemeClr val="tx1"/>
                    </a:gs>
                  </a:gsLst>
                  <a:lin ang="5400000" scaled="0"/>
                </a:gradFill>
              </a:rPr>
              <a:t>サービスはコンピューティング ノードにもこれらのファイルを読み込みます。</a:t>
            </a:r>
          </a:p>
          <a:p>
            <a:pPr marL="224097" indent="-224097">
              <a:lnSpc>
                <a:spcPct val="90000"/>
              </a:lnSpc>
              <a:spcAft>
                <a:spcPts val="588"/>
              </a:spcAft>
              <a:buFont typeface="+mj-lt"/>
              <a:buAutoNum type="arabicPeriod"/>
            </a:pPr>
            <a:r>
              <a:rPr lang="ja-JP" altLang="en-US" sz="1176" dirty="0">
                <a:gradFill>
                  <a:gsLst>
                    <a:gs pos="2917">
                      <a:schemeClr val="tx1"/>
                    </a:gs>
                    <a:gs pos="30000">
                      <a:schemeClr val="tx1"/>
                    </a:gs>
                  </a:gsLst>
                  <a:lin ang="5400000" scaled="0"/>
                </a:gradFill>
              </a:rPr>
              <a:t>プログラムによって </a:t>
            </a:r>
            <a:r>
              <a:rPr lang="en-US" altLang="ja-JP" sz="1176" dirty="0">
                <a:gradFill>
                  <a:gsLst>
                    <a:gs pos="2917">
                      <a:schemeClr val="tx1"/>
                    </a:gs>
                    <a:gs pos="30000">
                      <a:schemeClr val="tx1"/>
                    </a:gs>
                  </a:gsLst>
                  <a:lin ang="5400000" scaled="0"/>
                </a:gradFill>
              </a:rPr>
              <a:t>Batch </a:t>
            </a:r>
            <a:r>
              <a:rPr lang="ja-JP" altLang="en-US" sz="1176" dirty="0">
                <a:gradFill>
                  <a:gsLst>
                    <a:gs pos="2917">
                      <a:schemeClr val="tx1"/>
                    </a:gs>
                    <a:gs pos="30000">
                      <a:schemeClr val="tx1"/>
                    </a:gs>
                  </a:gsLst>
                  <a:lin ang="5400000" scaled="0"/>
                </a:gradFill>
              </a:rPr>
              <a:t>アカウントに </a:t>
            </a:r>
            <a:r>
              <a:rPr lang="en-US" altLang="ja-JP" sz="1176" dirty="0">
                <a:gradFill>
                  <a:gsLst>
                    <a:gs pos="2917">
                      <a:schemeClr val="tx1"/>
                    </a:gs>
                    <a:gs pos="30000">
                      <a:schemeClr val="tx1"/>
                    </a:gs>
                  </a:gsLst>
                  <a:lin ang="5400000" scaled="0"/>
                </a:gradFill>
              </a:rPr>
              <a:t>Batch </a:t>
            </a:r>
            <a:r>
              <a:rPr lang="ja-JP" altLang="en-US" sz="1176" dirty="0">
                <a:gradFill>
                  <a:gsLst>
                    <a:gs pos="2917">
                      <a:schemeClr val="tx1"/>
                    </a:gs>
                    <a:gs pos="30000">
                      <a:schemeClr val="tx1"/>
                    </a:gs>
                  </a:gsLst>
                  <a:lin ang="5400000" scaled="0"/>
                </a:gradFill>
              </a:rPr>
              <a:t>コンピューティング ノードのプールを作成し、サイズや実行する </a:t>
            </a:r>
            <a:r>
              <a:rPr lang="en-US" altLang="ja-JP" sz="1176" dirty="0">
                <a:gradFill>
                  <a:gsLst>
                    <a:gs pos="2917">
                      <a:schemeClr val="tx1"/>
                    </a:gs>
                    <a:gs pos="30000">
                      <a:schemeClr val="tx1"/>
                    </a:gs>
                  </a:gsLst>
                  <a:lin ang="5400000" scaled="0"/>
                </a:gradFill>
              </a:rPr>
              <a:t>OS </a:t>
            </a:r>
            <a:r>
              <a:rPr lang="ja-JP" altLang="en-US" sz="1176" dirty="0">
                <a:gradFill>
                  <a:gsLst>
                    <a:gs pos="2917">
                      <a:schemeClr val="tx1"/>
                    </a:gs>
                    <a:gs pos="30000">
                      <a:schemeClr val="tx1"/>
                    </a:gs>
                  </a:gsLst>
                  <a:lin ang="5400000" scaled="0"/>
                </a:gradFill>
              </a:rPr>
              <a:t>などのプロパティを指定します。また、ワークロードに対応してプール内のノードの数をスケールアップまたはスケールダウンする方法も定義できます。タスクを実行すると、このプールからノードが割り当てられます。</a:t>
            </a:r>
          </a:p>
          <a:p>
            <a:pPr marL="224097" indent="-224097">
              <a:lnSpc>
                <a:spcPct val="90000"/>
              </a:lnSpc>
              <a:spcAft>
                <a:spcPts val="588"/>
              </a:spcAft>
              <a:buFont typeface="+mj-lt"/>
              <a:buAutoNum type="arabicPeriod"/>
            </a:pPr>
            <a:r>
              <a:rPr lang="ja-JP" altLang="en-US" sz="1176" dirty="0">
                <a:gradFill>
                  <a:gsLst>
                    <a:gs pos="2917">
                      <a:schemeClr val="tx1"/>
                    </a:gs>
                    <a:gs pos="30000">
                      <a:schemeClr val="tx1"/>
                    </a:gs>
                  </a:gsLst>
                  <a:lin ang="5400000" scaled="0"/>
                </a:gradFill>
              </a:rPr>
              <a:t>ノードのプールでワークロードを実行する </a:t>
            </a:r>
            <a:r>
              <a:rPr lang="en-US" altLang="ja-JP" sz="1176" dirty="0">
                <a:gradFill>
                  <a:gsLst>
                    <a:gs pos="2917">
                      <a:schemeClr val="tx1"/>
                    </a:gs>
                    <a:gs pos="30000">
                      <a:schemeClr val="tx1"/>
                    </a:gs>
                  </a:gsLst>
                  <a:lin ang="5400000" scaled="0"/>
                </a:gradFill>
              </a:rPr>
              <a:t>Batch </a:t>
            </a:r>
            <a:r>
              <a:rPr lang="ja-JP" altLang="en-US" sz="1176" dirty="0">
                <a:gradFill>
                  <a:gsLst>
                    <a:gs pos="2917">
                      <a:schemeClr val="tx1"/>
                    </a:gs>
                    <a:gs pos="30000">
                      <a:schemeClr val="tx1"/>
                    </a:gs>
                  </a:gsLst>
                  <a:lin ang="5400000" scaled="0"/>
                </a:gradFill>
              </a:rPr>
              <a:t>ジョブをプログラムで定義します。</a:t>
            </a:r>
          </a:p>
          <a:p>
            <a:pPr marL="224097" indent="-224097">
              <a:lnSpc>
                <a:spcPct val="90000"/>
              </a:lnSpc>
              <a:spcAft>
                <a:spcPts val="588"/>
              </a:spcAft>
              <a:buFont typeface="+mj-lt"/>
              <a:buAutoNum type="arabicPeriod"/>
            </a:pPr>
            <a:r>
              <a:rPr lang="ja-JP" altLang="en-US" sz="1176" dirty="0">
                <a:gradFill>
                  <a:gsLst>
                    <a:gs pos="2917">
                      <a:schemeClr val="tx1"/>
                    </a:gs>
                    <a:gs pos="30000">
                      <a:schemeClr val="tx1"/>
                    </a:gs>
                  </a:gsLst>
                  <a:lin ang="5400000" scaled="0"/>
                </a:gradFill>
              </a:rPr>
              <a:t>ジョブにタスクを追加します。各タスクは、アップロードされたプログラムを使用して、アップロードされたファイルの情報を処理します。実際のワークロードに応じて、リソースの使用効率を最大限に高めるために、各コンピューティング ノードで複数のタスクを同時に実行できます。また、</a:t>
            </a:r>
            <a:r>
              <a:rPr lang="en-US" altLang="ja-JP" sz="1176" dirty="0">
                <a:gradFill>
                  <a:gsLst>
                    <a:gs pos="2917">
                      <a:schemeClr val="tx1"/>
                    </a:gs>
                    <a:gs pos="30000">
                      <a:schemeClr val="tx1"/>
                    </a:gs>
                  </a:gsLst>
                  <a:lin ang="5400000" scaled="0"/>
                </a:gradFill>
              </a:rPr>
              <a:t>Batch </a:t>
            </a:r>
            <a:r>
              <a:rPr lang="ja-JP" altLang="en-US" sz="1176" dirty="0">
                <a:gradFill>
                  <a:gsLst>
                    <a:gs pos="2917">
                      <a:schemeClr val="tx1"/>
                    </a:gs>
                    <a:gs pos="30000">
                      <a:schemeClr val="tx1"/>
                    </a:gs>
                  </a:gsLst>
                  <a:lin ang="5400000" scaled="0"/>
                </a:gradFill>
              </a:rPr>
              <a:t>では、スケジュールされたタスクを実行する前にコンピューティング ノードを準備し、完了後にクリーンアップする、ジョブの準備と完了に特化したタスクをサポートしています。</a:t>
            </a:r>
          </a:p>
          <a:p>
            <a:pPr marL="224097" indent="-224097">
              <a:lnSpc>
                <a:spcPct val="90000"/>
              </a:lnSpc>
              <a:spcAft>
                <a:spcPts val="588"/>
              </a:spcAft>
              <a:buFont typeface="+mj-lt"/>
              <a:buAutoNum type="arabicPeriod"/>
            </a:pPr>
            <a:r>
              <a:rPr lang="en-US" altLang="ja-JP" sz="1176" dirty="0">
                <a:gradFill>
                  <a:gsLst>
                    <a:gs pos="2917">
                      <a:schemeClr val="tx1"/>
                    </a:gs>
                    <a:gs pos="30000">
                      <a:schemeClr val="tx1"/>
                    </a:gs>
                  </a:gsLst>
                  <a:lin ang="5400000" scaled="0"/>
                </a:gradFill>
              </a:rPr>
              <a:t>Batch </a:t>
            </a:r>
            <a:r>
              <a:rPr lang="ja-JP" altLang="en-US" sz="1176" dirty="0">
                <a:gradFill>
                  <a:gsLst>
                    <a:gs pos="2917">
                      <a:schemeClr val="tx1"/>
                    </a:gs>
                    <a:gs pos="30000">
                      <a:schemeClr val="tx1"/>
                    </a:gs>
                  </a:gsLst>
                  <a:lin ang="5400000" scaled="0"/>
                </a:gradFill>
              </a:rPr>
              <a:t>ワークロードを実行し、進行状況と結果を監視します。アプリケーションは、</a:t>
            </a:r>
            <a:r>
              <a:rPr lang="en-US" altLang="ja-JP" sz="1176" dirty="0">
                <a:gradFill>
                  <a:gsLst>
                    <a:gs pos="2917">
                      <a:schemeClr val="tx1"/>
                    </a:gs>
                    <a:gs pos="30000">
                      <a:schemeClr val="tx1"/>
                    </a:gs>
                  </a:gsLst>
                  <a:lin ang="5400000" scaled="0"/>
                </a:gradFill>
              </a:rPr>
              <a:t>HTTPS </a:t>
            </a:r>
            <a:r>
              <a:rPr lang="ja-JP" altLang="en-US" sz="1176" dirty="0">
                <a:gradFill>
                  <a:gsLst>
                    <a:gs pos="2917">
                      <a:schemeClr val="tx1"/>
                    </a:gs>
                    <a:gs pos="30000">
                      <a:schemeClr val="tx1"/>
                    </a:gs>
                  </a:gsLst>
                  <a:lin ang="5400000" scaled="0"/>
                </a:gradFill>
              </a:rPr>
              <a:t>経由で </a:t>
            </a:r>
            <a:r>
              <a:rPr lang="en-US" altLang="ja-JP" sz="1176" dirty="0">
                <a:gradFill>
                  <a:gsLst>
                    <a:gs pos="2917">
                      <a:schemeClr val="tx1"/>
                    </a:gs>
                    <a:gs pos="30000">
                      <a:schemeClr val="tx1"/>
                    </a:gs>
                  </a:gsLst>
                  <a:lin ang="5400000" scaled="0"/>
                </a:gradFill>
              </a:rPr>
              <a:t>Batch </a:t>
            </a:r>
            <a:r>
              <a:rPr lang="ja-JP" altLang="en-US" sz="1176" dirty="0">
                <a:gradFill>
                  <a:gsLst>
                    <a:gs pos="2917">
                      <a:schemeClr val="tx1"/>
                    </a:gs>
                    <a:gs pos="30000">
                      <a:schemeClr val="tx1"/>
                    </a:gs>
                  </a:gsLst>
                  <a:lin ang="5400000" scaled="0"/>
                </a:gradFill>
              </a:rPr>
              <a:t>サービスと通信します。多数のプール、ジョブ、タスクを監視する際にアプリケーションのパフォーマンスを向上するには、</a:t>
            </a:r>
            <a:r>
              <a:rPr lang="en-US" altLang="ja-JP" sz="1176" dirty="0">
                <a:gradFill>
                  <a:gsLst>
                    <a:gs pos="2917">
                      <a:schemeClr val="tx1"/>
                    </a:gs>
                    <a:gs pos="30000">
                      <a:schemeClr val="tx1"/>
                    </a:gs>
                  </a:gsLst>
                  <a:lin ang="5400000" scaled="0"/>
                </a:gradFill>
              </a:rPr>
              <a:t>Batch </a:t>
            </a:r>
            <a:r>
              <a:rPr lang="ja-JP" altLang="en-US" sz="1176" dirty="0">
                <a:gradFill>
                  <a:gsLst>
                    <a:gs pos="2917">
                      <a:schemeClr val="tx1"/>
                    </a:gs>
                    <a:gs pos="30000">
                      <a:schemeClr val="tx1"/>
                    </a:gs>
                  </a:gsLst>
                  <a:lin ang="5400000" scaled="0"/>
                </a:gradFill>
              </a:rPr>
              <a:t>サービスにクエリを実行する効率的な方法を利用できます。</a:t>
            </a:r>
          </a:p>
        </p:txBody>
      </p:sp>
    </p:spTree>
    <p:extLst>
      <p:ext uri="{BB962C8B-B14F-4D97-AF65-F5344CB8AC3E}">
        <p14:creationId xmlns:p14="http://schemas.microsoft.com/office/powerpoint/2010/main" val="196240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ホームベース 3"/>
          <p:cNvSpPr/>
          <p:nvPr/>
        </p:nvSpPr>
        <p:spPr>
          <a:xfrm>
            <a:off x="-1" y="5581934"/>
            <a:ext cx="12191999" cy="128842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dirty="0">
                <a:solidFill>
                  <a:srgbClr val="FFFFFF"/>
                </a:solidFill>
              </a:rPr>
              <a:t>全てに影響するベースアップ</a:t>
            </a:r>
          </a:p>
        </p:txBody>
      </p:sp>
      <p:sp>
        <p:nvSpPr>
          <p:cNvPr id="3" name="ホームベース 2"/>
          <p:cNvSpPr/>
          <p:nvPr/>
        </p:nvSpPr>
        <p:spPr>
          <a:xfrm>
            <a:off x="-2" y="4182170"/>
            <a:ext cx="12191999" cy="1288423"/>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dirty="0">
                <a:solidFill>
                  <a:srgbClr val="FFFFFF"/>
                </a:solidFill>
              </a:rPr>
              <a:t>サービス運用</a:t>
            </a:r>
          </a:p>
        </p:txBody>
      </p:sp>
      <p:sp>
        <p:nvSpPr>
          <p:cNvPr id="2" name="正方形/長方形 1"/>
          <p:cNvSpPr/>
          <p:nvPr>
            <p:custDataLst>
              <p:tags r:id="rId1"/>
            </p:custDataLst>
          </p:nvPr>
        </p:nvSpPr>
        <p:spPr>
          <a:xfrm>
            <a:off x="0" y="4182170"/>
            <a:ext cx="1208314" cy="2688187"/>
          </a:xfrm>
          <a:prstGeom prst="rect">
            <a:avLst/>
          </a:prstGeom>
          <a:solidFill>
            <a:srgbClr val="00723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dirty="0">
                <a:solidFill>
                  <a:srgbClr val="FFFFFF"/>
                </a:solidFill>
              </a:rPr>
              <a:t>IaaS</a:t>
            </a:r>
            <a:endParaRPr lang="ja-JP" altLang="en-US" sz="3600" dirty="0">
              <a:solidFill>
                <a:srgbClr val="FFFFFF"/>
              </a:solidFill>
            </a:endParaRPr>
          </a:p>
        </p:txBody>
      </p:sp>
      <p:sp>
        <p:nvSpPr>
          <p:cNvPr id="5" name="タイトル 4"/>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14489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decel="10000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solidFill>
            <a:schemeClr val="bg1"/>
          </a:solidFill>
        </p:spPr>
        <p:txBody>
          <a:bodyPr/>
          <a:lstStyle/>
          <a:p>
            <a:r>
              <a:rPr lang="en-US" altLang="ja-JP" dirty="0">
                <a:latin typeface="+mj-lt"/>
                <a:ea typeface="+mj-ea"/>
              </a:rPr>
              <a:t>Azure</a:t>
            </a:r>
            <a:r>
              <a:rPr lang="ja-JP" altLang="en-US" dirty="0">
                <a:latin typeface="+mj-lt"/>
                <a:ea typeface="+mj-ea"/>
              </a:rPr>
              <a:t> </a:t>
            </a:r>
            <a:r>
              <a:rPr lang="en-US" altLang="ja-JP" dirty="0">
                <a:latin typeface="+mj-lt"/>
                <a:ea typeface="+mj-ea"/>
              </a:rPr>
              <a:t>Resource Manager</a:t>
            </a:r>
            <a:endParaRPr lang="ja-JP" altLang="en-US" dirty="0">
              <a:latin typeface="+mj-lt"/>
              <a:ea typeface="+mj-ea"/>
            </a:endParaRPr>
          </a:p>
        </p:txBody>
      </p:sp>
      <p:sp>
        <p:nvSpPr>
          <p:cNvPr id="35" name="テキスト プレースホルダー 5"/>
          <p:cNvSpPr>
            <a:spLocks noGrp="1"/>
          </p:cNvSpPr>
          <p:nvPr>
            <p:ph sz="quarter" idx="10"/>
          </p:nvPr>
        </p:nvSpPr>
        <p:spPr/>
        <p:txBody>
          <a:bodyPr/>
          <a:lstStyle/>
          <a:p>
            <a:r>
              <a:rPr kumimoji="1" lang="ja-JP" altLang="en-US" sz="3529" dirty="0"/>
              <a:t>クラウドファーストな</a:t>
            </a:r>
            <a:br>
              <a:rPr kumimoji="1" lang="en-US" altLang="ja-JP" sz="3529" dirty="0"/>
            </a:br>
            <a:r>
              <a:rPr kumimoji="1" lang="ja-JP" altLang="en-US" sz="3529" dirty="0"/>
              <a:t>新しい管理基盤</a:t>
            </a:r>
            <a:endParaRPr kumimoji="1" lang="en-US" altLang="ja-JP" sz="3529" dirty="0"/>
          </a:p>
          <a:p>
            <a:pPr lvl="1"/>
            <a:endParaRPr kumimoji="1" lang="en-US" altLang="ja-JP" sz="1961" dirty="0"/>
          </a:p>
          <a:p>
            <a:r>
              <a:rPr kumimoji="1" lang="ja-JP" altLang="en-US" sz="3529" dirty="0"/>
              <a:t>管理用 </a:t>
            </a:r>
            <a:r>
              <a:rPr kumimoji="1" lang="en-US" altLang="ja-JP" sz="3529" dirty="0"/>
              <a:t>API</a:t>
            </a:r>
            <a:r>
              <a:rPr kumimoji="1" lang="ja-JP" altLang="en-US" sz="3529" dirty="0"/>
              <a:t> を意識せずに</a:t>
            </a:r>
            <a:br>
              <a:rPr kumimoji="1" lang="en-US" altLang="ja-JP" sz="3529" dirty="0"/>
            </a:br>
            <a:r>
              <a:rPr kumimoji="1" lang="ja-JP" altLang="en-US" sz="3529" dirty="0"/>
              <a:t>管理の自動化が可能</a:t>
            </a:r>
            <a:endParaRPr kumimoji="1" lang="en-US" altLang="ja-JP" sz="3529" dirty="0"/>
          </a:p>
          <a:p>
            <a:endParaRPr kumimoji="1" lang="en-US" altLang="ja-JP" sz="3529" dirty="0"/>
          </a:p>
          <a:p>
            <a:r>
              <a:rPr kumimoji="1" lang="en-US" altLang="ja-JP" sz="3529" dirty="0"/>
              <a:t>Azure</a:t>
            </a:r>
            <a:r>
              <a:rPr kumimoji="1" lang="ja-JP" altLang="en-US" sz="3529" dirty="0"/>
              <a:t> </a:t>
            </a:r>
            <a:r>
              <a:rPr kumimoji="1" lang="en-US" altLang="ja-JP" sz="3529" dirty="0"/>
              <a:t>&amp;</a:t>
            </a:r>
            <a:r>
              <a:rPr kumimoji="1" lang="ja-JP" altLang="en-US" sz="3529" dirty="0"/>
              <a:t> </a:t>
            </a:r>
            <a:r>
              <a:rPr kumimoji="1" lang="en-US" altLang="ja-JP" sz="3529" dirty="0"/>
              <a:t>Azure</a:t>
            </a:r>
            <a:r>
              <a:rPr kumimoji="1" lang="ja-JP" altLang="en-US" sz="3529" dirty="0"/>
              <a:t> </a:t>
            </a:r>
            <a:r>
              <a:rPr kumimoji="1" lang="en-US" altLang="ja-JP" sz="3529" dirty="0"/>
              <a:t>Stack</a:t>
            </a:r>
            <a:r>
              <a:rPr kumimoji="1" lang="ja-JP" altLang="en-US" sz="3529" dirty="0"/>
              <a:t> に</a:t>
            </a:r>
            <a:br>
              <a:rPr kumimoji="1" lang="en-US" altLang="ja-JP" sz="3529" dirty="0"/>
            </a:br>
            <a:r>
              <a:rPr kumimoji="1" lang="ja-JP" altLang="en-US" sz="3529" dirty="0"/>
              <a:t>実装しハイブリッド活用</a:t>
            </a:r>
            <a:endParaRPr kumimoji="1" lang="en-US" altLang="ja-JP" dirty="0"/>
          </a:p>
          <a:p>
            <a:pPr lvl="1"/>
            <a:endParaRPr kumimoji="1" lang="en-US" altLang="ja-JP" dirty="0"/>
          </a:p>
        </p:txBody>
      </p:sp>
      <p:sp>
        <p:nvSpPr>
          <p:cNvPr id="5" name="Rectangle 42"/>
          <p:cNvSpPr/>
          <p:nvPr/>
        </p:nvSpPr>
        <p:spPr bwMode="auto">
          <a:xfrm>
            <a:off x="6132513" y="976497"/>
            <a:ext cx="6070953" cy="5880530"/>
          </a:xfrm>
          <a:prstGeom prst="rect">
            <a:avLst/>
          </a:prstGeom>
          <a:solidFill>
            <a:srgbClr val="00188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19" fontAlgn="base">
              <a:spcBef>
                <a:spcPct val="0"/>
              </a:spcBef>
              <a:spcAft>
                <a:spcPct val="0"/>
              </a:spcAft>
            </a:pPr>
            <a:endParaRPr lang="en-US" sz="2000" dirty="0">
              <a:gradFill flip="none" rotWithShape="1">
                <a:gsLst>
                  <a:gs pos="16814">
                    <a:srgbClr val="FFFFFF"/>
                  </a:gs>
                  <a:gs pos="46000">
                    <a:srgbClr val="FFFFFF"/>
                  </a:gs>
                </a:gsLst>
                <a:lin ang="5400000" scaled="0"/>
                <a:tileRect/>
              </a:gradFill>
            </a:endParaRPr>
          </a:p>
        </p:txBody>
      </p:sp>
      <p:grpSp>
        <p:nvGrpSpPr>
          <p:cNvPr id="7" name="Group 44"/>
          <p:cNvGrpSpPr/>
          <p:nvPr/>
        </p:nvGrpSpPr>
        <p:grpSpPr>
          <a:xfrm>
            <a:off x="10585267" y="4699886"/>
            <a:ext cx="767184" cy="1023373"/>
            <a:chOff x="14859000" y="2317750"/>
            <a:chExt cx="3532188" cy="4711701"/>
          </a:xfrm>
          <a:solidFill>
            <a:schemeClr val="bg1"/>
          </a:solidFill>
        </p:grpSpPr>
        <p:sp>
          <p:nvSpPr>
            <p:cNvPr id="8" name="Freeform 5"/>
            <p:cNvSpPr>
              <a:spLocks noEditPoints="1"/>
            </p:cNvSpPr>
            <p:nvPr/>
          </p:nvSpPr>
          <p:spPr bwMode="auto">
            <a:xfrm>
              <a:off x="14859000" y="4306888"/>
              <a:ext cx="2214563" cy="2722563"/>
            </a:xfrm>
            <a:custGeom>
              <a:avLst/>
              <a:gdLst>
                <a:gd name="T0" fmla="*/ 0 w 1395"/>
                <a:gd name="T1" fmla="*/ 0 h 1715"/>
                <a:gd name="T2" fmla="*/ 0 w 1395"/>
                <a:gd name="T3" fmla="*/ 1715 h 1715"/>
                <a:gd name="T4" fmla="*/ 452 w 1395"/>
                <a:gd name="T5" fmla="*/ 1715 h 1715"/>
                <a:gd name="T6" fmla="*/ 452 w 1395"/>
                <a:gd name="T7" fmla="*/ 1364 h 1715"/>
                <a:gd name="T8" fmla="*/ 635 w 1395"/>
                <a:gd name="T9" fmla="*/ 1364 h 1715"/>
                <a:gd name="T10" fmla="*/ 635 w 1395"/>
                <a:gd name="T11" fmla="*/ 1715 h 1715"/>
                <a:gd name="T12" fmla="*/ 768 w 1395"/>
                <a:gd name="T13" fmla="*/ 1715 h 1715"/>
                <a:gd name="T14" fmla="*/ 768 w 1395"/>
                <a:gd name="T15" fmla="*/ 1364 h 1715"/>
                <a:gd name="T16" fmla="*/ 950 w 1395"/>
                <a:gd name="T17" fmla="*/ 1364 h 1715"/>
                <a:gd name="T18" fmla="*/ 950 w 1395"/>
                <a:gd name="T19" fmla="*/ 1715 h 1715"/>
                <a:gd name="T20" fmla="*/ 1395 w 1395"/>
                <a:gd name="T21" fmla="*/ 1715 h 1715"/>
                <a:gd name="T22" fmla="*/ 1395 w 1395"/>
                <a:gd name="T23" fmla="*/ 0 h 1715"/>
                <a:gd name="T24" fmla="*/ 0 w 1395"/>
                <a:gd name="T25" fmla="*/ 0 h 1715"/>
                <a:gd name="T26" fmla="*/ 1263 w 1395"/>
                <a:gd name="T27" fmla="*/ 1253 h 1715"/>
                <a:gd name="T28" fmla="*/ 137 w 1395"/>
                <a:gd name="T29" fmla="*/ 1253 h 1715"/>
                <a:gd name="T30" fmla="*/ 137 w 1395"/>
                <a:gd name="T31" fmla="*/ 1070 h 1715"/>
                <a:gd name="T32" fmla="*/ 1263 w 1395"/>
                <a:gd name="T33" fmla="*/ 1070 h 1715"/>
                <a:gd name="T34" fmla="*/ 1263 w 1395"/>
                <a:gd name="T35" fmla="*/ 1253 h 1715"/>
                <a:gd name="T36" fmla="*/ 1263 w 1395"/>
                <a:gd name="T37" fmla="*/ 940 h 1715"/>
                <a:gd name="T38" fmla="*/ 137 w 1395"/>
                <a:gd name="T39" fmla="*/ 940 h 1715"/>
                <a:gd name="T40" fmla="*/ 137 w 1395"/>
                <a:gd name="T41" fmla="*/ 758 h 1715"/>
                <a:gd name="T42" fmla="*/ 1263 w 1395"/>
                <a:gd name="T43" fmla="*/ 758 h 1715"/>
                <a:gd name="T44" fmla="*/ 1263 w 1395"/>
                <a:gd name="T45" fmla="*/ 940 h 1715"/>
                <a:gd name="T46" fmla="*/ 1263 w 1395"/>
                <a:gd name="T47" fmla="*/ 627 h 1715"/>
                <a:gd name="T48" fmla="*/ 137 w 1395"/>
                <a:gd name="T49" fmla="*/ 627 h 1715"/>
                <a:gd name="T50" fmla="*/ 137 w 1395"/>
                <a:gd name="T51" fmla="*/ 445 h 1715"/>
                <a:gd name="T52" fmla="*/ 1263 w 1395"/>
                <a:gd name="T53" fmla="*/ 445 h 1715"/>
                <a:gd name="T54" fmla="*/ 1263 w 1395"/>
                <a:gd name="T55" fmla="*/ 627 h 1715"/>
                <a:gd name="T56" fmla="*/ 1263 w 1395"/>
                <a:gd name="T57" fmla="*/ 315 h 1715"/>
                <a:gd name="T58" fmla="*/ 137 w 1395"/>
                <a:gd name="T59" fmla="*/ 315 h 1715"/>
                <a:gd name="T60" fmla="*/ 137 w 1395"/>
                <a:gd name="T61" fmla="*/ 133 h 1715"/>
                <a:gd name="T62" fmla="*/ 1263 w 1395"/>
                <a:gd name="T63" fmla="*/ 133 h 1715"/>
                <a:gd name="T64" fmla="*/ 1263 w 1395"/>
                <a:gd name="T65" fmla="*/ 315 h 1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5" h="1715">
                  <a:moveTo>
                    <a:pt x="0" y="0"/>
                  </a:moveTo>
                  <a:lnTo>
                    <a:pt x="0" y="1715"/>
                  </a:lnTo>
                  <a:lnTo>
                    <a:pt x="452" y="1715"/>
                  </a:lnTo>
                  <a:lnTo>
                    <a:pt x="452" y="1364"/>
                  </a:lnTo>
                  <a:lnTo>
                    <a:pt x="635" y="1364"/>
                  </a:lnTo>
                  <a:lnTo>
                    <a:pt x="635" y="1715"/>
                  </a:lnTo>
                  <a:lnTo>
                    <a:pt x="768" y="1715"/>
                  </a:lnTo>
                  <a:lnTo>
                    <a:pt x="768" y="1364"/>
                  </a:lnTo>
                  <a:lnTo>
                    <a:pt x="950" y="1364"/>
                  </a:lnTo>
                  <a:lnTo>
                    <a:pt x="950" y="1715"/>
                  </a:lnTo>
                  <a:lnTo>
                    <a:pt x="1395" y="1715"/>
                  </a:lnTo>
                  <a:lnTo>
                    <a:pt x="1395" y="0"/>
                  </a:lnTo>
                  <a:lnTo>
                    <a:pt x="0" y="0"/>
                  </a:lnTo>
                  <a:close/>
                  <a:moveTo>
                    <a:pt x="1263" y="1253"/>
                  </a:moveTo>
                  <a:lnTo>
                    <a:pt x="137" y="1253"/>
                  </a:lnTo>
                  <a:lnTo>
                    <a:pt x="137" y="1070"/>
                  </a:lnTo>
                  <a:lnTo>
                    <a:pt x="1263" y="1070"/>
                  </a:lnTo>
                  <a:lnTo>
                    <a:pt x="1263" y="1253"/>
                  </a:lnTo>
                  <a:close/>
                  <a:moveTo>
                    <a:pt x="1263" y="940"/>
                  </a:moveTo>
                  <a:lnTo>
                    <a:pt x="137" y="940"/>
                  </a:lnTo>
                  <a:lnTo>
                    <a:pt x="137" y="758"/>
                  </a:lnTo>
                  <a:lnTo>
                    <a:pt x="1263" y="758"/>
                  </a:lnTo>
                  <a:lnTo>
                    <a:pt x="1263" y="940"/>
                  </a:lnTo>
                  <a:close/>
                  <a:moveTo>
                    <a:pt x="1263" y="627"/>
                  </a:moveTo>
                  <a:lnTo>
                    <a:pt x="137" y="627"/>
                  </a:lnTo>
                  <a:lnTo>
                    <a:pt x="137" y="445"/>
                  </a:lnTo>
                  <a:lnTo>
                    <a:pt x="1263" y="445"/>
                  </a:lnTo>
                  <a:lnTo>
                    <a:pt x="1263" y="627"/>
                  </a:lnTo>
                  <a:close/>
                  <a:moveTo>
                    <a:pt x="1263" y="315"/>
                  </a:moveTo>
                  <a:lnTo>
                    <a:pt x="137" y="315"/>
                  </a:lnTo>
                  <a:lnTo>
                    <a:pt x="137" y="133"/>
                  </a:lnTo>
                  <a:lnTo>
                    <a:pt x="1263" y="133"/>
                  </a:lnTo>
                  <a:lnTo>
                    <a:pt x="1263" y="3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FFFFFF"/>
                </a:solidFill>
              </a:endParaRPr>
            </a:p>
          </p:txBody>
        </p:sp>
        <p:sp>
          <p:nvSpPr>
            <p:cNvPr id="9" name="Freeform 6"/>
            <p:cNvSpPr>
              <a:spLocks noEditPoints="1"/>
            </p:cNvSpPr>
            <p:nvPr/>
          </p:nvSpPr>
          <p:spPr bwMode="auto">
            <a:xfrm>
              <a:off x="16179800" y="2317750"/>
              <a:ext cx="2211388" cy="4711700"/>
            </a:xfrm>
            <a:custGeom>
              <a:avLst/>
              <a:gdLst>
                <a:gd name="T0" fmla="*/ 0 w 1393"/>
                <a:gd name="T1" fmla="*/ 0 h 2968"/>
                <a:gd name="T2" fmla="*/ 0 w 1393"/>
                <a:gd name="T3" fmla="*/ 1158 h 2968"/>
                <a:gd name="T4" fmla="*/ 137 w 1393"/>
                <a:gd name="T5" fmla="*/ 1158 h 2968"/>
                <a:gd name="T6" fmla="*/ 137 w 1393"/>
                <a:gd name="T7" fmla="*/ 1073 h 2968"/>
                <a:gd name="T8" fmla="*/ 1263 w 1393"/>
                <a:gd name="T9" fmla="*/ 1073 h 2968"/>
                <a:gd name="T10" fmla="*/ 1263 w 1393"/>
                <a:gd name="T11" fmla="*/ 1253 h 2968"/>
                <a:gd name="T12" fmla="*/ 696 w 1393"/>
                <a:gd name="T13" fmla="*/ 1253 h 2968"/>
                <a:gd name="T14" fmla="*/ 696 w 1393"/>
                <a:gd name="T15" fmla="*/ 1386 h 2968"/>
                <a:gd name="T16" fmla="*/ 1263 w 1393"/>
                <a:gd name="T17" fmla="*/ 1386 h 2968"/>
                <a:gd name="T18" fmla="*/ 1263 w 1393"/>
                <a:gd name="T19" fmla="*/ 1568 h 2968"/>
                <a:gd name="T20" fmla="*/ 696 w 1393"/>
                <a:gd name="T21" fmla="*/ 1568 h 2968"/>
                <a:gd name="T22" fmla="*/ 696 w 1393"/>
                <a:gd name="T23" fmla="*/ 1698 h 2968"/>
                <a:gd name="T24" fmla="*/ 1263 w 1393"/>
                <a:gd name="T25" fmla="*/ 1698 h 2968"/>
                <a:gd name="T26" fmla="*/ 1263 w 1393"/>
                <a:gd name="T27" fmla="*/ 1880 h 2968"/>
                <a:gd name="T28" fmla="*/ 696 w 1393"/>
                <a:gd name="T29" fmla="*/ 1880 h 2968"/>
                <a:gd name="T30" fmla="*/ 696 w 1393"/>
                <a:gd name="T31" fmla="*/ 2011 h 2968"/>
                <a:gd name="T32" fmla="*/ 1263 w 1393"/>
                <a:gd name="T33" fmla="*/ 2011 h 2968"/>
                <a:gd name="T34" fmla="*/ 1263 w 1393"/>
                <a:gd name="T35" fmla="*/ 2193 h 2968"/>
                <a:gd name="T36" fmla="*/ 696 w 1393"/>
                <a:gd name="T37" fmla="*/ 2193 h 2968"/>
                <a:gd name="T38" fmla="*/ 696 w 1393"/>
                <a:gd name="T39" fmla="*/ 2323 h 2968"/>
                <a:gd name="T40" fmla="*/ 1263 w 1393"/>
                <a:gd name="T41" fmla="*/ 2323 h 2968"/>
                <a:gd name="T42" fmla="*/ 1263 w 1393"/>
                <a:gd name="T43" fmla="*/ 2506 h 2968"/>
                <a:gd name="T44" fmla="*/ 696 w 1393"/>
                <a:gd name="T45" fmla="*/ 2506 h 2968"/>
                <a:gd name="T46" fmla="*/ 696 w 1393"/>
                <a:gd name="T47" fmla="*/ 2968 h 2968"/>
                <a:gd name="T48" fmla="*/ 767 w 1393"/>
                <a:gd name="T49" fmla="*/ 2968 h 2968"/>
                <a:gd name="T50" fmla="*/ 767 w 1393"/>
                <a:gd name="T51" fmla="*/ 2617 h 2968"/>
                <a:gd name="T52" fmla="*/ 947 w 1393"/>
                <a:gd name="T53" fmla="*/ 2617 h 2968"/>
                <a:gd name="T54" fmla="*/ 947 w 1393"/>
                <a:gd name="T55" fmla="*/ 2968 h 2968"/>
                <a:gd name="T56" fmla="*/ 1393 w 1393"/>
                <a:gd name="T57" fmla="*/ 2968 h 2968"/>
                <a:gd name="T58" fmla="*/ 1393 w 1393"/>
                <a:gd name="T59" fmla="*/ 0 h 2968"/>
                <a:gd name="T60" fmla="*/ 0 w 1393"/>
                <a:gd name="T61" fmla="*/ 0 h 2968"/>
                <a:gd name="T62" fmla="*/ 1263 w 1393"/>
                <a:gd name="T63" fmla="*/ 940 h 2968"/>
                <a:gd name="T64" fmla="*/ 137 w 1393"/>
                <a:gd name="T65" fmla="*/ 940 h 2968"/>
                <a:gd name="T66" fmla="*/ 137 w 1393"/>
                <a:gd name="T67" fmla="*/ 760 h 2968"/>
                <a:gd name="T68" fmla="*/ 1263 w 1393"/>
                <a:gd name="T69" fmla="*/ 760 h 2968"/>
                <a:gd name="T70" fmla="*/ 1263 w 1393"/>
                <a:gd name="T71" fmla="*/ 940 h 2968"/>
                <a:gd name="T72" fmla="*/ 1263 w 1393"/>
                <a:gd name="T73" fmla="*/ 632 h 2968"/>
                <a:gd name="T74" fmla="*/ 137 w 1393"/>
                <a:gd name="T75" fmla="*/ 632 h 2968"/>
                <a:gd name="T76" fmla="*/ 137 w 1393"/>
                <a:gd name="T77" fmla="*/ 450 h 2968"/>
                <a:gd name="T78" fmla="*/ 1263 w 1393"/>
                <a:gd name="T79" fmla="*/ 450 h 2968"/>
                <a:gd name="T80" fmla="*/ 1263 w 1393"/>
                <a:gd name="T81" fmla="*/ 632 h 2968"/>
                <a:gd name="T82" fmla="*/ 1263 w 1393"/>
                <a:gd name="T83" fmla="*/ 320 h 2968"/>
                <a:gd name="T84" fmla="*/ 137 w 1393"/>
                <a:gd name="T85" fmla="*/ 320 h 2968"/>
                <a:gd name="T86" fmla="*/ 137 w 1393"/>
                <a:gd name="T87" fmla="*/ 137 h 2968"/>
                <a:gd name="T88" fmla="*/ 1263 w 1393"/>
                <a:gd name="T89" fmla="*/ 137 h 2968"/>
                <a:gd name="T90" fmla="*/ 1263 w 1393"/>
                <a:gd name="T91" fmla="*/ 320 h 2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93" h="2968">
                  <a:moveTo>
                    <a:pt x="0" y="0"/>
                  </a:moveTo>
                  <a:lnTo>
                    <a:pt x="0" y="1158"/>
                  </a:lnTo>
                  <a:lnTo>
                    <a:pt x="137" y="1158"/>
                  </a:lnTo>
                  <a:lnTo>
                    <a:pt x="137" y="1073"/>
                  </a:lnTo>
                  <a:lnTo>
                    <a:pt x="1263" y="1073"/>
                  </a:lnTo>
                  <a:lnTo>
                    <a:pt x="1263" y="1253"/>
                  </a:lnTo>
                  <a:lnTo>
                    <a:pt x="696" y="1253"/>
                  </a:lnTo>
                  <a:lnTo>
                    <a:pt x="696" y="1386"/>
                  </a:lnTo>
                  <a:lnTo>
                    <a:pt x="1263" y="1386"/>
                  </a:lnTo>
                  <a:lnTo>
                    <a:pt x="1263" y="1568"/>
                  </a:lnTo>
                  <a:lnTo>
                    <a:pt x="696" y="1568"/>
                  </a:lnTo>
                  <a:lnTo>
                    <a:pt x="696" y="1698"/>
                  </a:lnTo>
                  <a:lnTo>
                    <a:pt x="1263" y="1698"/>
                  </a:lnTo>
                  <a:lnTo>
                    <a:pt x="1263" y="1880"/>
                  </a:lnTo>
                  <a:lnTo>
                    <a:pt x="696" y="1880"/>
                  </a:lnTo>
                  <a:lnTo>
                    <a:pt x="696" y="2011"/>
                  </a:lnTo>
                  <a:lnTo>
                    <a:pt x="1263" y="2011"/>
                  </a:lnTo>
                  <a:lnTo>
                    <a:pt x="1263" y="2193"/>
                  </a:lnTo>
                  <a:lnTo>
                    <a:pt x="696" y="2193"/>
                  </a:lnTo>
                  <a:lnTo>
                    <a:pt x="696" y="2323"/>
                  </a:lnTo>
                  <a:lnTo>
                    <a:pt x="1263" y="2323"/>
                  </a:lnTo>
                  <a:lnTo>
                    <a:pt x="1263" y="2506"/>
                  </a:lnTo>
                  <a:lnTo>
                    <a:pt x="696" y="2506"/>
                  </a:lnTo>
                  <a:lnTo>
                    <a:pt x="696" y="2968"/>
                  </a:lnTo>
                  <a:lnTo>
                    <a:pt x="767" y="2968"/>
                  </a:lnTo>
                  <a:lnTo>
                    <a:pt x="767" y="2617"/>
                  </a:lnTo>
                  <a:lnTo>
                    <a:pt x="947" y="2617"/>
                  </a:lnTo>
                  <a:lnTo>
                    <a:pt x="947" y="2968"/>
                  </a:lnTo>
                  <a:lnTo>
                    <a:pt x="1393" y="2968"/>
                  </a:lnTo>
                  <a:lnTo>
                    <a:pt x="1393" y="0"/>
                  </a:lnTo>
                  <a:lnTo>
                    <a:pt x="0" y="0"/>
                  </a:lnTo>
                  <a:close/>
                  <a:moveTo>
                    <a:pt x="1263" y="940"/>
                  </a:moveTo>
                  <a:lnTo>
                    <a:pt x="137" y="940"/>
                  </a:lnTo>
                  <a:lnTo>
                    <a:pt x="137" y="760"/>
                  </a:lnTo>
                  <a:lnTo>
                    <a:pt x="1263" y="760"/>
                  </a:lnTo>
                  <a:lnTo>
                    <a:pt x="1263" y="940"/>
                  </a:lnTo>
                  <a:close/>
                  <a:moveTo>
                    <a:pt x="1263" y="632"/>
                  </a:moveTo>
                  <a:lnTo>
                    <a:pt x="137" y="632"/>
                  </a:lnTo>
                  <a:lnTo>
                    <a:pt x="137" y="450"/>
                  </a:lnTo>
                  <a:lnTo>
                    <a:pt x="1263" y="450"/>
                  </a:lnTo>
                  <a:lnTo>
                    <a:pt x="1263" y="632"/>
                  </a:lnTo>
                  <a:close/>
                  <a:moveTo>
                    <a:pt x="1263" y="320"/>
                  </a:moveTo>
                  <a:lnTo>
                    <a:pt x="137" y="320"/>
                  </a:lnTo>
                  <a:lnTo>
                    <a:pt x="137" y="137"/>
                  </a:lnTo>
                  <a:lnTo>
                    <a:pt x="1263" y="137"/>
                  </a:lnTo>
                  <a:lnTo>
                    <a:pt x="1263" y="3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sz="1765">
                <a:solidFill>
                  <a:srgbClr val="FFFFFF"/>
                </a:solidFill>
              </a:endParaRPr>
            </a:p>
          </p:txBody>
        </p:sp>
      </p:grpSp>
      <p:sp>
        <p:nvSpPr>
          <p:cNvPr id="10" name="Freeform 10"/>
          <p:cNvSpPr>
            <a:spLocks/>
          </p:cNvSpPr>
          <p:nvPr/>
        </p:nvSpPr>
        <p:spPr bwMode="auto">
          <a:xfrm>
            <a:off x="6786026" y="4897001"/>
            <a:ext cx="1201503" cy="790848"/>
          </a:xfrm>
          <a:custGeom>
            <a:avLst/>
            <a:gdLst>
              <a:gd name="T0" fmla="*/ 1471 w 1751"/>
              <a:gd name="T1" fmla="*/ 505 h 1151"/>
              <a:gd name="T2" fmla="*/ 1471 w 1751"/>
              <a:gd name="T3" fmla="*/ 482 h 1151"/>
              <a:gd name="T4" fmla="*/ 988 w 1751"/>
              <a:gd name="T5" fmla="*/ 0 h 1151"/>
              <a:gd name="T6" fmla="*/ 585 w 1751"/>
              <a:gd name="T7" fmla="*/ 215 h 1151"/>
              <a:gd name="T8" fmla="*/ 453 w 1751"/>
              <a:gd name="T9" fmla="*/ 180 h 1151"/>
              <a:gd name="T10" fmla="*/ 298 w 1751"/>
              <a:gd name="T11" fmla="*/ 227 h 1151"/>
              <a:gd name="T12" fmla="*/ 173 w 1751"/>
              <a:gd name="T13" fmla="*/ 453 h 1151"/>
              <a:gd name="T14" fmla="*/ 0 w 1751"/>
              <a:gd name="T15" fmla="*/ 772 h 1151"/>
              <a:gd name="T16" fmla="*/ 338 w 1751"/>
              <a:gd name="T17" fmla="*/ 1151 h 1151"/>
              <a:gd name="T18" fmla="*/ 379 w 1751"/>
              <a:gd name="T19" fmla="*/ 1151 h 1151"/>
              <a:gd name="T20" fmla="*/ 418 w 1751"/>
              <a:gd name="T21" fmla="*/ 1151 h 1151"/>
              <a:gd name="T22" fmla="*/ 1207 w 1751"/>
              <a:gd name="T23" fmla="*/ 1151 h 1151"/>
              <a:gd name="T24" fmla="*/ 1222 w 1751"/>
              <a:gd name="T25" fmla="*/ 1151 h 1151"/>
              <a:gd name="T26" fmla="*/ 1242 w 1751"/>
              <a:gd name="T27" fmla="*/ 1151 h 1151"/>
              <a:gd name="T28" fmla="*/ 1300 w 1751"/>
              <a:gd name="T29" fmla="*/ 1151 h 1151"/>
              <a:gd name="T30" fmla="*/ 1426 w 1751"/>
              <a:gd name="T31" fmla="*/ 1151 h 1151"/>
              <a:gd name="T32" fmla="*/ 1751 w 1751"/>
              <a:gd name="T33" fmla="*/ 826 h 1151"/>
              <a:gd name="T34" fmla="*/ 1471 w 1751"/>
              <a:gd name="T35" fmla="*/ 505 h 1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1" h="1151">
                <a:moveTo>
                  <a:pt x="1471" y="505"/>
                </a:moveTo>
                <a:cubicBezTo>
                  <a:pt x="1471" y="498"/>
                  <a:pt x="1471" y="489"/>
                  <a:pt x="1471" y="482"/>
                </a:cubicBezTo>
                <a:cubicBezTo>
                  <a:pt x="1471" y="215"/>
                  <a:pt x="1255" y="0"/>
                  <a:pt x="988" y="0"/>
                </a:cubicBezTo>
                <a:cubicBezTo>
                  <a:pt x="820" y="0"/>
                  <a:pt x="672" y="86"/>
                  <a:pt x="585" y="215"/>
                </a:cubicBezTo>
                <a:cubicBezTo>
                  <a:pt x="547" y="193"/>
                  <a:pt x="502" y="180"/>
                  <a:pt x="453" y="180"/>
                </a:cubicBezTo>
                <a:cubicBezTo>
                  <a:pt x="395" y="180"/>
                  <a:pt x="342" y="197"/>
                  <a:pt x="298" y="227"/>
                </a:cubicBezTo>
                <a:cubicBezTo>
                  <a:pt x="224" y="276"/>
                  <a:pt x="175" y="359"/>
                  <a:pt x="173" y="453"/>
                </a:cubicBezTo>
                <a:cubicBezTo>
                  <a:pt x="70" y="521"/>
                  <a:pt x="0" y="640"/>
                  <a:pt x="0" y="772"/>
                </a:cubicBezTo>
                <a:cubicBezTo>
                  <a:pt x="0" y="968"/>
                  <a:pt x="148" y="1129"/>
                  <a:pt x="338" y="1151"/>
                </a:cubicBezTo>
                <a:cubicBezTo>
                  <a:pt x="350" y="1151"/>
                  <a:pt x="367" y="1151"/>
                  <a:pt x="379" y="1151"/>
                </a:cubicBezTo>
                <a:cubicBezTo>
                  <a:pt x="392" y="1151"/>
                  <a:pt x="405" y="1151"/>
                  <a:pt x="418" y="1151"/>
                </a:cubicBezTo>
                <a:cubicBezTo>
                  <a:pt x="595" y="1151"/>
                  <a:pt x="1010" y="1151"/>
                  <a:pt x="1207" y="1151"/>
                </a:cubicBezTo>
                <a:cubicBezTo>
                  <a:pt x="1213" y="1151"/>
                  <a:pt x="1218" y="1151"/>
                  <a:pt x="1222" y="1151"/>
                </a:cubicBezTo>
                <a:cubicBezTo>
                  <a:pt x="1242" y="1151"/>
                  <a:pt x="1242" y="1151"/>
                  <a:pt x="1242" y="1151"/>
                </a:cubicBezTo>
                <a:cubicBezTo>
                  <a:pt x="1252" y="1151"/>
                  <a:pt x="1281" y="1151"/>
                  <a:pt x="1300" y="1151"/>
                </a:cubicBezTo>
                <a:cubicBezTo>
                  <a:pt x="1426" y="1151"/>
                  <a:pt x="1426" y="1151"/>
                  <a:pt x="1426" y="1151"/>
                </a:cubicBezTo>
                <a:cubicBezTo>
                  <a:pt x="1606" y="1148"/>
                  <a:pt x="1751" y="1003"/>
                  <a:pt x="1751" y="826"/>
                </a:cubicBezTo>
                <a:cubicBezTo>
                  <a:pt x="1751" y="662"/>
                  <a:pt x="1628" y="527"/>
                  <a:pt x="1471" y="505"/>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FFFFFF"/>
              </a:solidFill>
            </a:endParaRPr>
          </a:p>
        </p:txBody>
      </p:sp>
      <p:sp>
        <p:nvSpPr>
          <p:cNvPr id="12" name="Freeform 14"/>
          <p:cNvSpPr>
            <a:spLocks/>
          </p:cNvSpPr>
          <p:nvPr/>
        </p:nvSpPr>
        <p:spPr bwMode="auto">
          <a:xfrm>
            <a:off x="6907651" y="3377521"/>
            <a:ext cx="974962" cy="590096"/>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rgbClr val="FFFF00"/>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FFFFFF"/>
              </a:solidFill>
            </a:endParaRPr>
          </a:p>
        </p:txBody>
      </p:sp>
      <p:sp>
        <p:nvSpPr>
          <p:cNvPr id="15" name="Freeform 14"/>
          <p:cNvSpPr>
            <a:spLocks/>
          </p:cNvSpPr>
          <p:nvPr/>
        </p:nvSpPr>
        <p:spPr bwMode="auto">
          <a:xfrm>
            <a:off x="10408120" y="3377521"/>
            <a:ext cx="974962" cy="590096"/>
          </a:xfrm>
          <a:custGeom>
            <a:avLst/>
            <a:gdLst>
              <a:gd name="T0" fmla="*/ 700 w 868"/>
              <a:gd name="T1" fmla="*/ 187 h 524"/>
              <a:gd name="T2" fmla="*/ 650 w 868"/>
              <a:gd name="T3" fmla="*/ 195 h 524"/>
              <a:gd name="T4" fmla="*/ 483 w 868"/>
              <a:gd name="T5" fmla="*/ 89 h 524"/>
              <a:gd name="T6" fmla="*/ 463 w 868"/>
              <a:gd name="T7" fmla="*/ 90 h 524"/>
              <a:gd name="T8" fmla="*/ 424 w 868"/>
              <a:gd name="T9" fmla="*/ 47 h 524"/>
              <a:gd name="T10" fmla="*/ 268 w 868"/>
              <a:gd name="T11" fmla="*/ 15 h 524"/>
              <a:gd name="T12" fmla="*/ 153 w 868"/>
              <a:gd name="T13" fmla="*/ 114 h 524"/>
              <a:gd name="T14" fmla="*/ 128 w 868"/>
              <a:gd name="T15" fmla="*/ 112 h 524"/>
              <a:gd name="T16" fmla="*/ 0 w 868"/>
              <a:gd name="T17" fmla="*/ 240 h 524"/>
              <a:gd name="T18" fmla="*/ 128 w 868"/>
              <a:gd name="T19" fmla="*/ 368 h 524"/>
              <a:gd name="T20" fmla="*/ 435 w 868"/>
              <a:gd name="T21" fmla="*/ 368 h 524"/>
              <a:gd name="T22" fmla="*/ 493 w 868"/>
              <a:gd name="T23" fmla="*/ 411 h 524"/>
              <a:gd name="T24" fmla="*/ 554 w 868"/>
              <a:gd name="T25" fmla="*/ 350 h 524"/>
              <a:gd name="T26" fmla="*/ 493 w 868"/>
              <a:gd name="T27" fmla="*/ 290 h 524"/>
              <a:gd name="T28" fmla="*/ 435 w 868"/>
              <a:gd name="T29" fmla="*/ 333 h 524"/>
              <a:gd name="T30" fmla="*/ 128 w 868"/>
              <a:gd name="T31" fmla="*/ 333 h 524"/>
              <a:gd name="T32" fmla="*/ 35 w 868"/>
              <a:gd name="T33" fmla="*/ 240 h 524"/>
              <a:gd name="T34" fmla="*/ 128 w 868"/>
              <a:gd name="T35" fmla="*/ 147 h 524"/>
              <a:gd name="T36" fmla="*/ 172 w 868"/>
              <a:gd name="T37" fmla="*/ 158 h 524"/>
              <a:gd name="T38" fmla="*/ 183 w 868"/>
              <a:gd name="T39" fmla="*/ 135 h 524"/>
              <a:gd name="T40" fmla="*/ 183 w 868"/>
              <a:gd name="T41" fmla="*/ 135 h 524"/>
              <a:gd name="T42" fmla="*/ 184 w 868"/>
              <a:gd name="T43" fmla="*/ 131 h 524"/>
              <a:gd name="T44" fmla="*/ 186 w 868"/>
              <a:gd name="T45" fmla="*/ 126 h 524"/>
              <a:gd name="T46" fmla="*/ 186 w 868"/>
              <a:gd name="T47" fmla="*/ 126 h 524"/>
              <a:gd name="T48" fmla="*/ 277 w 868"/>
              <a:gd name="T49" fmla="*/ 49 h 524"/>
              <a:gd name="T50" fmla="*/ 402 w 868"/>
              <a:gd name="T51" fmla="*/ 74 h 524"/>
              <a:gd name="T52" fmla="*/ 425 w 868"/>
              <a:gd name="T53" fmla="*/ 98 h 524"/>
              <a:gd name="T54" fmla="*/ 305 w 868"/>
              <a:gd name="T55" fmla="*/ 223 h 524"/>
              <a:gd name="T56" fmla="*/ 297 w 868"/>
              <a:gd name="T57" fmla="*/ 223 h 524"/>
              <a:gd name="T58" fmla="*/ 178 w 868"/>
              <a:gd name="T59" fmla="*/ 281 h 524"/>
              <a:gd name="T60" fmla="*/ 405 w 868"/>
              <a:gd name="T61" fmla="*/ 281 h 524"/>
              <a:gd name="T62" fmla="*/ 493 w 868"/>
              <a:gd name="T63" fmla="*/ 239 h 524"/>
              <a:gd name="T64" fmla="*/ 605 w 868"/>
              <a:gd name="T65" fmla="*/ 350 h 524"/>
              <a:gd name="T66" fmla="*/ 493 w 868"/>
              <a:gd name="T67" fmla="*/ 462 h 524"/>
              <a:gd name="T68" fmla="*/ 405 w 868"/>
              <a:gd name="T69" fmla="*/ 419 h 524"/>
              <a:gd name="T70" fmla="*/ 154 w 868"/>
              <a:gd name="T71" fmla="*/ 419 h 524"/>
              <a:gd name="T72" fmla="*/ 297 w 868"/>
              <a:gd name="T73" fmla="*/ 524 h 524"/>
              <a:gd name="T74" fmla="*/ 701 w 868"/>
              <a:gd name="T75" fmla="*/ 524 h 524"/>
              <a:gd name="T76" fmla="*/ 701 w 868"/>
              <a:gd name="T77" fmla="*/ 524 h 524"/>
              <a:gd name="T78" fmla="*/ 868 w 868"/>
              <a:gd name="T79" fmla="*/ 356 h 524"/>
              <a:gd name="T80" fmla="*/ 700 w 868"/>
              <a:gd name="T81" fmla="*/ 187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8" h="524">
                <a:moveTo>
                  <a:pt x="700" y="187"/>
                </a:moveTo>
                <a:cubicBezTo>
                  <a:pt x="682" y="187"/>
                  <a:pt x="666" y="190"/>
                  <a:pt x="650" y="195"/>
                </a:cubicBezTo>
                <a:cubicBezTo>
                  <a:pt x="620" y="132"/>
                  <a:pt x="557" y="89"/>
                  <a:pt x="483" y="89"/>
                </a:cubicBezTo>
                <a:cubicBezTo>
                  <a:pt x="476" y="89"/>
                  <a:pt x="469" y="89"/>
                  <a:pt x="463" y="90"/>
                </a:cubicBezTo>
                <a:cubicBezTo>
                  <a:pt x="452" y="74"/>
                  <a:pt x="439" y="59"/>
                  <a:pt x="424" y="47"/>
                </a:cubicBezTo>
                <a:cubicBezTo>
                  <a:pt x="381" y="12"/>
                  <a:pt x="322" y="0"/>
                  <a:pt x="268" y="15"/>
                </a:cubicBezTo>
                <a:cubicBezTo>
                  <a:pt x="216" y="30"/>
                  <a:pt x="174" y="66"/>
                  <a:pt x="153" y="114"/>
                </a:cubicBezTo>
                <a:cubicBezTo>
                  <a:pt x="145" y="113"/>
                  <a:pt x="136" y="112"/>
                  <a:pt x="128" y="112"/>
                </a:cubicBezTo>
                <a:cubicBezTo>
                  <a:pt x="57" y="112"/>
                  <a:pt x="0" y="169"/>
                  <a:pt x="0" y="240"/>
                </a:cubicBezTo>
                <a:cubicBezTo>
                  <a:pt x="0" y="310"/>
                  <a:pt x="57" y="368"/>
                  <a:pt x="128" y="368"/>
                </a:cubicBezTo>
                <a:cubicBezTo>
                  <a:pt x="435" y="368"/>
                  <a:pt x="435" y="368"/>
                  <a:pt x="435" y="368"/>
                </a:cubicBezTo>
                <a:cubicBezTo>
                  <a:pt x="443" y="393"/>
                  <a:pt x="466" y="411"/>
                  <a:pt x="493" y="411"/>
                </a:cubicBezTo>
                <a:cubicBezTo>
                  <a:pt x="527" y="411"/>
                  <a:pt x="554" y="384"/>
                  <a:pt x="554" y="350"/>
                </a:cubicBezTo>
                <a:cubicBezTo>
                  <a:pt x="554" y="317"/>
                  <a:pt x="527" y="290"/>
                  <a:pt x="493" y="290"/>
                </a:cubicBezTo>
                <a:cubicBezTo>
                  <a:pt x="466" y="290"/>
                  <a:pt x="443" y="308"/>
                  <a:pt x="435" y="333"/>
                </a:cubicBezTo>
                <a:cubicBezTo>
                  <a:pt x="128" y="333"/>
                  <a:pt x="128" y="333"/>
                  <a:pt x="128" y="333"/>
                </a:cubicBezTo>
                <a:cubicBezTo>
                  <a:pt x="77" y="333"/>
                  <a:pt x="35" y="291"/>
                  <a:pt x="35" y="240"/>
                </a:cubicBezTo>
                <a:cubicBezTo>
                  <a:pt x="35" y="189"/>
                  <a:pt x="77" y="147"/>
                  <a:pt x="128" y="147"/>
                </a:cubicBezTo>
                <a:cubicBezTo>
                  <a:pt x="144" y="147"/>
                  <a:pt x="159" y="151"/>
                  <a:pt x="172" y="158"/>
                </a:cubicBezTo>
                <a:cubicBezTo>
                  <a:pt x="183" y="135"/>
                  <a:pt x="183" y="135"/>
                  <a:pt x="183" y="135"/>
                </a:cubicBezTo>
                <a:cubicBezTo>
                  <a:pt x="183" y="135"/>
                  <a:pt x="183" y="135"/>
                  <a:pt x="183" y="135"/>
                </a:cubicBezTo>
                <a:cubicBezTo>
                  <a:pt x="183" y="134"/>
                  <a:pt x="184" y="132"/>
                  <a:pt x="184" y="131"/>
                </a:cubicBezTo>
                <a:cubicBezTo>
                  <a:pt x="186" y="126"/>
                  <a:pt x="186" y="126"/>
                  <a:pt x="186" y="126"/>
                </a:cubicBezTo>
                <a:cubicBezTo>
                  <a:pt x="186" y="126"/>
                  <a:pt x="186" y="126"/>
                  <a:pt x="186" y="126"/>
                </a:cubicBezTo>
                <a:cubicBezTo>
                  <a:pt x="203" y="88"/>
                  <a:pt x="236" y="61"/>
                  <a:pt x="277" y="49"/>
                </a:cubicBezTo>
                <a:cubicBezTo>
                  <a:pt x="322" y="37"/>
                  <a:pt x="367" y="46"/>
                  <a:pt x="402" y="74"/>
                </a:cubicBezTo>
                <a:cubicBezTo>
                  <a:pt x="411" y="81"/>
                  <a:pt x="419" y="89"/>
                  <a:pt x="425" y="98"/>
                </a:cubicBezTo>
                <a:cubicBezTo>
                  <a:pt x="367" y="117"/>
                  <a:pt x="322" y="164"/>
                  <a:pt x="305" y="223"/>
                </a:cubicBezTo>
                <a:cubicBezTo>
                  <a:pt x="303" y="223"/>
                  <a:pt x="300" y="223"/>
                  <a:pt x="297" y="223"/>
                </a:cubicBezTo>
                <a:cubicBezTo>
                  <a:pt x="249" y="223"/>
                  <a:pt x="206" y="246"/>
                  <a:pt x="178" y="281"/>
                </a:cubicBezTo>
                <a:cubicBezTo>
                  <a:pt x="405" y="281"/>
                  <a:pt x="405" y="281"/>
                  <a:pt x="405" y="281"/>
                </a:cubicBezTo>
                <a:cubicBezTo>
                  <a:pt x="426" y="255"/>
                  <a:pt x="458" y="239"/>
                  <a:pt x="493" y="239"/>
                </a:cubicBezTo>
                <a:cubicBezTo>
                  <a:pt x="555" y="239"/>
                  <a:pt x="605" y="289"/>
                  <a:pt x="605" y="350"/>
                </a:cubicBezTo>
                <a:cubicBezTo>
                  <a:pt x="605" y="412"/>
                  <a:pt x="555" y="462"/>
                  <a:pt x="493" y="462"/>
                </a:cubicBezTo>
                <a:cubicBezTo>
                  <a:pt x="458" y="462"/>
                  <a:pt x="426" y="446"/>
                  <a:pt x="405" y="419"/>
                </a:cubicBezTo>
                <a:cubicBezTo>
                  <a:pt x="154" y="419"/>
                  <a:pt x="154" y="419"/>
                  <a:pt x="154" y="419"/>
                </a:cubicBezTo>
                <a:cubicBezTo>
                  <a:pt x="173" y="480"/>
                  <a:pt x="230" y="524"/>
                  <a:pt x="297" y="524"/>
                </a:cubicBezTo>
                <a:cubicBezTo>
                  <a:pt x="701" y="524"/>
                  <a:pt x="701" y="524"/>
                  <a:pt x="701" y="524"/>
                </a:cubicBezTo>
                <a:cubicBezTo>
                  <a:pt x="701" y="524"/>
                  <a:pt x="701" y="524"/>
                  <a:pt x="701" y="524"/>
                </a:cubicBezTo>
                <a:cubicBezTo>
                  <a:pt x="793" y="524"/>
                  <a:pt x="868" y="448"/>
                  <a:pt x="868" y="356"/>
                </a:cubicBezTo>
                <a:cubicBezTo>
                  <a:pt x="868" y="263"/>
                  <a:pt x="793" y="187"/>
                  <a:pt x="700" y="187"/>
                </a:cubicBezTo>
                <a:close/>
              </a:path>
            </a:pathLst>
          </a:custGeom>
          <a:solidFill>
            <a:srgbClr val="FFFF00"/>
          </a:solidFill>
          <a:ln>
            <a:noFill/>
          </a:ln>
        </p:spPr>
        <p:txBody>
          <a:bodyPr vert="horz" wrap="square" lIns="91427" tIns="45713" rIns="91427" bIns="45713" numCol="1" anchor="t" anchorCtr="0" compatLnSpc="1">
            <a:prstTxWarp prst="textNoShape">
              <a:avLst/>
            </a:prstTxWarp>
          </a:bodyPr>
          <a:lstStyle/>
          <a:p>
            <a:pPr defTabSz="914225"/>
            <a:endParaRPr lang="en-US" sz="1765">
              <a:solidFill>
                <a:srgbClr val="FFFFFF"/>
              </a:solidFill>
            </a:endParaRPr>
          </a:p>
        </p:txBody>
      </p:sp>
      <p:cxnSp>
        <p:nvCxnSpPr>
          <p:cNvPr id="31" name="Straight Connector 68"/>
          <p:cNvCxnSpPr/>
          <p:nvPr/>
        </p:nvCxnSpPr>
        <p:spPr bwMode="white">
          <a:xfrm flipV="1">
            <a:off x="7350493" y="4180366"/>
            <a:ext cx="0" cy="316617"/>
          </a:xfrm>
          <a:prstGeom prst="line">
            <a:avLst/>
          </a:prstGeom>
          <a:ln w="571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69"/>
          <p:cNvCxnSpPr/>
          <p:nvPr/>
        </p:nvCxnSpPr>
        <p:spPr bwMode="white">
          <a:xfrm flipV="1">
            <a:off x="11028354" y="4180366"/>
            <a:ext cx="0" cy="265825"/>
          </a:xfrm>
          <a:prstGeom prst="line">
            <a:avLst/>
          </a:prstGeom>
          <a:ln w="571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Freeform 26"/>
          <p:cNvSpPr>
            <a:spLocks/>
          </p:cNvSpPr>
          <p:nvPr/>
        </p:nvSpPr>
        <p:spPr bwMode="auto">
          <a:xfrm>
            <a:off x="8224981" y="3421585"/>
            <a:ext cx="2160382" cy="2150797"/>
          </a:xfrm>
          <a:custGeom>
            <a:avLst/>
            <a:gdLst>
              <a:gd name="T0" fmla="*/ 567 w 665"/>
              <a:gd name="T1" fmla="*/ 93 h 662"/>
              <a:gd name="T2" fmla="*/ 498 w 665"/>
              <a:gd name="T3" fmla="*/ 162 h 662"/>
              <a:gd name="T4" fmla="*/ 567 w 665"/>
              <a:gd name="T5" fmla="*/ 336 h 662"/>
              <a:gd name="T6" fmla="*/ 344 w 665"/>
              <a:gd name="T7" fmla="*/ 562 h 662"/>
              <a:gd name="T8" fmla="*/ 98 w 665"/>
              <a:gd name="T9" fmla="*/ 328 h 662"/>
              <a:gd name="T10" fmla="*/ 167 w 665"/>
              <a:gd name="T11" fmla="*/ 162 h 662"/>
              <a:gd name="T12" fmla="*/ 167 w 665"/>
              <a:gd name="T13" fmla="*/ 162 h 662"/>
              <a:gd name="T14" fmla="*/ 242 w 665"/>
              <a:gd name="T15" fmla="*/ 237 h 662"/>
              <a:gd name="T16" fmla="*/ 268 w 665"/>
              <a:gd name="T17" fmla="*/ 0 h 662"/>
              <a:gd name="T18" fmla="*/ 30 w 665"/>
              <a:gd name="T19" fmla="*/ 26 h 662"/>
              <a:gd name="T20" fmla="*/ 98 w 665"/>
              <a:gd name="T21" fmla="*/ 93 h 662"/>
              <a:gd name="T22" fmla="*/ 98 w 665"/>
              <a:gd name="T23" fmla="*/ 93 h 662"/>
              <a:gd name="T24" fmla="*/ 1 w 665"/>
              <a:gd name="T25" fmla="*/ 326 h 662"/>
              <a:gd name="T26" fmla="*/ 328 w 665"/>
              <a:gd name="T27" fmla="*/ 660 h 662"/>
              <a:gd name="T28" fmla="*/ 665 w 665"/>
              <a:gd name="T29" fmla="*/ 328 h 662"/>
              <a:gd name="T30" fmla="*/ 567 w 665"/>
              <a:gd name="T31" fmla="*/ 93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5" h="662">
                <a:moveTo>
                  <a:pt x="567" y="93"/>
                </a:moveTo>
                <a:cubicBezTo>
                  <a:pt x="498" y="162"/>
                  <a:pt x="498" y="162"/>
                  <a:pt x="498" y="162"/>
                </a:cubicBezTo>
                <a:cubicBezTo>
                  <a:pt x="542" y="206"/>
                  <a:pt x="569" y="268"/>
                  <a:pt x="567" y="336"/>
                </a:cubicBezTo>
                <a:cubicBezTo>
                  <a:pt x="563" y="457"/>
                  <a:pt x="465" y="556"/>
                  <a:pt x="344" y="562"/>
                </a:cubicBezTo>
                <a:cubicBezTo>
                  <a:pt x="209" y="568"/>
                  <a:pt x="98" y="461"/>
                  <a:pt x="98" y="328"/>
                </a:cubicBezTo>
                <a:cubicBezTo>
                  <a:pt x="98" y="263"/>
                  <a:pt x="125" y="205"/>
                  <a:pt x="167" y="162"/>
                </a:cubicBezTo>
                <a:cubicBezTo>
                  <a:pt x="167" y="162"/>
                  <a:pt x="167" y="162"/>
                  <a:pt x="167" y="162"/>
                </a:cubicBezTo>
                <a:cubicBezTo>
                  <a:pt x="242" y="237"/>
                  <a:pt x="242" y="237"/>
                  <a:pt x="242" y="237"/>
                </a:cubicBezTo>
                <a:cubicBezTo>
                  <a:pt x="268" y="0"/>
                  <a:pt x="268" y="0"/>
                  <a:pt x="268" y="0"/>
                </a:cubicBezTo>
                <a:cubicBezTo>
                  <a:pt x="30" y="26"/>
                  <a:pt x="30" y="26"/>
                  <a:pt x="30" y="26"/>
                </a:cubicBezTo>
                <a:cubicBezTo>
                  <a:pt x="98" y="93"/>
                  <a:pt x="98" y="93"/>
                  <a:pt x="98" y="93"/>
                </a:cubicBezTo>
                <a:cubicBezTo>
                  <a:pt x="98" y="93"/>
                  <a:pt x="98" y="93"/>
                  <a:pt x="98" y="93"/>
                </a:cubicBezTo>
                <a:cubicBezTo>
                  <a:pt x="38" y="153"/>
                  <a:pt x="1" y="235"/>
                  <a:pt x="1" y="326"/>
                </a:cubicBezTo>
                <a:cubicBezTo>
                  <a:pt x="0" y="507"/>
                  <a:pt x="147" y="657"/>
                  <a:pt x="328" y="660"/>
                </a:cubicBezTo>
                <a:cubicBezTo>
                  <a:pt x="513" y="662"/>
                  <a:pt x="665" y="513"/>
                  <a:pt x="665" y="328"/>
                </a:cubicBezTo>
                <a:cubicBezTo>
                  <a:pt x="665" y="236"/>
                  <a:pt x="627" y="153"/>
                  <a:pt x="567" y="93"/>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sz="1765">
              <a:solidFill>
                <a:srgbClr val="FFFFFF"/>
              </a:solidFill>
            </a:endParaRPr>
          </a:p>
        </p:txBody>
      </p:sp>
      <p:sp>
        <p:nvSpPr>
          <p:cNvPr id="2" name="テキスト ボックス 1"/>
          <p:cNvSpPr txBox="1"/>
          <p:nvPr/>
        </p:nvSpPr>
        <p:spPr bwMode="white">
          <a:xfrm>
            <a:off x="10014788" y="5851562"/>
            <a:ext cx="1915382"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solidFill>
                  <a:schemeClr val="bg1"/>
                </a:solidFill>
              </a:rPr>
              <a:t>Azure Stack</a:t>
            </a:r>
            <a:endParaRPr lang="ja-JP" altLang="en-US" sz="2353" dirty="0">
              <a:solidFill>
                <a:schemeClr val="bg1"/>
              </a:solidFill>
            </a:endParaRPr>
          </a:p>
        </p:txBody>
      </p:sp>
      <p:sp>
        <p:nvSpPr>
          <p:cNvPr id="36" name="テキスト ボックス 35"/>
          <p:cNvSpPr txBox="1"/>
          <p:nvPr/>
        </p:nvSpPr>
        <p:spPr bwMode="white">
          <a:xfrm>
            <a:off x="6370569" y="5837231"/>
            <a:ext cx="2474830" cy="615516"/>
          </a:xfrm>
          <a:prstGeom prst="rect">
            <a:avLst/>
          </a:prstGeom>
          <a:noFill/>
        </p:spPr>
        <p:txBody>
          <a:bodyPr wrap="none" lIns="179285" tIns="143428" rIns="179285" bIns="143428" rtlCol="0">
            <a:spAutoFit/>
          </a:bodyPr>
          <a:lstStyle/>
          <a:p>
            <a:pPr>
              <a:lnSpc>
                <a:spcPct val="90000"/>
              </a:lnSpc>
              <a:spcAft>
                <a:spcPts val="588"/>
              </a:spcAft>
            </a:pPr>
            <a:r>
              <a:rPr lang="en-US" altLang="ja-JP" sz="2353" dirty="0">
                <a:solidFill>
                  <a:schemeClr val="bg1"/>
                </a:solidFill>
              </a:rPr>
              <a:t>Microsoft Azure</a:t>
            </a:r>
            <a:endParaRPr lang="ja-JP" altLang="en-US" sz="2353" dirty="0">
              <a:solidFill>
                <a:schemeClr val="bg1"/>
              </a:solidFill>
            </a:endParaRPr>
          </a:p>
        </p:txBody>
      </p:sp>
      <p:sp>
        <p:nvSpPr>
          <p:cNvPr id="38" name="テキスト ボックス 37"/>
          <p:cNvSpPr txBox="1"/>
          <p:nvPr/>
        </p:nvSpPr>
        <p:spPr bwMode="white">
          <a:xfrm>
            <a:off x="8657514" y="4285017"/>
            <a:ext cx="1267251" cy="624573"/>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solidFill>
                  <a:schemeClr val="bg1"/>
                </a:solidFill>
              </a:rPr>
              <a:t>一貫性</a:t>
            </a:r>
          </a:p>
        </p:txBody>
      </p:sp>
      <p:sp>
        <p:nvSpPr>
          <p:cNvPr id="39" name="テキスト ボックス 38"/>
          <p:cNvSpPr txBox="1"/>
          <p:nvPr/>
        </p:nvSpPr>
        <p:spPr bwMode="white">
          <a:xfrm>
            <a:off x="6177117" y="2242588"/>
            <a:ext cx="1485777" cy="10183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solidFill>
                  <a:schemeClr val="bg1"/>
                </a:solidFill>
              </a:rPr>
              <a:t>リソース</a:t>
            </a:r>
          </a:p>
          <a:p>
            <a:pPr>
              <a:lnSpc>
                <a:spcPct val="90000"/>
              </a:lnSpc>
              <a:spcAft>
                <a:spcPts val="588"/>
              </a:spcAft>
            </a:pPr>
            <a:r>
              <a:rPr lang="ja-JP" altLang="en-US" sz="2353" dirty="0">
                <a:solidFill>
                  <a:schemeClr val="bg1"/>
                </a:solidFill>
              </a:rPr>
              <a:t>マネージャ</a:t>
            </a:r>
          </a:p>
        </p:txBody>
      </p:sp>
      <p:pic>
        <p:nvPicPr>
          <p:cNvPr id="4" name="図 3"/>
          <p:cNvPicPr>
            <a:picLocks noChangeAspect="1"/>
          </p:cNvPicPr>
          <p:nvPr/>
        </p:nvPicPr>
        <p:blipFill>
          <a:blip r:embed="rId3" cstate="print">
            <a:biLevel thresh="25000"/>
            <a:lum/>
            <a:extLst>
              <a:ext uri="{28A0092B-C50C-407E-A947-70E740481C1C}">
                <a14:useLocalDpi xmlns:a14="http://schemas.microsoft.com/office/drawing/2010/main" val="0"/>
              </a:ext>
            </a:extLst>
          </a:blip>
          <a:stretch>
            <a:fillRect/>
          </a:stretch>
        </p:blipFill>
        <p:spPr>
          <a:xfrm>
            <a:off x="8635996" y="1038875"/>
            <a:ext cx="1271387" cy="1271387"/>
          </a:xfrm>
          <a:prstGeom prst="rect">
            <a:avLst/>
          </a:prstGeom>
        </p:spPr>
      </p:pic>
      <p:cxnSp>
        <p:nvCxnSpPr>
          <p:cNvPr id="34" name="直線矢印コネクタ 33"/>
          <p:cNvCxnSpPr/>
          <p:nvPr/>
        </p:nvCxnSpPr>
        <p:spPr bwMode="white">
          <a:xfrm flipH="1">
            <a:off x="7606044" y="2264665"/>
            <a:ext cx="1433090" cy="1112856"/>
          </a:xfrm>
          <a:prstGeom prst="straightConnector1">
            <a:avLst/>
          </a:prstGeom>
          <a:noFill/>
          <a:ln w="38100" cap="flat" cmpd="sng" algn="ctr">
            <a:solidFill>
              <a:schemeClr val="bg1"/>
            </a:solidFill>
            <a:prstDash val="solid"/>
            <a:headEnd type="oval"/>
            <a:tailEnd type="triangle"/>
          </a:ln>
          <a:effectLst/>
        </p:spPr>
        <p:style>
          <a:lnRef idx="1">
            <a:schemeClr val="accent2"/>
          </a:lnRef>
          <a:fillRef idx="0">
            <a:schemeClr val="accent2"/>
          </a:fillRef>
          <a:effectRef idx="0">
            <a:schemeClr val="accent2"/>
          </a:effectRef>
          <a:fontRef idx="minor">
            <a:schemeClr val="tx1"/>
          </a:fontRef>
        </p:style>
      </p:cxnSp>
      <p:cxnSp>
        <p:nvCxnSpPr>
          <p:cNvPr id="41" name="直線矢印コネクタ 40"/>
          <p:cNvCxnSpPr/>
          <p:nvPr/>
        </p:nvCxnSpPr>
        <p:spPr bwMode="white">
          <a:xfrm>
            <a:off x="9493776" y="2268671"/>
            <a:ext cx="1091490" cy="990805"/>
          </a:xfrm>
          <a:prstGeom prst="straightConnector1">
            <a:avLst/>
          </a:prstGeom>
          <a:ln w="38100">
            <a:solidFill>
              <a:schemeClr val="bg1"/>
            </a:solidFill>
            <a:headEnd type="oval"/>
            <a:tailEnd type="triangle"/>
          </a:ln>
        </p:spPr>
        <p:style>
          <a:lnRef idx="1">
            <a:schemeClr val="accent2"/>
          </a:lnRef>
          <a:fillRef idx="0">
            <a:schemeClr val="accent2"/>
          </a:fillRef>
          <a:effectRef idx="0">
            <a:schemeClr val="accent2"/>
          </a:effectRef>
          <a:fontRef idx="minor">
            <a:schemeClr val="tx1"/>
          </a:fontRef>
        </p:style>
      </p:cxnSp>
      <p:sp>
        <p:nvSpPr>
          <p:cNvPr id="42" name="テキスト ボックス 41"/>
          <p:cNvSpPr txBox="1"/>
          <p:nvPr/>
        </p:nvSpPr>
        <p:spPr bwMode="white">
          <a:xfrm>
            <a:off x="10288834" y="2242588"/>
            <a:ext cx="1485777" cy="1018318"/>
          </a:xfrm>
          <a:prstGeom prst="rect">
            <a:avLst/>
          </a:prstGeom>
          <a:noFill/>
        </p:spPr>
        <p:txBody>
          <a:bodyPr wrap="none" lIns="179285" tIns="143428" rIns="179285" bIns="143428" rtlCol="0">
            <a:spAutoFit/>
          </a:bodyPr>
          <a:lstStyle/>
          <a:p>
            <a:pPr>
              <a:lnSpc>
                <a:spcPct val="90000"/>
              </a:lnSpc>
              <a:spcAft>
                <a:spcPts val="588"/>
              </a:spcAft>
            </a:pPr>
            <a:r>
              <a:rPr lang="ja-JP" altLang="en-US" sz="2353" dirty="0">
                <a:solidFill>
                  <a:schemeClr val="bg1"/>
                </a:solidFill>
              </a:rPr>
              <a:t>リソース</a:t>
            </a:r>
          </a:p>
          <a:p>
            <a:pPr>
              <a:lnSpc>
                <a:spcPct val="90000"/>
              </a:lnSpc>
              <a:spcAft>
                <a:spcPts val="588"/>
              </a:spcAft>
            </a:pPr>
            <a:r>
              <a:rPr lang="ja-JP" altLang="en-US" sz="2353" dirty="0">
                <a:solidFill>
                  <a:schemeClr val="bg1"/>
                </a:solidFill>
              </a:rPr>
              <a:t>マネージャ</a:t>
            </a:r>
          </a:p>
        </p:txBody>
      </p:sp>
    </p:spTree>
    <p:extLst>
      <p:ext uri="{BB962C8B-B14F-4D97-AF65-F5344CB8AC3E}">
        <p14:creationId xmlns:p14="http://schemas.microsoft.com/office/powerpoint/2010/main" val="55943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xEl>
                                              <p:pRg st="4" end="4"/>
                                            </p:txEl>
                                          </p:spTgt>
                                        </p:tgtEl>
                                        <p:attrNameLst>
                                          <p:attrName>style.visibility</p:attrName>
                                        </p:attrNameLst>
                                      </p:cBhvr>
                                      <p:to>
                                        <p:strVal val="visible"/>
                                      </p:to>
                                    </p:set>
                                    <p:animEffect transition="in" filter="fade">
                                      <p:cBhvr>
                                        <p:cTn id="7" dur="500"/>
                                        <p:tgtEl>
                                          <p:spTgt spid="3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xEl>
                                              <p:pRg st="0" end="0"/>
                                            </p:txEl>
                                          </p:spTgt>
                                        </p:tgtEl>
                                        <p:attrNameLst>
                                          <p:attrName>style.visibility</p:attrName>
                                        </p:attrNameLst>
                                      </p:cBhvr>
                                      <p:to>
                                        <p:strVal val="visible"/>
                                      </p:to>
                                    </p:set>
                                    <p:animEffect transition="in" filter="fade">
                                      <p:cBhvr>
                                        <p:cTn id="12" dur="500"/>
                                        <p:tgtEl>
                                          <p:spTgt spid="3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animEffect transition="in" filter="fade">
                                      <p:cBhvr>
                                        <p:cTn id="17" dur="500"/>
                                        <p:tgtEl>
                                          <p:spTgt spid="3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bwMode="auto">
          <a:xfrm>
            <a:off x="269248" y="1189506"/>
            <a:ext cx="7026824" cy="3510159"/>
          </a:xfrm>
          <a:prstGeom prst="round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algn="ctr" defTabSz="914102" fontAlgn="base">
              <a:lnSpc>
                <a:spcPct val="90000"/>
              </a:lnSpc>
              <a:spcBef>
                <a:spcPct val="0"/>
              </a:spcBef>
              <a:spcAft>
                <a:spcPct val="0"/>
              </a:spcAft>
            </a:pPr>
            <a:endParaRPr lang="ja-JP" altLang="en-US" sz="1961" dirty="0">
              <a:gradFill>
                <a:gsLst>
                  <a:gs pos="84071">
                    <a:schemeClr val="tx2"/>
                  </a:gs>
                  <a:gs pos="57000">
                    <a:schemeClr val="tx2"/>
                  </a:gs>
                </a:gsLst>
                <a:lin ang="5400000" scaled="0"/>
              </a:gradFill>
            </a:endParaRPr>
          </a:p>
        </p:txBody>
      </p:sp>
      <p:sp>
        <p:nvSpPr>
          <p:cNvPr id="2" name="タイトル 1"/>
          <p:cNvSpPr>
            <a:spLocks noGrp="1"/>
          </p:cNvSpPr>
          <p:nvPr>
            <p:ph type="title"/>
          </p:nvPr>
        </p:nvSpPr>
        <p:spPr/>
        <p:txBody>
          <a:bodyPr/>
          <a:lstStyle/>
          <a:p>
            <a:r>
              <a:rPr lang="ja-JP" altLang="ja-JP" dirty="0"/>
              <a:t>人</a:t>
            </a:r>
            <a:r>
              <a:rPr lang="ja-JP" altLang="en-US" dirty="0"/>
              <a:t>の</a:t>
            </a:r>
            <a:r>
              <a:rPr lang="ja-JP" altLang="ja-JP" dirty="0"/>
              <a:t>介在</a:t>
            </a:r>
            <a:r>
              <a:rPr lang="ja-JP" altLang="en-US" dirty="0"/>
              <a:t> ≒ 不整合</a:t>
            </a:r>
            <a:r>
              <a:rPr lang="en-US" altLang="ja-JP" dirty="0"/>
              <a:t>/</a:t>
            </a:r>
            <a:r>
              <a:rPr lang="ja-JP" altLang="ja-JP" dirty="0"/>
              <a:t>エラー</a:t>
            </a:r>
            <a:r>
              <a:rPr lang="ja-JP" altLang="en-US" dirty="0"/>
              <a:t> </a:t>
            </a:r>
            <a:r>
              <a:rPr lang="ja-JP" altLang="ja-JP" dirty="0"/>
              <a:t>をなくす美学</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511" y="1415315"/>
            <a:ext cx="6446307" cy="3058539"/>
          </a:xfrm>
          <a:prstGeom prst="rect">
            <a:avLst/>
          </a:prstGeom>
        </p:spPr>
      </p:pic>
      <p:sp>
        <p:nvSpPr>
          <p:cNvPr id="7" name="テキスト プレースホルダー 5"/>
          <p:cNvSpPr txBox="1">
            <a:spLocks/>
          </p:cNvSpPr>
          <p:nvPr/>
        </p:nvSpPr>
        <p:spPr>
          <a:xfrm>
            <a:off x="447046" y="4911824"/>
            <a:ext cx="6931033" cy="1743804"/>
          </a:xfrm>
          <a:prstGeom prst="rect">
            <a:avLst/>
          </a:prstGeom>
        </p:spPr>
        <p:txBody>
          <a:bodyPr vert="horz" wrap="square" lIns="143288" tIns="89556" rIns="143288" bIns="89556" rtlCol="0">
            <a:spAutoFit/>
          </a:bodyPr>
          <a:lstStyle>
            <a:lvl1pPr marL="342573" marR="0" indent="-342573" algn="l" defTabSz="93184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3641" marR="0" indent="-241070" algn="l" defTabSz="93184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333" marR="0" indent="-228381" algn="l" defTabSz="93184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7715" marR="0" indent="-228381" algn="l" defTabSz="93184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094" marR="0" indent="-228381" algn="l" defTabSz="93184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2579" indent="-232962" algn="l" defTabSz="93184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8503" indent="-232962" algn="l" defTabSz="93184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4426" indent="-232962" algn="l" defTabSz="93184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0351" indent="-232962" algn="l" defTabSz="93184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sz="3137" dirty="0">
                <a:latin typeface="+mn-lt"/>
              </a:rPr>
              <a:t>Infrastructure</a:t>
            </a:r>
            <a:r>
              <a:rPr lang="ja-JP" altLang="en-US" sz="3137" dirty="0">
                <a:latin typeface="+mn-lt"/>
              </a:rPr>
              <a:t> </a:t>
            </a:r>
            <a:r>
              <a:rPr lang="en-US" altLang="ja-JP" sz="3137" dirty="0">
                <a:latin typeface="+mn-lt"/>
              </a:rPr>
              <a:t>as</a:t>
            </a:r>
            <a:r>
              <a:rPr lang="ja-JP" altLang="en-US" sz="3137" dirty="0">
                <a:latin typeface="+mn-lt"/>
              </a:rPr>
              <a:t> </a:t>
            </a:r>
            <a:r>
              <a:rPr lang="en-US" altLang="ja-JP" sz="3137" dirty="0">
                <a:latin typeface="+mn-lt"/>
              </a:rPr>
              <a:t>Code</a:t>
            </a:r>
          </a:p>
          <a:p>
            <a:pPr lvl="1"/>
            <a:r>
              <a:rPr lang="ja-JP" altLang="en-US" sz="1765" dirty="0"/>
              <a:t>サービスをコードで定義し、自動展開</a:t>
            </a:r>
            <a:endParaRPr lang="en-US" altLang="ja-JP" sz="1765" dirty="0"/>
          </a:p>
          <a:p>
            <a:r>
              <a:rPr lang="en-US" altLang="ja-JP" sz="3137" dirty="0">
                <a:latin typeface="+mn-lt"/>
              </a:rPr>
              <a:t>Azure Compute</a:t>
            </a:r>
            <a:r>
              <a:rPr lang="ja-JP" altLang="en-US" sz="3137" dirty="0">
                <a:latin typeface="+mn-lt"/>
              </a:rPr>
              <a:t> </a:t>
            </a:r>
            <a:r>
              <a:rPr lang="en-US" altLang="ja-JP" sz="3137" dirty="0">
                <a:latin typeface="+mn-lt"/>
              </a:rPr>
              <a:t>Continuum</a:t>
            </a:r>
          </a:p>
          <a:p>
            <a:pPr lvl="1"/>
            <a:r>
              <a:rPr lang="en-US" altLang="ja-JP" sz="1765" dirty="0"/>
              <a:t>IaaS</a:t>
            </a:r>
            <a:r>
              <a:rPr lang="ja-JP" altLang="en-US" sz="1765" dirty="0"/>
              <a:t> や </a:t>
            </a:r>
            <a:r>
              <a:rPr lang="en-US" altLang="ja-JP" sz="1765" dirty="0"/>
              <a:t>PaaS</a:t>
            </a:r>
            <a:r>
              <a:rPr lang="ja-JP" altLang="en-US" sz="1765" dirty="0"/>
              <a:t> の垣根を超えた自動化とセキュリティ制御を</a:t>
            </a:r>
            <a:endParaRPr lang="en-US" altLang="ja-JP" sz="1765" dirty="0"/>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378079" y="1240633"/>
            <a:ext cx="4678468" cy="5012066"/>
          </a:xfrm>
          <a:prstGeom prst="rect">
            <a:avLst/>
          </a:prstGeom>
          <a:ln>
            <a:solidFill>
              <a:schemeClr val="bg1">
                <a:lumMod val="95000"/>
              </a:schemeClr>
            </a:solidFill>
          </a:ln>
        </p:spPr>
      </p:pic>
    </p:spTree>
    <p:extLst>
      <p:ext uri="{BB962C8B-B14F-4D97-AF65-F5344CB8AC3E}">
        <p14:creationId xmlns:p14="http://schemas.microsoft.com/office/powerpoint/2010/main" val="292126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sz="4313" dirty="0"/>
              <a:t>サンプルからの半自動展開も実現</a:t>
            </a:r>
          </a:p>
        </p:txBody>
      </p:sp>
      <p:grpSp>
        <p:nvGrpSpPr>
          <p:cNvPr id="5" name="グループ化 4"/>
          <p:cNvGrpSpPr/>
          <p:nvPr/>
        </p:nvGrpSpPr>
        <p:grpSpPr>
          <a:xfrm>
            <a:off x="837104" y="1189494"/>
            <a:ext cx="11354897" cy="696171"/>
            <a:chOff x="853888" y="6315523"/>
            <a:chExt cx="11582587" cy="710131"/>
          </a:xfrm>
        </p:grpSpPr>
        <p:sp>
          <p:nvSpPr>
            <p:cNvPr id="6" name="正方形/長方形 5"/>
            <p:cNvSpPr/>
            <p:nvPr>
              <p:custDataLst>
                <p:tags r:id="rId1"/>
              </p:custDataLst>
            </p:nvPr>
          </p:nvSpPr>
          <p:spPr>
            <a:xfrm>
              <a:off x="853888" y="6315523"/>
              <a:ext cx="11582587" cy="710131"/>
            </a:xfrm>
            <a:prstGeom prst="rect">
              <a:avLst/>
            </a:prstGeom>
            <a:solidFill>
              <a:srgbClr val="009E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36145" lvl="1">
                <a:lnSpc>
                  <a:spcPct val="90000"/>
                </a:lnSpc>
                <a:spcBef>
                  <a:spcPct val="20000"/>
                </a:spcBef>
                <a:buClr>
                  <a:srgbClr val="404040"/>
                </a:buClr>
                <a:buSzPct val="90000"/>
              </a:pPr>
              <a:endParaRPr lang="en-US" altLang="ja-JP" sz="2157" dirty="0">
                <a:solidFill>
                  <a:srgbClr val="000000"/>
                </a:solidFill>
              </a:endParaRPr>
            </a:p>
          </p:txBody>
        </p:sp>
        <p:sp>
          <p:nvSpPr>
            <p:cNvPr id="8" name="正方形/長方形 7"/>
            <p:cNvSpPr/>
            <p:nvPr/>
          </p:nvSpPr>
          <p:spPr>
            <a:xfrm>
              <a:off x="889645" y="6402822"/>
              <a:ext cx="11546830" cy="535531"/>
            </a:xfrm>
            <a:prstGeom prst="rect">
              <a:avLst/>
            </a:prstGeom>
          </p:spPr>
          <p:txBody>
            <a:bodyPr wrap="square">
              <a:spAutoFit/>
            </a:bodyPr>
            <a:lstStyle/>
            <a:p>
              <a:pPr marL="336145" lvl="1">
                <a:lnSpc>
                  <a:spcPct val="90000"/>
                </a:lnSpc>
                <a:spcBef>
                  <a:spcPct val="20000"/>
                </a:spcBef>
                <a:buClr>
                  <a:srgbClr val="404040"/>
                </a:buClr>
                <a:buSzPct val="90000"/>
              </a:pPr>
              <a:r>
                <a:rPr lang="ja-JP" altLang="en-US" sz="3137" dirty="0">
                  <a:solidFill>
                    <a:srgbClr val="FFFFFF"/>
                  </a:solidFill>
                </a:rPr>
                <a:t>数ステップで </a:t>
              </a:r>
              <a:r>
                <a:rPr lang="en-US" altLang="ja-JP" sz="3137" dirty="0">
                  <a:solidFill>
                    <a:srgbClr val="FFFFFF"/>
                  </a:solidFill>
                </a:rPr>
                <a:t>Azure</a:t>
              </a:r>
              <a:r>
                <a:rPr lang="ja-JP" altLang="en-US" sz="3137" dirty="0">
                  <a:solidFill>
                    <a:srgbClr val="FFFFFF"/>
                  </a:solidFill>
                </a:rPr>
                <a:t> 上に 目的の環境を構築可能</a:t>
              </a:r>
              <a:r>
                <a:rPr lang="en-US" altLang="ja-JP" sz="3137" dirty="0">
                  <a:solidFill>
                    <a:srgbClr val="FFFFFF"/>
                  </a:solidFill>
                </a:rPr>
                <a:t>(*)</a:t>
              </a:r>
            </a:p>
          </p:txBody>
        </p:sp>
      </p:gr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3460" y="1971237"/>
            <a:ext cx="5398540" cy="4856165"/>
          </a:xfrm>
          <a:prstGeom prst="rect">
            <a:avLst/>
          </a:prstGeom>
        </p:spPr>
      </p:pic>
      <p:pic>
        <p:nvPicPr>
          <p:cNvPr id="2" name="図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00" y="2041626"/>
            <a:ext cx="5491156" cy="4775610"/>
          </a:xfrm>
          <a:prstGeom prst="rect">
            <a:avLst/>
          </a:prstGeom>
          <a:ln>
            <a:solidFill>
              <a:schemeClr val="accent1"/>
            </a:solidFill>
          </a:ln>
        </p:spPr>
      </p:pic>
      <p:sp>
        <p:nvSpPr>
          <p:cNvPr id="11" name="右矢印 10"/>
          <p:cNvSpPr/>
          <p:nvPr/>
        </p:nvSpPr>
        <p:spPr bwMode="auto">
          <a:xfrm>
            <a:off x="4902864" y="5154125"/>
            <a:ext cx="1835404" cy="145153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lnSpc>
                <a:spcPct val="90000"/>
              </a:lnSpc>
              <a:spcBef>
                <a:spcPct val="0"/>
              </a:spcBef>
              <a:spcAft>
                <a:spcPct val="0"/>
              </a:spcAft>
            </a:pPr>
            <a:r>
              <a:rPr lang="ja-JP" altLang="en-US" sz="1961" dirty="0">
                <a:solidFill>
                  <a:schemeClr val="bg1"/>
                </a:solidFill>
              </a:rPr>
              <a:t>直接実行も可能</a:t>
            </a:r>
            <a:endParaRPr lang="en-US" altLang="ja-JP" sz="1961" dirty="0">
              <a:solidFill>
                <a:schemeClr val="bg1"/>
              </a:solidFill>
            </a:endParaRPr>
          </a:p>
        </p:txBody>
      </p:sp>
    </p:spTree>
    <p:extLst>
      <p:ext uri="{BB962C8B-B14F-4D97-AF65-F5344CB8AC3E}">
        <p14:creationId xmlns:p14="http://schemas.microsoft.com/office/powerpoint/2010/main" val="155552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バックアップと復元</a:t>
            </a:r>
            <a:br>
              <a:rPr lang="en-US" altLang="ja-JP" dirty="0"/>
            </a:br>
            <a:r>
              <a:rPr lang="ja-JP" altLang="en-US" sz="4800" dirty="0"/>
              <a:t> ～災害対策もサービス化～</a:t>
            </a:r>
            <a:endParaRPr lang="en-US" sz="4800" dirty="0"/>
          </a:p>
        </p:txBody>
      </p:sp>
      <p:sp>
        <p:nvSpPr>
          <p:cNvPr id="4" name="テキスト プレースホルダー 3"/>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369399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リソースへのタグ付け</a:t>
            </a:r>
          </a:p>
        </p:txBody>
      </p:sp>
      <p:sp>
        <p:nvSpPr>
          <p:cNvPr id="3" name="Rectangle 46"/>
          <p:cNvSpPr/>
          <p:nvPr/>
        </p:nvSpPr>
        <p:spPr bwMode="auto">
          <a:xfrm>
            <a:off x="236557" y="1239224"/>
            <a:ext cx="11718887" cy="56467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2745" kern="0" dirty="0">
                <a:gradFill>
                  <a:gsLst>
                    <a:gs pos="0">
                      <a:srgbClr val="FFFFFF"/>
                    </a:gs>
                    <a:gs pos="100000">
                      <a:srgbClr val="FFFFFF"/>
                    </a:gs>
                  </a:gsLst>
                  <a:lin ang="5400000" scaled="0"/>
                </a:gradFill>
                <a:cs typeface="Segoe UI" pitchFamily="34" charset="0"/>
              </a:rPr>
              <a:t>様々な切り口でリソースを分類するための機能</a:t>
            </a:r>
            <a:endParaRPr lang="en-US" sz="2745" kern="0" dirty="0">
              <a:gradFill>
                <a:gsLst>
                  <a:gs pos="0">
                    <a:srgbClr val="FFFFFF"/>
                  </a:gs>
                  <a:gs pos="100000">
                    <a:srgbClr val="FFFFFF"/>
                  </a:gs>
                </a:gsLst>
                <a:lin ang="5400000" scaled="0"/>
              </a:gradFill>
              <a:cs typeface="Segoe UI" pitchFamily="34" charset="0"/>
            </a:endParaRPr>
          </a:p>
        </p:txBody>
      </p:sp>
      <p:sp>
        <p:nvSpPr>
          <p:cNvPr id="4" name="正方形/長方形 3"/>
          <p:cNvSpPr/>
          <p:nvPr/>
        </p:nvSpPr>
        <p:spPr bwMode="auto">
          <a:xfrm>
            <a:off x="6096002" y="2012011"/>
            <a:ext cx="5859442" cy="4734836"/>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新しいポータルでは、様々なリソースに対して</a:t>
            </a:r>
            <a:r>
              <a:rPr kumimoji="1" lang="ja-JP" altLang="en-US" sz="1765" b="1" kern="0" dirty="0">
                <a:solidFill>
                  <a:srgbClr val="002060"/>
                </a:solidFill>
              </a:rPr>
              <a:t>「キー＝値」</a:t>
            </a:r>
            <a:r>
              <a:rPr kumimoji="1" lang="ja-JP" altLang="en-US" sz="1765" kern="0" dirty="0">
                <a:solidFill>
                  <a:srgbClr val="002060"/>
                </a:solidFill>
              </a:rPr>
              <a:t>の形式の</a:t>
            </a:r>
            <a:r>
              <a:rPr kumimoji="1" lang="ja-JP" altLang="en-US" sz="1765" b="1" kern="0" dirty="0">
                <a:solidFill>
                  <a:srgbClr val="002060"/>
                </a:solidFill>
              </a:rPr>
              <a:t>「タグ」</a:t>
            </a:r>
            <a:r>
              <a:rPr kumimoji="1" lang="ja-JP" altLang="en-US" sz="1765" kern="0" dirty="0">
                <a:solidFill>
                  <a:srgbClr val="002060"/>
                </a:solidFill>
              </a:rPr>
              <a:t>を付与することが</a:t>
            </a:r>
            <a:br>
              <a:rPr kumimoji="1" lang="en-US" altLang="ja-JP" sz="1765" kern="0" dirty="0">
                <a:solidFill>
                  <a:srgbClr val="002060"/>
                </a:solidFill>
              </a:rPr>
            </a:br>
            <a:r>
              <a:rPr kumimoji="1" lang="ja-JP" altLang="en-US" sz="1765" kern="0" dirty="0">
                <a:solidFill>
                  <a:srgbClr val="002060"/>
                </a:solidFill>
              </a:rPr>
              <a:t>できます。</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例えば、</a:t>
            </a:r>
            <a:endParaRPr kumimoji="1" lang="en-US" altLang="ja-JP" sz="1765" kern="0" dirty="0">
              <a:solidFill>
                <a:srgbClr val="002060"/>
              </a:solidFill>
            </a:endParaRPr>
          </a:p>
          <a:p>
            <a:pPr marL="728296" lvl="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「所属プロジェクトが“</a:t>
            </a:r>
            <a:r>
              <a:rPr kumimoji="1" lang="en-US" altLang="ja-JP" sz="1765" kern="0" dirty="0">
                <a:solidFill>
                  <a:srgbClr val="002060"/>
                </a:solidFill>
              </a:rPr>
              <a:t>A”</a:t>
            </a:r>
            <a:r>
              <a:rPr kumimoji="1" lang="ja-JP" altLang="en-US" sz="1765" kern="0" dirty="0">
                <a:solidFill>
                  <a:srgbClr val="002060"/>
                </a:solidFill>
              </a:rPr>
              <a:t>であるリソース」</a:t>
            </a:r>
            <a:endParaRPr kumimoji="1" lang="en-US" altLang="ja-JP" sz="1765" kern="0" dirty="0">
              <a:solidFill>
                <a:srgbClr val="002060"/>
              </a:solidFill>
            </a:endParaRPr>
          </a:p>
          <a:p>
            <a:pPr marL="728296" lvl="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「環境が“本番環境”であるリソース」</a:t>
            </a:r>
            <a:endParaRPr kumimoji="1" lang="en-US" altLang="ja-JP" sz="1765" kern="0" dirty="0">
              <a:solidFill>
                <a:srgbClr val="002060"/>
              </a:solidFill>
            </a:endParaRPr>
          </a:p>
          <a:p>
            <a:pPr marL="728296" lvl="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「ゲスト</a:t>
            </a:r>
            <a:r>
              <a:rPr kumimoji="1" lang="en-US" altLang="ja-JP" sz="1765" kern="0" dirty="0">
                <a:solidFill>
                  <a:srgbClr val="002060"/>
                </a:solidFill>
              </a:rPr>
              <a:t>OS</a:t>
            </a:r>
            <a:r>
              <a:rPr kumimoji="1" lang="ja-JP" altLang="en-US" sz="1765" kern="0" dirty="0">
                <a:solidFill>
                  <a:srgbClr val="002060"/>
                </a:solidFill>
              </a:rPr>
              <a:t>が“</a:t>
            </a:r>
            <a:r>
              <a:rPr kumimoji="1" lang="en-US" altLang="ja-JP" sz="1765" kern="0" dirty="0">
                <a:solidFill>
                  <a:srgbClr val="002060"/>
                </a:solidFill>
              </a:rPr>
              <a:t>Linux”</a:t>
            </a:r>
            <a:r>
              <a:rPr kumimoji="1" lang="ja-JP" altLang="en-US" sz="1765" kern="0" dirty="0">
                <a:solidFill>
                  <a:srgbClr val="002060"/>
                </a:solidFill>
              </a:rPr>
              <a:t>である仮想マシン」</a:t>
            </a:r>
            <a:endParaRPr kumimoji="1" lang="en-US" altLang="ja-JP" sz="1765" kern="0" dirty="0">
              <a:solidFill>
                <a:srgbClr val="002060"/>
              </a:solidFill>
            </a:endParaRPr>
          </a:p>
          <a:p>
            <a:pPr marL="448176" lvl="1" defTabSz="896091" fontAlgn="base">
              <a:lnSpc>
                <a:spcPct val="110000"/>
              </a:lnSpc>
              <a:spcBef>
                <a:spcPct val="0"/>
              </a:spcBef>
              <a:spcAft>
                <a:spcPct val="0"/>
              </a:spcAft>
              <a:defRPr/>
            </a:pPr>
            <a:r>
              <a:rPr kumimoji="1" lang="ja-JP" altLang="en-US" sz="1765" kern="0" dirty="0">
                <a:solidFill>
                  <a:srgbClr val="002060"/>
                </a:solidFill>
              </a:rPr>
              <a:t>といった具合に、リソースグループとはまた別の</a:t>
            </a:r>
            <a:br>
              <a:rPr kumimoji="1" lang="en-US" altLang="ja-JP" sz="1765" kern="0" dirty="0">
                <a:solidFill>
                  <a:srgbClr val="002060"/>
                </a:solidFill>
              </a:rPr>
            </a:br>
            <a:r>
              <a:rPr kumimoji="1" lang="ja-JP" altLang="en-US" sz="1765" kern="0" dirty="0">
                <a:solidFill>
                  <a:srgbClr val="002060"/>
                </a:solidFill>
              </a:rPr>
              <a:t>切り口で分類できます。</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r>
              <a:rPr kumimoji="1" lang="ja-JP" altLang="en-US" sz="1765" kern="0" dirty="0">
                <a:solidFill>
                  <a:srgbClr val="002060"/>
                </a:solidFill>
              </a:rPr>
              <a:t>タグ情報は課金明細（ダウンロード可能な </a:t>
            </a:r>
            <a:r>
              <a:rPr kumimoji="1" lang="en-US" altLang="ja-JP" sz="1765" kern="0" dirty="0">
                <a:solidFill>
                  <a:srgbClr val="002060"/>
                </a:solidFill>
              </a:rPr>
              <a:t>CSV </a:t>
            </a:r>
            <a:r>
              <a:rPr kumimoji="1" lang="ja-JP" altLang="en-US" sz="1765" kern="0" dirty="0">
                <a:solidFill>
                  <a:srgbClr val="002060"/>
                </a:solidFill>
              </a:rPr>
              <a:t>）</a:t>
            </a:r>
            <a:br>
              <a:rPr kumimoji="1" lang="en-US" altLang="ja-JP" sz="1765" kern="0" dirty="0">
                <a:solidFill>
                  <a:srgbClr val="002060"/>
                </a:solidFill>
              </a:rPr>
            </a:br>
            <a:r>
              <a:rPr kumimoji="1" lang="ja-JP" altLang="en-US" sz="1765" kern="0" dirty="0" err="1">
                <a:solidFill>
                  <a:srgbClr val="002060"/>
                </a:solidFill>
              </a:rPr>
              <a:t>にも</a:t>
            </a:r>
            <a:r>
              <a:rPr kumimoji="1" lang="ja-JP" altLang="en-US" sz="1765" kern="0" dirty="0">
                <a:solidFill>
                  <a:srgbClr val="002060"/>
                </a:solidFill>
              </a:rPr>
              <a:t>記録されます。</a:t>
            </a: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defRPr/>
            </a:pPr>
            <a:endParaRPr kumimoji="1" lang="en-US" altLang="ja-JP" sz="1765" kern="0" dirty="0">
              <a:solidFill>
                <a:srgbClr val="002060"/>
              </a:solidFill>
            </a:endParaRPr>
          </a:p>
          <a:p>
            <a:pPr marL="280121" indent="-280121" defTabSz="896091" fontAlgn="base">
              <a:lnSpc>
                <a:spcPct val="110000"/>
              </a:lnSpc>
              <a:spcBef>
                <a:spcPct val="0"/>
              </a:spcBef>
              <a:spcAft>
                <a:spcPct val="0"/>
              </a:spcAft>
              <a:buFont typeface="Wingdings" panose="05000000000000000000" pitchFamily="2" charset="2"/>
              <a:buChar char="l"/>
            </a:pPr>
            <a:r>
              <a:rPr kumimoji="1" lang="ja-JP" altLang="en-US" sz="1961" dirty="0">
                <a:solidFill>
                  <a:srgbClr val="002060"/>
                </a:solidFill>
                <a:cs typeface="Segoe UI" charset="0"/>
              </a:rPr>
              <a:t>「タグを使用した </a:t>
            </a:r>
            <a:r>
              <a:rPr kumimoji="1" lang="en-US" altLang="ja-JP" sz="1961" dirty="0">
                <a:solidFill>
                  <a:srgbClr val="002060"/>
                </a:solidFill>
                <a:cs typeface="Segoe UI" charset="0"/>
              </a:rPr>
              <a:t>Azure </a:t>
            </a:r>
            <a:r>
              <a:rPr kumimoji="1" lang="ja-JP" altLang="en-US" sz="1961" dirty="0">
                <a:solidFill>
                  <a:srgbClr val="002060"/>
                </a:solidFill>
                <a:cs typeface="Segoe UI" charset="0"/>
              </a:rPr>
              <a:t>リソースの整理」</a:t>
            </a:r>
            <a:br>
              <a:rPr kumimoji="1" lang="en-US" altLang="ja-JP" sz="1765" dirty="0">
                <a:solidFill>
                  <a:srgbClr val="000000"/>
                </a:solidFill>
                <a:cs typeface="Segoe UI" charset="0"/>
              </a:rPr>
            </a:br>
            <a:r>
              <a:rPr kumimoji="1" lang="en-US" altLang="ja-JP" sz="1176" dirty="0">
                <a:solidFill>
                  <a:srgbClr val="000000"/>
                </a:solidFill>
                <a:cs typeface="Consolas" panose="020B0609020204030204" pitchFamily="49" charset="0"/>
                <a:hlinkClick r:id="rId2"/>
              </a:rPr>
              <a:t>https://azure.microsoft.com/ja-jp/documentation/articles/resource-group-using-tags </a:t>
            </a:r>
            <a:r>
              <a:rPr kumimoji="1" lang="en-US" altLang="ja-JP" sz="1372" kern="0" dirty="0">
                <a:solidFill>
                  <a:srgbClr val="002060"/>
                </a:solidFill>
                <a:cs typeface="Consolas" panose="020B0609020204030204" pitchFamily="49" charset="0"/>
              </a:rPr>
              <a:t>	</a:t>
            </a:r>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618" y="2729239"/>
            <a:ext cx="636540" cy="636540"/>
          </a:xfrm>
          <a:prstGeom prst="rect">
            <a:avLst/>
          </a:prstGeom>
        </p:spPr>
      </p:pic>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44" y="3704209"/>
            <a:ext cx="636540" cy="377945"/>
          </a:xfrm>
          <a:prstGeom prst="rect">
            <a:avLst/>
          </a:prstGeom>
        </p:spPr>
      </p:pic>
      <p:sp>
        <p:nvSpPr>
          <p:cNvPr id="7" name="角丸四角形 6"/>
          <p:cNvSpPr/>
          <p:nvPr/>
        </p:nvSpPr>
        <p:spPr bwMode="auto">
          <a:xfrm>
            <a:off x="365965" y="2227314"/>
            <a:ext cx="3209362" cy="1976588"/>
          </a:xfrm>
          <a:prstGeom prst="roundRect">
            <a:avLst>
              <a:gd name="adj" fmla="val 5761"/>
            </a:avLst>
          </a:prstGeom>
          <a:no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1961" b="1" kern="0" dirty="0">
              <a:solidFill>
                <a:srgbClr val="FFFFFF"/>
              </a:solidFill>
              <a:cs typeface="Segoe UI" pitchFamily="34" charset="0"/>
            </a:endParaRPr>
          </a:p>
        </p:txBody>
      </p:sp>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288" y="1997888"/>
            <a:ext cx="564740" cy="458851"/>
          </a:xfrm>
          <a:prstGeom prst="rect">
            <a:avLst/>
          </a:prstGeom>
        </p:spPr>
      </p:pic>
      <p:grpSp>
        <p:nvGrpSpPr>
          <p:cNvPr id="9" name="グループ化 8"/>
          <p:cNvGrpSpPr/>
          <p:nvPr/>
        </p:nvGrpSpPr>
        <p:grpSpPr>
          <a:xfrm>
            <a:off x="1542112" y="2412119"/>
            <a:ext cx="636540" cy="1329656"/>
            <a:chOff x="2060832" y="3493334"/>
            <a:chExt cx="649304" cy="1356318"/>
          </a:xfrm>
        </p:grpSpPr>
        <p:pic>
          <p:nvPicPr>
            <p:cNvPr id="10" name="図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832" y="3493334"/>
              <a:ext cx="649304" cy="601959"/>
            </a:xfrm>
            <a:prstGeom prst="rect">
              <a:avLst/>
            </a:prstGeom>
          </p:spPr>
        </p:pic>
        <p:pic>
          <p:nvPicPr>
            <p:cNvPr id="11" name="図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832" y="4247693"/>
              <a:ext cx="649304" cy="601959"/>
            </a:xfrm>
            <a:prstGeom prst="rect">
              <a:avLst/>
            </a:prstGeom>
          </p:spPr>
        </p:pic>
      </p:grpSp>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9011" y="2669893"/>
            <a:ext cx="566424" cy="755232"/>
          </a:xfrm>
          <a:prstGeom prst="rect">
            <a:avLst/>
          </a:prstGeom>
        </p:spPr>
      </p:pic>
      <p:grpSp>
        <p:nvGrpSpPr>
          <p:cNvPr id="13" name="グループ化 12"/>
          <p:cNvGrpSpPr/>
          <p:nvPr/>
        </p:nvGrpSpPr>
        <p:grpSpPr>
          <a:xfrm>
            <a:off x="3394679" y="2333758"/>
            <a:ext cx="2399813" cy="1754562"/>
            <a:chOff x="3462749" y="2380057"/>
            <a:chExt cx="2447935" cy="1789745"/>
          </a:xfrm>
        </p:grpSpPr>
        <p:pic>
          <p:nvPicPr>
            <p:cNvPr id="14" name="図 13"/>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62749" y="2380057"/>
              <a:ext cx="520046" cy="520046"/>
            </a:xfrm>
            <a:prstGeom prst="rect">
              <a:avLst/>
            </a:prstGeom>
          </p:spPr>
        </p:pic>
        <p:sp>
          <p:nvSpPr>
            <p:cNvPr id="15" name="テキスト ボックス 14"/>
            <p:cNvSpPr txBox="1"/>
            <p:nvPr/>
          </p:nvSpPr>
          <p:spPr bwMode="auto">
            <a:xfrm>
              <a:off x="3951695" y="2423615"/>
              <a:ext cx="1553473" cy="430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ja-JP" altLang="en-US" sz="1765" dirty="0">
                  <a:solidFill>
                    <a:srgbClr val="000000"/>
                  </a:solidFill>
                  <a:cs typeface="Segoe UI" charset="0"/>
                </a:rPr>
                <a:t>プロジェクト</a:t>
              </a:r>
              <a:r>
                <a:rPr kumimoji="1" lang="en-US" altLang="ja-JP" sz="1765" dirty="0">
                  <a:solidFill>
                    <a:srgbClr val="000000"/>
                  </a:solidFill>
                  <a:cs typeface="Segoe UI" charset="0"/>
                </a:rPr>
                <a:t>: A</a:t>
              </a:r>
            </a:p>
          </p:txBody>
        </p:sp>
        <p:sp>
          <p:nvSpPr>
            <p:cNvPr id="16" name="テキスト ボックス 15"/>
            <p:cNvSpPr txBox="1"/>
            <p:nvPr/>
          </p:nvSpPr>
          <p:spPr bwMode="auto">
            <a:xfrm>
              <a:off x="3951695" y="3037041"/>
              <a:ext cx="1344280" cy="4329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ja-JP" altLang="en-US" sz="1765" dirty="0">
                  <a:solidFill>
                    <a:srgbClr val="000000"/>
                  </a:solidFill>
                  <a:cs typeface="Segoe UI" charset="0"/>
                </a:rPr>
                <a:t>環境</a:t>
              </a:r>
              <a:r>
                <a:rPr kumimoji="1" lang="en-US" altLang="ja-JP" sz="1765" dirty="0">
                  <a:solidFill>
                    <a:srgbClr val="000000"/>
                  </a:solidFill>
                  <a:cs typeface="Segoe UI" charset="0"/>
                </a:rPr>
                <a:t>:</a:t>
              </a:r>
              <a:r>
                <a:rPr kumimoji="1" lang="ja-JP" altLang="en-US" sz="1765" dirty="0">
                  <a:solidFill>
                    <a:srgbClr val="000000"/>
                  </a:solidFill>
                  <a:cs typeface="Segoe UI" charset="0"/>
                </a:rPr>
                <a:t> 本番</a:t>
              </a:r>
              <a:endParaRPr kumimoji="1" lang="en-US" altLang="ja-JP" sz="1765" dirty="0">
                <a:solidFill>
                  <a:srgbClr val="000000"/>
                </a:solidFill>
                <a:cs typeface="Segoe UI" charset="0"/>
              </a:endParaRPr>
            </a:p>
          </p:txBody>
        </p:sp>
        <p:sp>
          <p:nvSpPr>
            <p:cNvPr id="17" name="テキスト ボックス 16"/>
            <p:cNvSpPr txBox="1"/>
            <p:nvPr/>
          </p:nvSpPr>
          <p:spPr bwMode="auto">
            <a:xfrm>
              <a:off x="3951695" y="3693314"/>
              <a:ext cx="1958989" cy="4302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ja-JP" altLang="en-US" sz="1765" dirty="0">
                  <a:solidFill>
                    <a:srgbClr val="000000"/>
                  </a:solidFill>
                  <a:cs typeface="Segoe UI" charset="0"/>
                </a:rPr>
                <a:t>課金コード</a:t>
              </a:r>
              <a:r>
                <a:rPr kumimoji="1" lang="en-US" altLang="ja-JP" sz="1765" dirty="0">
                  <a:solidFill>
                    <a:srgbClr val="000000"/>
                  </a:solidFill>
                  <a:cs typeface="Segoe UI" charset="0"/>
                </a:rPr>
                <a:t>: 00246</a:t>
              </a:r>
            </a:p>
          </p:txBody>
        </p:sp>
        <p:pic>
          <p:nvPicPr>
            <p:cNvPr id="18" name="図 1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62749" y="2993483"/>
              <a:ext cx="520046" cy="520046"/>
            </a:xfrm>
            <a:prstGeom prst="rect">
              <a:avLst/>
            </a:prstGeom>
          </p:spPr>
        </p:pic>
        <p:pic>
          <p:nvPicPr>
            <p:cNvPr id="19" name="図 1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62749" y="3649756"/>
              <a:ext cx="520046" cy="520046"/>
            </a:xfrm>
            <a:prstGeom prst="rect">
              <a:avLst/>
            </a:prstGeom>
          </p:spPr>
        </p:pic>
      </p:grpSp>
      <p:pic>
        <p:nvPicPr>
          <p:cNvPr id="20" name="図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44" y="6106787"/>
            <a:ext cx="636540" cy="377945"/>
          </a:xfrm>
          <a:prstGeom prst="rect">
            <a:avLst/>
          </a:prstGeom>
        </p:spPr>
      </p:pic>
      <p:sp>
        <p:nvSpPr>
          <p:cNvPr id="21" name="角丸四角形 20"/>
          <p:cNvSpPr/>
          <p:nvPr/>
        </p:nvSpPr>
        <p:spPr bwMode="auto">
          <a:xfrm>
            <a:off x="365965" y="4629892"/>
            <a:ext cx="3209362" cy="1976588"/>
          </a:xfrm>
          <a:prstGeom prst="roundRect">
            <a:avLst>
              <a:gd name="adj" fmla="val 5761"/>
            </a:avLst>
          </a:prstGeom>
          <a:noFill/>
          <a:ln w="19050"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kumimoji="1" lang="ja-JP" altLang="en-US" sz="1961" b="1" kern="0" dirty="0">
              <a:solidFill>
                <a:srgbClr val="FFFFFF"/>
              </a:solidFill>
              <a:cs typeface="Segoe UI" pitchFamily="34" charset="0"/>
            </a:endParaRPr>
          </a:p>
        </p:txBody>
      </p:sp>
      <p:pic>
        <p:nvPicPr>
          <p:cNvPr id="22" name="図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288" y="4400466"/>
            <a:ext cx="564740" cy="458851"/>
          </a:xfrm>
          <a:prstGeom prst="rect">
            <a:avLst/>
          </a:prstGeom>
        </p:spPr>
      </p:pic>
      <p:pic>
        <p:nvPicPr>
          <p:cNvPr id="23" name="図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0157" y="5451976"/>
            <a:ext cx="636540" cy="590126"/>
          </a:xfrm>
          <a:prstGeom prst="rect">
            <a:avLst/>
          </a:prstGeom>
        </p:spPr>
      </p:pic>
      <p:pic>
        <p:nvPicPr>
          <p:cNvPr id="24" name="図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9961" y="4785295"/>
            <a:ext cx="566424" cy="755232"/>
          </a:xfrm>
          <a:prstGeom prst="rect">
            <a:avLst/>
          </a:prstGeom>
        </p:spPr>
      </p:pic>
      <p:sp>
        <p:nvSpPr>
          <p:cNvPr id="25" name="テキスト ボックス 24"/>
          <p:cNvSpPr txBox="1"/>
          <p:nvPr/>
        </p:nvSpPr>
        <p:spPr bwMode="auto">
          <a:xfrm>
            <a:off x="1789159" y="3739891"/>
            <a:ext cx="1205668" cy="394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en-US" altLang="ja-JP" sz="1568" dirty="0">
                <a:solidFill>
                  <a:srgbClr val="000000"/>
                </a:solidFill>
                <a:cs typeface="Segoe UI" charset="0"/>
              </a:rPr>
              <a:t>Type: Web</a:t>
            </a:r>
          </a:p>
        </p:txBody>
      </p:sp>
      <p:pic>
        <p:nvPicPr>
          <p:cNvPr id="26" name="図 2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36925" y="3751529"/>
            <a:ext cx="373739" cy="373739"/>
          </a:xfrm>
          <a:prstGeom prst="rect">
            <a:avLst/>
          </a:prstGeom>
        </p:spPr>
      </p:pic>
      <p:pic>
        <p:nvPicPr>
          <p:cNvPr id="27" name="図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5028" y="5392318"/>
            <a:ext cx="562331" cy="562331"/>
          </a:xfrm>
          <a:prstGeom prst="rect">
            <a:avLst/>
          </a:prstGeom>
        </p:spPr>
      </p:pic>
      <p:pic>
        <p:nvPicPr>
          <p:cNvPr id="28" name="図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46584" y="4769236"/>
            <a:ext cx="551813" cy="551813"/>
          </a:xfrm>
          <a:prstGeom prst="rect">
            <a:avLst/>
          </a:prstGeom>
        </p:spPr>
      </p:pic>
      <p:pic>
        <p:nvPicPr>
          <p:cNvPr id="29" name="図 28"/>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94679" y="4740904"/>
            <a:ext cx="509823" cy="509823"/>
          </a:xfrm>
          <a:prstGeom prst="rect">
            <a:avLst/>
          </a:prstGeom>
        </p:spPr>
      </p:pic>
      <p:sp>
        <p:nvSpPr>
          <p:cNvPr id="30" name="テキスト ボックス 29"/>
          <p:cNvSpPr txBox="1"/>
          <p:nvPr/>
        </p:nvSpPr>
        <p:spPr bwMode="auto">
          <a:xfrm>
            <a:off x="3874014" y="4783605"/>
            <a:ext cx="1522935" cy="4218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ja-JP" altLang="en-US" sz="1765" dirty="0">
                <a:solidFill>
                  <a:srgbClr val="000000"/>
                </a:solidFill>
                <a:cs typeface="Segoe UI" charset="0"/>
              </a:rPr>
              <a:t>プロジェクト</a:t>
            </a:r>
            <a:r>
              <a:rPr kumimoji="1" lang="en-US" altLang="ja-JP" sz="1765" dirty="0">
                <a:solidFill>
                  <a:srgbClr val="000000"/>
                </a:solidFill>
                <a:cs typeface="Segoe UI" charset="0"/>
              </a:rPr>
              <a:t>: A</a:t>
            </a:r>
          </a:p>
        </p:txBody>
      </p:sp>
      <p:sp>
        <p:nvSpPr>
          <p:cNvPr id="31" name="テキスト ボックス 30"/>
          <p:cNvSpPr txBox="1"/>
          <p:nvPr/>
        </p:nvSpPr>
        <p:spPr bwMode="auto">
          <a:xfrm>
            <a:off x="3874014" y="5384973"/>
            <a:ext cx="1910861" cy="4218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ja-JP" altLang="en-US" sz="1765" dirty="0">
                <a:solidFill>
                  <a:srgbClr val="000000"/>
                </a:solidFill>
                <a:cs typeface="Segoe UI" charset="0"/>
              </a:rPr>
              <a:t>環境</a:t>
            </a:r>
            <a:r>
              <a:rPr kumimoji="1" lang="en-US" altLang="ja-JP" sz="1765" dirty="0">
                <a:solidFill>
                  <a:srgbClr val="000000"/>
                </a:solidFill>
                <a:cs typeface="Segoe UI" charset="0"/>
              </a:rPr>
              <a:t>:</a:t>
            </a:r>
            <a:r>
              <a:rPr kumimoji="1" lang="ja-JP" altLang="en-US" sz="1765" dirty="0">
                <a:solidFill>
                  <a:srgbClr val="000000"/>
                </a:solidFill>
                <a:cs typeface="Segoe UI" charset="0"/>
              </a:rPr>
              <a:t> 開発・テスト</a:t>
            </a:r>
            <a:endParaRPr kumimoji="1" lang="en-US" altLang="ja-JP" sz="1765" dirty="0">
              <a:solidFill>
                <a:srgbClr val="000000"/>
              </a:solidFill>
              <a:cs typeface="Segoe UI" charset="0"/>
            </a:endParaRPr>
          </a:p>
        </p:txBody>
      </p:sp>
      <p:sp>
        <p:nvSpPr>
          <p:cNvPr id="32" name="テキスト ボックス 31"/>
          <p:cNvSpPr txBox="1"/>
          <p:nvPr/>
        </p:nvSpPr>
        <p:spPr bwMode="auto">
          <a:xfrm>
            <a:off x="3874014" y="6028345"/>
            <a:ext cx="1920479" cy="4218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ja-JP" altLang="en-US" sz="1765" dirty="0">
                <a:solidFill>
                  <a:srgbClr val="000000"/>
                </a:solidFill>
                <a:cs typeface="Segoe UI" charset="0"/>
              </a:rPr>
              <a:t>課金コード</a:t>
            </a:r>
            <a:r>
              <a:rPr kumimoji="1" lang="en-US" altLang="ja-JP" sz="1765" dirty="0">
                <a:solidFill>
                  <a:srgbClr val="000000"/>
                </a:solidFill>
                <a:cs typeface="Segoe UI" charset="0"/>
              </a:rPr>
              <a:t>: 00123</a:t>
            </a:r>
          </a:p>
        </p:txBody>
      </p:sp>
      <p:pic>
        <p:nvPicPr>
          <p:cNvPr id="33" name="図 32"/>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94679" y="5342271"/>
            <a:ext cx="509823" cy="509823"/>
          </a:xfrm>
          <a:prstGeom prst="rect">
            <a:avLst/>
          </a:prstGeom>
        </p:spPr>
      </p:pic>
      <p:pic>
        <p:nvPicPr>
          <p:cNvPr id="34" name="図 33"/>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94679" y="5985643"/>
            <a:ext cx="509823" cy="509823"/>
          </a:xfrm>
          <a:prstGeom prst="rect">
            <a:avLst/>
          </a:prstGeom>
        </p:spPr>
      </p:pic>
      <p:sp>
        <p:nvSpPr>
          <p:cNvPr id="35" name="テキスト ボックス 34"/>
          <p:cNvSpPr txBox="1"/>
          <p:nvPr/>
        </p:nvSpPr>
        <p:spPr bwMode="auto">
          <a:xfrm>
            <a:off x="1789159" y="6038184"/>
            <a:ext cx="1205668" cy="3945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40534" tIns="87833" rIns="140534" bIns="87833" rtlCol="0">
            <a:spAutoFit/>
          </a:bodyPr>
          <a:lstStyle/>
          <a:p>
            <a:pPr defTabSz="895348" fontAlgn="base">
              <a:lnSpc>
                <a:spcPct val="90000"/>
              </a:lnSpc>
              <a:spcBef>
                <a:spcPct val="0"/>
              </a:spcBef>
              <a:spcAft>
                <a:spcPts val="1152"/>
              </a:spcAft>
            </a:pPr>
            <a:r>
              <a:rPr kumimoji="1" lang="en-US" altLang="ja-JP" sz="1568" dirty="0">
                <a:solidFill>
                  <a:srgbClr val="000000"/>
                </a:solidFill>
                <a:cs typeface="Segoe UI" charset="0"/>
              </a:rPr>
              <a:t>Type: Web</a:t>
            </a:r>
          </a:p>
        </p:txBody>
      </p:sp>
      <p:pic>
        <p:nvPicPr>
          <p:cNvPr id="36" name="図 35"/>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36925" y="6049821"/>
            <a:ext cx="373739" cy="373739"/>
          </a:xfrm>
          <a:prstGeom prst="rect">
            <a:avLst/>
          </a:prstGeom>
        </p:spPr>
      </p:pic>
      <p:pic>
        <p:nvPicPr>
          <p:cNvPr id="38" name="図 37"/>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533357" y="205995"/>
            <a:ext cx="654806" cy="654806"/>
          </a:xfrm>
          <a:prstGeom prst="rect">
            <a:avLst/>
          </a:prstGeom>
        </p:spPr>
      </p:pic>
    </p:spTree>
    <p:extLst>
      <p:ext uri="{BB962C8B-B14F-4D97-AF65-F5344CB8AC3E}">
        <p14:creationId xmlns:p14="http://schemas.microsoft.com/office/powerpoint/2010/main" val="218356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Azure</a:t>
            </a:r>
            <a:r>
              <a:rPr kumimoji="1" lang="ja-JP" altLang="en-US" dirty="0"/>
              <a:t> バックアップサービスと </a:t>
            </a:r>
            <a:r>
              <a:rPr kumimoji="1" lang="en-US" altLang="ja-JP" dirty="0"/>
              <a:t>Azure</a:t>
            </a:r>
            <a:r>
              <a:rPr kumimoji="1" lang="ja-JP" altLang="en-US" dirty="0"/>
              <a:t> </a:t>
            </a:r>
            <a:r>
              <a:rPr kumimoji="1" lang="en-US" altLang="ja-JP" dirty="0"/>
              <a:t>IaaS</a:t>
            </a:r>
            <a:endParaRPr kumimoji="1" lang="ja-JP" altLang="en-US" dirty="0"/>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60798" y="2084620"/>
            <a:ext cx="4999290" cy="1760468"/>
          </a:xfrm>
          <a:prstGeom prst="rect">
            <a:avLst/>
          </a:prstGeom>
          <a:ln>
            <a:solidFill>
              <a:schemeClr val="bg1">
                <a:lumMod val="95000"/>
              </a:schemeClr>
            </a:solidFill>
          </a:ln>
        </p:spPr>
      </p:pic>
      <p:sp>
        <p:nvSpPr>
          <p:cNvPr id="5" name="テキスト ボックス 4"/>
          <p:cNvSpPr txBox="1"/>
          <p:nvPr/>
        </p:nvSpPr>
        <p:spPr>
          <a:xfrm>
            <a:off x="560798" y="1112179"/>
            <a:ext cx="4775489"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effectLst/>
                <a:uLnTx/>
                <a:uFillTx/>
                <a:cs typeface="+mn-cs"/>
              </a:rPr>
              <a:t>Azure</a:t>
            </a:r>
            <a:r>
              <a:rPr kumimoji="1" lang="ja-JP" altLang="en-US" sz="2800" b="0" i="0" u="none" strike="noStrike" kern="1200" cap="none" spc="0" normalizeH="0" baseline="0" noProof="0" dirty="0">
                <a:ln>
                  <a:noFill/>
                </a:ln>
                <a:effectLst/>
                <a:uLnTx/>
                <a:uFillTx/>
                <a:cs typeface="+mn-cs"/>
              </a:rPr>
              <a:t> 上の仮想マシンは</a:t>
            </a:r>
            <a:endParaRPr kumimoji="1" lang="en-US" altLang="ja-JP" sz="2800" b="0" i="0" u="none" strike="noStrike" kern="1200" cap="none" spc="0" normalizeH="0" baseline="0" noProof="0" dirty="0">
              <a:ln>
                <a:noFill/>
              </a:ln>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effectLst/>
                <a:uLnTx/>
                <a:uFillTx/>
                <a:cs typeface="+mn-cs"/>
              </a:rPr>
              <a:t>Azure</a:t>
            </a:r>
            <a:r>
              <a:rPr kumimoji="1" lang="ja-JP" altLang="en-US" sz="2800" b="0" i="0" u="none" strike="noStrike" kern="1200" cap="none" spc="0" normalizeH="0" baseline="0" noProof="0" dirty="0">
                <a:ln>
                  <a:noFill/>
                </a:ln>
                <a:effectLst/>
                <a:uLnTx/>
                <a:uFillTx/>
                <a:cs typeface="+mn-cs"/>
              </a:rPr>
              <a:t> にてバックアップ</a:t>
            </a:r>
            <a:endParaRPr kumimoji="1" lang="en-US" altLang="ja-JP" sz="2800" b="0" i="0" u="none" strike="noStrike" kern="1200" cap="none" spc="0" normalizeH="0" baseline="0" noProof="0" dirty="0">
              <a:ln>
                <a:noFill/>
              </a:ln>
              <a:effectLst/>
              <a:uLnTx/>
              <a:uFillTx/>
              <a:cs typeface="+mn-cs"/>
            </a:endParaRPr>
          </a:p>
        </p:txBody>
      </p:sp>
      <p:pic>
        <p:nvPicPr>
          <p:cNvPr id="6" name="図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416" y="3895833"/>
            <a:ext cx="3747154" cy="2805926"/>
          </a:xfrm>
          <a:prstGeom prst="rect">
            <a:avLst/>
          </a:prstGeom>
          <a:ln>
            <a:solidFill>
              <a:schemeClr val="bg1">
                <a:lumMod val="95000"/>
              </a:schemeClr>
            </a:solidFill>
          </a:ln>
        </p:spPr>
      </p:pic>
      <p:sp>
        <p:nvSpPr>
          <p:cNvPr id="9" name="テキスト ボックス 8"/>
          <p:cNvSpPr txBox="1"/>
          <p:nvPr/>
        </p:nvSpPr>
        <p:spPr>
          <a:xfrm>
            <a:off x="2083277" y="4817529"/>
            <a:ext cx="3675470" cy="830997"/>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FFFF"/>
                </a:solidFill>
                <a:effectLst/>
                <a:uLnTx/>
                <a:uFillTx/>
                <a:cs typeface="+mn-cs"/>
              </a:rPr>
              <a:t>バックアップの頻度は</a:t>
            </a:r>
            <a:endParaRPr kumimoji="1" lang="en-US" altLang="ja-JP" sz="2400" b="0" i="0" u="none" strike="noStrike" kern="1200" cap="none" spc="0" normalizeH="0" baseline="0" noProof="0" dirty="0">
              <a:ln>
                <a:noFill/>
              </a:ln>
              <a:solidFill>
                <a:srgbClr val="FFFFFF"/>
              </a:solidFill>
              <a:effectLst/>
              <a:uLnTx/>
              <a:uFillTx/>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srgbClr val="FFFFFF"/>
                </a:solidFill>
                <a:effectLst/>
                <a:uLnTx/>
                <a:uFillTx/>
                <a:cs typeface="+mn-cs"/>
              </a:rPr>
              <a:t>ポリシーとして管理可能</a:t>
            </a:r>
            <a:endParaRPr kumimoji="1" lang="en-US" altLang="ja-JP" sz="2400" b="0" i="0" u="none" strike="noStrike" kern="1200" cap="none" spc="0" normalizeH="0" baseline="0" noProof="0" dirty="0">
              <a:ln>
                <a:noFill/>
              </a:ln>
              <a:solidFill>
                <a:srgbClr val="FFFFFF"/>
              </a:solidFill>
              <a:effectLst/>
              <a:uLnTx/>
              <a:uFillTx/>
              <a:cs typeface="+mn-cs"/>
            </a:endParaRPr>
          </a:p>
        </p:txBody>
      </p:sp>
      <p:pic>
        <p:nvPicPr>
          <p:cNvPr id="7" name="図 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794608" y="1772510"/>
            <a:ext cx="4592802" cy="4246646"/>
          </a:xfrm>
          <a:prstGeom prst="rect">
            <a:avLst/>
          </a:prstGeom>
        </p:spPr>
      </p:pic>
      <p:sp>
        <p:nvSpPr>
          <p:cNvPr id="8" name="円/楕円 7"/>
          <p:cNvSpPr/>
          <p:nvPr/>
        </p:nvSpPr>
        <p:spPr>
          <a:xfrm>
            <a:off x="9887485" y="5366759"/>
            <a:ext cx="683663" cy="65239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cs typeface="+mn-cs"/>
            </a:endParaRPr>
          </a:p>
        </p:txBody>
      </p:sp>
      <p:sp>
        <p:nvSpPr>
          <p:cNvPr id="10" name="右矢印 9"/>
          <p:cNvSpPr/>
          <p:nvPr/>
        </p:nvSpPr>
        <p:spPr>
          <a:xfrm>
            <a:off x="5970385" y="3288822"/>
            <a:ext cx="565011" cy="12140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cs typeface="+mn-cs"/>
            </a:endParaRPr>
          </a:p>
        </p:txBody>
      </p:sp>
    </p:spTree>
    <p:extLst>
      <p:ext uri="{BB962C8B-B14F-4D97-AF65-F5344CB8AC3E}">
        <p14:creationId xmlns:p14="http://schemas.microsoft.com/office/powerpoint/2010/main" val="207340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en-US" altLang="ja-JP" dirty="0"/>
              <a:t>Azure Site Recovery</a:t>
            </a:r>
            <a:r>
              <a:rPr lang="ja-JP" altLang="en-US" dirty="0"/>
              <a:t> で災害対策</a:t>
            </a:r>
            <a:endParaRPr kumimoji="1" lang="ja-JP" altLang="en-US"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549" y="1111684"/>
            <a:ext cx="4848627" cy="2725032"/>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6729" y="1111684"/>
            <a:ext cx="4848626" cy="2725032"/>
          </a:xfrm>
          <a:prstGeom prst="rect">
            <a:avLst/>
          </a:prstGeom>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548" y="3941741"/>
            <a:ext cx="4848626" cy="2725032"/>
          </a:xfrm>
          <a:prstGeom prst="rect">
            <a:avLst/>
          </a:prstGeom>
        </p:spPr>
      </p:pic>
      <p:pic>
        <p:nvPicPr>
          <p:cNvPr id="6" name="図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6729" y="3941741"/>
            <a:ext cx="4848626" cy="2725032"/>
          </a:xfrm>
          <a:prstGeom prst="rect">
            <a:avLst/>
          </a:prstGeom>
        </p:spPr>
      </p:pic>
    </p:spTree>
    <p:extLst>
      <p:ext uri="{BB962C8B-B14F-4D97-AF65-F5344CB8AC3E}">
        <p14:creationId xmlns:p14="http://schemas.microsoft.com/office/powerpoint/2010/main" val="195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6696526" y="2177494"/>
            <a:ext cx="5376972" cy="3052738"/>
            <a:chOff x="6695023" y="2164615"/>
            <a:chExt cx="5377735" cy="3053171"/>
          </a:xfrm>
        </p:grpSpPr>
        <p:sp>
          <p:nvSpPr>
            <p:cNvPr id="123" name="Rectangle 5"/>
            <p:cNvSpPr>
              <a:spLocks noChangeArrowheads="1"/>
            </p:cNvSpPr>
            <p:nvPr/>
          </p:nvSpPr>
          <p:spPr bwMode="auto">
            <a:xfrm>
              <a:off x="11061735" y="4698953"/>
              <a:ext cx="420294" cy="502907"/>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24" name="Rectangle 5"/>
            <p:cNvSpPr>
              <a:spLocks noChangeArrowheads="1"/>
            </p:cNvSpPr>
            <p:nvPr/>
          </p:nvSpPr>
          <p:spPr bwMode="auto">
            <a:xfrm>
              <a:off x="10758967" y="4504719"/>
              <a:ext cx="521430" cy="682948"/>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25" name="Left-Right Arrow 124"/>
            <p:cNvSpPr/>
            <p:nvPr/>
          </p:nvSpPr>
          <p:spPr bwMode="auto">
            <a:xfrm rot="16200000">
              <a:off x="10313071" y="3499606"/>
              <a:ext cx="918098" cy="227512"/>
            </a:xfrm>
            <a:prstGeom prst="leftRightArrow">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86" tIns="107430" rIns="134286" bIns="107430" numCol="1" spcCol="0" rtlCol="0" fromWordArt="0" anchor="t" anchorCtr="0" forceAA="0" compatLnSpc="1">
              <a:prstTxWarp prst="textNoShape">
                <a:avLst/>
              </a:prstTxWarp>
              <a:noAutofit/>
            </a:bodyPr>
            <a:lstStyle/>
            <a:p>
              <a:pPr algn="ctr" defTabSz="684605" fontAlgn="base">
                <a:lnSpc>
                  <a:spcPct val="90000"/>
                </a:lnSpc>
                <a:spcBef>
                  <a:spcPct val="0"/>
                </a:spcBef>
                <a:spcAft>
                  <a:spcPct val="0"/>
                </a:spcAft>
              </a:pPr>
              <a:endParaRPr lang="en-US" sz="1765" dirty="0">
                <a:solidFill>
                  <a:srgbClr val="272727"/>
                </a:solidFill>
                <a:cs typeface="Segoe UI" pitchFamily="34" charset="0"/>
              </a:endParaRPr>
            </a:p>
          </p:txBody>
        </p:sp>
        <p:sp>
          <p:nvSpPr>
            <p:cNvPr id="126" name="TextBox 125"/>
            <p:cNvSpPr txBox="1"/>
            <p:nvPr/>
          </p:nvSpPr>
          <p:spPr>
            <a:xfrm>
              <a:off x="9368822" y="3471996"/>
              <a:ext cx="1337192" cy="457180"/>
            </a:xfrm>
            <a:prstGeom prst="rect">
              <a:avLst/>
            </a:prstGeom>
            <a:noFill/>
          </p:spPr>
          <p:txBody>
            <a:bodyPr wrap="square" lIns="134286" tIns="0" rIns="134286" bIns="0" rtlCol="0">
              <a:spAutoFit/>
            </a:bodyPr>
            <a:lstStyle/>
            <a:p>
              <a:pPr defTabSz="684829">
                <a:lnSpc>
                  <a:spcPct val="90000"/>
                </a:lnSpc>
                <a:spcAft>
                  <a:spcPts val="441"/>
                </a:spcAft>
              </a:pPr>
              <a:r>
                <a:rPr lang="en-US" sz="1100" b="1" dirty="0">
                  <a:solidFill>
                    <a:srgbClr val="272727"/>
                  </a:solidFill>
                </a:rPr>
                <a:t>Orchestration and Replication: InMage Scout</a:t>
              </a:r>
            </a:p>
          </p:txBody>
        </p:sp>
        <p:grpSp>
          <p:nvGrpSpPr>
            <p:cNvPr id="127" name="Group 126"/>
            <p:cNvGrpSpPr/>
            <p:nvPr/>
          </p:nvGrpSpPr>
          <p:grpSpPr>
            <a:xfrm>
              <a:off x="9592805" y="2164615"/>
              <a:ext cx="2479953" cy="980289"/>
              <a:chOff x="616226" y="1630760"/>
              <a:chExt cx="4596553" cy="1801531"/>
            </a:xfrm>
          </p:grpSpPr>
          <p:sp>
            <p:nvSpPr>
              <p:cNvPr id="15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6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6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kern="0">
                  <a:solidFill>
                    <a:srgbClr val="272727"/>
                  </a:solidFill>
                </a:endParaRPr>
              </a:p>
            </p:txBody>
          </p:sp>
          <p:sp>
            <p:nvSpPr>
              <p:cNvPr id="162" name="TextBox 161"/>
              <p:cNvSpPr txBox="1"/>
              <p:nvPr/>
            </p:nvSpPr>
            <p:spPr>
              <a:xfrm>
                <a:off x="1481136" y="2418609"/>
                <a:ext cx="2449478" cy="933655"/>
              </a:xfrm>
              <a:prstGeom prst="rect">
                <a:avLst/>
              </a:prstGeom>
              <a:noFill/>
              <a:ln>
                <a:noFill/>
              </a:ln>
            </p:spPr>
            <p:txBody>
              <a:bodyPr wrap="none" lIns="134387" tIns="107510" rIns="134387" bIns="107510" rtlCol="0">
                <a:spAutoFit/>
              </a:bodyPr>
              <a:lstStyle/>
              <a:p>
                <a:pPr algn="ctr" defTabSz="684829">
                  <a:lnSpc>
                    <a:spcPct val="90000"/>
                  </a:lnSpc>
                  <a:spcAft>
                    <a:spcPts val="441"/>
                  </a:spcAft>
                </a:pPr>
                <a:r>
                  <a:rPr lang="en-US" sz="1050" b="1" kern="0" dirty="0">
                    <a:solidFill>
                      <a:srgbClr val="272727"/>
                    </a:solidFill>
                  </a:rPr>
                  <a:t>Microsoft Azure </a:t>
                </a:r>
                <a:br>
                  <a:rPr lang="en-US" sz="1050" b="1" kern="0" dirty="0">
                    <a:solidFill>
                      <a:srgbClr val="272727"/>
                    </a:solidFill>
                  </a:rPr>
                </a:br>
                <a:r>
                  <a:rPr lang="en-US" sz="1050" b="1" kern="0" dirty="0">
                    <a:solidFill>
                      <a:srgbClr val="272727"/>
                    </a:solidFill>
                  </a:rPr>
                  <a:t>Site Recovery</a:t>
                </a:r>
              </a:p>
            </p:txBody>
          </p:sp>
        </p:grpSp>
        <p:sp>
          <p:nvSpPr>
            <p:cNvPr id="128" name="TextBox 127"/>
            <p:cNvSpPr txBox="1"/>
            <p:nvPr/>
          </p:nvSpPr>
          <p:spPr>
            <a:xfrm>
              <a:off x="9865908" y="4195969"/>
              <a:ext cx="519662" cy="518156"/>
            </a:xfrm>
            <a:prstGeom prst="rect">
              <a:avLst/>
            </a:prstGeom>
            <a:noFill/>
          </p:spPr>
          <p:txBody>
            <a:bodyPr wrap="square" lIns="0" tIns="109682" rIns="0" bIns="109682" rtlCol="0">
              <a:spAutoFit/>
            </a:bodyPr>
            <a:lstStyle/>
            <a:p>
              <a:pPr algn="r" defTabSz="685476">
                <a:lnSpc>
                  <a:spcPct val="90000"/>
                </a:lnSpc>
                <a:spcAft>
                  <a:spcPts val="450"/>
                </a:spcAft>
              </a:pPr>
              <a:r>
                <a:rPr lang="en-US" sz="1050" b="1" kern="0" dirty="0">
                  <a:solidFill>
                    <a:srgbClr val="272727"/>
                  </a:solidFill>
                </a:rPr>
                <a:t>Primary Site</a:t>
              </a:r>
            </a:p>
          </p:txBody>
        </p:sp>
        <p:sp>
          <p:nvSpPr>
            <p:cNvPr id="146" name="Rectangle 5"/>
            <p:cNvSpPr>
              <a:spLocks noChangeArrowheads="1"/>
            </p:cNvSpPr>
            <p:nvPr/>
          </p:nvSpPr>
          <p:spPr bwMode="auto">
            <a:xfrm>
              <a:off x="10498585" y="4353493"/>
              <a:ext cx="521431" cy="836310"/>
            </a:xfrm>
            <a:prstGeom prst="rect">
              <a:avLst/>
            </a:prstGeom>
            <a:solidFill>
              <a:srgbClr val="00B294"/>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47" name="Freeform 6"/>
            <p:cNvSpPr>
              <a:spLocks/>
            </p:cNvSpPr>
            <p:nvPr/>
          </p:nvSpPr>
          <p:spPr bwMode="auto">
            <a:xfrm>
              <a:off x="10554434" y="4444713"/>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48" name="Freeform 7"/>
            <p:cNvSpPr>
              <a:spLocks/>
            </p:cNvSpPr>
            <p:nvPr/>
          </p:nvSpPr>
          <p:spPr bwMode="auto">
            <a:xfrm>
              <a:off x="10554434" y="4576100"/>
              <a:ext cx="409733" cy="74309"/>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53" name="Freeform 8"/>
            <p:cNvSpPr>
              <a:spLocks/>
            </p:cNvSpPr>
            <p:nvPr/>
          </p:nvSpPr>
          <p:spPr bwMode="auto">
            <a:xfrm>
              <a:off x="10554434" y="4706409"/>
              <a:ext cx="409733" cy="74309"/>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54" name="Freeform 9"/>
            <p:cNvSpPr>
              <a:spLocks/>
            </p:cNvSpPr>
            <p:nvPr/>
          </p:nvSpPr>
          <p:spPr bwMode="auto">
            <a:xfrm>
              <a:off x="10554434" y="4837796"/>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55" name="Oval 14"/>
            <p:cNvSpPr>
              <a:spLocks noChangeArrowheads="1"/>
            </p:cNvSpPr>
            <p:nvPr/>
          </p:nvSpPr>
          <p:spPr bwMode="auto">
            <a:xfrm>
              <a:off x="10885874" y="4460329"/>
              <a:ext cx="39669" cy="40924"/>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56" name="Oval 15"/>
            <p:cNvSpPr>
              <a:spLocks noChangeArrowheads="1"/>
            </p:cNvSpPr>
            <p:nvPr/>
          </p:nvSpPr>
          <p:spPr bwMode="auto">
            <a:xfrm>
              <a:off x="10885874" y="4591716"/>
              <a:ext cx="39669" cy="40924"/>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57" name="Oval 16"/>
            <p:cNvSpPr>
              <a:spLocks noChangeArrowheads="1"/>
            </p:cNvSpPr>
            <p:nvPr/>
          </p:nvSpPr>
          <p:spPr bwMode="auto">
            <a:xfrm>
              <a:off x="10885874" y="4723102"/>
              <a:ext cx="39669" cy="40924"/>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58" name="Oval 17"/>
            <p:cNvSpPr>
              <a:spLocks noChangeArrowheads="1"/>
            </p:cNvSpPr>
            <p:nvPr/>
          </p:nvSpPr>
          <p:spPr bwMode="auto">
            <a:xfrm>
              <a:off x="10885874" y="4854489"/>
              <a:ext cx="39669" cy="40924"/>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31" name="Rectangle 130"/>
            <p:cNvSpPr/>
            <p:nvPr/>
          </p:nvSpPr>
          <p:spPr bwMode="auto">
            <a:xfrm>
              <a:off x="10498585" y="4076912"/>
              <a:ext cx="521097" cy="277509"/>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500" dirty="0" err="1">
                <a:solidFill>
                  <a:srgbClr val="272727"/>
                </a:solidFill>
                <a:cs typeface="Segoe UI" pitchFamily="34" charset="0"/>
              </a:endParaRPr>
            </a:p>
          </p:txBody>
        </p:sp>
        <p:grpSp>
          <p:nvGrpSpPr>
            <p:cNvPr id="132" name="Group 131"/>
            <p:cNvGrpSpPr/>
            <p:nvPr/>
          </p:nvGrpSpPr>
          <p:grpSpPr>
            <a:xfrm>
              <a:off x="11527330" y="4950479"/>
              <a:ext cx="123335" cy="238812"/>
              <a:chOff x="7791149" y="4987730"/>
              <a:chExt cx="192916" cy="370370"/>
            </a:xfrm>
          </p:grpSpPr>
          <p:sp>
            <p:nvSpPr>
              <p:cNvPr id="14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4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4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sp>
          <p:nvSpPr>
            <p:cNvPr id="133" name="TextBox 132"/>
            <p:cNvSpPr txBox="1"/>
            <p:nvPr/>
          </p:nvSpPr>
          <p:spPr>
            <a:xfrm>
              <a:off x="10549287" y="4119073"/>
              <a:ext cx="437634" cy="221549"/>
            </a:xfrm>
            <a:prstGeom prst="rect">
              <a:avLst/>
            </a:prstGeom>
            <a:noFill/>
          </p:spPr>
          <p:txBody>
            <a:bodyPr wrap="square" lIns="0" tIns="0" rIns="0" bIns="0" rtlCol="0">
              <a:spAutoFit/>
            </a:bodyPr>
            <a:lstStyle/>
            <a:p>
              <a:pPr algn="ctr" defTabSz="685476">
                <a:lnSpc>
                  <a:spcPct val="90000"/>
                </a:lnSpc>
              </a:pPr>
              <a:r>
                <a:rPr lang="en-US" sz="800" dirty="0">
                  <a:solidFill>
                    <a:srgbClr val="272727"/>
                  </a:solidFill>
                </a:rPr>
                <a:t>InMage Scout</a:t>
              </a:r>
            </a:p>
          </p:txBody>
        </p:sp>
        <p:grpSp>
          <p:nvGrpSpPr>
            <p:cNvPr id="134" name="Group 133"/>
            <p:cNvGrpSpPr/>
            <p:nvPr/>
          </p:nvGrpSpPr>
          <p:grpSpPr>
            <a:xfrm>
              <a:off x="9802865" y="4925178"/>
              <a:ext cx="227525" cy="238812"/>
              <a:chOff x="868162" y="4855982"/>
              <a:chExt cx="325205" cy="341338"/>
            </a:xfrm>
          </p:grpSpPr>
          <p:grpSp>
            <p:nvGrpSpPr>
              <p:cNvPr id="135" name="Group 134"/>
              <p:cNvGrpSpPr/>
              <p:nvPr/>
            </p:nvGrpSpPr>
            <p:grpSpPr>
              <a:xfrm>
                <a:off x="1017082" y="4855982"/>
                <a:ext cx="176285" cy="341338"/>
                <a:chOff x="7791149" y="4987730"/>
                <a:chExt cx="192916" cy="370370"/>
              </a:xfrm>
            </p:grpSpPr>
            <p:sp>
              <p:nvSpPr>
                <p:cNvPr id="140"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41"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42"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grpSp>
            <p:nvGrpSpPr>
              <p:cNvPr id="136" name="Group 135"/>
              <p:cNvGrpSpPr/>
              <p:nvPr/>
            </p:nvGrpSpPr>
            <p:grpSpPr>
              <a:xfrm>
                <a:off x="868162" y="4855982"/>
                <a:ext cx="176285" cy="341338"/>
                <a:chOff x="7791149" y="4987730"/>
                <a:chExt cx="192916" cy="370370"/>
              </a:xfrm>
            </p:grpSpPr>
            <p:sp>
              <p:nvSpPr>
                <p:cNvPr id="13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3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3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grpSp>
        <p:sp>
          <p:nvSpPr>
            <p:cNvPr id="165" name="Rectangle 5"/>
            <p:cNvSpPr>
              <a:spLocks noChangeArrowheads="1"/>
            </p:cNvSpPr>
            <p:nvPr/>
          </p:nvSpPr>
          <p:spPr bwMode="auto">
            <a:xfrm>
              <a:off x="8313810" y="4714879"/>
              <a:ext cx="420294" cy="502907"/>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66" name="Rectangle 5"/>
            <p:cNvSpPr>
              <a:spLocks noChangeArrowheads="1"/>
            </p:cNvSpPr>
            <p:nvPr/>
          </p:nvSpPr>
          <p:spPr bwMode="auto">
            <a:xfrm>
              <a:off x="8011042" y="4520645"/>
              <a:ext cx="521430" cy="682948"/>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67" name="Left-Right Arrow 166"/>
            <p:cNvSpPr/>
            <p:nvPr/>
          </p:nvSpPr>
          <p:spPr bwMode="auto">
            <a:xfrm rot="16200000">
              <a:off x="7535965" y="3529113"/>
              <a:ext cx="933697" cy="184749"/>
            </a:xfrm>
            <a:prstGeom prst="lef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286" tIns="107430" rIns="134286" bIns="107430" numCol="1" spcCol="0" rtlCol="0" fromWordArt="0" anchor="t" anchorCtr="0" forceAA="0" compatLnSpc="1">
              <a:prstTxWarp prst="textNoShape">
                <a:avLst/>
              </a:prstTxWarp>
              <a:noAutofit/>
            </a:bodyPr>
            <a:lstStyle/>
            <a:p>
              <a:pPr algn="ctr" defTabSz="684605" fontAlgn="base">
                <a:lnSpc>
                  <a:spcPct val="90000"/>
                </a:lnSpc>
                <a:spcBef>
                  <a:spcPct val="0"/>
                </a:spcBef>
                <a:spcAft>
                  <a:spcPct val="0"/>
                </a:spcAft>
              </a:pPr>
              <a:endParaRPr lang="en-US" sz="1765" dirty="0">
                <a:solidFill>
                  <a:srgbClr val="272727"/>
                </a:solidFill>
                <a:cs typeface="Segoe UI" pitchFamily="34" charset="0"/>
              </a:endParaRPr>
            </a:p>
          </p:txBody>
        </p:sp>
        <p:sp>
          <p:nvSpPr>
            <p:cNvPr id="168" name="TextBox 167"/>
            <p:cNvSpPr txBox="1"/>
            <p:nvPr/>
          </p:nvSpPr>
          <p:spPr>
            <a:xfrm>
              <a:off x="6695023" y="3453727"/>
              <a:ext cx="1402846" cy="609574"/>
            </a:xfrm>
            <a:prstGeom prst="rect">
              <a:avLst/>
            </a:prstGeom>
            <a:noFill/>
          </p:spPr>
          <p:txBody>
            <a:bodyPr wrap="square" lIns="134286" tIns="0" rIns="134286" bIns="0" rtlCol="0">
              <a:spAutoFit/>
            </a:bodyPr>
            <a:lstStyle/>
            <a:p>
              <a:pPr defTabSz="684829">
                <a:lnSpc>
                  <a:spcPct val="90000"/>
                </a:lnSpc>
                <a:spcAft>
                  <a:spcPts val="441"/>
                </a:spcAft>
              </a:pPr>
              <a:r>
                <a:rPr lang="en-US" sz="1100" b="1" dirty="0">
                  <a:solidFill>
                    <a:srgbClr val="272727"/>
                  </a:solidFill>
                </a:rPr>
                <a:t>Orchestration and Replication: Hyper-V Replica, SQL </a:t>
              </a:r>
              <a:r>
                <a:rPr lang="en-US" sz="1100" b="1" dirty="0" err="1">
                  <a:solidFill>
                    <a:srgbClr val="272727"/>
                  </a:solidFill>
                </a:rPr>
                <a:t>AlwaysOn</a:t>
              </a:r>
              <a:endParaRPr lang="en-US" sz="1100" b="1" dirty="0">
                <a:solidFill>
                  <a:srgbClr val="272727"/>
                </a:solidFill>
              </a:endParaRPr>
            </a:p>
          </p:txBody>
        </p:sp>
        <p:grpSp>
          <p:nvGrpSpPr>
            <p:cNvPr id="169" name="Group 168"/>
            <p:cNvGrpSpPr/>
            <p:nvPr/>
          </p:nvGrpSpPr>
          <p:grpSpPr>
            <a:xfrm>
              <a:off x="6893814" y="2164615"/>
              <a:ext cx="2479953" cy="980289"/>
              <a:chOff x="616226" y="1630760"/>
              <a:chExt cx="4596553" cy="1801531"/>
            </a:xfrm>
          </p:grpSpPr>
          <p:sp>
            <p:nvSpPr>
              <p:cNvPr id="189"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90"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91"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kern="0">
                  <a:solidFill>
                    <a:srgbClr val="272727"/>
                  </a:solidFill>
                </a:endParaRPr>
              </a:p>
            </p:txBody>
          </p:sp>
          <p:sp>
            <p:nvSpPr>
              <p:cNvPr id="192" name="TextBox 191"/>
              <p:cNvSpPr txBox="1"/>
              <p:nvPr/>
            </p:nvSpPr>
            <p:spPr>
              <a:xfrm>
                <a:off x="1481136" y="2418609"/>
                <a:ext cx="2449478" cy="933655"/>
              </a:xfrm>
              <a:prstGeom prst="rect">
                <a:avLst/>
              </a:prstGeom>
              <a:noFill/>
              <a:ln>
                <a:noFill/>
              </a:ln>
            </p:spPr>
            <p:txBody>
              <a:bodyPr wrap="none" lIns="134387" tIns="107510" rIns="134387" bIns="107510" rtlCol="0">
                <a:spAutoFit/>
              </a:bodyPr>
              <a:lstStyle/>
              <a:p>
                <a:pPr algn="ctr" defTabSz="684829">
                  <a:lnSpc>
                    <a:spcPct val="90000"/>
                  </a:lnSpc>
                  <a:spcAft>
                    <a:spcPts val="441"/>
                  </a:spcAft>
                </a:pPr>
                <a:r>
                  <a:rPr lang="en-US" sz="1050" b="1" kern="0" dirty="0">
                    <a:solidFill>
                      <a:srgbClr val="272727"/>
                    </a:solidFill>
                  </a:rPr>
                  <a:t>Microsoft Azure </a:t>
                </a:r>
                <a:br>
                  <a:rPr lang="en-US" sz="1050" b="1" kern="0" dirty="0">
                    <a:solidFill>
                      <a:srgbClr val="272727"/>
                    </a:solidFill>
                  </a:rPr>
                </a:br>
                <a:r>
                  <a:rPr lang="en-US" sz="1050" b="1" kern="0" dirty="0">
                    <a:solidFill>
                      <a:srgbClr val="272727"/>
                    </a:solidFill>
                  </a:rPr>
                  <a:t>Site Recovery</a:t>
                </a:r>
              </a:p>
            </p:txBody>
          </p:sp>
        </p:grpSp>
        <p:sp>
          <p:nvSpPr>
            <p:cNvPr id="175" name="TextBox 174"/>
            <p:cNvSpPr txBox="1"/>
            <p:nvPr/>
          </p:nvSpPr>
          <p:spPr>
            <a:xfrm>
              <a:off x="7137471" y="4121675"/>
              <a:ext cx="529390" cy="518156"/>
            </a:xfrm>
            <a:prstGeom prst="rect">
              <a:avLst/>
            </a:prstGeom>
            <a:noFill/>
          </p:spPr>
          <p:txBody>
            <a:bodyPr wrap="square" lIns="0" tIns="109682" rIns="0" bIns="109682" rtlCol="0">
              <a:spAutoFit/>
            </a:bodyPr>
            <a:lstStyle/>
            <a:p>
              <a:pPr algn="r" defTabSz="685476">
                <a:lnSpc>
                  <a:spcPct val="90000"/>
                </a:lnSpc>
                <a:spcAft>
                  <a:spcPts val="450"/>
                </a:spcAft>
              </a:pPr>
              <a:r>
                <a:rPr lang="en-US" sz="1050" b="1" kern="0" dirty="0">
                  <a:solidFill>
                    <a:srgbClr val="272727"/>
                  </a:solidFill>
                </a:rPr>
                <a:t>Primary Site</a:t>
              </a:r>
            </a:p>
          </p:txBody>
        </p:sp>
        <p:grpSp>
          <p:nvGrpSpPr>
            <p:cNvPr id="176" name="Group 175"/>
            <p:cNvGrpSpPr/>
            <p:nvPr/>
          </p:nvGrpSpPr>
          <p:grpSpPr>
            <a:xfrm>
              <a:off x="7750660" y="4369420"/>
              <a:ext cx="521431" cy="836309"/>
              <a:chOff x="13103226" y="2763958"/>
              <a:chExt cx="1039812" cy="1616572"/>
            </a:xfrm>
          </p:grpSpPr>
          <p:sp>
            <p:nvSpPr>
              <p:cNvPr id="180"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8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8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8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8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85"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86"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87"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88"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grpSp>
        <p:sp>
          <p:nvSpPr>
            <p:cNvPr id="177" name="TextBox 176"/>
            <p:cNvSpPr txBox="1"/>
            <p:nvPr/>
          </p:nvSpPr>
          <p:spPr>
            <a:xfrm>
              <a:off x="7792559" y="5013677"/>
              <a:ext cx="437634" cy="110816"/>
            </a:xfrm>
            <a:prstGeom prst="rect">
              <a:avLst/>
            </a:prstGeom>
            <a:noFill/>
          </p:spPr>
          <p:txBody>
            <a:bodyPr wrap="square" lIns="0" tIns="0" rIns="0" bIns="0" rtlCol="0">
              <a:spAutoFit/>
            </a:bodyPr>
            <a:lstStyle/>
            <a:p>
              <a:pPr algn="ctr" defTabSz="685476">
                <a:lnSpc>
                  <a:spcPct val="90000"/>
                </a:lnSpc>
              </a:pPr>
              <a:r>
                <a:rPr lang="en-US" sz="800" dirty="0">
                  <a:solidFill>
                    <a:srgbClr val="272727"/>
                  </a:solidFill>
                </a:rPr>
                <a:t>Hyper-V</a:t>
              </a:r>
            </a:p>
          </p:txBody>
        </p:sp>
        <p:sp>
          <p:nvSpPr>
            <p:cNvPr id="178" name="Rectangle 177"/>
            <p:cNvSpPr/>
            <p:nvPr/>
          </p:nvSpPr>
          <p:spPr bwMode="auto">
            <a:xfrm>
              <a:off x="7750660" y="4092838"/>
              <a:ext cx="521097" cy="2775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500" dirty="0" err="1">
                <a:solidFill>
                  <a:srgbClr val="272727"/>
                </a:solidFill>
                <a:cs typeface="Segoe UI" pitchFamily="34" charset="0"/>
              </a:endParaRPr>
            </a:p>
          </p:txBody>
        </p:sp>
        <p:pic>
          <p:nvPicPr>
            <p:cNvPr id="179" name="Picture 1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5308" y="4119073"/>
              <a:ext cx="540851" cy="217177"/>
            </a:xfrm>
            <a:prstGeom prst="rect">
              <a:avLst/>
            </a:prstGeom>
          </p:spPr>
        </p:pic>
        <p:grpSp>
          <p:nvGrpSpPr>
            <p:cNvPr id="171" name="Group 170"/>
            <p:cNvGrpSpPr/>
            <p:nvPr/>
          </p:nvGrpSpPr>
          <p:grpSpPr>
            <a:xfrm>
              <a:off x="8779405" y="4966405"/>
              <a:ext cx="123335" cy="238812"/>
              <a:chOff x="7791149" y="4987730"/>
              <a:chExt cx="192916" cy="370370"/>
            </a:xfrm>
          </p:grpSpPr>
          <p:sp>
            <p:nvSpPr>
              <p:cNvPr id="17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7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7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grpSp>
      <p:sp>
        <p:nvSpPr>
          <p:cNvPr id="4" name="Rectangle 3"/>
          <p:cNvSpPr/>
          <p:nvPr/>
        </p:nvSpPr>
        <p:spPr bwMode="auto">
          <a:xfrm>
            <a:off x="2455" y="5203196"/>
            <a:ext cx="12187096" cy="1670333"/>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spc="-50" dirty="0" err="1">
              <a:gradFill>
                <a:gsLst>
                  <a:gs pos="0">
                    <a:srgbClr val="FFFFFF"/>
                  </a:gs>
                  <a:gs pos="100000">
                    <a:srgbClr val="FFFFFF"/>
                  </a:gs>
                </a:gsLst>
                <a:lin ang="5400000" scaled="0"/>
              </a:gradFill>
              <a:cs typeface="Segoe UI" pitchFamily="34" charset="0"/>
            </a:endParaRPr>
          </a:p>
        </p:txBody>
      </p:sp>
      <p:grpSp>
        <p:nvGrpSpPr>
          <p:cNvPr id="3" name="Group 2"/>
          <p:cNvGrpSpPr/>
          <p:nvPr/>
        </p:nvGrpSpPr>
        <p:grpSpPr>
          <a:xfrm>
            <a:off x="2455" y="2164796"/>
            <a:ext cx="6764931" cy="3057167"/>
            <a:chOff x="0" y="2164615"/>
            <a:chExt cx="6765891" cy="3057601"/>
          </a:xfrm>
        </p:grpSpPr>
        <p:sp>
          <p:nvSpPr>
            <p:cNvPr id="51" name="Rectangle 5"/>
            <p:cNvSpPr>
              <a:spLocks noChangeArrowheads="1"/>
            </p:cNvSpPr>
            <p:nvPr/>
          </p:nvSpPr>
          <p:spPr bwMode="auto">
            <a:xfrm>
              <a:off x="2176132" y="4526950"/>
              <a:ext cx="521430" cy="682948"/>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52" name="Rectangle 5"/>
            <p:cNvSpPr>
              <a:spLocks noChangeArrowheads="1"/>
            </p:cNvSpPr>
            <p:nvPr/>
          </p:nvSpPr>
          <p:spPr bwMode="auto">
            <a:xfrm>
              <a:off x="284086" y="4719309"/>
              <a:ext cx="420294" cy="502907"/>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cxnSp>
          <p:nvCxnSpPr>
            <p:cNvPr id="57" name="Straight Arrow Connector 56"/>
            <p:cNvCxnSpPr>
              <a:stCxn id="106" idx="14"/>
            </p:cNvCxnSpPr>
            <p:nvPr/>
          </p:nvCxnSpPr>
          <p:spPr>
            <a:xfrm>
              <a:off x="917548" y="3121504"/>
              <a:ext cx="2748" cy="957902"/>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329751" y="3121504"/>
              <a:ext cx="0" cy="977784"/>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619804" y="2164615"/>
              <a:ext cx="2479953" cy="980288"/>
              <a:chOff x="616226" y="1630760"/>
              <a:chExt cx="4596553" cy="1801531"/>
            </a:xfrm>
          </p:grpSpPr>
          <p:sp>
            <p:nvSpPr>
              <p:cNvPr id="106"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07"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108"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kern="0">
                  <a:solidFill>
                    <a:srgbClr val="272727"/>
                  </a:solidFill>
                </a:endParaRPr>
              </a:p>
            </p:txBody>
          </p:sp>
          <p:sp>
            <p:nvSpPr>
              <p:cNvPr id="109" name="TextBox 108"/>
              <p:cNvSpPr txBox="1"/>
              <p:nvPr/>
            </p:nvSpPr>
            <p:spPr>
              <a:xfrm>
                <a:off x="1469847" y="2418608"/>
                <a:ext cx="2449478" cy="933656"/>
              </a:xfrm>
              <a:prstGeom prst="rect">
                <a:avLst/>
              </a:prstGeom>
              <a:noFill/>
              <a:ln>
                <a:noFill/>
              </a:ln>
            </p:spPr>
            <p:txBody>
              <a:bodyPr wrap="none" lIns="134387" tIns="107510" rIns="134387" bIns="107510" rtlCol="0">
                <a:spAutoFit/>
              </a:bodyPr>
              <a:lstStyle/>
              <a:p>
                <a:pPr algn="ctr" defTabSz="684829">
                  <a:lnSpc>
                    <a:spcPct val="90000"/>
                  </a:lnSpc>
                  <a:spcAft>
                    <a:spcPts val="441"/>
                  </a:spcAft>
                </a:pPr>
                <a:r>
                  <a:rPr lang="en-US" sz="1050" b="1" kern="0" dirty="0">
                    <a:solidFill>
                      <a:srgbClr val="272727"/>
                    </a:solidFill>
                  </a:rPr>
                  <a:t>Microsoft Azure </a:t>
                </a:r>
                <a:br>
                  <a:rPr lang="en-US" sz="1050" b="1" kern="0" dirty="0">
                    <a:solidFill>
                      <a:srgbClr val="272727"/>
                    </a:solidFill>
                  </a:rPr>
                </a:br>
                <a:r>
                  <a:rPr lang="en-US" sz="1050" b="1" kern="0" dirty="0">
                    <a:solidFill>
                      <a:srgbClr val="272727"/>
                    </a:solidFill>
                  </a:rPr>
                  <a:t>Site Recovery</a:t>
                </a:r>
              </a:p>
            </p:txBody>
          </p:sp>
        </p:grpSp>
        <p:sp>
          <p:nvSpPr>
            <p:cNvPr id="60" name="Left-Right Arrow 59"/>
            <p:cNvSpPr/>
            <p:nvPr/>
          </p:nvSpPr>
          <p:spPr bwMode="auto">
            <a:xfrm>
              <a:off x="1174590" y="4699517"/>
              <a:ext cx="882133" cy="114693"/>
            </a:xfrm>
            <a:prstGeom prst="leftRightArrow">
              <a:avLst>
                <a:gd name="adj1" fmla="val 54971"/>
                <a:gd name="adj2" fmla="val 50215"/>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2" rIns="137102" bIns="109682"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pPr>
              <a:endParaRPr lang="en-US" sz="750" dirty="0">
                <a:solidFill>
                  <a:srgbClr val="272727"/>
                </a:solidFill>
                <a:cs typeface="Segoe UI" pitchFamily="34" charset="0"/>
              </a:endParaRPr>
            </a:p>
          </p:txBody>
        </p:sp>
        <p:sp>
          <p:nvSpPr>
            <p:cNvPr id="61" name="TextBox 60"/>
            <p:cNvSpPr txBox="1"/>
            <p:nvPr/>
          </p:nvSpPr>
          <p:spPr>
            <a:xfrm>
              <a:off x="965877" y="3357945"/>
              <a:ext cx="1351909" cy="304742"/>
            </a:xfrm>
            <a:prstGeom prst="rect">
              <a:avLst/>
            </a:prstGeom>
            <a:noFill/>
          </p:spPr>
          <p:txBody>
            <a:bodyPr wrap="square" lIns="134286" tIns="0" rIns="134286" bIns="0" rtlCol="0">
              <a:spAutoFit/>
            </a:bodyPr>
            <a:lstStyle>
              <a:defPPr>
                <a:defRPr lang="en-US"/>
              </a:defPPr>
              <a:lvl1pPr defTabSz="913538">
                <a:lnSpc>
                  <a:spcPct val="90000"/>
                </a:lnSpc>
                <a:spcAft>
                  <a:spcPts val="588"/>
                </a:spcAft>
                <a:defRPr sz="1100">
                  <a:solidFill>
                    <a:srgbClr val="505050"/>
                  </a:solidFill>
                </a:defRPr>
              </a:lvl1pPr>
            </a:lstStyle>
            <a:p>
              <a:pPr algn="ctr"/>
              <a:r>
                <a:rPr lang="en-US" b="1" dirty="0">
                  <a:solidFill>
                    <a:srgbClr val="272727"/>
                  </a:solidFill>
                </a:rPr>
                <a:t>Orchestration Channel</a:t>
              </a:r>
            </a:p>
          </p:txBody>
        </p:sp>
        <p:sp>
          <p:nvSpPr>
            <p:cNvPr id="62" name="Rectangle 61"/>
            <p:cNvSpPr/>
            <p:nvPr/>
          </p:nvSpPr>
          <p:spPr>
            <a:xfrm>
              <a:off x="1013949" y="4386466"/>
              <a:ext cx="1193784" cy="810879"/>
            </a:xfrm>
            <a:prstGeom prst="rect">
              <a:avLst/>
            </a:prstGeom>
            <a:noFill/>
          </p:spPr>
          <p:txBody>
            <a:bodyPr wrap="square" lIns="134286" tIns="0" rIns="134286" bIns="0" rtlCol="0">
              <a:spAutoFit/>
            </a:bodyPr>
            <a:lstStyle/>
            <a:p>
              <a:pPr algn="ctr" defTabSz="684829">
                <a:lnSpc>
                  <a:spcPct val="90000"/>
                </a:lnSpc>
                <a:spcAft>
                  <a:spcPts val="441"/>
                </a:spcAft>
              </a:pPr>
              <a:r>
                <a:rPr lang="en-US" sz="900" b="1" dirty="0">
                  <a:solidFill>
                    <a:srgbClr val="272727"/>
                  </a:solidFill>
                </a:rPr>
                <a:t>Replication channels:</a:t>
              </a:r>
            </a:p>
            <a:p>
              <a:pPr algn="ctr" defTabSz="684829">
                <a:lnSpc>
                  <a:spcPct val="90000"/>
                </a:lnSpc>
                <a:spcAft>
                  <a:spcPts val="441"/>
                </a:spcAft>
              </a:pPr>
              <a:r>
                <a:rPr lang="en-US" sz="900" b="1" dirty="0">
                  <a:solidFill>
                    <a:srgbClr val="272727"/>
                  </a:solidFill>
                </a:rPr>
                <a:t> </a:t>
              </a:r>
              <a:br>
                <a:rPr lang="en-US" sz="900" b="1" dirty="0">
                  <a:solidFill>
                    <a:srgbClr val="272727"/>
                  </a:solidFill>
                </a:rPr>
              </a:br>
              <a:r>
                <a:rPr lang="en-US" sz="900" b="1" dirty="0">
                  <a:solidFill>
                    <a:srgbClr val="272727"/>
                  </a:solidFill>
                </a:rPr>
                <a:t>Hyper-V Replica, SQL </a:t>
              </a:r>
              <a:r>
                <a:rPr lang="en-US" sz="900" b="1" dirty="0" err="1">
                  <a:solidFill>
                    <a:srgbClr val="272727"/>
                  </a:solidFill>
                </a:rPr>
                <a:t>AlwaysOn</a:t>
              </a:r>
              <a:r>
                <a:rPr lang="en-US" sz="900" b="1" dirty="0">
                  <a:solidFill>
                    <a:srgbClr val="272727"/>
                  </a:solidFill>
                </a:rPr>
                <a:t>, SAN</a:t>
              </a:r>
            </a:p>
          </p:txBody>
        </p:sp>
        <p:sp>
          <p:nvSpPr>
            <p:cNvPr id="92" name="TextBox 91"/>
            <p:cNvSpPr txBox="1"/>
            <p:nvPr/>
          </p:nvSpPr>
          <p:spPr>
            <a:xfrm>
              <a:off x="101610" y="4195838"/>
              <a:ext cx="518608" cy="532391"/>
            </a:xfrm>
            <a:prstGeom prst="rect">
              <a:avLst/>
            </a:prstGeom>
            <a:noFill/>
          </p:spPr>
          <p:txBody>
            <a:bodyPr wrap="square" lIns="0" tIns="109682" rIns="0" bIns="109682" rtlCol="0">
              <a:spAutoFit/>
            </a:bodyPr>
            <a:lstStyle/>
            <a:p>
              <a:pPr defTabSz="685476">
                <a:lnSpc>
                  <a:spcPct val="90000"/>
                </a:lnSpc>
                <a:spcAft>
                  <a:spcPts val="450"/>
                </a:spcAft>
              </a:pPr>
              <a:r>
                <a:rPr lang="en-US" sz="1100" b="1" kern="0" dirty="0">
                  <a:solidFill>
                    <a:srgbClr val="272727"/>
                  </a:solidFill>
                </a:rPr>
                <a:t>Primary Site</a:t>
              </a:r>
            </a:p>
          </p:txBody>
        </p:sp>
        <p:grpSp>
          <p:nvGrpSpPr>
            <p:cNvPr id="93" name="Group 92"/>
            <p:cNvGrpSpPr/>
            <p:nvPr/>
          </p:nvGrpSpPr>
          <p:grpSpPr>
            <a:xfrm>
              <a:off x="653494" y="4374409"/>
              <a:ext cx="521430" cy="836309"/>
              <a:chOff x="13103226" y="2775830"/>
              <a:chExt cx="1039812" cy="1616572"/>
            </a:xfrm>
          </p:grpSpPr>
          <p:sp>
            <p:nvSpPr>
              <p:cNvPr id="9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9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9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0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0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0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03"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04"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105"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grpSp>
        <p:sp>
          <p:nvSpPr>
            <p:cNvPr id="94" name="TextBox 93"/>
            <p:cNvSpPr txBox="1"/>
            <p:nvPr/>
          </p:nvSpPr>
          <p:spPr>
            <a:xfrm>
              <a:off x="695393" y="4998671"/>
              <a:ext cx="437634" cy="110816"/>
            </a:xfrm>
            <a:prstGeom prst="rect">
              <a:avLst/>
            </a:prstGeom>
            <a:noFill/>
          </p:spPr>
          <p:txBody>
            <a:bodyPr wrap="square" lIns="0" tIns="0" rIns="0" bIns="0" rtlCol="0">
              <a:spAutoFit/>
            </a:bodyPr>
            <a:lstStyle/>
            <a:p>
              <a:pPr algn="ctr" defTabSz="685476">
                <a:lnSpc>
                  <a:spcPct val="90000"/>
                </a:lnSpc>
              </a:pPr>
              <a:r>
                <a:rPr lang="en-US" sz="800" dirty="0">
                  <a:solidFill>
                    <a:srgbClr val="272727"/>
                  </a:solidFill>
                </a:rPr>
                <a:t>Hyper-V</a:t>
              </a:r>
            </a:p>
          </p:txBody>
        </p:sp>
        <p:sp>
          <p:nvSpPr>
            <p:cNvPr id="95" name="Rectangle 94"/>
            <p:cNvSpPr/>
            <p:nvPr/>
          </p:nvSpPr>
          <p:spPr bwMode="auto">
            <a:xfrm>
              <a:off x="653494" y="4100486"/>
              <a:ext cx="521096" cy="2775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500" dirty="0" err="1">
                <a:solidFill>
                  <a:srgbClr val="272727"/>
                </a:solidFill>
                <a:cs typeface="Segoe UI" pitchFamily="34" charset="0"/>
              </a:endParaRPr>
            </a:p>
          </p:txBody>
        </p:sp>
        <p:pic>
          <p:nvPicPr>
            <p:cNvPr id="96" name="Picture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142" y="4119073"/>
              <a:ext cx="540850" cy="217177"/>
            </a:xfrm>
            <a:prstGeom prst="rect">
              <a:avLst/>
            </a:prstGeom>
          </p:spPr>
        </p:pic>
        <p:sp>
          <p:nvSpPr>
            <p:cNvPr id="77" name="TextBox 76"/>
            <p:cNvSpPr txBox="1"/>
            <p:nvPr/>
          </p:nvSpPr>
          <p:spPr>
            <a:xfrm>
              <a:off x="2765650" y="4147577"/>
              <a:ext cx="619630" cy="532391"/>
            </a:xfrm>
            <a:prstGeom prst="rect">
              <a:avLst/>
            </a:prstGeom>
            <a:noFill/>
          </p:spPr>
          <p:txBody>
            <a:bodyPr wrap="square" lIns="0" tIns="109682" rIns="0" bIns="109682"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l" defTabSz="685476"/>
              <a:r>
                <a:rPr lang="en-US" sz="1100" b="1" dirty="0">
                  <a:solidFill>
                    <a:srgbClr val="272727"/>
                  </a:solidFill>
                </a:rPr>
                <a:t>Recovery Site</a:t>
              </a:r>
            </a:p>
          </p:txBody>
        </p:sp>
        <p:grpSp>
          <p:nvGrpSpPr>
            <p:cNvPr id="78" name="Group 77"/>
            <p:cNvGrpSpPr/>
            <p:nvPr/>
          </p:nvGrpSpPr>
          <p:grpSpPr>
            <a:xfrm>
              <a:off x="2057418" y="4377337"/>
              <a:ext cx="521431" cy="832561"/>
              <a:chOff x="13103226" y="2775830"/>
              <a:chExt cx="1039812" cy="1616572"/>
            </a:xfrm>
          </p:grpSpPr>
          <p:sp>
            <p:nvSpPr>
              <p:cNvPr id="83"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8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8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8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8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8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8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9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9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grpSp>
        <p:sp>
          <p:nvSpPr>
            <p:cNvPr id="79" name="TextBox 78"/>
            <p:cNvSpPr txBox="1"/>
            <p:nvPr/>
          </p:nvSpPr>
          <p:spPr>
            <a:xfrm>
              <a:off x="2099317" y="4998472"/>
              <a:ext cx="437633" cy="110816"/>
            </a:xfrm>
            <a:prstGeom prst="rect">
              <a:avLst/>
            </a:prstGeom>
            <a:noFill/>
          </p:spPr>
          <p:txBody>
            <a:bodyPr wrap="square" lIns="0" tIns="0" rIns="0" bIns="0" rtlCol="0">
              <a:spAutoFit/>
            </a:bodyPr>
            <a:lstStyle/>
            <a:p>
              <a:pPr algn="ctr" defTabSz="685476">
                <a:lnSpc>
                  <a:spcPct val="90000"/>
                </a:lnSpc>
              </a:pPr>
              <a:r>
                <a:rPr lang="en-US" sz="800" dirty="0">
                  <a:solidFill>
                    <a:srgbClr val="272727"/>
                  </a:solidFill>
                </a:rPr>
                <a:t>Hyper-V</a:t>
              </a:r>
            </a:p>
          </p:txBody>
        </p:sp>
        <p:sp>
          <p:nvSpPr>
            <p:cNvPr id="81" name="Rectangle 80"/>
            <p:cNvSpPr/>
            <p:nvPr/>
          </p:nvSpPr>
          <p:spPr bwMode="auto">
            <a:xfrm>
              <a:off x="2056724" y="4098668"/>
              <a:ext cx="522124" cy="27750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500" dirty="0" err="1">
                <a:solidFill>
                  <a:srgbClr val="272727"/>
                </a:solidFill>
                <a:cs typeface="Segoe UI" pitchFamily="34" charset="0"/>
              </a:endParaRPr>
            </a:p>
          </p:txBody>
        </p:sp>
        <p:grpSp>
          <p:nvGrpSpPr>
            <p:cNvPr id="65" name="Group 64"/>
            <p:cNvGrpSpPr/>
            <p:nvPr/>
          </p:nvGrpSpPr>
          <p:grpSpPr>
            <a:xfrm>
              <a:off x="134005" y="4966567"/>
              <a:ext cx="123335" cy="238812"/>
              <a:chOff x="7791149" y="4987730"/>
              <a:chExt cx="192916" cy="370370"/>
            </a:xfrm>
          </p:grpSpPr>
          <p:sp>
            <p:nvSpPr>
              <p:cNvPr id="74"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75"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76"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grpSp>
          <p:nvGrpSpPr>
            <p:cNvPr id="66" name="Group 65"/>
            <p:cNvGrpSpPr/>
            <p:nvPr/>
          </p:nvGrpSpPr>
          <p:grpSpPr>
            <a:xfrm>
              <a:off x="0" y="4967602"/>
              <a:ext cx="123335" cy="238812"/>
              <a:chOff x="7791149" y="4987730"/>
              <a:chExt cx="192916" cy="370370"/>
            </a:xfrm>
          </p:grpSpPr>
          <p:sp>
            <p:nvSpPr>
              <p:cNvPr id="7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7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7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grpSp>
          <p:nvGrpSpPr>
            <p:cNvPr id="67" name="Group 66"/>
            <p:cNvGrpSpPr/>
            <p:nvPr/>
          </p:nvGrpSpPr>
          <p:grpSpPr>
            <a:xfrm>
              <a:off x="2881617" y="4961461"/>
              <a:ext cx="123335" cy="238812"/>
              <a:chOff x="7791149" y="4987730"/>
              <a:chExt cx="192916" cy="370370"/>
            </a:xfrm>
          </p:grpSpPr>
          <p:sp>
            <p:nvSpPr>
              <p:cNvPr id="68"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69"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70"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sp>
          <p:nvSpPr>
            <p:cNvPr id="288" name="Rectangle 5"/>
            <p:cNvSpPr>
              <a:spLocks noChangeArrowheads="1"/>
            </p:cNvSpPr>
            <p:nvPr/>
          </p:nvSpPr>
          <p:spPr bwMode="auto">
            <a:xfrm>
              <a:off x="3767940" y="4709358"/>
              <a:ext cx="420294" cy="502907"/>
            </a:xfrm>
            <a:prstGeom prst="rect">
              <a:avLst/>
            </a:prstGeom>
            <a:solidFill>
              <a:schemeClr val="bg2"/>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36" name="Rectangle 5"/>
            <p:cNvSpPr>
              <a:spLocks noChangeArrowheads="1"/>
            </p:cNvSpPr>
            <p:nvPr/>
          </p:nvSpPr>
          <p:spPr bwMode="auto">
            <a:xfrm>
              <a:off x="5714738" y="4526950"/>
              <a:ext cx="521430" cy="682948"/>
            </a:xfrm>
            <a:prstGeom prst="rect">
              <a:avLst/>
            </a:prstGeom>
            <a:solidFill>
              <a:schemeClr val="bg1">
                <a:lumMod val="6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grpSp>
          <p:nvGrpSpPr>
            <p:cNvPr id="239" name="Group 238"/>
            <p:cNvGrpSpPr/>
            <p:nvPr/>
          </p:nvGrpSpPr>
          <p:grpSpPr>
            <a:xfrm>
              <a:off x="4058519" y="2164615"/>
              <a:ext cx="2479953" cy="980288"/>
              <a:chOff x="616226" y="1630760"/>
              <a:chExt cx="4596553" cy="1801531"/>
            </a:xfrm>
          </p:grpSpPr>
          <p:sp>
            <p:nvSpPr>
              <p:cNvPr id="283"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a:noFill/>
              </a:ln>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284"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4"/>
              </a:solidFill>
              <a:ln>
                <a:noFill/>
              </a:ln>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285"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kern="0">
                  <a:solidFill>
                    <a:srgbClr val="272727"/>
                  </a:solidFill>
                </a:endParaRPr>
              </a:p>
            </p:txBody>
          </p:sp>
          <p:sp>
            <p:nvSpPr>
              <p:cNvPr id="286" name="TextBox 285"/>
              <p:cNvSpPr txBox="1"/>
              <p:nvPr/>
            </p:nvSpPr>
            <p:spPr>
              <a:xfrm>
                <a:off x="1469847" y="2418608"/>
                <a:ext cx="2449478" cy="933656"/>
              </a:xfrm>
              <a:prstGeom prst="rect">
                <a:avLst/>
              </a:prstGeom>
              <a:noFill/>
              <a:ln>
                <a:noFill/>
              </a:ln>
            </p:spPr>
            <p:txBody>
              <a:bodyPr wrap="none" lIns="134387" tIns="107510" rIns="134387" bIns="107510" rtlCol="0">
                <a:spAutoFit/>
              </a:bodyPr>
              <a:lstStyle/>
              <a:p>
                <a:pPr algn="ctr" defTabSz="684829">
                  <a:lnSpc>
                    <a:spcPct val="90000"/>
                  </a:lnSpc>
                  <a:spcAft>
                    <a:spcPts val="441"/>
                  </a:spcAft>
                </a:pPr>
                <a:r>
                  <a:rPr lang="en-US" sz="1050" b="1" kern="0" dirty="0">
                    <a:solidFill>
                      <a:srgbClr val="272727"/>
                    </a:solidFill>
                  </a:rPr>
                  <a:t>Microsoft Azure </a:t>
                </a:r>
                <a:br>
                  <a:rPr lang="en-US" sz="1050" b="1" kern="0" dirty="0">
                    <a:solidFill>
                      <a:srgbClr val="272727"/>
                    </a:solidFill>
                  </a:rPr>
                </a:br>
                <a:r>
                  <a:rPr lang="en-US" sz="1050" b="1" kern="0" dirty="0">
                    <a:solidFill>
                      <a:srgbClr val="272727"/>
                    </a:solidFill>
                  </a:rPr>
                  <a:t>Site Recovery</a:t>
                </a:r>
              </a:p>
            </p:txBody>
          </p:sp>
        </p:grpSp>
        <p:sp>
          <p:nvSpPr>
            <p:cNvPr id="240" name="Left-Right Arrow 239"/>
            <p:cNvSpPr/>
            <p:nvPr/>
          </p:nvSpPr>
          <p:spPr bwMode="auto">
            <a:xfrm>
              <a:off x="4713196" y="4699517"/>
              <a:ext cx="882133" cy="114693"/>
            </a:xfrm>
            <a:prstGeom prst="leftRightArrow">
              <a:avLst>
                <a:gd name="adj1" fmla="val 54971"/>
                <a:gd name="adj2" fmla="val 50215"/>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2" rIns="137102" bIns="109682" numCol="1" spcCol="0" rtlCol="0" fromWordArt="0" anchor="ctr" anchorCtr="0" forceAA="0" compatLnSpc="1">
              <a:prstTxWarp prst="textNoShape">
                <a:avLst/>
              </a:prstTxWarp>
              <a:noAutofit/>
            </a:bodyPr>
            <a:lstStyle/>
            <a:p>
              <a:pPr algn="ctr" defTabSz="699023" fontAlgn="base">
                <a:lnSpc>
                  <a:spcPct val="90000"/>
                </a:lnSpc>
                <a:spcBef>
                  <a:spcPct val="0"/>
                </a:spcBef>
                <a:spcAft>
                  <a:spcPct val="0"/>
                </a:spcAft>
              </a:pPr>
              <a:endParaRPr lang="en-US" sz="750" dirty="0">
                <a:solidFill>
                  <a:srgbClr val="272727"/>
                </a:solidFill>
                <a:cs typeface="Segoe UI" pitchFamily="34" charset="0"/>
              </a:endParaRPr>
            </a:p>
          </p:txBody>
        </p:sp>
        <p:sp>
          <p:nvSpPr>
            <p:cNvPr id="242" name="Rectangle 241"/>
            <p:cNvSpPr/>
            <p:nvPr/>
          </p:nvSpPr>
          <p:spPr>
            <a:xfrm>
              <a:off x="4674811" y="4044114"/>
              <a:ext cx="1030204" cy="623336"/>
            </a:xfrm>
            <a:prstGeom prst="rect">
              <a:avLst/>
            </a:prstGeom>
            <a:noFill/>
          </p:spPr>
          <p:txBody>
            <a:bodyPr wrap="square" lIns="134286" tIns="0" rIns="134286" bIns="0" rtlCol="0">
              <a:spAutoFit/>
            </a:bodyPr>
            <a:lstStyle/>
            <a:p>
              <a:pPr algn="ctr" defTabSz="684829">
                <a:lnSpc>
                  <a:spcPct val="90000"/>
                </a:lnSpc>
                <a:spcAft>
                  <a:spcPts val="441"/>
                </a:spcAft>
              </a:pPr>
              <a:r>
                <a:rPr lang="en-US" sz="900" b="1" dirty="0">
                  <a:solidFill>
                    <a:srgbClr val="272727"/>
                  </a:solidFill>
                </a:rPr>
                <a:t>Orchestration and Replication channel: InMage Scout</a:t>
              </a:r>
            </a:p>
          </p:txBody>
        </p:sp>
        <p:sp>
          <p:nvSpPr>
            <p:cNvPr id="243" name="TextBox 242"/>
            <p:cNvSpPr txBox="1"/>
            <p:nvPr/>
          </p:nvSpPr>
          <p:spPr>
            <a:xfrm>
              <a:off x="3618837" y="4147577"/>
              <a:ext cx="563713" cy="532391"/>
            </a:xfrm>
            <a:prstGeom prst="rect">
              <a:avLst/>
            </a:prstGeom>
            <a:noFill/>
          </p:spPr>
          <p:txBody>
            <a:bodyPr wrap="square" lIns="0" tIns="109682" rIns="0" bIns="109682" rtlCol="0">
              <a:spAutoFit/>
            </a:bodyPr>
            <a:lstStyle/>
            <a:p>
              <a:pPr defTabSz="685476">
                <a:lnSpc>
                  <a:spcPct val="90000"/>
                </a:lnSpc>
                <a:spcAft>
                  <a:spcPts val="450"/>
                </a:spcAft>
              </a:pPr>
              <a:r>
                <a:rPr lang="en-US" sz="1100" b="1" kern="0" dirty="0">
                  <a:solidFill>
                    <a:srgbClr val="272727"/>
                  </a:solidFill>
                </a:rPr>
                <a:t>Primary Site</a:t>
              </a:r>
            </a:p>
          </p:txBody>
        </p:sp>
        <p:sp>
          <p:nvSpPr>
            <p:cNvPr id="274" name="Rectangle 5"/>
            <p:cNvSpPr>
              <a:spLocks noChangeArrowheads="1"/>
            </p:cNvSpPr>
            <p:nvPr/>
          </p:nvSpPr>
          <p:spPr bwMode="auto">
            <a:xfrm>
              <a:off x="4192100" y="4374409"/>
              <a:ext cx="521431" cy="836309"/>
            </a:xfrm>
            <a:prstGeom prst="rect">
              <a:avLst/>
            </a:prstGeom>
            <a:solidFill>
              <a:srgbClr val="00B294"/>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75" name="Freeform 6"/>
            <p:cNvSpPr>
              <a:spLocks/>
            </p:cNvSpPr>
            <p:nvPr/>
          </p:nvSpPr>
          <p:spPr bwMode="auto">
            <a:xfrm>
              <a:off x="4247949" y="4459487"/>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76" name="Freeform 7"/>
            <p:cNvSpPr>
              <a:spLocks/>
            </p:cNvSpPr>
            <p:nvPr/>
          </p:nvSpPr>
          <p:spPr bwMode="auto">
            <a:xfrm>
              <a:off x="4247949" y="4590874"/>
              <a:ext cx="409733" cy="74309"/>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77" name="Freeform 8"/>
            <p:cNvSpPr>
              <a:spLocks/>
            </p:cNvSpPr>
            <p:nvPr/>
          </p:nvSpPr>
          <p:spPr bwMode="auto">
            <a:xfrm>
              <a:off x="4247949" y="4721183"/>
              <a:ext cx="409733" cy="74309"/>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78" name="Freeform 9"/>
            <p:cNvSpPr>
              <a:spLocks/>
            </p:cNvSpPr>
            <p:nvPr/>
          </p:nvSpPr>
          <p:spPr bwMode="auto">
            <a:xfrm>
              <a:off x="4247949" y="4852570"/>
              <a:ext cx="409733" cy="74309"/>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79" name="Oval 14"/>
            <p:cNvSpPr>
              <a:spLocks noChangeArrowheads="1"/>
            </p:cNvSpPr>
            <p:nvPr/>
          </p:nvSpPr>
          <p:spPr bwMode="auto">
            <a:xfrm>
              <a:off x="4579389" y="4475103"/>
              <a:ext cx="39669" cy="40924"/>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80" name="Oval 15"/>
            <p:cNvSpPr>
              <a:spLocks noChangeArrowheads="1"/>
            </p:cNvSpPr>
            <p:nvPr/>
          </p:nvSpPr>
          <p:spPr bwMode="auto">
            <a:xfrm>
              <a:off x="4579389" y="4606490"/>
              <a:ext cx="39669" cy="40924"/>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81" name="Oval 16"/>
            <p:cNvSpPr>
              <a:spLocks noChangeArrowheads="1"/>
            </p:cNvSpPr>
            <p:nvPr/>
          </p:nvSpPr>
          <p:spPr bwMode="auto">
            <a:xfrm>
              <a:off x="4579389" y="4737876"/>
              <a:ext cx="39669" cy="40924"/>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82" name="Oval 17"/>
            <p:cNvSpPr>
              <a:spLocks noChangeArrowheads="1"/>
            </p:cNvSpPr>
            <p:nvPr/>
          </p:nvSpPr>
          <p:spPr bwMode="auto">
            <a:xfrm>
              <a:off x="4579389" y="4869263"/>
              <a:ext cx="39669" cy="40924"/>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45" name="TextBox 244"/>
            <p:cNvSpPr txBox="1"/>
            <p:nvPr/>
          </p:nvSpPr>
          <p:spPr>
            <a:xfrm>
              <a:off x="4234026" y="4976157"/>
              <a:ext cx="437634" cy="221630"/>
            </a:xfrm>
            <a:prstGeom prst="rect">
              <a:avLst/>
            </a:prstGeom>
            <a:noFill/>
          </p:spPr>
          <p:txBody>
            <a:bodyPr wrap="square" lIns="0" tIns="0" rIns="0" bIns="0" rtlCol="0">
              <a:spAutoFit/>
            </a:bodyPr>
            <a:lstStyle/>
            <a:p>
              <a:pPr algn="ctr" defTabSz="685476">
                <a:lnSpc>
                  <a:spcPct val="90000"/>
                </a:lnSpc>
              </a:pPr>
              <a:r>
                <a:rPr lang="en-US" sz="800" dirty="0">
                  <a:solidFill>
                    <a:srgbClr val="272727"/>
                  </a:solidFill>
                </a:rPr>
                <a:t>VMware / Physical</a:t>
              </a:r>
              <a:endParaRPr lang="en-US" sz="900" dirty="0">
                <a:solidFill>
                  <a:srgbClr val="272727"/>
                </a:solidFill>
              </a:endParaRPr>
            </a:p>
          </p:txBody>
        </p:sp>
        <p:sp>
          <p:nvSpPr>
            <p:cNvPr id="246" name="Rectangle 245"/>
            <p:cNvSpPr/>
            <p:nvPr/>
          </p:nvSpPr>
          <p:spPr bwMode="auto">
            <a:xfrm>
              <a:off x="4192100" y="4100486"/>
              <a:ext cx="521097" cy="277508"/>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500" dirty="0" err="1">
                <a:solidFill>
                  <a:srgbClr val="272727"/>
                </a:solidFill>
                <a:cs typeface="Segoe UI" pitchFamily="34" charset="0"/>
              </a:endParaRPr>
            </a:p>
          </p:txBody>
        </p:sp>
        <p:sp>
          <p:nvSpPr>
            <p:cNvPr id="247" name="TextBox 246"/>
            <p:cNvSpPr txBox="1"/>
            <p:nvPr/>
          </p:nvSpPr>
          <p:spPr>
            <a:xfrm>
              <a:off x="6159961" y="4135416"/>
              <a:ext cx="605930" cy="532391"/>
            </a:xfrm>
            <a:prstGeom prst="rect">
              <a:avLst/>
            </a:prstGeom>
            <a:noFill/>
          </p:spPr>
          <p:txBody>
            <a:bodyPr wrap="square" lIns="0" tIns="109682" rIns="0" bIns="109682"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l" defTabSz="685476"/>
              <a:r>
                <a:rPr lang="en-US" sz="1100" b="1" dirty="0">
                  <a:solidFill>
                    <a:srgbClr val="272727"/>
                  </a:solidFill>
                </a:rPr>
                <a:t>Recovery Site</a:t>
              </a:r>
            </a:p>
          </p:txBody>
        </p:sp>
        <p:sp>
          <p:nvSpPr>
            <p:cNvPr id="265" name="Rectangle 5"/>
            <p:cNvSpPr>
              <a:spLocks noChangeArrowheads="1"/>
            </p:cNvSpPr>
            <p:nvPr/>
          </p:nvSpPr>
          <p:spPr bwMode="auto">
            <a:xfrm>
              <a:off x="5596023" y="4377337"/>
              <a:ext cx="521431" cy="832561"/>
            </a:xfrm>
            <a:prstGeom prst="rect">
              <a:avLst/>
            </a:prstGeom>
            <a:solidFill>
              <a:srgbClr val="00B294"/>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66" name="Freeform 6"/>
            <p:cNvSpPr>
              <a:spLocks/>
            </p:cNvSpPr>
            <p:nvPr/>
          </p:nvSpPr>
          <p:spPr bwMode="auto">
            <a:xfrm>
              <a:off x="5651872" y="4462034"/>
              <a:ext cx="409733" cy="7397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67" name="Freeform 7"/>
            <p:cNvSpPr>
              <a:spLocks/>
            </p:cNvSpPr>
            <p:nvPr/>
          </p:nvSpPr>
          <p:spPr bwMode="auto">
            <a:xfrm>
              <a:off x="5651872" y="4592832"/>
              <a:ext cx="409733" cy="7397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68" name="Freeform 8"/>
            <p:cNvSpPr>
              <a:spLocks/>
            </p:cNvSpPr>
            <p:nvPr/>
          </p:nvSpPr>
          <p:spPr bwMode="auto">
            <a:xfrm>
              <a:off x="5651872" y="4722557"/>
              <a:ext cx="409733" cy="7397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69" name="Freeform 9"/>
            <p:cNvSpPr>
              <a:spLocks/>
            </p:cNvSpPr>
            <p:nvPr/>
          </p:nvSpPr>
          <p:spPr bwMode="auto">
            <a:xfrm>
              <a:off x="5651872" y="4853355"/>
              <a:ext cx="409733" cy="7397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70" name="Oval 14"/>
            <p:cNvSpPr>
              <a:spLocks noChangeArrowheads="1"/>
            </p:cNvSpPr>
            <p:nvPr/>
          </p:nvSpPr>
          <p:spPr bwMode="auto">
            <a:xfrm>
              <a:off x="5983312" y="4477580"/>
              <a:ext cx="39669" cy="40740"/>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71" name="Oval 15"/>
            <p:cNvSpPr>
              <a:spLocks noChangeArrowheads="1"/>
            </p:cNvSpPr>
            <p:nvPr/>
          </p:nvSpPr>
          <p:spPr bwMode="auto">
            <a:xfrm>
              <a:off x="5983312" y="4608377"/>
              <a:ext cx="39669" cy="40740"/>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72" name="Oval 16"/>
            <p:cNvSpPr>
              <a:spLocks noChangeArrowheads="1"/>
            </p:cNvSpPr>
            <p:nvPr/>
          </p:nvSpPr>
          <p:spPr bwMode="auto">
            <a:xfrm>
              <a:off x="5983312" y="4739175"/>
              <a:ext cx="39669" cy="40740"/>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73" name="Oval 17"/>
            <p:cNvSpPr>
              <a:spLocks noChangeArrowheads="1"/>
            </p:cNvSpPr>
            <p:nvPr/>
          </p:nvSpPr>
          <p:spPr bwMode="auto">
            <a:xfrm>
              <a:off x="5983312" y="4869973"/>
              <a:ext cx="39669" cy="40740"/>
            </a:xfrm>
            <a:prstGeom prst="ellipse">
              <a:avLst/>
            </a:prstGeom>
            <a:solidFill>
              <a:schemeClr val="accent1"/>
            </a:solidFill>
            <a:ln>
              <a:noFill/>
            </a:ln>
          </p:spPr>
          <p:txBody>
            <a:bodyPr vert="horz" wrap="square" lIns="68550" tIns="34275" rIns="68550" bIns="34275" numCol="1" anchor="t" anchorCtr="0" compatLnSpc="1">
              <a:prstTxWarp prst="textNoShape">
                <a:avLst/>
              </a:prstTxWarp>
            </a:bodyPr>
            <a:lstStyle/>
            <a:p>
              <a:pPr defTabSz="685476"/>
              <a:endParaRPr lang="en-US" sz="1200">
                <a:solidFill>
                  <a:srgbClr val="272727"/>
                </a:solidFill>
              </a:endParaRPr>
            </a:p>
          </p:txBody>
        </p:sp>
        <p:sp>
          <p:nvSpPr>
            <p:cNvPr id="250" name="Rectangle 249"/>
            <p:cNvSpPr/>
            <p:nvPr/>
          </p:nvSpPr>
          <p:spPr bwMode="auto">
            <a:xfrm>
              <a:off x="5595330" y="4098668"/>
              <a:ext cx="522124" cy="277508"/>
            </a:xfrm>
            <a:prstGeom prst="rect">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2" tIns="109682" rIns="137102" bIns="109682" numCol="1" spcCol="0" rtlCol="0" fromWordArt="0" anchor="t" anchorCtr="0" forceAA="0" compatLnSpc="1">
              <a:prstTxWarp prst="textNoShape">
                <a:avLst/>
              </a:prstTxWarp>
              <a:noAutofit/>
            </a:bodyPr>
            <a:lstStyle/>
            <a:p>
              <a:pPr algn="ctr" defTabSz="699023" fontAlgn="base">
                <a:lnSpc>
                  <a:spcPct val="90000"/>
                </a:lnSpc>
                <a:spcBef>
                  <a:spcPct val="0"/>
                </a:spcBef>
                <a:spcAft>
                  <a:spcPct val="0"/>
                </a:spcAft>
              </a:pPr>
              <a:endParaRPr lang="en-US" sz="1500" dirty="0" err="1">
                <a:solidFill>
                  <a:srgbClr val="272727"/>
                </a:solidFill>
                <a:cs typeface="Segoe UI" pitchFamily="34" charset="0"/>
              </a:endParaRPr>
            </a:p>
          </p:txBody>
        </p:sp>
        <p:grpSp>
          <p:nvGrpSpPr>
            <p:cNvPr id="251" name="Group 250"/>
            <p:cNvGrpSpPr/>
            <p:nvPr/>
          </p:nvGrpSpPr>
          <p:grpSpPr>
            <a:xfrm>
              <a:off x="3672611" y="4966567"/>
              <a:ext cx="123335" cy="238812"/>
              <a:chOff x="7791149" y="4987730"/>
              <a:chExt cx="192916" cy="370370"/>
            </a:xfrm>
          </p:grpSpPr>
          <p:sp>
            <p:nvSpPr>
              <p:cNvPr id="26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263"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264"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grpSp>
          <p:nvGrpSpPr>
            <p:cNvPr id="252" name="Group 251"/>
            <p:cNvGrpSpPr/>
            <p:nvPr/>
          </p:nvGrpSpPr>
          <p:grpSpPr>
            <a:xfrm>
              <a:off x="3538606" y="4967602"/>
              <a:ext cx="123335" cy="238812"/>
              <a:chOff x="7791149" y="4987730"/>
              <a:chExt cx="192916" cy="370370"/>
            </a:xfrm>
          </p:grpSpPr>
          <p:sp>
            <p:nvSpPr>
              <p:cNvPr id="25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26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26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grpSp>
          <p:nvGrpSpPr>
            <p:cNvPr id="253" name="Group 252"/>
            <p:cNvGrpSpPr/>
            <p:nvPr/>
          </p:nvGrpSpPr>
          <p:grpSpPr>
            <a:xfrm>
              <a:off x="6588079" y="4950406"/>
              <a:ext cx="123335" cy="238812"/>
              <a:chOff x="7791149" y="4987730"/>
              <a:chExt cx="192916" cy="370370"/>
            </a:xfrm>
          </p:grpSpPr>
          <p:sp>
            <p:nvSpPr>
              <p:cNvPr id="256"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257"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sp>
            <p:nvSpPr>
              <p:cNvPr id="258"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50" tIns="34275" rIns="68550" bIns="34275" numCol="1" anchor="t" anchorCtr="0" compatLnSpc="1">
                <a:prstTxWarp prst="textNoShape">
                  <a:avLst/>
                </a:prstTxWarp>
              </a:bodyPr>
              <a:lstStyle/>
              <a:p>
                <a:pPr defTabSz="685476"/>
                <a:endParaRPr lang="en-US" sz="1350">
                  <a:solidFill>
                    <a:srgbClr val="272727"/>
                  </a:solidFill>
                </a:endParaRPr>
              </a:p>
            </p:txBody>
          </p:sp>
        </p:grpSp>
        <p:sp>
          <p:nvSpPr>
            <p:cNvPr id="254" name="TextBox 253"/>
            <p:cNvSpPr txBox="1"/>
            <p:nvPr/>
          </p:nvSpPr>
          <p:spPr>
            <a:xfrm>
              <a:off x="5645103" y="4119073"/>
              <a:ext cx="437633" cy="221630"/>
            </a:xfrm>
            <a:prstGeom prst="rect">
              <a:avLst/>
            </a:prstGeom>
            <a:noFill/>
          </p:spPr>
          <p:txBody>
            <a:bodyPr wrap="square" lIns="0" tIns="0" rIns="0" bIns="0" rtlCol="0">
              <a:spAutoFit/>
            </a:bodyPr>
            <a:lstStyle/>
            <a:p>
              <a:pPr algn="ctr" defTabSz="685476">
                <a:lnSpc>
                  <a:spcPct val="90000"/>
                </a:lnSpc>
              </a:pPr>
              <a:r>
                <a:rPr lang="en-US" sz="800" dirty="0" err="1">
                  <a:solidFill>
                    <a:srgbClr val="272727"/>
                  </a:solidFill>
                </a:rPr>
                <a:t>InMage</a:t>
              </a:r>
              <a:r>
                <a:rPr lang="en-US" sz="800" dirty="0">
                  <a:solidFill>
                    <a:srgbClr val="272727"/>
                  </a:solidFill>
                </a:rPr>
                <a:t> Scout</a:t>
              </a:r>
            </a:p>
          </p:txBody>
        </p:sp>
        <p:sp>
          <p:nvSpPr>
            <p:cNvPr id="255" name="TextBox 254"/>
            <p:cNvSpPr txBox="1"/>
            <p:nvPr/>
          </p:nvSpPr>
          <p:spPr>
            <a:xfrm>
              <a:off x="4225301" y="4119073"/>
              <a:ext cx="437633" cy="221630"/>
            </a:xfrm>
            <a:prstGeom prst="rect">
              <a:avLst/>
            </a:prstGeom>
            <a:noFill/>
          </p:spPr>
          <p:txBody>
            <a:bodyPr wrap="square" lIns="0" tIns="0" rIns="0" bIns="0" rtlCol="0">
              <a:spAutoFit/>
            </a:bodyPr>
            <a:lstStyle/>
            <a:p>
              <a:pPr algn="ctr" defTabSz="685476">
                <a:lnSpc>
                  <a:spcPct val="90000"/>
                </a:lnSpc>
              </a:pPr>
              <a:r>
                <a:rPr lang="en-US" sz="800" dirty="0" err="1">
                  <a:solidFill>
                    <a:srgbClr val="272727"/>
                  </a:solidFill>
                </a:rPr>
                <a:t>InMage</a:t>
              </a:r>
              <a:r>
                <a:rPr lang="en-US" sz="800" dirty="0">
                  <a:solidFill>
                    <a:srgbClr val="272727"/>
                  </a:solidFill>
                </a:rPr>
                <a:t> Scout</a:t>
              </a:r>
            </a:p>
          </p:txBody>
        </p:sp>
        <p:pic>
          <p:nvPicPr>
            <p:cNvPr id="196" name="Picture 1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7277" y="4119073"/>
              <a:ext cx="540850" cy="217177"/>
            </a:xfrm>
            <a:prstGeom prst="rect">
              <a:avLst/>
            </a:prstGeom>
          </p:spPr>
        </p:pic>
      </p:grpSp>
      <p:sp>
        <p:nvSpPr>
          <p:cNvPr id="151" name="Rectangle 150"/>
          <p:cNvSpPr/>
          <p:nvPr/>
        </p:nvSpPr>
        <p:spPr>
          <a:xfrm>
            <a:off x="664594" y="5512556"/>
            <a:ext cx="3097946" cy="97344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6930" tIns="109542" rIns="0" bIns="136930" numCol="1" rtlCol="0" anchor="t" anchorCtr="0" compatLnSpc="1">
            <a:prstTxWarp prst="textNoShape">
              <a:avLst/>
            </a:prstTxWarp>
          </a:bodyPr>
          <a:lstStyle/>
          <a:p>
            <a:pPr defTabSz="698091" fontAlgn="base">
              <a:lnSpc>
                <a:spcPct val="90000"/>
              </a:lnSpc>
              <a:spcAft>
                <a:spcPts val="450"/>
              </a:spcAft>
            </a:pPr>
            <a:r>
              <a:rPr lang="ja-JP" altLang="en-US" dirty="0">
                <a:solidFill>
                  <a:srgbClr val="FFFFFF"/>
                </a:solidFill>
                <a:cs typeface="Segoe UI" panose="020B0502040204020203" pitchFamily="34" charset="0"/>
              </a:rPr>
              <a:t>自動 </a:t>
            </a:r>
            <a:r>
              <a:rPr lang="en-US" altLang="ja-JP" dirty="0">
                <a:solidFill>
                  <a:srgbClr val="FFFFFF"/>
                </a:solidFill>
                <a:cs typeface="Segoe UI" panose="020B0502040204020203" pitchFamily="34" charset="0"/>
              </a:rPr>
              <a:t>VM </a:t>
            </a:r>
            <a:r>
              <a:rPr lang="ja-JP" altLang="en-US" dirty="0">
                <a:solidFill>
                  <a:srgbClr val="FFFFFF"/>
                </a:solidFill>
                <a:cs typeface="Segoe UI" panose="020B0502040204020203" pitchFamily="34" charset="0"/>
              </a:rPr>
              <a:t>保存と複製</a:t>
            </a:r>
            <a:endParaRPr lang="en-US" altLang="ja-JP" dirty="0">
              <a:solidFill>
                <a:srgbClr val="FFFFFF"/>
              </a:solidFill>
              <a:cs typeface="Segoe UI" panose="020B0502040204020203" pitchFamily="34" charset="0"/>
            </a:endParaRPr>
          </a:p>
          <a:p>
            <a:pPr defTabSz="698091" fontAlgn="base">
              <a:lnSpc>
                <a:spcPct val="90000"/>
              </a:lnSpc>
              <a:spcAft>
                <a:spcPts val="450"/>
              </a:spcAft>
            </a:pPr>
            <a:r>
              <a:rPr lang="ja-JP" altLang="en-US" dirty="0">
                <a:solidFill>
                  <a:srgbClr val="FFFFFF"/>
                </a:solidFill>
                <a:cs typeface="Segoe UI" panose="020B0502040204020203" pitchFamily="34" charset="0"/>
              </a:rPr>
              <a:t>リモートヘルスチェック</a:t>
            </a:r>
            <a:endParaRPr lang="en-US" dirty="0">
              <a:solidFill>
                <a:srgbClr val="FFFFFF"/>
              </a:solidFill>
              <a:cs typeface="Segoe UI" panose="020B0502040204020203" pitchFamily="34" charset="0"/>
            </a:endParaRPr>
          </a:p>
        </p:txBody>
      </p:sp>
      <p:sp>
        <p:nvSpPr>
          <p:cNvPr id="152" name="Rectangle 151"/>
          <p:cNvSpPr/>
          <p:nvPr/>
        </p:nvSpPr>
        <p:spPr>
          <a:xfrm>
            <a:off x="4145333" y="5515045"/>
            <a:ext cx="3568367" cy="968470"/>
          </a:xfrm>
          <a:prstGeom prst="rect">
            <a:avLst/>
          </a:prstGeom>
          <a:noFill/>
        </p:spPr>
        <p:txBody>
          <a:bodyPr wrap="square">
            <a:spAutoFit/>
          </a:bodyPr>
          <a:lstStyle/>
          <a:p>
            <a:pPr defTabSz="698091" fontAlgn="base">
              <a:lnSpc>
                <a:spcPct val="90000"/>
              </a:lnSpc>
              <a:spcAft>
                <a:spcPts val="450"/>
              </a:spcAft>
            </a:pPr>
            <a:r>
              <a:rPr lang="ja-JP" altLang="en-US" dirty="0">
                <a:solidFill>
                  <a:srgbClr val="FFFFFF"/>
                </a:solidFill>
                <a:cs typeface="Segoe UI" panose="020B0502040204020203" pitchFamily="34" charset="0"/>
              </a:rPr>
              <a:t>復旧テスト時に本番に影響なし</a:t>
            </a:r>
            <a:endParaRPr lang="en-US" altLang="ja-JP" dirty="0">
              <a:solidFill>
                <a:srgbClr val="FFFFFF"/>
              </a:solidFill>
              <a:cs typeface="Segoe UI" panose="020B0502040204020203" pitchFamily="34" charset="0"/>
            </a:endParaRPr>
          </a:p>
          <a:p>
            <a:pPr defTabSz="698091" fontAlgn="base">
              <a:lnSpc>
                <a:spcPct val="90000"/>
              </a:lnSpc>
              <a:spcAft>
                <a:spcPts val="450"/>
              </a:spcAft>
            </a:pPr>
            <a:r>
              <a:rPr lang="ja-JP" altLang="en-US" dirty="0">
                <a:solidFill>
                  <a:srgbClr val="FFFFFF"/>
                </a:solidFill>
                <a:cs typeface="Segoe UI" panose="020B0502040204020203" pitchFamily="34" charset="0"/>
              </a:rPr>
              <a:t>復旧テストのカスタマイズ</a:t>
            </a:r>
            <a:endParaRPr lang="en-US" altLang="ja-JP" dirty="0">
              <a:solidFill>
                <a:srgbClr val="FFFFFF"/>
              </a:solidFill>
              <a:cs typeface="Segoe UI" panose="020B0502040204020203" pitchFamily="34" charset="0"/>
            </a:endParaRPr>
          </a:p>
          <a:p>
            <a:pPr defTabSz="698091" fontAlgn="base">
              <a:lnSpc>
                <a:spcPct val="90000"/>
              </a:lnSpc>
              <a:spcAft>
                <a:spcPts val="450"/>
              </a:spcAft>
            </a:pPr>
            <a:r>
              <a:rPr lang="en-US" dirty="0">
                <a:solidFill>
                  <a:srgbClr val="FFFFFF"/>
                </a:solidFill>
                <a:cs typeface="Segoe UI" panose="020B0502040204020203" pitchFamily="34" charset="0"/>
              </a:rPr>
              <a:t>RTP</a:t>
            </a:r>
            <a:r>
              <a:rPr lang="ja-JP" altLang="en-US" dirty="0">
                <a:solidFill>
                  <a:srgbClr val="FFFFFF"/>
                </a:solidFill>
                <a:cs typeface="Segoe UI" panose="020B0502040204020203" pitchFamily="34" charset="0"/>
              </a:rPr>
              <a:t>の最小化 </a:t>
            </a:r>
            <a:r>
              <a:rPr lang="en-US" altLang="ja-JP" dirty="0">
                <a:solidFill>
                  <a:srgbClr val="FFFFFF"/>
                </a:solidFill>
                <a:cs typeface="Segoe UI" panose="020B0502040204020203" pitchFamily="34" charset="0"/>
              </a:rPr>
              <a:t>– </a:t>
            </a:r>
            <a:r>
              <a:rPr lang="ja-JP" altLang="en-US" dirty="0">
                <a:solidFill>
                  <a:srgbClr val="FFFFFF"/>
                </a:solidFill>
                <a:cs typeface="Segoe UI" panose="020B0502040204020203" pitchFamily="34" charset="0"/>
              </a:rPr>
              <a:t>数分から数時間</a:t>
            </a:r>
            <a:endParaRPr lang="en-US" dirty="0">
              <a:solidFill>
                <a:srgbClr val="FFFFFF"/>
              </a:solidFill>
              <a:cs typeface="Segoe UI" panose="020B0502040204020203" pitchFamily="34" charset="0"/>
            </a:endParaRPr>
          </a:p>
        </p:txBody>
      </p:sp>
      <p:sp>
        <p:nvSpPr>
          <p:cNvPr id="201" name="Rectangle 200"/>
          <p:cNvSpPr/>
          <p:nvPr/>
        </p:nvSpPr>
        <p:spPr>
          <a:xfrm>
            <a:off x="8096493" y="5515045"/>
            <a:ext cx="3207470" cy="968470"/>
          </a:xfrm>
          <a:prstGeom prst="rect">
            <a:avLst/>
          </a:prstGeom>
          <a:noFill/>
        </p:spPr>
        <p:txBody>
          <a:bodyPr wrap="square">
            <a:spAutoFit/>
          </a:bodyPr>
          <a:lstStyle/>
          <a:p>
            <a:pPr defTabSz="698091" fontAlgn="base">
              <a:lnSpc>
                <a:spcPct val="90000"/>
              </a:lnSpc>
              <a:spcAft>
                <a:spcPts val="450"/>
              </a:spcAft>
            </a:pPr>
            <a:r>
              <a:rPr lang="ja-JP" altLang="en-US" dirty="0">
                <a:solidFill>
                  <a:srgbClr val="FFFFFF"/>
                </a:solidFill>
                <a:cs typeface="Segoe UI" panose="020B0502040204020203" pitchFamily="34" charset="0"/>
              </a:rPr>
              <a:t>必要時のリカバリー処理連携</a:t>
            </a:r>
            <a:endParaRPr lang="en-US" altLang="ja-JP" dirty="0">
              <a:solidFill>
                <a:srgbClr val="FFFFFF"/>
              </a:solidFill>
              <a:cs typeface="Segoe UI" panose="020B0502040204020203" pitchFamily="34" charset="0"/>
            </a:endParaRPr>
          </a:p>
          <a:p>
            <a:pPr defTabSz="698091" fontAlgn="base">
              <a:lnSpc>
                <a:spcPct val="90000"/>
              </a:lnSpc>
              <a:spcAft>
                <a:spcPts val="450"/>
              </a:spcAft>
            </a:pPr>
            <a:r>
              <a:rPr lang="ja-JP" altLang="en-US" dirty="0">
                <a:solidFill>
                  <a:srgbClr val="FFFFFF"/>
                </a:solidFill>
                <a:cs typeface="Segoe UI" panose="020B0502040204020203" pitchFamily="34" charset="0"/>
              </a:rPr>
              <a:t>複製とリカバリーの</a:t>
            </a:r>
            <a:r>
              <a:rPr lang="en-US" altLang="ja-JP" dirty="0">
                <a:solidFill>
                  <a:srgbClr val="FFFFFF"/>
                </a:solidFill>
                <a:cs typeface="Segoe UI" panose="020B0502040204020203" pitchFamily="34" charset="0"/>
              </a:rPr>
              <a:t>Azure</a:t>
            </a:r>
            <a:r>
              <a:rPr lang="ja-JP" altLang="en-US" dirty="0">
                <a:solidFill>
                  <a:srgbClr val="FFFFFF"/>
                </a:solidFill>
                <a:cs typeface="Segoe UI" panose="020B0502040204020203" pitchFamily="34" charset="0"/>
              </a:rPr>
              <a:t>連携</a:t>
            </a:r>
            <a:endParaRPr lang="en-US" dirty="0">
              <a:solidFill>
                <a:srgbClr val="FFFFFF"/>
              </a:solidFill>
              <a:cs typeface="Segoe UI" panose="020B0502040204020203" pitchFamily="34" charset="0"/>
            </a:endParaRPr>
          </a:p>
          <a:p>
            <a:pPr defTabSz="698091" fontAlgn="base">
              <a:lnSpc>
                <a:spcPct val="90000"/>
              </a:lnSpc>
              <a:spcAft>
                <a:spcPts val="450"/>
              </a:spcAft>
            </a:pPr>
            <a:r>
              <a:rPr lang="ja-JP" altLang="en-US" dirty="0">
                <a:solidFill>
                  <a:srgbClr val="FFFFFF"/>
                </a:solidFill>
                <a:cs typeface="Segoe UI" panose="020B0502040204020203" pitchFamily="34" charset="0"/>
              </a:rPr>
              <a:t>物理・仮想 混在環境のサポート</a:t>
            </a:r>
            <a:endParaRPr lang="en-US" dirty="0">
              <a:solidFill>
                <a:srgbClr val="FFFFFF"/>
              </a:solidFill>
              <a:cs typeface="Segoe UI" panose="020B0502040204020203" pitchFamily="34" charset="0"/>
            </a:endParaRPr>
          </a:p>
        </p:txBody>
      </p:sp>
      <p:sp>
        <p:nvSpPr>
          <p:cNvPr id="202" name="Title 1"/>
          <p:cNvSpPr txBox="1">
            <a:spLocks/>
          </p:cNvSpPr>
          <p:nvPr/>
        </p:nvSpPr>
        <p:spPr>
          <a:xfrm>
            <a:off x="7254274" y="1352973"/>
            <a:ext cx="4300286" cy="553920"/>
          </a:xfrm>
          <a:prstGeom prst="rect">
            <a:avLst/>
          </a:prstGeom>
        </p:spPr>
        <p:txBody>
          <a:bodyPr vert="horz" wrap="square" lIns="146284" tIns="91427" rIns="146284" bIns="91427" rtlCol="0" anchor="t">
            <a:noAutofit/>
          </a:bodyPr>
          <a:lstStyle>
            <a:lvl1pPr algn="l" defTabSz="914180" rtl="0" eaLnBrk="1" latinLnBrk="0" hangingPunct="1">
              <a:lnSpc>
                <a:spcPct val="90000"/>
              </a:lnSpc>
              <a:spcBef>
                <a:spcPct val="0"/>
              </a:spcBef>
              <a:buNone/>
              <a:defRPr lang="en-US" sz="5293" b="0" kern="1200" cap="none" spc="-100" baseline="0" dirty="0" smtClean="0">
                <a:ln w="3175">
                  <a:noFill/>
                </a:ln>
                <a:gradFill>
                  <a:gsLst>
                    <a:gs pos="13139">
                      <a:schemeClr val="tx2"/>
                    </a:gs>
                    <a:gs pos="45000">
                      <a:schemeClr val="tx2"/>
                    </a:gs>
                  </a:gsLst>
                  <a:lin ang="5400000" scaled="0"/>
                </a:gradFill>
                <a:effectLst/>
                <a:latin typeface="+mj-lt"/>
                <a:ea typeface="+mn-ea"/>
                <a:cs typeface="Segoe UI" pitchFamily="34" charset="0"/>
              </a:defRPr>
            </a:lvl1pPr>
          </a:lstStyle>
          <a:p>
            <a:pPr algn="ctr"/>
            <a:r>
              <a:rPr lang="ja-JP" altLang="en-US" sz="3200" b="1">
                <a:solidFill>
                  <a:srgbClr val="272727"/>
                </a:solidFill>
                <a:latin typeface="+mn-lt"/>
              </a:rPr>
              <a:t>オンプレミス と　</a:t>
            </a:r>
            <a:r>
              <a:rPr altLang="ja-JP" sz="3200" b="1">
                <a:solidFill>
                  <a:srgbClr val="272727"/>
                </a:solidFill>
                <a:latin typeface="+mn-lt"/>
              </a:rPr>
              <a:t>Azure</a:t>
            </a:r>
            <a:endParaRPr sz="3200" b="1">
              <a:solidFill>
                <a:srgbClr val="272727"/>
              </a:solidFill>
              <a:latin typeface="+mn-lt"/>
            </a:endParaRPr>
          </a:p>
        </p:txBody>
      </p:sp>
      <p:sp>
        <p:nvSpPr>
          <p:cNvPr id="193" name="TextBox 192"/>
          <p:cNvSpPr txBox="1"/>
          <p:nvPr/>
        </p:nvSpPr>
        <p:spPr>
          <a:xfrm>
            <a:off x="5634608" y="4961634"/>
            <a:ext cx="437572" cy="221599"/>
          </a:xfrm>
          <a:prstGeom prst="rect">
            <a:avLst/>
          </a:prstGeom>
          <a:noFill/>
        </p:spPr>
        <p:txBody>
          <a:bodyPr wrap="square" lIns="0" tIns="0" rIns="0" bIns="0" rtlCol="0">
            <a:spAutoFit/>
          </a:bodyPr>
          <a:lstStyle/>
          <a:p>
            <a:pPr algn="ctr" defTabSz="685476">
              <a:lnSpc>
                <a:spcPct val="90000"/>
              </a:lnSpc>
            </a:pPr>
            <a:r>
              <a:rPr lang="en-US" sz="800" dirty="0">
                <a:solidFill>
                  <a:srgbClr val="272727"/>
                </a:solidFill>
              </a:rPr>
              <a:t>VMware / Physical</a:t>
            </a:r>
            <a:endParaRPr lang="en-US" sz="900" dirty="0">
              <a:solidFill>
                <a:srgbClr val="272727"/>
              </a:solidFill>
            </a:endParaRPr>
          </a:p>
        </p:txBody>
      </p:sp>
      <p:sp>
        <p:nvSpPr>
          <p:cNvPr id="194" name="TextBox 193"/>
          <p:cNvSpPr txBox="1"/>
          <p:nvPr/>
        </p:nvSpPr>
        <p:spPr>
          <a:xfrm>
            <a:off x="10554471" y="4961633"/>
            <a:ext cx="437572" cy="221599"/>
          </a:xfrm>
          <a:prstGeom prst="rect">
            <a:avLst/>
          </a:prstGeom>
          <a:noFill/>
        </p:spPr>
        <p:txBody>
          <a:bodyPr wrap="square" lIns="0" tIns="0" rIns="0" bIns="0" rtlCol="0">
            <a:spAutoFit/>
          </a:bodyPr>
          <a:lstStyle/>
          <a:p>
            <a:pPr algn="ctr" defTabSz="685476">
              <a:lnSpc>
                <a:spcPct val="90000"/>
              </a:lnSpc>
            </a:pPr>
            <a:r>
              <a:rPr lang="en-US" sz="800" dirty="0">
                <a:solidFill>
                  <a:srgbClr val="272727"/>
                </a:solidFill>
              </a:rPr>
              <a:t>VMware / Physical</a:t>
            </a:r>
            <a:endParaRPr lang="en-US" sz="900" dirty="0">
              <a:solidFill>
                <a:srgbClr val="272727"/>
              </a:solidFill>
            </a:endParaRPr>
          </a:p>
        </p:txBody>
      </p:sp>
      <p:cxnSp>
        <p:nvCxnSpPr>
          <p:cNvPr id="197" name="Straight Arrow Connector 196"/>
          <p:cNvCxnSpPr/>
          <p:nvPr/>
        </p:nvCxnSpPr>
        <p:spPr>
          <a:xfrm>
            <a:off x="4459892" y="3055490"/>
            <a:ext cx="2748" cy="957766"/>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p:nvPr/>
        </p:nvCxnSpPr>
        <p:spPr>
          <a:xfrm>
            <a:off x="5871894" y="3055490"/>
            <a:ext cx="0" cy="977645"/>
          </a:xfrm>
          <a:prstGeom prst="straightConnector1">
            <a:avLst/>
          </a:prstGeom>
          <a:ln w="57150">
            <a:solidFill>
              <a:schemeClr val="accent6"/>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9" name="TextBox 198"/>
          <p:cNvSpPr txBox="1"/>
          <p:nvPr/>
        </p:nvSpPr>
        <p:spPr>
          <a:xfrm>
            <a:off x="4508214" y="3291897"/>
            <a:ext cx="1351717" cy="304743"/>
          </a:xfrm>
          <a:prstGeom prst="rect">
            <a:avLst/>
          </a:prstGeom>
          <a:noFill/>
        </p:spPr>
        <p:txBody>
          <a:bodyPr wrap="square" lIns="134286" tIns="0" rIns="134286" bIns="0" rtlCol="0">
            <a:spAutoFit/>
          </a:bodyPr>
          <a:lstStyle>
            <a:defPPr>
              <a:defRPr lang="en-US"/>
            </a:defPPr>
            <a:lvl1pPr defTabSz="913538">
              <a:lnSpc>
                <a:spcPct val="90000"/>
              </a:lnSpc>
              <a:spcAft>
                <a:spcPts val="588"/>
              </a:spcAft>
              <a:defRPr sz="1100">
                <a:solidFill>
                  <a:srgbClr val="505050"/>
                </a:solidFill>
              </a:defRPr>
            </a:lvl1pPr>
          </a:lstStyle>
          <a:p>
            <a:pPr algn="ctr"/>
            <a:r>
              <a:rPr lang="en-US" b="1" dirty="0">
                <a:solidFill>
                  <a:srgbClr val="272727"/>
                </a:solidFill>
              </a:rPr>
              <a:t>Download InMage Scout</a:t>
            </a:r>
          </a:p>
        </p:txBody>
      </p:sp>
      <p:cxnSp>
        <p:nvCxnSpPr>
          <p:cNvPr id="205" name="Straight Connector 204"/>
          <p:cNvCxnSpPr/>
          <p:nvPr/>
        </p:nvCxnSpPr>
        <p:spPr>
          <a:xfrm>
            <a:off x="11101039" y="3463953"/>
            <a:ext cx="11916" cy="1085578"/>
          </a:xfrm>
          <a:prstGeom prst="line">
            <a:avLst/>
          </a:prstGeom>
          <a:ln w="28575">
            <a:solidFill>
              <a:srgbClr val="FFFFFF"/>
            </a:solidFill>
            <a:headEnd type="none"/>
            <a:tailEnd type="none"/>
          </a:ln>
          <a:effectLst>
            <a:outerShdw blurRad="76200" dist="12700" dir="2700000" sy="-23000" kx="-8004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07" name="Title 1"/>
          <p:cNvSpPr txBox="1">
            <a:spLocks/>
          </p:cNvSpPr>
          <p:nvPr/>
        </p:nvSpPr>
        <p:spPr>
          <a:xfrm>
            <a:off x="592337" y="1290606"/>
            <a:ext cx="5491991" cy="553920"/>
          </a:xfrm>
          <a:prstGeom prst="rect">
            <a:avLst/>
          </a:prstGeom>
        </p:spPr>
        <p:txBody>
          <a:bodyPr vert="horz" wrap="square" lIns="146284" tIns="91427" rIns="146284" bIns="91427" rtlCol="0" anchor="t">
            <a:noAutofit/>
          </a:bodyPr>
          <a:lstStyle>
            <a:lvl1pPr algn="l" defTabSz="914180" rtl="0" eaLnBrk="1" latinLnBrk="0" hangingPunct="1">
              <a:lnSpc>
                <a:spcPct val="90000"/>
              </a:lnSpc>
              <a:spcBef>
                <a:spcPct val="0"/>
              </a:spcBef>
              <a:buNone/>
              <a:defRPr lang="en-US" sz="5293" b="0" kern="1200" cap="none" spc="-100" baseline="0" dirty="0" smtClean="0">
                <a:ln w="3175">
                  <a:noFill/>
                </a:ln>
                <a:gradFill>
                  <a:gsLst>
                    <a:gs pos="13139">
                      <a:schemeClr val="tx2"/>
                    </a:gs>
                    <a:gs pos="45000">
                      <a:schemeClr val="tx2"/>
                    </a:gs>
                  </a:gsLst>
                  <a:lin ang="5400000" scaled="0"/>
                </a:gradFill>
                <a:effectLst/>
                <a:latin typeface="+mj-lt"/>
                <a:ea typeface="+mn-ea"/>
                <a:cs typeface="Segoe UI" pitchFamily="34" charset="0"/>
              </a:defRPr>
            </a:lvl1pPr>
          </a:lstStyle>
          <a:p>
            <a:pPr algn="ctr"/>
            <a:r>
              <a:rPr lang="ja-JP" altLang="en-US" sz="3200" b="1">
                <a:solidFill>
                  <a:srgbClr val="272727"/>
                </a:solidFill>
                <a:latin typeface="+mn-lt"/>
              </a:rPr>
              <a:t>オンプレミス と オンプレミス</a:t>
            </a:r>
            <a:endParaRPr sz="3200" b="1">
              <a:solidFill>
                <a:srgbClr val="272727"/>
              </a:solidFill>
              <a:latin typeface="+mn-lt"/>
            </a:endParaRPr>
          </a:p>
        </p:txBody>
      </p:sp>
      <p:sp>
        <p:nvSpPr>
          <p:cNvPr id="8" name="タイトル 7"/>
          <p:cNvSpPr>
            <a:spLocks noGrp="1"/>
          </p:cNvSpPr>
          <p:nvPr>
            <p:ph type="title"/>
          </p:nvPr>
        </p:nvSpPr>
        <p:spPr/>
        <p:txBody>
          <a:bodyPr/>
          <a:lstStyle/>
          <a:p>
            <a:r>
              <a:rPr kumimoji="1" lang="en-US" altLang="ja-JP" dirty="0"/>
              <a:t>Azure Site Recovery</a:t>
            </a:r>
            <a:endParaRPr kumimoji="1" lang="ja-JP" altLang="en-US" dirty="0"/>
          </a:p>
        </p:txBody>
      </p:sp>
    </p:spTree>
    <p:custDataLst>
      <p:tags r:id="rId1"/>
    </p:custDataLst>
    <p:extLst>
      <p:ext uri="{BB962C8B-B14F-4D97-AF65-F5344CB8AC3E}">
        <p14:creationId xmlns:p14="http://schemas.microsoft.com/office/powerpoint/2010/main" val="358915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4709" y="2137379"/>
            <a:ext cx="6947121" cy="1246367"/>
          </a:xfrm>
        </p:spPr>
        <p:txBody>
          <a:bodyPr/>
          <a:lstStyle/>
          <a:p>
            <a:r>
              <a:rPr lang="ja-JP" altLang="en-US" dirty="0"/>
              <a:t>システム監視</a:t>
            </a:r>
            <a:br>
              <a:rPr lang="en-US" altLang="ja-JP" dirty="0"/>
            </a:br>
            <a:r>
              <a:rPr lang="ja-JP" altLang="en-US" sz="3600" dirty="0"/>
              <a:t> ～難しかった監視を容易に実現～</a:t>
            </a:r>
            <a:endParaRPr lang="en-US" sz="3600" dirty="0"/>
          </a:p>
        </p:txBody>
      </p:sp>
      <p:sp>
        <p:nvSpPr>
          <p:cNvPr id="4" name="テキスト プレースホルダー 3"/>
          <p:cNvSpPr>
            <a:spLocks noGrp="1"/>
          </p:cNvSpPr>
          <p:nvPr>
            <p:ph type="body" sz="quarter" idx="11"/>
          </p:nvPr>
        </p:nvSpPr>
        <p:spPr/>
        <p:txBody>
          <a:bodyPr/>
          <a:lstStyle/>
          <a:p>
            <a:endParaRPr kumimoji="1" lang="ja-JP" altLang="en-US"/>
          </a:p>
        </p:txBody>
      </p:sp>
    </p:spTree>
    <p:extLst>
      <p:ext uri="{BB962C8B-B14F-4D97-AF65-F5344CB8AC3E}">
        <p14:creationId xmlns:p14="http://schemas.microsoft.com/office/powerpoint/2010/main" val="92778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標準機能としての監視とロギング</a:t>
            </a:r>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193" y="1769439"/>
            <a:ext cx="8750091" cy="4631361"/>
          </a:xfrm>
          <a:prstGeom prst="rect">
            <a:avLst/>
          </a:prstGeom>
        </p:spPr>
      </p:pic>
      <p:sp>
        <p:nvSpPr>
          <p:cNvPr id="5" name="正方形/長方形 4"/>
          <p:cNvSpPr/>
          <p:nvPr/>
        </p:nvSpPr>
        <p:spPr>
          <a:xfrm>
            <a:off x="603526" y="4276622"/>
            <a:ext cx="3113894" cy="20729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正方形/長方形 7"/>
          <p:cNvSpPr/>
          <p:nvPr/>
        </p:nvSpPr>
        <p:spPr>
          <a:xfrm>
            <a:off x="7367987" y="1771457"/>
            <a:ext cx="1832298" cy="46293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円/楕円 8"/>
          <p:cNvSpPr/>
          <p:nvPr/>
        </p:nvSpPr>
        <p:spPr>
          <a:xfrm>
            <a:off x="4393527" y="2153540"/>
            <a:ext cx="346251" cy="41874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図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9505" y="863585"/>
            <a:ext cx="1899343" cy="4973193"/>
          </a:xfrm>
          <a:prstGeom prst="rect">
            <a:avLst/>
          </a:prstGeom>
        </p:spPr>
      </p:pic>
      <p:cxnSp>
        <p:nvCxnSpPr>
          <p:cNvPr id="12" name="直線矢印コネクタ 11"/>
          <p:cNvCxnSpPr/>
          <p:nvPr/>
        </p:nvCxnSpPr>
        <p:spPr>
          <a:xfrm>
            <a:off x="3717420" y="427662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a:stCxn id="9" idx="6"/>
          </p:cNvCxnSpPr>
          <p:nvPr/>
        </p:nvCxnSpPr>
        <p:spPr>
          <a:xfrm>
            <a:off x="4739778" y="2362912"/>
            <a:ext cx="2576933" cy="0"/>
          </a:xfrm>
          <a:prstGeom prst="straightConnector1">
            <a:avLst/>
          </a:prstGeom>
          <a:ln w="381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a:xfrm>
            <a:off x="4016523" y="2153540"/>
            <a:ext cx="346251" cy="418744"/>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8" name="カギ線コネクタ 17"/>
          <p:cNvCxnSpPr>
            <a:stCxn id="15" idx="0"/>
          </p:cNvCxnSpPr>
          <p:nvPr/>
        </p:nvCxnSpPr>
        <p:spPr>
          <a:xfrm rot="5400000" flipH="1" flipV="1">
            <a:off x="6589379" y="-1066586"/>
            <a:ext cx="820396" cy="5619856"/>
          </a:xfrm>
          <a:prstGeom prst="bentConnector2">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正方形/長方形 18"/>
          <p:cNvSpPr/>
          <p:nvPr/>
        </p:nvSpPr>
        <p:spPr>
          <a:xfrm>
            <a:off x="9809504" y="872590"/>
            <a:ext cx="1899344" cy="496418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5745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5" grpId="0" animBg="1"/>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rotWithShape="1">
          <a:blip r:embed="rId2" cstate="print">
            <a:extLst>
              <a:ext uri="{28A0092B-C50C-407E-A947-70E740481C1C}">
                <a14:useLocalDpi xmlns:a14="http://schemas.microsoft.com/office/drawing/2010/main" val="0"/>
              </a:ext>
            </a:extLst>
          </a:blip>
          <a:srcRect l="-110"/>
          <a:stretch/>
        </p:blipFill>
        <p:spPr>
          <a:xfrm>
            <a:off x="274407" y="1629432"/>
            <a:ext cx="7001379" cy="3047938"/>
          </a:xfrm>
          <a:prstGeom prst="rect">
            <a:avLst/>
          </a:prstGeom>
          <a:ln>
            <a:solidFill>
              <a:schemeClr val="bg1">
                <a:lumMod val="95000"/>
              </a:schemeClr>
            </a:solidFill>
          </a:ln>
          <a:effectLst>
            <a:outerShdw blurRad="50800" dist="38100" dir="8100000" algn="tr" rotWithShape="0">
              <a:prstClr val="black">
                <a:alpha val="40000"/>
              </a:prstClr>
            </a:outerShdw>
          </a:effectLst>
        </p:spPr>
      </p:pic>
      <p:sp>
        <p:nvSpPr>
          <p:cNvPr id="2" name="タイトル 1"/>
          <p:cNvSpPr>
            <a:spLocks noGrp="1"/>
          </p:cNvSpPr>
          <p:nvPr>
            <p:ph type="title"/>
          </p:nvPr>
        </p:nvSpPr>
        <p:spPr/>
        <p:txBody>
          <a:bodyPr>
            <a:normAutofit fontScale="90000"/>
          </a:bodyPr>
          <a:lstStyle/>
          <a:p>
            <a:r>
              <a:rPr kumimoji="1" lang="ja-JP" altLang="en-US" dirty="0"/>
              <a:t>システム監視もクラウドから </a:t>
            </a:r>
            <a:r>
              <a:rPr kumimoji="1" lang="en-US" altLang="ja-JP" dirty="0"/>
              <a:t>Operational</a:t>
            </a:r>
            <a:r>
              <a:rPr kumimoji="1" lang="ja-JP" altLang="en-US" dirty="0"/>
              <a:t> </a:t>
            </a:r>
            <a:r>
              <a:rPr kumimoji="1" lang="en-US" altLang="ja-JP" dirty="0"/>
              <a:t>Insights</a:t>
            </a:r>
            <a:endParaRPr kumimoji="1" lang="ja-JP" altLang="en-US" dirty="0"/>
          </a:p>
        </p:txBody>
      </p:sp>
      <p:sp>
        <p:nvSpPr>
          <p:cNvPr id="6" name="テキスト ボックス 5"/>
          <p:cNvSpPr txBox="1"/>
          <p:nvPr/>
        </p:nvSpPr>
        <p:spPr>
          <a:xfrm>
            <a:off x="7196959" y="1404819"/>
            <a:ext cx="4840386" cy="1197598"/>
          </a:xfrm>
          <a:prstGeom prst="rect">
            <a:avLst/>
          </a:prstGeom>
          <a:noFill/>
        </p:spPr>
        <p:txBody>
          <a:bodyPr wrap="square" lIns="179285" tIns="143428" rIns="179285" bIns="143428" rtlCol="0">
            <a:spAutoFit/>
          </a:bodyPr>
          <a:lstStyle/>
          <a:p>
            <a:pPr marL="336145" indent="-336145">
              <a:lnSpc>
                <a:spcPct val="90000"/>
              </a:lnSpc>
              <a:spcAft>
                <a:spcPts val="588"/>
              </a:spcAft>
              <a:buFont typeface="Arial" panose="020B0604020202020204" pitchFamily="34" charset="0"/>
              <a:buChar char="•"/>
            </a:pPr>
            <a:r>
              <a:rPr kumimoji="1" lang="ja-JP" altLang="en-US" sz="2000" dirty="0"/>
              <a:t>エージェント型の稼働監視サービス</a:t>
            </a:r>
            <a:br>
              <a:rPr kumimoji="1" lang="en-US" altLang="ja-JP" sz="2000" dirty="0"/>
            </a:br>
            <a:r>
              <a:rPr kumimoji="1" lang="en-US" altLang="ja-JP" sz="2000" dirty="0"/>
              <a:t>(</a:t>
            </a:r>
            <a:r>
              <a:rPr kumimoji="1" lang="ja-JP" altLang="en-US" sz="2000" dirty="0"/>
              <a:t>現在 </a:t>
            </a:r>
            <a:r>
              <a:rPr kumimoji="1" lang="en-US" altLang="ja-JP" sz="2000" dirty="0"/>
              <a:t>Preview)</a:t>
            </a:r>
            <a:r>
              <a:rPr kumimoji="1" lang="ja-JP" altLang="en-US" sz="2000" dirty="0"/>
              <a:t> </a:t>
            </a:r>
            <a:endParaRPr kumimoji="1" lang="en-US" altLang="ja-JP" sz="2000" dirty="0"/>
          </a:p>
          <a:p>
            <a:pPr marL="336145" indent="-336145">
              <a:lnSpc>
                <a:spcPct val="90000"/>
              </a:lnSpc>
              <a:spcAft>
                <a:spcPts val="588"/>
              </a:spcAft>
              <a:buFont typeface="Arial" panose="020B0604020202020204" pitchFamily="34" charset="0"/>
              <a:buChar char="•"/>
            </a:pPr>
            <a:r>
              <a:rPr kumimoji="1" lang="ja-JP" altLang="en-US" sz="2000" dirty="0"/>
              <a:t>旧：</a:t>
            </a:r>
            <a:r>
              <a:rPr kumimoji="1" lang="en-US" altLang="ja-JP" sz="2000" dirty="0"/>
              <a:t>System</a:t>
            </a:r>
            <a:r>
              <a:rPr kumimoji="1" lang="ja-JP" altLang="en-US" sz="2000" dirty="0"/>
              <a:t> </a:t>
            </a:r>
            <a:r>
              <a:rPr kumimoji="1" lang="en-US" altLang="ja-JP" sz="2000" dirty="0"/>
              <a:t>Center</a:t>
            </a:r>
            <a:r>
              <a:rPr kumimoji="1" lang="ja-JP" altLang="en-US" sz="2000" dirty="0"/>
              <a:t> </a:t>
            </a:r>
            <a:r>
              <a:rPr kumimoji="1" lang="en-US" altLang="ja-JP" sz="2000" dirty="0"/>
              <a:t>Advisor</a:t>
            </a:r>
          </a:p>
        </p:txBody>
      </p:sp>
      <p:pic>
        <p:nvPicPr>
          <p:cNvPr id="7" name="図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280902" y="3509327"/>
            <a:ext cx="4168142" cy="3087719"/>
          </a:xfrm>
          <a:prstGeom prst="rect">
            <a:avLst/>
          </a:prstGeom>
          <a:ln w="28575">
            <a:solidFill>
              <a:schemeClr val="tx1"/>
            </a:solidFill>
          </a:ln>
          <a:effectLst>
            <a:outerShdw blurRad="50800" dist="38100" dir="8100000" algn="tr" rotWithShape="0">
              <a:prstClr val="black">
                <a:alpha val="40000"/>
              </a:prstClr>
            </a:outerShdw>
          </a:effectLst>
        </p:spPr>
      </p:pic>
      <p:pic>
        <p:nvPicPr>
          <p:cNvPr id="8" name="図 7"/>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068038" y="2851523"/>
            <a:ext cx="4969307" cy="3745523"/>
          </a:xfrm>
          <a:prstGeom prst="rect">
            <a:avLst/>
          </a:prstGeom>
          <a:ln w="28575">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3557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82482" y="2080444"/>
            <a:ext cx="3900994" cy="1962781"/>
          </a:xfrm>
          <a:prstGeom prst="rect">
            <a:avLst/>
          </a:prstGeom>
        </p:spPr>
      </p:pic>
      <p:pic>
        <p:nvPicPr>
          <p:cNvPr id="16" name="図 15"/>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248400" y="2090213"/>
            <a:ext cx="4050579" cy="1796937"/>
          </a:xfrm>
          <a:prstGeom prst="rect">
            <a:avLst/>
          </a:prstGeom>
        </p:spPr>
      </p:pic>
      <p:pic>
        <p:nvPicPr>
          <p:cNvPr id="17" name="図 1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594806" y="4661540"/>
            <a:ext cx="4358194" cy="1933849"/>
          </a:xfrm>
          <a:prstGeom prst="rect">
            <a:avLst/>
          </a:prstGeom>
        </p:spPr>
      </p:pic>
      <p:pic>
        <p:nvPicPr>
          <p:cNvPr id="18" name="図 17"/>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540391" y="4383105"/>
            <a:ext cx="3725103" cy="2324118"/>
          </a:xfrm>
          <a:prstGeom prst="rect">
            <a:avLst/>
          </a:prstGeom>
        </p:spPr>
      </p:pic>
      <p:sp>
        <p:nvSpPr>
          <p:cNvPr id="15" name="Rectangle 46"/>
          <p:cNvSpPr/>
          <p:nvPr/>
        </p:nvSpPr>
        <p:spPr bwMode="auto">
          <a:xfrm>
            <a:off x="1589" y="1086238"/>
            <a:ext cx="12188824" cy="576000"/>
          </a:xfrm>
          <a:prstGeom prst="rect">
            <a:avLst/>
          </a:prstGeom>
          <a:solidFill>
            <a:srgbClr val="3DA7F3"/>
          </a:solidFill>
          <a:ln w="9525" cap="flat" cmpd="sng" algn="ctr">
            <a:noFill/>
            <a:prstDash val="solid"/>
            <a:headEnd type="none" w="med" len="med"/>
            <a:tailEnd type="none" w="med" len="med"/>
          </a:ln>
          <a:effectLst/>
        </p:spPr>
        <p:txBody>
          <a:bodyPr rot="0" spcFirstLastPara="0" vert="horz" wrap="square" lIns="108000" tIns="45720" rIns="4572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ja-JP" altLang="en-US" sz="2800" dirty="0">
                <a:solidFill>
                  <a:prstClr val="white"/>
                </a:solidFill>
                <a:cs typeface="Segoe UI Light" panose="020B0502040204020203" pitchFamily="34" charset="0"/>
              </a:rPr>
              <a:t>稼働状況を監視し、障害・パフォーマンス低下等の問題個所特定</a:t>
            </a:r>
          </a:p>
        </p:txBody>
      </p:sp>
      <p:sp>
        <p:nvSpPr>
          <p:cNvPr id="3" name="正方形/長方形 2"/>
          <p:cNvSpPr/>
          <p:nvPr/>
        </p:nvSpPr>
        <p:spPr>
          <a:xfrm>
            <a:off x="6727557" y="1727930"/>
            <a:ext cx="2698175" cy="430887"/>
          </a:xfrm>
          <a:prstGeom prst="rect">
            <a:avLst/>
          </a:prstGeom>
        </p:spPr>
        <p:txBody>
          <a:bodyPr wrap="none">
            <a:spAutoFit/>
          </a:bodyPr>
          <a:lstStyle/>
          <a:p>
            <a:pPr defTabSz="932468"/>
            <a:r>
              <a:rPr lang="ja-JP" altLang="en-US" sz="2200" kern="0" dirty="0"/>
              <a:t>システムの可用性監視</a:t>
            </a:r>
            <a:endParaRPr lang="en-US" altLang="ja-JP" sz="2200" kern="0" dirty="0"/>
          </a:p>
        </p:txBody>
      </p:sp>
      <p:sp>
        <p:nvSpPr>
          <p:cNvPr id="12" name="正方形/長方形 11"/>
          <p:cNvSpPr/>
          <p:nvPr/>
        </p:nvSpPr>
        <p:spPr>
          <a:xfrm>
            <a:off x="6727556" y="4042955"/>
            <a:ext cx="2980303" cy="430887"/>
          </a:xfrm>
          <a:prstGeom prst="rect">
            <a:avLst/>
          </a:prstGeom>
        </p:spPr>
        <p:txBody>
          <a:bodyPr wrap="none">
            <a:spAutoFit/>
          </a:bodyPr>
          <a:lstStyle/>
          <a:p>
            <a:pPr defTabSz="932468"/>
            <a:r>
              <a:rPr lang="ja-JP" altLang="en-US" sz="2200" kern="0" dirty="0"/>
              <a:t>システムの使用状況監視</a:t>
            </a:r>
            <a:endParaRPr lang="en-US" altLang="ja-JP" sz="2200" kern="0" dirty="0"/>
          </a:p>
        </p:txBody>
      </p:sp>
      <p:sp>
        <p:nvSpPr>
          <p:cNvPr id="13" name="正方形/長方形 12"/>
          <p:cNvSpPr/>
          <p:nvPr/>
        </p:nvSpPr>
        <p:spPr>
          <a:xfrm>
            <a:off x="782483" y="4281694"/>
            <a:ext cx="3284874" cy="430887"/>
          </a:xfrm>
          <a:prstGeom prst="rect">
            <a:avLst/>
          </a:prstGeom>
        </p:spPr>
        <p:txBody>
          <a:bodyPr wrap="none">
            <a:spAutoFit/>
          </a:bodyPr>
          <a:lstStyle/>
          <a:p>
            <a:pPr defTabSz="932468"/>
            <a:r>
              <a:rPr lang="ja-JP" altLang="en-US" sz="2200" kern="0" dirty="0"/>
              <a:t>システムのパフォーマンス監視</a:t>
            </a:r>
            <a:endParaRPr lang="en-US" altLang="ja-JP" sz="2200" kern="0" dirty="0"/>
          </a:p>
        </p:txBody>
      </p:sp>
      <p:sp>
        <p:nvSpPr>
          <p:cNvPr id="14" name="正方形/長方形 13"/>
          <p:cNvSpPr/>
          <p:nvPr/>
        </p:nvSpPr>
        <p:spPr>
          <a:xfrm>
            <a:off x="405709" y="1712405"/>
            <a:ext cx="4108817" cy="430887"/>
          </a:xfrm>
          <a:prstGeom prst="rect">
            <a:avLst/>
          </a:prstGeom>
        </p:spPr>
        <p:txBody>
          <a:bodyPr wrap="none">
            <a:spAutoFit/>
          </a:bodyPr>
          <a:lstStyle/>
          <a:p>
            <a:pPr defTabSz="932468"/>
            <a:r>
              <a:rPr lang="ja-JP" altLang="en-US" sz="2200" kern="0" dirty="0"/>
              <a:t>　システムの問題解析／情報収集</a:t>
            </a:r>
            <a:endParaRPr lang="en-US" altLang="ja-JP" sz="2200" kern="0" dirty="0"/>
          </a:p>
        </p:txBody>
      </p:sp>
      <p:sp>
        <p:nvSpPr>
          <p:cNvPr id="4" name="タイトル 3"/>
          <p:cNvSpPr>
            <a:spLocks noGrp="1"/>
          </p:cNvSpPr>
          <p:nvPr>
            <p:ph type="title"/>
          </p:nvPr>
        </p:nvSpPr>
        <p:spPr/>
        <p:txBody>
          <a:bodyPr/>
          <a:lstStyle/>
          <a:p>
            <a:r>
              <a:rPr kumimoji="1" lang="en-US" altLang="ja-JP" dirty="0"/>
              <a:t>Application Insight</a:t>
            </a:r>
            <a:endParaRPr kumimoji="1" lang="ja-JP" altLang="en-US" dirty="0"/>
          </a:p>
        </p:txBody>
      </p:sp>
    </p:spTree>
    <p:extLst>
      <p:ext uri="{BB962C8B-B14F-4D97-AF65-F5344CB8AC3E}">
        <p14:creationId xmlns:p14="http://schemas.microsoft.com/office/powerpoint/2010/main" val="317366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管理の自動化</a:t>
            </a:r>
          </a:p>
        </p:txBody>
      </p:sp>
      <p:pic>
        <p:nvPicPr>
          <p:cNvPr id="4" name="図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987782" y="4047508"/>
            <a:ext cx="3435936" cy="2293779"/>
          </a:xfrm>
          <a:prstGeom prst="rect">
            <a:avLst/>
          </a:prstGeom>
          <a:ln>
            <a:solidFill>
              <a:schemeClr val="bg1">
                <a:lumMod val="95000"/>
              </a:schemeClr>
            </a:solidFill>
          </a:ln>
        </p:spPr>
      </p:pic>
      <p:sp>
        <p:nvSpPr>
          <p:cNvPr id="5" name="正方形/長方形 4"/>
          <p:cNvSpPr/>
          <p:nvPr/>
        </p:nvSpPr>
        <p:spPr>
          <a:xfrm>
            <a:off x="401351" y="6396940"/>
            <a:ext cx="5090359" cy="307777"/>
          </a:xfrm>
          <a:prstGeom prst="rect">
            <a:avLst/>
          </a:prstGeom>
        </p:spPr>
        <p:txBody>
          <a:bodyPr wrap="square">
            <a:spAutoFit/>
          </a:bodyPr>
          <a:lstStyle/>
          <a:p>
            <a:r>
              <a:rPr lang="ja-JP" altLang="en-US" sz="1400" dirty="0"/>
              <a:t>http://msdn.microsoft.com/ja-jp/library/azure/ee460799.aspx</a:t>
            </a:r>
          </a:p>
        </p:txBody>
      </p:sp>
      <p:sp>
        <p:nvSpPr>
          <p:cNvPr id="6" name="正方形/長方形 5"/>
          <p:cNvSpPr/>
          <p:nvPr/>
        </p:nvSpPr>
        <p:spPr>
          <a:xfrm>
            <a:off x="3123683" y="5563088"/>
            <a:ext cx="2368027" cy="400110"/>
          </a:xfrm>
          <a:prstGeom prst="rect">
            <a:avLst/>
          </a:prstGeom>
          <a:solidFill>
            <a:srgbClr val="002060"/>
          </a:solidFill>
          <a:ln>
            <a:solidFill>
              <a:schemeClr val="bg1"/>
            </a:solidFill>
          </a:ln>
        </p:spPr>
        <p:txBody>
          <a:bodyPr wrap="square">
            <a:spAutoFit/>
          </a:bodyPr>
          <a:lstStyle/>
          <a:p>
            <a:pPr algn="ctr"/>
            <a:r>
              <a:rPr lang="en-US" altLang="ja-JP" sz="2000" dirty="0">
                <a:solidFill>
                  <a:schemeClr val="bg1"/>
                </a:solidFill>
              </a:rPr>
              <a:t>REST</a:t>
            </a:r>
            <a:r>
              <a:rPr lang="ja-JP" altLang="en-US" sz="2000" dirty="0">
                <a:solidFill>
                  <a:schemeClr val="bg1"/>
                </a:solidFill>
              </a:rPr>
              <a:t> </a:t>
            </a:r>
            <a:r>
              <a:rPr lang="en-US" altLang="ja-JP" sz="2000" dirty="0">
                <a:solidFill>
                  <a:schemeClr val="bg1"/>
                </a:solidFill>
              </a:rPr>
              <a:t>API</a:t>
            </a:r>
            <a:r>
              <a:rPr lang="ja-JP" altLang="en-US" sz="2000" dirty="0">
                <a:solidFill>
                  <a:schemeClr val="bg1"/>
                </a:solidFill>
              </a:rPr>
              <a:t> の活用</a:t>
            </a:r>
          </a:p>
        </p:txBody>
      </p:sp>
      <p:sp>
        <p:nvSpPr>
          <p:cNvPr id="7" name="正方形/長方形 6"/>
          <p:cNvSpPr/>
          <p:nvPr/>
        </p:nvSpPr>
        <p:spPr>
          <a:xfrm>
            <a:off x="442539" y="3383800"/>
            <a:ext cx="4531305" cy="307777"/>
          </a:xfrm>
          <a:prstGeom prst="rect">
            <a:avLst/>
          </a:prstGeom>
        </p:spPr>
        <p:txBody>
          <a:bodyPr wrap="none">
            <a:spAutoFit/>
          </a:bodyPr>
          <a:lstStyle/>
          <a:p>
            <a:r>
              <a:rPr lang="ja-JP" altLang="en-US" sz="1400" dirty="0"/>
              <a:t>http://azure.microsoft.com/en-us/downloads/?fb=ja-jp</a:t>
            </a:r>
          </a:p>
        </p:txBody>
      </p:sp>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bwMode="auto">
          <a:xfrm>
            <a:off x="982471" y="1118699"/>
            <a:ext cx="3441247" cy="2224699"/>
          </a:xfrm>
          <a:prstGeom prst="rect">
            <a:avLst/>
          </a:prstGeom>
          <a:ln>
            <a:solidFill>
              <a:schemeClr val="bg1">
                <a:lumMod val="95000"/>
              </a:schemeClr>
            </a:solidFill>
          </a:ln>
          <a:effectLst/>
        </p:spPr>
      </p:pic>
      <p:sp>
        <p:nvSpPr>
          <p:cNvPr id="9" name="正方形/長方形 8"/>
          <p:cNvSpPr/>
          <p:nvPr/>
        </p:nvSpPr>
        <p:spPr>
          <a:xfrm>
            <a:off x="3200997" y="1682072"/>
            <a:ext cx="2368027" cy="400110"/>
          </a:xfrm>
          <a:prstGeom prst="rect">
            <a:avLst/>
          </a:prstGeom>
          <a:solidFill>
            <a:srgbClr val="002060"/>
          </a:solidFill>
          <a:ln>
            <a:solidFill>
              <a:schemeClr val="bg1"/>
            </a:solidFill>
          </a:ln>
        </p:spPr>
        <p:txBody>
          <a:bodyPr wrap="square">
            <a:spAutoFit/>
          </a:bodyPr>
          <a:lstStyle/>
          <a:p>
            <a:pPr algn="ctr"/>
            <a:r>
              <a:rPr lang="en-US" altLang="ja-JP" sz="2000" dirty="0">
                <a:solidFill>
                  <a:schemeClr val="bg1"/>
                </a:solidFill>
              </a:rPr>
              <a:t>PowerShell</a:t>
            </a:r>
            <a:r>
              <a:rPr lang="ja-JP" altLang="en-US" sz="2000" dirty="0">
                <a:solidFill>
                  <a:schemeClr val="bg1"/>
                </a:solidFill>
              </a:rPr>
              <a:t> の活用</a:t>
            </a:r>
          </a:p>
        </p:txBody>
      </p:sp>
      <p:pic>
        <p:nvPicPr>
          <p:cNvPr id="11" name="図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1857" y="3897219"/>
            <a:ext cx="4057108" cy="2653609"/>
          </a:xfrm>
          <a:prstGeom prst="rect">
            <a:avLst/>
          </a:prstGeom>
          <a:ln>
            <a:solidFill>
              <a:schemeClr val="bg2"/>
            </a:solidFill>
          </a:ln>
        </p:spPr>
      </p:pic>
      <p:pic>
        <p:nvPicPr>
          <p:cNvPr id="12" name="図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4331" y="621410"/>
            <a:ext cx="4084634" cy="2830885"/>
          </a:xfrm>
          <a:prstGeom prst="rect">
            <a:avLst/>
          </a:prstGeom>
          <a:ln>
            <a:solidFill>
              <a:schemeClr val="accent1"/>
            </a:solidFill>
          </a:ln>
        </p:spPr>
      </p:pic>
      <p:sp>
        <p:nvSpPr>
          <p:cNvPr id="13" name="正方形/長方形 12"/>
          <p:cNvSpPr/>
          <p:nvPr/>
        </p:nvSpPr>
        <p:spPr>
          <a:xfrm>
            <a:off x="9033694" y="5285556"/>
            <a:ext cx="2606926" cy="707886"/>
          </a:xfrm>
          <a:prstGeom prst="rect">
            <a:avLst/>
          </a:prstGeom>
          <a:solidFill>
            <a:srgbClr val="002060"/>
          </a:solidFill>
          <a:ln>
            <a:solidFill>
              <a:schemeClr val="bg1"/>
            </a:solidFill>
          </a:ln>
        </p:spPr>
        <p:txBody>
          <a:bodyPr wrap="square">
            <a:spAutoFit/>
          </a:bodyPr>
          <a:lstStyle/>
          <a:p>
            <a:pPr algn="ctr"/>
            <a:r>
              <a:rPr lang="en-US" altLang="ja-JP" sz="2000" dirty="0">
                <a:solidFill>
                  <a:schemeClr val="bg1"/>
                </a:solidFill>
              </a:rPr>
              <a:t>Azure</a:t>
            </a:r>
            <a:r>
              <a:rPr lang="ja-JP" altLang="en-US" sz="2000" dirty="0">
                <a:solidFill>
                  <a:schemeClr val="bg1"/>
                </a:solidFill>
              </a:rPr>
              <a:t> 管理サービス</a:t>
            </a:r>
            <a:endParaRPr lang="en-US" altLang="ja-JP" sz="2000" dirty="0">
              <a:solidFill>
                <a:schemeClr val="bg1"/>
              </a:solidFill>
            </a:endParaRPr>
          </a:p>
          <a:p>
            <a:pPr algn="ctr"/>
            <a:r>
              <a:rPr lang="en-US" altLang="ja-JP" sz="2000" dirty="0">
                <a:solidFill>
                  <a:schemeClr val="bg1"/>
                </a:solidFill>
              </a:rPr>
              <a:t>(</a:t>
            </a:r>
            <a:r>
              <a:rPr lang="ja-JP" altLang="en-US" sz="2000" dirty="0">
                <a:solidFill>
                  <a:schemeClr val="bg1"/>
                </a:solidFill>
              </a:rPr>
              <a:t>アラート設定</a:t>
            </a:r>
            <a:r>
              <a:rPr lang="en-US" altLang="ja-JP" sz="2000" dirty="0">
                <a:solidFill>
                  <a:schemeClr val="bg1"/>
                </a:solidFill>
              </a:rPr>
              <a:t>)</a:t>
            </a:r>
            <a:endParaRPr lang="ja-JP" altLang="en-US" sz="2000" dirty="0">
              <a:solidFill>
                <a:schemeClr val="bg1"/>
              </a:solidFill>
            </a:endParaRPr>
          </a:p>
        </p:txBody>
      </p:sp>
      <p:sp>
        <p:nvSpPr>
          <p:cNvPr id="14" name="正方形/長方形 13"/>
          <p:cNvSpPr/>
          <p:nvPr/>
        </p:nvSpPr>
        <p:spPr>
          <a:xfrm>
            <a:off x="9272593" y="1512795"/>
            <a:ext cx="2368027" cy="1538883"/>
          </a:xfrm>
          <a:prstGeom prst="rect">
            <a:avLst/>
          </a:prstGeom>
          <a:solidFill>
            <a:srgbClr val="002060"/>
          </a:solidFill>
          <a:ln>
            <a:solidFill>
              <a:schemeClr val="bg1"/>
            </a:solidFill>
          </a:ln>
        </p:spPr>
        <p:txBody>
          <a:bodyPr wrap="square">
            <a:spAutoFit/>
          </a:bodyPr>
          <a:lstStyle/>
          <a:p>
            <a:pPr algn="ctr"/>
            <a:r>
              <a:rPr lang="en-US" altLang="ja-JP" sz="2000" dirty="0">
                <a:solidFill>
                  <a:schemeClr val="bg1"/>
                </a:solidFill>
              </a:rPr>
              <a:t>Azure</a:t>
            </a:r>
            <a:r>
              <a:rPr lang="ja-JP" altLang="en-US" sz="2000" dirty="0">
                <a:solidFill>
                  <a:schemeClr val="bg1"/>
                </a:solidFill>
              </a:rPr>
              <a:t> </a:t>
            </a:r>
            <a:r>
              <a:rPr lang="en-US" altLang="ja-JP" sz="2000" dirty="0">
                <a:solidFill>
                  <a:schemeClr val="bg1"/>
                </a:solidFill>
              </a:rPr>
              <a:t>Automation</a:t>
            </a:r>
          </a:p>
          <a:p>
            <a:pPr algn="ctr"/>
            <a:r>
              <a:rPr lang="ja-JP" altLang="en-US" sz="2000" dirty="0">
                <a:solidFill>
                  <a:schemeClr val="bg1"/>
                </a:solidFill>
              </a:rPr>
              <a:t>の活用</a:t>
            </a:r>
            <a:endParaRPr lang="en-US" altLang="ja-JP" sz="2000" dirty="0">
              <a:solidFill>
                <a:schemeClr val="bg1"/>
              </a:solidFill>
            </a:endParaRPr>
          </a:p>
          <a:p>
            <a:r>
              <a:rPr lang="ja-JP" altLang="en-US" dirty="0">
                <a:solidFill>
                  <a:schemeClr val="bg1"/>
                </a:solidFill>
              </a:rPr>
              <a:t>・定期タスク</a:t>
            </a:r>
            <a:endParaRPr lang="en-US" altLang="ja-JP" dirty="0">
              <a:solidFill>
                <a:schemeClr val="bg1"/>
              </a:solidFill>
            </a:endParaRPr>
          </a:p>
          <a:p>
            <a:r>
              <a:rPr lang="ja-JP" altLang="en-US" dirty="0">
                <a:solidFill>
                  <a:schemeClr val="bg1"/>
                </a:solidFill>
              </a:rPr>
              <a:t>・繰り返しタスク</a:t>
            </a:r>
            <a:endParaRPr lang="en-US" altLang="ja-JP" dirty="0">
              <a:solidFill>
                <a:schemeClr val="bg1"/>
              </a:solidFill>
            </a:endParaRPr>
          </a:p>
          <a:p>
            <a:r>
              <a:rPr lang="ja-JP" altLang="en-US" dirty="0">
                <a:solidFill>
                  <a:schemeClr val="bg1"/>
                </a:solidFill>
              </a:rPr>
              <a:t>・スクリプト管理</a:t>
            </a:r>
          </a:p>
        </p:txBody>
      </p:sp>
    </p:spTree>
    <p:extLst>
      <p:ext uri="{BB962C8B-B14F-4D97-AF65-F5344CB8AC3E}">
        <p14:creationId xmlns:p14="http://schemas.microsoft.com/office/powerpoint/2010/main" val="1612088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Azure Scheduler</a:t>
            </a:r>
            <a:endParaRPr kumimoji="1" lang="ja-JP" altLang="en-US" dirty="0"/>
          </a:p>
        </p:txBody>
      </p:sp>
      <p:sp>
        <p:nvSpPr>
          <p:cNvPr id="4" name="テキスト プレースホルダー 3"/>
          <p:cNvSpPr>
            <a:spLocks noGrp="1"/>
          </p:cNvSpPr>
          <p:nvPr>
            <p:ph sz="quarter" idx="10"/>
          </p:nvPr>
        </p:nvSpPr>
        <p:spPr/>
        <p:txBody>
          <a:bodyPr/>
          <a:lstStyle/>
          <a:p>
            <a:r>
              <a:rPr kumimoji="1" lang="en-US" altLang="ja-JP" dirty="0"/>
              <a:t>Azure Scheduler </a:t>
            </a:r>
            <a:r>
              <a:rPr kumimoji="1" lang="ja-JP" altLang="en-US" dirty="0"/>
              <a:t>とは</a:t>
            </a:r>
            <a:endParaRPr kumimoji="1" lang="en-US" altLang="ja-JP" dirty="0"/>
          </a:p>
          <a:p>
            <a:pPr lvl="1"/>
            <a:r>
              <a:rPr lang="ja-JP" altLang="en-US" dirty="0"/>
              <a:t>スケジュール実行のためのプラットフォームサービス</a:t>
            </a:r>
            <a:endParaRPr lang="en-US" altLang="ja-JP" dirty="0"/>
          </a:p>
          <a:p>
            <a:pPr lvl="1"/>
            <a:r>
              <a:rPr lang="en-US" altLang="ja-JP" dirty="0"/>
              <a:t>Azure</a:t>
            </a:r>
            <a:r>
              <a:rPr lang="ja-JP" altLang="en-US" dirty="0"/>
              <a:t> 内の </a:t>
            </a:r>
            <a:r>
              <a:rPr lang="en-US" altLang="ja-JP" dirty="0" err="1"/>
              <a:t>WebJob</a:t>
            </a:r>
            <a:r>
              <a:rPr lang="en-US" altLang="ja-JP" dirty="0"/>
              <a:t> </a:t>
            </a:r>
            <a:r>
              <a:rPr lang="ja-JP" altLang="en-US" dirty="0"/>
              <a:t>やオートスケール等でも基盤として利用</a:t>
            </a:r>
            <a:endParaRPr lang="en-US" altLang="ja-JP" dirty="0"/>
          </a:p>
        </p:txBody>
      </p:sp>
      <p:grpSp>
        <p:nvGrpSpPr>
          <p:cNvPr id="5" name="Group 416"/>
          <p:cNvGrpSpPr/>
          <p:nvPr/>
        </p:nvGrpSpPr>
        <p:grpSpPr>
          <a:xfrm>
            <a:off x="6919442" y="5594034"/>
            <a:ext cx="5256495" cy="1066978"/>
            <a:chOff x="3786886" y="6133732"/>
            <a:chExt cx="5153513" cy="992970"/>
          </a:xfrm>
        </p:grpSpPr>
        <p:sp>
          <p:nvSpPr>
            <p:cNvPr id="6" name="Freeform 8"/>
            <p:cNvSpPr>
              <a:spLocks/>
            </p:cNvSpPr>
            <p:nvPr/>
          </p:nvSpPr>
          <p:spPr bwMode="auto">
            <a:xfrm>
              <a:off x="3786886" y="6133732"/>
              <a:ext cx="3227585" cy="928499"/>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66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sp>
          <p:nvSpPr>
            <p:cNvPr id="7" name="Freeform 9"/>
            <p:cNvSpPr>
              <a:spLocks/>
            </p:cNvSpPr>
            <p:nvPr/>
          </p:nvSpPr>
          <p:spPr bwMode="auto">
            <a:xfrm>
              <a:off x="5859121" y="6341512"/>
              <a:ext cx="3081278" cy="785190"/>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grpSp>
      <p:sp>
        <p:nvSpPr>
          <p:cNvPr id="8" name="Freeform 8"/>
          <p:cNvSpPr>
            <a:spLocks/>
          </p:cNvSpPr>
          <p:nvPr/>
        </p:nvSpPr>
        <p:spPr bwMode="auto">
          <a:xfrm>
            <a:off x="4046170" y="5594113"/>
            <a:ext cx="3996051" cy="1213644"/>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sp>
        <p:nvSpPr>
          <p:cNvPr id="10" name="Freeform 95"/>
          <p:cNvSpPr>
            <a:spLocks/>
          </p:cNvSpPr>
          <p:nvPr/>
        </p:nvSpPr>
        <p:spPr bwMode="auto">
          <a:xfrm>
            <a:off x="9619905" y="2944487"/>
            <a:ext cx="1847445" cy="123706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lumMod val="20000"/>
              <a:lumOff val="80000"/>
            </a:schemeClr>
          </a:solidFill>
          <a:ln>
            <a:noFill/>
          </a:ln>
          <a:extLst/>
        </p:spPr>
        <p:txBody>
          <a:bodyPr vert="horz" wrap="square" lIns="89603" tIns="44803" rIns="89603" bIns="44803" numCol="1" anchor="t" anchorCtr="0" compatLnSpc="1">
            <a:prstTxWarp prst="textNoShape">
              <a:avLst/>
            </a:prstTxWarp>
          </a:bodyPr>
          <a:lstStyle/>
          <a:p>
            <a:pPr defTabSz="895984"/>
            <a:endParaRPr lang="en-US" sz="1537">
              <a:solidFill>
                <a:srgbClr val="000000"/>
              </a:solidFill>
            </a:endParaRPr>
          </a:p>
        </p:txBody>
      </p:sp>
      <p:sp>
        <p:nvSpPr>
          <p:cNvPr id="11" name="Freeform 95"/>
          <p:cNvSpPr>
            <a:spLocks/>
          </p:cNvSpPr>
          <p:nvPr/>
        </p:nvSpPr>
        <p:spPr bwMode="auto">
          <a:xfrm>
            <a:off x="6025408" y="3249232"/>
            <a:ext cx="3555776" cy="20975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3" tIns="44803" rIns="89603" bIns="44803" numCol="1" anchor="t" anchorCtr="0" compatLnSpc="1">
            <a:prstTxWarp prst="textNoShape">
              <a:avLst/>
            </a:prstTxWarp>
          </a:bodyPr>
          <a:lstStyle/>
          <a:p>
            <a:pPr defTabSz="895984"/>
            <a:endParaRPr lang="en-US" sz="1537" kern="0" dirty="0">
              <a:solidFill>
                <a:srgbClr val="505050"/>
              </a:solidFill>
            </a:endParaRPr>
          </a:p>
        </p:txBody>
      </p:sp>
      <p:grpSp>
        <p:nvGrpSpPr>
          <p:cNvPr id="13" name="Group 420"/>
          <p:cNvGrpSpPr/>
          <p:nvPr/>
        </p:nvGrpSpPr>
        <p:grpSpPr>
          <a:xfrm>
            <a:off x="6510326" y="5458219"/>
            <a:ext cx="212791" cy="337174"/>
            <a:chOff x="3431945" y="4082032"/>
            <a:chExt cx="291687" cy="559995"/>
          </a:xfrm>
        </p:grpSpPr>
        <p:sp>
          <p:nvSpPr>
            <p:cNvPr id="14"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15"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16"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grpSp>
      <p:grpSp>
        <p:nvGrpSpPr>
          <p:cNvPr id="17" name="Group 424"/>
          <p:cNvGrpSpPr/>
          <p:nvPr/>
        </p:nvGrpSpPr>
        <p:grpSpPr>
          <a:xfrm>
            <a:off x="8132439" y="5604818"/>
            <a:ext cx="212791" cy="337174"/>
            <a:chOff x="3431945" y="4082032"/>
            <a:chExt cx="291687" cy="559995"/>
          </a:xfrm>
        </p:grpSpPr>
        <p:sp>
          <p:nvSpPr>
            <p:cNvPr id="18"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19"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20"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grpSp>
      <p:grpSp>
        <p:nvGrpSpPr>
          <p:cNvPr id="21" name="Group 428"/>
          <p:cNvGrpSpPr/>
          <p:nvPr/>
        </p:nvGrpSpPr>
        <p:grpSpPr>
          <a:xfrm>
            <a:off x="11772570" y="5884384"/>
            <a:ext cx="212791" cy="337174"/>
            <a:chOff x="3431945" y="4082032"/>
            <a:chExt cx="291687" cy="559995"/>
          </a:xfrm>
        </p:grpSpPr>
        <p:sp>
          <p:nvSpPr>
            <p:cNvPr id="22"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23"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24"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grpSp>
      <p:sp>
        <p:nvSpPr>
          <p:cNvPr id="26" name="TextBox 6"/>
          <p:cNvSpPr txBox="1"/>
          <p:nvPr/>
        </p:nvSpPr>
        <p:spPr>
          <a:xfrm>
            <a:off x="4046171" y="6511909"/>
            <a:ext cx="8129766" cy="346856"/>
          </a:xfrm>
          <a:prstGeom prst="rect">
            <a:avLst/>
          </a:prstGeom>
          <a:solidFill>
            <a:schemeClr val="accent2">
              <a:lumMod val="50000"/>
            </a:schemeClr>
          </a:solidFill>
        </p:spPr>
        <p:txBody>
          <a:bodyPr wrap="square" lIns="448149" tIns="134445" rIns="627408" rtlCol="0">
            <a:noAutofit/>
          </a:bodyPr>
          <a:lstStyle/>
          <a:p>
            <a:pPr defTabSz="895773">
              <a:lnSpc>
                <a:spcPts val="2883"/>
              </a:lnSpc>
              <a:defRPr/>
            </a:pPr>
            <a:endParaRPr lang="en-US" sz="2745" kern="0" dirty="0">
              <a:solidFill>
                <a:srgbClr val="FFFFFF"/>
              </a:solidFill>
              <a:latin typeface="Segoe UI Light"/>
            </a:endParaRPr>
          </a:p>
        </p:txBody>
      </p:sp>
      <p:pic>
        <p:nvPicPr>
          <p:cNvPr id="28" name="図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635179" y="4396853"/>
            <a:ext cx="764951" cy="764951"/>
          </a:xfrm>
          <a:prstGeom prst="rect">
            <a:avLst/>
          </a:prstGeom>
        </p:spPr>
      </p:pic>
      <p:pic>
        <p:nvPicPr>
          <p:cNvPr id="30" name="図 2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058792" y="3811826"/>
            <a:ext cx="764951" cy="764951"/>
          </a:xfrm>
          <a:prstGeom prst="rect">
            <a:avLst/>
          </a:prstGeom>
        </p:spPr>
      </p:pic>
      <p:pic>
        <p:nvPicPr>
          <p:cNvPr id="31" name="図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3029" y="3498324"/>
            <a:ext cx="589364" cy="589364"/>
          </a:xfrm>
          <a:prstGeom prst="rect">
            <a:avLst/>
          </a:prstGeom>
        </p:spPr>
      </p:pic>
      <p:pic>
        <p:nvPicPr>
          <p:cNvPr id="33" name="図 3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10326" y="4255738"/>
            <a:ext cx="431791" cy="431791"/>
          </a:xfrm>
          <a:prstGeom prst="rect">
            <a:avLst/>
          </a:prstGeom>
        </p:spPr>
      </p:pic>
      <p:pic>
        <p:nvPicPr>
          <p:cNvPr id="34" name="図 33"/>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515708" y="3790917"/>
            <a:ext cx="431791" cy="431791"/>
          </a:xfrm>
          <a:prstGeom prst="rect">
            <a:avLst/>
          </a:prstGeom>
        </p:spPr>
      </p:pic>
      <p:grpSp>
        <p:nvGrpSpPr>
          <p:cNvPr id="35" name="Group 110"/>
          <p:cNvGrpSpPr/>
          <p:nvPr/>
        </p:nvGrpSpPr>
        <p:grpSpPr>
          <a:xfrm>
            <a:off x="10004330" y="4533707"/>
            <a:ext cx="855320" cy="670101"/>
            <a:chOff x="8732379" y="2971946"/>
            <a:chExt cx="889966" cy="697244"/>
          </a:xfrm>
        </p:grpSpPr>
        <p:sp>
          <p:nvSpPr>
            <p:cNvPr id="36" name="Rounded Rectangle 111"/>
            <p:cNvSpPr/>
            <p:nvPr/>
          </p:nvSpPr>
          <p:spPr bwMode="auto">
            <a:xfrm>
              <a:off x="8732379" y="2971946"/>
              <a:ext cx="889966" cy="687105"/>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7" name="Group 112"/>
            <p:cNvGrpSpPr/>
            <p:nvPr/>
          </p:nvGrpSpPr>
          <p:grpSpPr>
            <a:xfrm>
              <a:off x="8732379" y="2978727"/>
              <a:ext cx="889966" cy="690463"/>
              <a:chOff x="9140202" y="2629601"/>
              <a:chExt cx="686820" cy="532856"/>
            </a:xfrm>
          </p:grpSpPr>
          <p:sp>
            <p:nvSpPr>
              <p:cNvPr id="38" name="Rounded Rectangle 113"/>
              <p:cNvSpPr/>
              <p:nvPr/>
            </p:nvSpPr>
            <p:spPr bwMode="auto">
              <a:xfrm>
                <a:off x="9172728" y="2716865"/>
                <a:ext cx="621769" cy="421745"/>
              </a:xfrm>
              <a:prstGeom prst="roundRect">
                <a:avLst>
                  <a:gd name="adj" fmla="val 8814"/>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IN" sz="230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ound Same Side Corner Rectangle 24"/>
              <p:cNvSpPr/>
              <p:nvPr/>
            </p:nvSpPr>
            <p:spPr bwMode="auto">
              <a:xfrm>
                <a:off x="9140202" y="2629601"/>
                <a:ext cx="686820" cy="72331"/>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solidFill>
                <a:srgbClr val="DC3C00"/>
              </a:solidFill>
              <a:ln w="952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algn="ctr" defTabSz="878438">
                  <a:defRPr/>
                </a:pPr>
                <a:endParaRPr lang="en-US" sz="3844" kern="0" dirty="0">
                  <a:solidFill>
                    <a:srgbClr val="008272"/>
                  </a:solidFill>
                  <a:latin typeface="Segoe UI Light" pitchFamily="34" charset="0"/>
                </a:endParaRPr>
              </a:p>
            </p:txBody>
          </p:sp>
          <p:sp>
            <p:nvSpPr>
              <p:cNvPr id="40" name="Rounded Rectangle 8"/>
              <p:cNvSpPr/>
              <p:nvPr/>
            </p:nvSpPr>
            <p:spPr bwMode="auto">
              <a:xfrm>
                <a:off x="9140202" y="2693017"/>
                <a:ext cx="686820" cy="469440"/>
              </a:xfrm>
              <a:custGeom>
                <a:avLst/>
                <a:gdLst/>
                <a:ahLst/>
                <a:cxnLst/>
                <a:rect l="l" t="t" r="r" b="b"/>
                <a:pathLst>
                  <a:path w="2978870" h="2384982">
                    <a:moveTo>
                      <a:pt x="351958" y="124689"/>
                    </a:moveTo>
                    <a:cubicBezTo>
                      <a:pt x="243589" y="124689"/>
                      <a:pt x="155739" y="212539"/>
                      <a:pt x="155739" y="320908"/>
                    </a:cubicBezTo>
                    <a:lnTo>
                      <a:pt x="155739" y="2064074"/>
                    </a:lnTo>
                    <a:cubicBezTo>
                      <a:pt x="155739" y="2172443"/>
                      <a:pt x="243589" y="2260293"/>
                      <a:pt x="351958" y="2260293"/>
                    </a:cubicBezTo>
                    <a:lnTo>
                      <a:pt x="2626912" y="2260293"/>
                    </a:lnTo>
                    <a:cubicBezTo>
                      <a:pt x="2735281" y="2260293"/>
                      <a:pt x="2823131" y="2172443"/>
                      <a:pt x="2823131" y="2064074"/>
                    </a:cubicBezTo>
                    <a:lnTo>
                      <a:pt x="2823131" y="320908"/>
                    </a:lnTo>
                    <a:cubicBezTo>
                      <a:pt x="2823131" y="212539"/>
                      <a:pt x="2735281" y="124689"/>
                      <a:pt x="2626912" y="124689"/>
                    </a:cubicBezTo>
                    <a:close/>
                    <a:moveTo>
                      <a:pt x="261680" y="0"/>
                    </a:moveTo>
                    <a:lnTo>
                      <a:pt x="2717190" y="0"/>
                    </a:lnTo>
                    <a:cubicBezTo>
                      <a:pt x="2861712" y="0"/>
                      <a:pt x="2978870" y="117158"/>
                      <a:pt x="2978870" y="261680"/>
                    </a:cubicBezTo>
                    <a:lnTo>
                      <a:pt x="2978870" y="2123302"/>
                    </a:lnTo>
                    <a:cubicBezTo>
                      <a:pt x="2978870" y="2267824"/>
                      <a:pt x="2861712" y="2384982"/>
                      <a:pt x="2717190" y="2384982"/>
                    </a:cubicBezTo>
                    <a:lnTo>
                      <a:pt x="261680" y="2384982"/>
                    </a:lnTo>
                    <a:cubicBezTo>
                      <a:pt x="117158" y="2384982"/>
                      <a:pt x="0" y="2267824"/>
                      <a:pt x="0" y="2123302"/>
                    </a:cubicBezTo>
                    <a:lnTo>
                      <a:pt x="0" y="261680"/>
                    </a:lnTo>
                    <a:cubicBezTo>
                      <a:pt x="0" y="117158"/>
                      <a:pt x="117158" y="0"/>
                      <a:pt x="261680" y="0"/>
                    </a:cubicBezTo>
                    <a:close/>
                  </a:path>
                </a:pathLst>
              </a:custGeom>
              <a:solidFill>
                <a:srgbClr val="DC3C00"/>
              </a:solidFill>
              <a:ln w="952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algn="ctr" defTabSz="878438">
                  <a:defRPr/>
                </a:pPr>
                <a:endParaRPr lang="en-US" sz="3844" kern="0" dirty="0">
                  <a:solidFill>
                    <a:srgbClr val="008272"/>
                  </a:solidFill>
                  <a:latin typeface="Segoe UI Light" pitchFamily="34" charset="0"/>
                </a:endParaRPr>
              </a:p>
            </p:txBody>
          </p:sp>
          <p:sp>
            <p:nvSpPr>
              <p:cNvPr id="41" name="Oval 22"/>
              <p:cNvSpPr/>
              <p:nvPr/>
            </p:nvSpPr>
            <p:spPr bwMode="auto">
              <a:xfrm rot="20189084">
                <a:off x="9432549" y="2841051"/>
                <a:ext cx="222134" cy="222072"/>
              </a:xfrm>
              <a:custGeom>
                <a:avLst/>
                <a:gdLst/>
                <a:ahLst/>
                <a:cxnLst/>
                <a:rect l="l" t="t" r="r" b="b"/>
                <a:pathLst>
                  <a:path w="784990" h="784777">
                    <a:moveTo>
                      <a:pt x="392495" y="288840"/>
                    </a:moveTo>
                    <a:cubicBezTo>
                      <a:pt x="335307" y="288840"/>
                      <a:pt x="288947" y="335200"/>
                      <a:pt x="288947" y="392388"/>
                    </a:cubicBezTo>
                    <a:cubicBezTo>
                      <a:pt x="288947" y="449576"/>
                      <a:pt x="335307" y="495936"/>
                      <a:pt x="392495" y="495936"/>
                    </a:cubicBezTo>
                    <a:cubicBezTo>
                      <a:pt x="449683" y="495936"/>
                      <a:pt x="496043" y="449576"/>
                      <a:pt x="496043" y="392388"/>
                    </a:cubicBezTo>
                    <a:cubicBezTo>
                      <a:pt x="496043" y="335200"/>
                      <a:pt x="449683" y="288840"/>
                      <a:pt x="392495" y="288840"/>
                    </a:cubicBezTo>
                    <a:close/>
                    <a:moveTo>
                      <a:pt x="392495" y="226927"/>
                    </a:moveTo>
                    <a:cubicBezTo>
                      <a:pt x="483877" y="226927"/>
                      <a:pt x="557956" y="301006"/>
                      <a:pt x="557956" y="392388"/>
                    </a:cubicBezTo>
                    <a:cubicBezTo>
                      <a:pt x="557956" y="483770"/>
                      <a:pt x="483877" y="557849"/>
                      <a:pt x="392495" y="557849"/>
                    </a:cubicBezTo>
                    <a:cubicBezTo>
                      <a:pt x="301113" y="557849"/>
                      <a:pt x="227034" y="483770"/>
                      <a:pt x="227034" y="392388"/>
                    </a:cubicBezTo>
                    <a:cubicBezTo>
                      <a:pt x="227034" y="301006"/>
                      <a:pt x="301113" y="226927"/>
                      <a:pt x="392495" y="226927"/>
                    </a:cubicBezTo>
                    <a:close/>
                    <a:moveTo>
                      <a:pt x="392495" y="163775"/>
                    </a:moveTo>
                    <a:cubicBezTo>
                      <a:pt x="266236" y="163775"/>
                      <a:pt x="163882" y="266129"/>
                      <a:pt x="163882" y="392388"/>
                    </a:cubicBezTo>
                    <a:cubicBezTo>
                      <a:pt x="163882" y="518647"/>
                      <a:pt x="266236" y="621001"/>
                      <a:pt x="392495" y="621001"/>
                    </a:cubicBezTo>
                    <a:cubicBezTo>
                      <a:pt x="518754" y="621001"/>
                      <a:pt x="621108" y="518647"/>
                      <a:pt x="621108" y="392388"/>
                    </a:cubicBezTo>
                    <a:cubicBezTo>
                      <a:pt x="621108" y="266129"/>
                      <a:pt x="518754" y="163775"/>
                      <a:pt x="392495" y="163775"/>
                    </a:cubicBezTo>
                    <a:close/>
                    <a:moveTo>
                      <a:pt x="494519" y="0"/>
                    </a:moveTo>
                    <a:cubicBezTo>
                      <a:pt x="533265" y="9641"/>
                      <a:pt x="569531" y="25539"/>
                      <a:pt x="602435" y="46450"/>
                    </a:cubicBezTo>
                    <a:cubicBezTo>
                      <a:pt x="569363" y="85876"/>
                      <a:pt x="571723" y="144558"/>
                      <a:pt x="608575" y="182500"/>
                    </a:cubicBezTo>
                    <a:cubicBezTo>
                      <a:pt x="645331" y="220342"/>
                      <a:pt x="703708" y="224488"/>
                      <a:pt x="744053" y="192814"/>
                    </a:cubicBezTo>
                    <a:cubicBezTo>
                      <a:pt x="762217" y="222841"/>
                      <a:pt x="776124" y="255573"/>
                      <a:pt x="784919" y="290342"/>
                    </a:cubicBezTo>
                    <a:cubicBezTo>
                      <a:pt x="733343" y="295269"/>
                      <a:pt x="693723" y="339195"/>
                      <a:pt x="693723" y="392375"/>
                    </a:cubicBezTo>
                    <a:cubicBezTo>
                      <a:pt x="693723" y="445581"/>
                      <a:pt x="733381" y="489524"/>
                      <a:pt x="784990" y="494423"/>
                    </a:cubicBezTo>
                    <a:cubicBezTo>
                      <a:pt x="776303" y="529655"/>
                      <a:pt x="762484" y="562868"/>
                      <a:pt x="744630" y="593463"/>
                    </a:cubicBezTo>
                    <a:cubicBezTo>
                      <a:pt x="704276" y="560945"/>
                      <a:pt x="645223" y="564701"/>
                      <a:pt x="608070" y="602769"/>
                    </a:cubicBezTo>
                    <a:cubicBezTo>
                      <a:pt x="571200" y="640548"/>
                      <a:pt x="568636" y="699068"/>
                      <a:pt x="601436" y="738557"/>
                    </a:cubicBezTo>
                    <a:cubicBezTo>
                      <a:pt x="568882" y="759179"/>
                      <a:pt x="532722" y="774304"/>
                      <a:pt x="494349" y="783911"/>
                    </a:cubicBezTo>
                    <a:cubicBezTo>
                      <a:pt x="489081" y="732755"/>
                      <a:pt x="445360" y="693603"/>
                      <a:pt x="392495" y="693603"/>
                    </a:cubicBezTo>
                    <a:cubicBezTo>
                      <a:pt x="339322" y="693603"/>
                      <a:pt x="295401" y="733212"/>
                      <a:pt x="290466" y="784777"/>
                    </a:cubicBezTo>
                    <a:cubicBezTo>
                      <a:pt x="251680" y="775160"/>
                      <a:pt x="215366" y="759316"/>
                      <a:pt x="182394" y="738535"/>
                    </a:cubicBezTo>
                    <a:cubicBezTo>
                      <a:pt x="215637" y="699094"/>
                      <a:pt x="213337" y="640264"/>
                      <a:pt x="176416" y="602251"/>
                    </a:cubicBezTo>
                    <a:cubicBezTo>
                      <a:pt x="139723" y="564474"/>
                      <a:pt x="81483" y="560277"/>
                      <a:pt x="41156" y="591796"/>
                    </a:cubicBezTo>
                    <a:cubicBezTo>
                      <a:pt x="22900" y="561955"/>
                      <a:pt x="9664" y="529001"/>
                      <a:pt x="959" y="494230"/>
                    </a:cubicBezTo>
                    <a:cubicBezTo>
                      <a:pt x="52115" y="488961"/>
                      <a:pt x="91267" y="445241"/>
                      <a:pt x="91267" y="392375"/>
                    </a:cubicBezTo>
                    <a:cubicBezTo>
                      <a:pt x="91267" y="339169"/>
                      <a:pt x="51609" y="295227"/>
                      <a:pt x="0" y="290327"/>
                    </a:cubicBezTo>
                    <a:cubicBezTo>
                      <a:pt x="8687" y="255096"/>
                      <a:pt x="22506" y="221883"/>
                      <a:pt x="40359" y="191287"/>
                    </a:cubicBezTo>
                    <a:cubicBezTo>
                      <a:pt x="80713" y="223806"/>
                      <a:pt x="139767" y="220050"/>
                      <a:pt x="176920" y="181982"/>
                    </a:cubicBezTo>
                    <a:cubicBezTo>
                      <a:pt x="213791" y="144202"/>
                      <a:pt x="216354" y="85681"/>
                      <a:pt x="183553" y="46192"/>
                    </a:cubicBezTo>
                    <a:cubicBezTo>
                      <a:pt x="216108" y="25570"/>
                      <a:pt x="252268" y="10445"/>
                      <a:pt x="290641" y="838"/>
                    </a:cubicBezTo>
                    <a:cubicBezTo>
                      <a:pt x="295909" y="51995"/>
                      <a:pt x="339629" y="91147"/>
                      <a:pt x="392495" y="91147"/>
                    </a:cubicBezTo>
                    <a:cubicBezTo>
                      <a:pt x="445659" y="91147"/>
                      <a:pt x="489574" y="51553"/>
                      <a:pt x="494519" y="0"/>
                    </a:cubicBezTo>
                    <a:close/>
                  </a:path>
                </a:pathLst>
              </a:custGeom>
              <a:solidFill>
                <a:srgbClr val="DC3C00"/>
              </a:solidFill>
              <a:ln w="10795" cap="flat" cmpd="sng" algn="ctr">
                <a:noFill/>
                <a:prstDash val="solid"/>
              </a:ln>
              <a:effectLst/>
            </p:spPr>
            <p:txBody>
              <a:bodyPr vert="horz" wrap="square" lIns="87877" tIns="43938" rIns="87877" bIns="43938" numCol="1" rtlCol="0" anchor="ctr" anchorCtr="0" compatLnSpc="1">
                <a:prstTxWarp prst="textNoShape">
                  <a:avLst/>
                </a:prstTxWarp>
              </a:bodyPr>
              <a:lstStyle/>
              <a:p>
                <a:pPr algn="ctr" defTabSz="878438" fontAlgn="base">
                  <a:spcBef>
                    <a:spcPct val="0"/>
                  </a:spcBef>
                  <a:spcAft>
                    <a:spcPct val="0"/>
                  </a:spcAft>
                  <a:defRPr/>
                </a:pPr>
                <a:endParaRPr lang="en-US" sz="2115" kern="0" dirty="0">
                  <a:gradFill>
                    <a:gsLst>
                      <a:gs pos="0">
                        <a:srgbClr val="FFFFFF"/>
                      </a:gs>
                      <a:gs pos="100000">
                        <a:srgbClr val="FFFFFF"/>
                      </a:gs>
                    </a:gsLst>
                    <a:lin ang="5400000" scaled="0"/>
                  </a:gradFill>
                </a:endParaRPr>
              </a:p>
            </p:txBody>
          </p:sp>
          <p:sp>
            <p:nvSpPr>
              <p:cNvPr id="42" name="Oval 22"/>
              <p:cNvSpPr/>
              <p:nvPr/>
            </p:nvSpPr>
            <p:spPr bwMode="auto">
              <a:xfrm rot="20189084">
                <a:off x="9312541" y="2799141"/>
                <a:ext cx="137246" cy="137209"/>
              </a:xfrm>
              <a:custGeom>
                <a:avLst/>
                <a:gdLst/>
                <a:ahLst/>
                <a:cxnLst/>
                <a:rect l="l" t="t" r="r" b="b"/>
                <a:pathLst>
                  <a:path w="784990" h="784777">
                    <a:moveTo>
                      <a:pt x="392495" y="288840"/>
                    </a:moveTo>
                    <a:cubicBezTo>
                      <a:pt x="335307" y="288840"/>
                      <a:pt x="288947" y="335200"/>
                      <a:pt x="288947" y="392388"/>
                    </a:cubicBezTo>
                    <a:cubicBezTo>
                      <a:pt x="288947" y="449576"/>
                      <a:pt x="335307" y="495936"/>
                      <a:pt x="392495" y="495936"/>
                    </a:cubicBezTo>
                    <a:cubicBezTo>
                      <a:pt x="449683" y="495936"/>
                      <a:pt x="496043" y="449576"/>
                      <a:pt x="496043" y="392388"/>
                    </a:cubicBezTo>
                    <a:cubicBezTo>
                      <a:pt x="496043" y="335200"/>
                      <a:pt x="449683" y="288840"/>
                      <a:pt x="392495" y="288840"/>
                    </a:cubicBezTo>
                    <a:close/>
                    <a:moveTo>
                      <a:pt x="392495" y="226927"/>
                    </a:moveTo>
                    <a:cubicBezTo>
                      <a:pt x="483877" y="226927"/>
                      <a:pt x="557956" y="301006"/>
                      <a:pt x="557956" y="392388"/>
                    </a:cubicBezTo>
                    <a:cubicBezTo>
                      <a:pt x="557956" y="483770"/>
                      <a:pt x="483877" y="557849"/>
                      <a:pt x="392495" y="557849"/>
                    </a:cubicBezTo>
                    <a:cubicBezTo>
                      <a:pt x="301113" y="557849"/>
                      <a:pt x="227034" y="483770"/>
                      <a:pt x="227034" y="392388"/>
                    </a:cubicBezTo>
                    <a:cubicBezTo>
                      <a:pt x="227034" y="301006"/>
                      <a:pt x="301113" y="226927"/>
                      <a:pt x="392495" y="226927"/>
                    </a:cubicBezTo>
                    <a:close/>
                    <a:moveTo>
                      <a:pt x="392495" y="163775"/>
                    </a:moveTo>
                    <a:cubicBezTo>
                      <a:pt x="266236" y="163775"/>
                      <a:pt x="163882" y="266129"/>
                      <a:pt x="163882" y="392388"/>
                    </a:cubicBezTo>
                    <a:cubicBezTo>
                      <a:pt x="163882" y="518647"/>
                      <a:pt x="266236" y="621001"/>
                      <a:pt x="392495" y="621001"/>
                    </a:cubicBezTo>
                    <a:cubicBezTo>
                      <a:pt x="518754" y="621001"/>
                      <a:pt x="621108" y="518647"/>
                      <a:pt x="621108" y="392388"/>
                    </a:cubicBezTo>
                    <a:cubicBezTo>
                      <a:pt x="621108" y="266129"/>
                      <a:pt x="518754" y="163775"/>
                      <a:pt x="392495" y="163775"/>
                    </a:cubicBezTo>
                    <a:close/>
                    <a:moveTo>
                      <a:pt x="494519" y="0"/>
                    </a:moveTo>
                    <a:cubicBezTo>
                      <a:pt x="533265" y="9641"/>
                      <a:pt x="569531" y="25539"/>
                      <a:pt x="602435" y="46450"/>
                    </a:cubicBezTo>
                    <a:cubicBezTo>
                      <a:pt x="569363" y="85876"/>
                      <a:pt x="571723" y="144558"/>
                      <a:pt x="608575" y="182500"/>
                    </a:cubicBezTo>
                    <a:cubicBezTo>
                      <a:pt x="645331" y="220342"/>
                      <a:pt x="703708" y="224488"/>
                      <a:pt x="744053" y="192814"/>
                    </a:cubicBezTo>
                    <a:cubicBezTo>
                      <a:pt x="762217" y="222841"/>
                      <a:pt x="776124" y="255573"/>
                      <a:pt x="784919" y="290342"/>
                    </a:cubicBezTo>
                    <a:cubicBezTo>
                      <a:pt x="733343" y="295269"/>
                      <a:pt x="693723" y="339195"/>
                      <a:pt x="693723" y="392375"/>
                    </a:cubicBezTo>
                    <a:cubicBezTo>
                      <a:pt x="693723" y="445581"/>
                      <a:pt x="733381" y="489524"/>
                      <a:pt x="784990" y="494423"/>
                    </a:cubicBezTo>
                    <a:cubicBezTo>
                      <a:pt x="776303" y="529655"/>
                      <a:pt x="762484" y="562868"/>
                      <a:pt x="744630" y="593463"/>
                    </a:cubicBezTo>
                    <a:cubicBezTo>
                      <a:pt x="704276" y="560945"/>
                      <a:pt x="645223" y="564701"/>
                      <a:pt x="608070" y="602769"/>
                    </a:cubicBezTo>
                    <a:cubicBezTo>
                      <a:pt x="571200" y="640548"/>
                      <a:pt x="568636" y="699068"/>
                      <a:pt x="601436" y="738557"/>
                    </a:cubicBezTo>
                    <a:cubicBezTo>
                      <a:pt x="568882" y="759179"/>
                      <a:pt x="532722" y="774304"/>
                      <a:pt x="494349" y="783911"/>
                    </a:cubicBezTo>
                    <a:cubicBezTo>
                      <a:pt x="489081" y="732755"/>
                      <a:pt x="445360" y="693603"/>
                      <a:pt x="392495" y="693603"/>
                    </a:cubicBezTo>
                    <a:cubicBezTo>
                      <a:pt x="339322" y="693603"/>
                      <a:pt x="295401" y="733212"/>
                      <a:pt x="290466" y="784777"/>
                    </a:cubicBezTo>
                    <a:cubicBezTo>
                      <a:pt x="251680" y="775160"/>
                      <a:pt x="215366" y="759316"/>
                      <a:pt x="182394" y="738535"/>
                    </a:cubicBezTo>
                    <a:cubicBezTo>
                      <a:pt x="215637" y="699094"/>
                      <a:pt x="213337" y="640264"/>
                      <a:pt x="176416" y="602251"/>
                    </a:cubicBezTo>
                    <a:cubicBezTo>
                      <a:pt x="139723" y="564474"/>
                      <a:pt x="81483" y="560277"/>
                      <a:pt x="41156" y="591796"/>
                    </a:cubicBezTo>
                    <a:cubicBezTo>
                      <a:pt x="22900" y="561955"/>
                      <a:pt x="9664" y="529001"/>
                      <a:pt x="959" y="494230"/>
                    </a:cubicBezTo>
                    <a:cubicBezTo>
                      <a:pt x="52115" y="488961"/>
                      <a:pt x="91267" y="445241"/>
                      <a:pt x="91267" y="392375"/>
                    </a:cubicBezTo>
                    <a:cubicBezTo>
                      <a:pt x="91267" y="339169"/>
                      <a:pt x="51609" y="295227"/>
                      <a:pt x="0" y="290327"/>
                    </a:cubicBezTo>
                    <a:cubicBezTo>
                      <a:pt x="8687" y="255096"/>
                      <a:pt x="22506" y="221883"/>
                      <a:pt x="40359" y="191287"/>
                    </a:cubicBezTo>
                    <a:cubicBezTo>
                      <a:pt x="80713" y="223806"/>
                      <a:pt x="139767" y="220050"/>
                      <a:pt x="176920" y="181982"/>
                    </a:cubicBezTo>
                    <a:cubicBezTo>
                      <a:pt x="213791" y="144202"/>
                      <a:pt x="216354" y="85681"/>
                      <a:pt x="183553" y="46192"/>
                    </a:cubicBezTo>
                    <a:cubicBezTo>
                      <a:pt x="216108" y="25570"/>
                      <a:pt x="252268" y="10445"/>
                      <a:pt x="290641" y="838"/>
                    </a:cubicBezTo>
                    <a:cubicBezTo>
                      <a:pt x="295909" y="51995"/>
                      <a:pt x="339629" y="91147"/>
                      <a:pt x="392495" y="91147"/>
                    </a:cubicBezTo>
                    <a:cubicBezTo>
                      <a:pt x="445659" y="91147"/>
                      <a:pt x="489574" y="51553"/>
                      <a:pt x="494519" y="0"/>
                    </a:cubicBezTo>
                    <a:close/>
                  </a:path>
                </a:pathLst>
              </a:custGeom>
              <a:solidFill>
                <a:srgbClr val="DC3C00"/>
              </a:solidFill>
              <a:ln w="10795" cap="flat" cmpd="sng" algn="ctr">
                <a:noFill/>
                <a:prstDash val="solid"/>
              </a:ln>
              <a:effectLst/>
            </p:spPr>
            <p:txBody>
              <a:bodyPr vert="horz" wrap="square" lIns="87877" tIns="43938" rIns="87877" bIns="43938" numCol="1" rtlCol="0" anchor="ctr" anchorCtr="0" compatLnSpc="1">
                <a:prstTxWarp prst="textNoShape">
                  <a:avLst/>
                </a:prstTxWarp>
              </a:bodyPr>
              <a:lstStyle/>
              <a:p>
                <a:pPr algn="ctr" defTabSz="878438" fontAlgn="base">
                  <a:spcBef>
                    <a:spcPct val="0"/>
                  </a:spcBef>
                  <a:spcAft>
                    <a:spcPct val="0"/>
                  </a:spcAft>
                  <a:defRPr/>
                </a:pPr>
                <a:endParaRPr lang="en-US" sz="2115" kern="0" dirty="0">
                  <a:gradFill>
                    <a:gsLst>
                      <a:gs pos="0">
                        <a:srgbClr val="FFFFFF"/>
                      </a:gs>
                      <a:gs pos="100000">
                        <a:srgbClr val="FFFFFF"/>
                      </a:gs>
                    </a:gsLst>
                    <a:lin ang="5400000" scaled="0"/>
                  </a:gradFill>
                </a:endParaRPr>
              </a:p>
            </p:txBody>
          </p:sp>
        </p:grpSp>
      </p:grpSp>
      <p:cxnSp>
        <p:nvCxnSpPr>
          <p:cNvPr id="49" name="カギ線コネクタ 48"/>
          <p:cNvCxnSpPr>
            <a:stCxn id="30" idx="3"/>
            <a:endCxn id="31" idx="1"/>
          </p:cNvCxnSpPr>
          <p:nvPr/>
        </p:nvCxnSpPr>
        <p:spPr>
          <a:xfrm flipV="1">
            <a:off x="7823743" y="3793006"/>
            <a:ext cx="2079286" cy="401295"/>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カギ線コネクタ 52"/>
          <p:cNvCxnSpPr>
            <a:stCxn id="30" idx="3"/>
            <a:endCxn id="28" idx="1"/>
          </p:cNvCxnSpPr>
          <p:nvPr/>
        </p:nvCxnSpPr>
        <p:spPr>
          <a:xfrm>
            <a:off x="7823744" y="4194301"/>
            <a:ext cx="811436" cy="585027"/>
          </a:xfrm>
          <a:prstGeom prst="bent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曲線コネクタ 54"/>
          <p:cNvCxnSpPr>
            <a:stCxn id="28" idx="3"/>
            <a:endCxn id="38" idx="1"/>
          </p:cNvCxnSpPr>
          <p:nvPr/>
        </p:nvCxnSpPr>
        <p:spPr>
          <a:xfrm>
            <a:off x="9400131" y="4779328"/>
            <a:ext cx="644705" cy="132177"/>
          </a:xfrm>
          <a:prstGeom prst="curvedConnector3">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テキスト ボックス 57"/>
          <p:cNvSpPr txBox="1"/>
          <p:nvPr/>
        </p:nvSpPr>
        <p:spPr>
          <a:xfrm>
            <a:off x="7695815" y="3678005"/>
            <a:ext cx="1493691" cy="479745"/>
          </a:xfrm>
          <a:prstGeom prst="rect">
            <a:avLst/>
          </a:prstGeom>
          <a:noFill/>
        </p:spPr>
        <p:txBody>
          <a:bodyPr wrap="square" lIns="179285" tIns="143428" rIns="179285" bIns="143428" rtlCol="0">
            <a:spAutoFit/>
          </a:bodyPr>
          <a:lstStyle/>
          <a:p>
            <a:pPr>
              <a:lnSpc>
                <a:spcPct val="90000"/>
              </a:lnSpc>
              <a:spcAft>
                <a:spcPts val="588"/>
              </a:spcAft>
            </a:pPr>
            <a:r>
              <a:rPr lang="en-US" altLang="ja-JP" sz="1372" dirty="0">
                <a:solidFill>
                  <a:schemeClr val="bg1"/>
                </a:solidFill>
              </a:rPr>
              <a:t>http/https</a:t>
            </a:r>
            <a:endParaRPr lang="ja-JP" altLang="en-US" sz="1372" dirty="0" err="1">
              <a:solidFill>
                <a:schemeClr val="bg1"/>
              </a:solidFill>
            </a:endParaRPr>
          </a:p>
        </p:txBody>
      </p:sp>
      <p:sp>
        <p:nvSpPr>
          <p:cNvPr id="59" name="テキスト ボックス 58"/>
          <p:cNvSpPr txBox="1"/>
          <p:nvPr/>
        </p:nvSpPr>
        <p:spPr>
          <a:xfrm>
            <a:off x="7360009" y="4716643"/>
            <a:ext cx="1493691" cy="669832"/>
          </a:xfrm>
          <a:prstGeom prst="rect">
            <a:avLst/>
          </a:prstGeom>
          <a:noFill/>
        </p:spPr>
        <p:txBody>
          <a:bodyPr wrap="square" lIns="179285" tIns="143428" rIns="179285" bIns="143428" rtlCol="0">
            <a:spAutoFit/>
          </a:bodyPr>
          <a:lstStyle/>
          <a:p>
            <a:pPr>
              <a:lnSpc>
                <a:spcPct val="90000"/>
              </a:lnSpc>
              <a:spcAft>
                <a:spcPts val="588"/>
              </a:spcAft>
            </a:pPr>
            <a:r>
              <a:rPr lang="en-US" altLang="ja-JP" sz="1372" dirty="0">
                <a:solidFill>
                  <a:schemeClr val="bg1"/>
                </a:solidFill>
              </a:rPr>
              <a:t>Azure Storage</a:t>
            </a:r>
            <a:r>
              <a:rPr lang="ja-JP" altLang="en-US" sz="1372" dirty="0">
                <a:solidFill>
                  <a:schemeClr val="bg1"/>
                </a:solidFill>
              </a:rPr>
              <a:t> </a:t>
            </a:r>
            <a:r>
              <a:rPr lang="en-US" altLang="ja-JP" sz="1372" dirty="0">
                <a:solidFill>
                  <a:schemeClr val="bg1"/>
                </a:solidFill>
              </a:rPr>
              <a:t>Queue</a:t>
            </a:r>
            <a:endParaRPr lang="ja-JP" altLang="en-US" sz="1372" dirty="0" err="1">
              <a:solidFill>
                <a:schemeClr val="bg1"/>
              </a:solidFill>
            </a:endParaRPr>
          </a:p>
        </p:txBody>
      </p:sp>
      <p:sp>
        <p:nvSpPr>
          <p:cNvPr id="60" name="テキスト プレースホルダー 3"/>
          <p:cNvSpPr txBox="1">
            <a:spLocks/>
          </p:cNvSpPr>
          <p:nvPr/>
        </p:nvSpPr>
        <p:spPr>
          <a:xfrm>
            <a:off x="269240" y="3168331"/>
            <a:ext cx="5793215" cy="2968987"/>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3921" dirty="0"/>
              <a:t>シナリオ例</a:t>
            </a:r>
            <a:endParaRPr lang="en-US" altLang="ja-JP" sz="3921" dirty="0"/>
          </a:p>
          <a:p>
            <a:pPr lvl="1"/>
            <a:r>
              <a:rPr lang="en-US" altLang="ja-JP" sz="2353" dirty="0"/>
              <a:t>1</a:t>
            </a:r>
            <a:r>
              <a:rPr lang="ja-JP" altLang="en-US" sz="2353" dirty="0"/>
              <a:t>時間に</a:t>
            </a:r>
            <a:r>
              <a:rPr lang="en-US" altLang="ja-JP" sz="2353" dirty="0"/>
              <a:t>1</a:t>
            </a:r>
            <a:r>
              <a:rPr lang="ja-JP" altLang="en-US" sz="2353" dirty="0"/>
              <a:t>回 </a:t>
            </a:r>
            <a:r>
              <a:rPr lang="en-US" altLang="ja-JP" sz="2353" dirty="0"/>
              <a:t>Web </a:t>
            </a:r>
            <a:r>
              <a:rPr lang="ja-JP" altLang="en-US" sz="2353" dirty="0"/>
              <a:t>サイトの検索インデックス更新</a:t>
            </a:r>
            <a:endParaRPr lang="en-US" altLang="ja-JP" sz="2353" dirty="0"/>
          </a:p>
          <a:p>
            <a:pPr lvl="1"/>
            <a:r>
              <a:rPr lang="ja-JP" altLang="en-US" sz="2353" dirty="0"/>
              <a:t>毎月最終金曜日の </a:t>
            </a:r>
            <a:r>
              <a:rPr lang="en-US" altLang="ja-JP" sz="2353" dirty="0"/>
              <a:t>17:00 (</a:t>
            </a:r>
            <a:r>
              <a:rPr lang="ja-JP" altLang="en-US" sz="2353" dirty="0"/>
              <a:t>年末まで</a:t>
            </a:r>
            <a:r>
              <a:rPr lang="en-US" altLang="ja-JP" sz="2353" dirty="0"/>
              <a:t>) </a:t>
            </a:r>
            <a:r>
              <a:rPr lang="ja-JP" altLang="en-US" sz="2353" dirty="0"/>
              <a:t>レポート作成</a:t>
            </a:r>
            <a:endParaRPr lang="en-US" altLang="ja-JP" sz="2353" dirty="0"/>
          </a:p>
          <a:p>
            <a:pPr lvl="1"/>
            <a:r>
              <a:rPr lang="en-US" altLang="ja-JP" sz="2353" dirty="0"/>
              <a:t>15</a:t>
            </a:r>
            <a:r>
              <a:rPr lang="ja-JP" altLang="en-US" sz="2353" dirty="0"/>
              <a:t>分おきに</a:t>
            </a:r>
            <a:r>
              <a:rPr lang="en-US" altLang="ja-JP" sz="2353" dirty="0"/>
              <a:t>10</a:t>
            </a:r>
            <a:r>
              <a:rPr lang="ja-JP" altLang="en-US" sz="2353" dirty="0"/>
              <a:t>回 </a:t>
            </a:r>
            <a:r>
              <a:rPr lang="en-US" altLang="ja-JP" sz="2353" dirty="0"/>
              <a:t>TW </a:t>
            </a:r>
            <a:r>
              <a:rPr lang="ja-JP" altLang="en-US" sz="2353" dirty="0"/>
              <a:t>収集を実行</a:t>
            </a:r>
            <a:endParaRPr lang="en-US" altLang="ja-JP" sz="2353" dirty="0"/>
          </a:p>
          <a:p>
            <a:pPr marL="336145" lvl="1" indent="0">
              <a:buNone/>
            </a:pPr>
            <a:r>
              <a:rPr lang="ja-JP" altLang="en-US" sz="2353" dirty="0"/>
              <a:t>等</a:t>
            </a:r>
          </a:p>
        </p:txBody>
      </p:sp>
      <p:pic>
        <p:nvPicPr>
          <p:cNvPr id="61" name="図 6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25344" y="4817491"/>
            <a:ext cx="627975" cy="409059"/>
          </a:xfrm>
          <a:prstGeom prst="rect">
            <a:avLst/>
          </a:prstGeom>
        </p:spPr>
      </p:pic>
      <p:cxnSp>
        <p:nvCxnSpPr>
          <p:cNvPr id="63" name="カギ線コネクタ 62"/>
          <p:cNvCxnSpPr>
            <a:stCxn id="30" idx="2"/>
            <a:endCxn id="61" idx="3"/>
          </p:cNvCxnSpPr>
          <p:nvPr/>
        </p:nvCxnSpPr>
        <p:spPr>
          <a:xfrm rot="5400000">
            <a:off x="7024671" y="4605424"/>
            <a:ext cx="445244" cy="387949"/>
          </a:xfrm>
          <a:prstGeom prst="bentConnector2">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右中かっこ 63"/>
          <p:cNvSpPr/>
          <p:nvPr/>
        </p:nvSpPr>
        <p:spPr>
          <a:xfrm>
            <a:off x="6947498" y="3790917"/>
            <a:ext cx="140652" cy="933440"/>
          </a:xfrm>
          <a:prstGeom prst="rightBrace">
            <a:avLst/>
          </a:prstGeom>
          <a:ln w="28575">
            <a:solidFill>
              <a:schemeClr val="tx2"/>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sz="1765"/>
          </a:p>
        </p:txBody>
      </p:sp>
      <p:sp>
        <p:nvSpPr>
          <p:cNvPr id="68" name="テキスト ボックス 67"/>
          <p:cNvSpPr txBox="1"/>
          <p:nvPr/>
        </p:nvSpPr>
        <p:spPr>
          <a:xfrm>
            <a:off x="6385591" y="4866213"/>
            <a:ext cx="754924" cy="485025"/>
          </a:xfrm>
          <a:prstGeom prst="rect">
            <a:avLst/>
          </a:prstGeom>
          <a:noFill/>
        </p:spPr>
        <p:txBody>
          <a:bodyPr wrap="square" lIns="179285" tIns="143428" rIns="179285" bIns="143428" rtlCol="0">
            <a:spAutoFit/>
          </a:bodyPr>
          <a:lstStyle/>
          <a:p>
            <a:pPr>
              <a:lnSpc>
                <a:spcPct val="90000"/>
              </a:lnSpc>
              <a:spcAft>
                <a:spcPts val="588"/>
              </a:spcAft>
            </a:pPr>
            <a:r>
              <a:rPr lang="ja-JP" altLang="en-US" sz="1372" dirty="0">
                <a:solidFill>
                  <a:schemeClr val="bg1"/>
                </a:solidFill>
              </a:rPr>
              <a:t>履歴</a:t>
            </a:r>
          </a:p>
        </p:txBody>
      </p:sp>
    </p:spTree>
    <p:extLst>
      <p:ext uri="{BB962C8B-B14F-4D97-AF65-F5344CB8AC3E}">
        <p14:creationId xmlns:p14="http://schemas.microsoft.com/office/powerpoint/2010/main" val="272776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a:t>Scheduler REST API</a:t>
            </a:r>
            <a:endParaRPr kumimoji="1" lang="ja-JP" altLang="en-US" dirty="0"/>
          </a:p>
        </p:txBody>
      </p:sp>
      <p:sp>
        <p:nvSpPr>
          <p:cNvPr id="2" name="テキスト プレースホルダー 1"/>
          <p:cNvSpPr>
            <a:spLocks noGrp="1"/>
          </p:cNvSpPr>
          <p:nvPr>
            <p:ph sz="quarter" idx="10"/>
          </p:nvPr>
        </p:nvSpPr>
        <p:spPr/>
        <p:txBody>
          <a:bodyPr>
            <a:normAutofit fontScale="92500"/>
          </a:bodyPr>
          <a:lstStyle/>
          <a:p>
            <a:r>
              <a:rPr lang="ja-JP" altLang="en-US" dirty="0"/>
              <a:t>概要</a:t>
            </a:r>
            <a:endParaRPr kumimoji="1" lang="en-US" altLang="ja-JP" dirty="0"/>
          </a:p>
          <a:p>
            <a:pPr lvl="1"/>
            <a:r>
              <a:rPr kumimoji="1" lang="ja-JP" altLang="en-US" dirty="0"/>
              <a:t>スケジュールされたジョブやジョブコレクションを管理する </a:t>
            </a:r>
            <a:r>
              <a:rPr kumimoji="1" lang="en-US" altLang="ja-JP" dirty="0"/>
              <a:t>REST API  </a:t>
            </a:r>
            <a:r>
              <a:rPr lang="ja-JP" altLang="en-US" dirty="0"/>
              <a:t>群</a:t>
            </a:r>
            <a:endParaRPr lang="en-US" altLang="ja-JP" dirty="0"/>
          </a:p>
          <a:p>
            <a:r>
              <a:rPr lang="ja-JP" altLang="en-US" dirty="0"/>
              <a:t>要求 </a:t>
            </a:r>
            <a:r>
              <a:rPr lang="en-US" altLang="ja-JP" dirty="0"/>
              <a:t>URI</a:t>
            </a:r>
            <a:r>
              <a:rPr kumimoji="1" lang="en-US" altLang="ja-JP" dirty="0"/>
              <a:t> </a:t>
            </a:r>
          </a:p>
          <a:p>
            <a:pPr lvl="1"/>
            <a:r>
              <a:rPr lang="en-US" altLang="ja-JP" dirty="0"/>
              <a:t>https://management.core.windows.net/{subid}/cloudservices/{csname}/resources/scheduler/~/jobcollections/{jcname}/jobs/{jobname}/history</a:t>
            </a:r>
          </a:p>
          <a:p>
            <a:endParaRPr lang="en-US" altLang="ja-JP" dirty="0"/>
          </a:p>
          <a:p>
            <a:endParaRPr lang="en-US" altLang="ja-JP" dirty="0"/>
          </a:p>
          <a:p>
            <a:r>
              <a:rPr lang="ja-JP" altLang="en-US" dirty="0"/>
              <a:t>認証</a:t>
            </a:r>
            <a:endParaRPr lang="en-US" altLang="ja-JP" dirty="0"/>
          </a:p>
          <a:p>
            <a:pPr lvl="1"/>
            <a:r>
              <a:rPr lang="ja-JP" altLang="en-US" dirty="0"/>
              <a:t>サブスクリプションに関連付けられている管理証明書</a:t>
            </a:r>
            <a:endParaRPr kumimoji="1" lang="ja-JP" altLang="en-US" dirty="0"/>
          </a:p>
        </p:txBody>
      </p:sp>
      <p:sp>
        <p:nvSpPr>
          <p:cNvPr id="4" name="テキスト ボックス 3"/>
          <p:cNvSpPr txBox="1"/>
          <p:nvPr/>
        </p:nvSpPr>
        <p:spPr>
          <a:xfrm>
            <a:off x="9413846" y="4487887"/>
            <a:ext cx="1058887" cy="615516"/>
          </a:xfrm>
          <a:prstGeom prst="rect">
            <a:avLst/>
          </a:prstGeom>
          <a:noFill/>
        </p:spPr>
        <p:txBody>
          <a:bodyPr wrap="square" lIns="179285" tIns="143428" rIns="179285" bIns="143428" rtlCol="0">
            <a:spAutoFit/>
          </a:bodyPr>
          <a:lstStyle/>
          <a:p>
            <a:pPr>
              <a:lnSpc>
                <a:spcPct val="90000"/>
              </a:lnSpc>
              <a:spcAft>
                <a:spcPts val="588"/>
              </a:spcAft>
            </a:pPr>
            <a:endParaRPr lang="ja-JP" altLang="en-US" sz="2353" dirty="0" err="1">
              <a:gradFill>
                <a:gsLst>
                  <a:gs pos="2917">
                    <a:schemeClr val="tx1"/>
                  </a:gs>
                  <a:gs pos="30000">
                    <a:schemeClr val="tx1"/>
                  </a:gs>
                </a:gsLst>
                <a:lin ang="5400000" scaled="0"/>
              </a:gradFill>
            </a:endParaRPr>
          </a:p>
        </p:txBody>
      </p:sp>
      <p:sp>
        <p:nvSpPr>
          <p:cNvPr id="8" name="Rectangle 7"/>
          <p:cNvSpPr/>
          <p:nvPr/>
        </p:nvSpPr>
        <p:spPr bwMode="auto">
          <a:xfrm>
            <a:off x="1486034" y="3829452"/>
            <a:ext cx="2689274" cy="12739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Job Collections</a:t>
            </a:r>
          </a:p>
          <a:p>
            <a:pP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4175071" y="3829452"/>
            <a:ext cx="2689274" cy="1273951"/>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Jobs</a:t>
            </a:r>
          </a:p>
          <a:p>
            <a:pPr defTabSz="914102" fontAlgn="base">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6864107" y="3829452"/>
            <a:ext cx="2689274" cy="12739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History</a:t>
            </a:r>
          </a:p>
        </p:txBody>
      </p:sp>
      <p:sp>
        <p:nvSpPr>
          <p:cNvPr id="11" name="Rectangle 10"/>
          <p:cNvSpPr/>
          <p:nvPr/>
        </p:nvSpPr>
        <p:spPr bwMode="auto">
          <a:xfrm>
            <a:off x="5519708" y="4466795"/>
            <a:ext cx="1344637" cy="6366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Job</a:t>
            </a:r>
          </a:p>
        </p:txBody>
      </p:sp>
    </p:spTree>
    <p:extLst>
      <p:ext uri="{BB962C8B-B14F-4D97-AF65-F5344CB8AC3E}">
        <p14:creationId xmlns:p14="http://schemas.microsoft.com/office/powerpoint/2010/main" val="33944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課金情報も見やすく表示</a:t>
            </a:r>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557" y="2017151"/>
            <a:ext cx="4588244" cy="4588244"/>
          </a:xfrm>
          <a:prstGeom prst="rect">
            <a:avLst/>
          </a:prstGeom>
          <a:ln>
            <a:solidFill>
              <a:schemeClr val="tx1">
                <a:lumMod val="50000"/>
              </a:schemeClr>
            </a:solidFill>
          </a:ln>
        </p:spPr>
      </p:pic>
      <p:pic>
        <p:nvPicPr>
          <p:cNvPr id="7" name="図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6520" y="2017151"/>
            <a:ext cx="6962640" cy="3491038"/>
          </a:xfrm>
          <a:prstGeom prst="rect">
            <a:avLst/>
          </a:prstGeom>
          <a:ln>
            <a:solidFill>
              <a:schemeClr val="tx1">
                <a:lumMod val="50000"/>
              </a:schemeClr>
            </a:solidFill>
          </a:ln>
        </p:spPr>
      </p:pic>
      <p:sp>
        <p:nvSpPr>
          <p:cNvPr id="8" name="Rectangle 46"/>
          <p:cNvSpPr/>
          <p:nvPr/>
        </p:nvSpPr>
        <p:spPr bwMode="auto">
          <a:xfrm>
            <a:off x="236557" y="1239224"/>
            <a:ext cx="11718887" cy="564677"/>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05877" tIns="44821" rIns="44821" bIns="44821" numCol="1" spcCol="0" rtlCol="0" fromWordArt="0" anchor="ctr" anchorCtr="0" forceAA="0" compatLnSpc="1">
            <a:prstTxWarp prst="textNoShape">
              <a:avLst/>
            </a:prstTxWarp>
            <a:noAutofit/>
          </a:bodyPr>
          <a:lstStyle/>
          <a:p>
            <a:pPr algn="ctr" defTabSz="896091" fontAlgn="base">
              <a:spcBef>
                <a:spcPct val="0"/>
              </a:spcBef>
              <a:spcAft>
                <a:spcPct val="0"/>
              </a:spcAft>
              <a:defRPr/>
            </a:pPr>
            <a:r>
              <a:rPr lang="ja-JP" altLang="en-US" sz="2745" kern="0" dirty="0">
                <a:gradFill>
                  <a:gsLst>
                    <a:gs pos="0">
                      <a:srgbClr val="FFFFFF"/>
                    </a:gs>
                    <a:gs pos="100000">
                      <a:srgbClr val="FFFFFF"/>
                    </a:gs>
                  </a:gsLst>
                  <a:lin ang="5400000" scaled="0"/>
                </a:gradFill>
                <a:cs typeface="Segoe UI" pitchFamily="34" charset="0"/>
              </a:rPr>
              <a:t>新ポータルで簡単に確認できます</a:t>
            </a:r>
            <a:endParaRPr lang="en-US" sz="2745" kern="0" dirty="0">
              <a:gradFill>
                <a:gsLst>
                  <a:gs pos="0">
                    <a:srgbClr val="FFFFFF"/>
                  </a:gs>
                  <a:gs pos="100000">
                    <a:srgbClr val="FFFFFF"/>
                  </a:gs>
                </a:gsLst>
                <a:lin ang="5400000" scaled="0"/>
              </a:gradFill>
              <a:cs typeface="Segoe UI" pitchFamily="34" charset="0"/>
            </a:endParaRPr>
          </a:p>
        </p:txBody>
      </p:sp>
      <p:sp>
        <p:nvSpPr>
          <p:cNvPr id="9" name="正方形/長方形 8"/>
          <p:cNvSpPr/>
          <p:nvPr/>
        </p:nvSpPr>
        <p:spPr bwMode="auto">
          <a:xfrm>
            <a:off x="4966520" y="5617367"/>
            <a:ext cx="6988925" cy="988028"/>
          </a:xfrm>
          <a:prstGeom prst="rect">
            <a:avLst/>
          </a:prstGeom>
          <a:solidFill>
            <a:srgbClr val="D4E7F8"/>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fontAlgn="base">
              <a:lnSpc>
                <a:spcPct val="110000"/>
              </a:lnSpc>
              <a:spcBef>
                <a:spcPct val="0"/>
              </a:spcBef>
              <a:spcAft>
                <a:spcPct val="0"/>
              </a:spcAft>
              <a:defRPr/>
            </a:pPr>
            <a:r>
              <a:rPr kumimoji="1" lang="ja-JP" altLang="en-US" sz="1961" kern="0" dirty="0">
                <a:solidFill>
                  <a:srgbClr val="002060"/>
                </a:solidFill>
                <a:cs typeface="Consolas" panose="020B0609020204030204" pitchFamily="49" charset="0"/>
              </a:rPr>
              <a:t>日々の消費状況や、</a:t>
            </a:r>
            <a:endParaRPr kumimoji="1" lang="en-US" altLang="ja-JP" sz="1961" kern="0" dirty="0">
              <a:solidFill>
                <a:srgbClr val="002060"/>
              </a:solidFill>
              <a:cs typeface="Consolas" panose="020B0609020204030204" pitchFamily="49" charset="0"/>
            </a:endParaRPr>
          </a:p>
          <a:p>
            <a:pPr algn="ctr" defTabSz="896091" fontAlgn="base">
              <a:lnSpc>
                <a:spcPct val="110000"/>
              </a:lnSpc>
              <a:spcBef>
                <a:spcPct val="0"/>
              </a:spcBef>
              <a:spcAft>
                <a:spcPct val="0"/>
              </a:spcAft>
              <a:defRPr/>
            </a:pPr>
            <a:r>
              <a:rPr kumimoji="1" lang="ja-JP" altLang="en-US" sz="1961" kern="0" dirty="0">
                <a:solidFill>
                  <a:srgbClr val="002060"/>
                </a:solidFill>
                <a:cs typeface="Consolas" panose="020B0609020204030204" pitchFamily="49" charset="0"/>
              </a:rPr>
              <a:t>リソースごとの内訳も見られます。</a:t>
            </a:r>
            <a:endParaRPr kumimoji="1" lang="en-US" altLang="ja-JP" sz="1961" kern="0" dirty="0">
              <a:solidFill>
                <a:srgbClr val="002060"/>
              </a:solidFill>
              <a:cs typeface="Consolas" panose="020B0609020204030204" pitchFamily="49" charset="0"/>
            </a:endParaRPr>
          </a:p>
        </p:txBody>
      </p:sp>
    </p:spTree>
    <p:extLst>
      <p:ext uri="{BB962C8B-B14F-4D97-AF65-F5344CB8AC3E}">
        <p14:creationId xmlns:p14="http://schemas.microsoft.com/office/powerpoint/2010/main" val="127825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en-US" altLang="ja-JP" dirty="0"/>
              <a:t>Azure Automation</a:t>
            </a:r>
            <a:endParaRPr kumimoji="1" lang="ja-JP" altLang="en-US" dirty="0"/>
          </a:p>
        </p:txBody>
      </p:sp>
      <p:sp>
        <p:nvSpPr>
          <p:cNvPr id="4" name="テキスト プレースホルダー 3"/>
          <p:cNvSpPr>
            <a:spLocks noGrp="1"/>
          </p:cNvSpPr>
          <p:nvPr>
            <p:ph sz="quarter" idx="10"/>
          </p:nvPr>
        </p:nvSpPr>
        <p:spPr/>
        <p:txBody>
          <a:bodyPr/>
          <a:lstStyle/>
          <a:p>
            <a:r>
              <a:rPr kumimoji="1" lang="en-US" altLang="ja-JP" dirty="0"/>
              <a:t>Azure Automation </a:t>
            </a:r>
            <a:r>
              <a:rPr kumimoji="1" lang="ja-JP" altLang="en-US" dirty="0"/>
              <a:t>とは</a:t>
            </a:r>
            <a:endParaRPr kumimoji="1" lang="en-US" altLang="ja-JP" dirty="0"/>
          </a:p>
          <a:p>
            <a:pPr lvl="1"/>
            <a:r>
              <a:rPr lang="ja-JP" altLang="en-US" dirty="0"/>
              <a:t>頻繁に繰り返されるタスクを自動実行するためのプラットフォームサービス</a:t>
            </a:r>
            <a:endParaRPr lang="en-US" altLang="ja-JP" dirty="0"/>
          </a:p>
          <a:p>
            <a:pPr lvl="1"/>
            <a:r>
              <a:rPr lang="en-US" altLang="ja-JP" dirty="0"/>
              <a:t>PowerShell </a:t>
            </a:r>
            <a:r>
              <a:rPr lang="ja-JP" altLang="en-US" dirty="0"/>
              <a:t>ワークフローを </a:t>
            </a:r>
            <a:r>
              <a:rPr lang="en-US" altLang="ja-JP" dirty="0"/>
              <a:t>Runbook </a:t>
            </a:r>
            <a:r>
              <a:rPr lang="ja-JP" altLang="en-US" dirty="0"/>
              <a:t>として登録し実行する環境の提供</a:t>
            </a:r>
            <a:endParaRPr lang="en-US" altLang="ja-JP" dirty="0"/>
          </a:p>
        </p:txBody>
      </p:sp>
      <p:sp>
        <p:nvSpPr>
          <p:cNvPr id="56" name="Freeform 95"/>
          <p:cNvSpPr>
            <a:spLocks/>
          </p:cNvSpPr>
          <p:nvPr/>
        </p:nvSpPr>
        <p:spPr bwMode="auto">
          <a:xfrm>
            <a:off x="6637568" y="3484552"/>
            <a:ext cx="1847445" cy="1237068"/>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lumMod val="20000"/>
              <a:lumOff val="80000"/>
            </a:schemeClr>
          </a:solidFill>
          <a:ln>
            <a:noFill/>
          </a:ln>
          <a:extLst/>
        </p:spPr>
        <p:txBody>
          <a:bodyPr vert="horz" wrap="square" lIns="89603" tIns="44803" rIns="89603" bIns="44803" numCol="1" anchor="t" anchorCtr="0" compatLnSpc="1">
            <a:prstTxWarp prst="textNoShape">
              <a:avLst/>
            </a:prstTxWarp>
          </a:bodyPr>
          <a:lstStyle/>
          <a:p>
            <a:pPr defTabSz="895984"/>
            <a:endParaRPr lang="en-US" sz="1537">
              <a:solidFill>
                <a:srgbClr val="000000"/>
              </a:solidFill>
            </a:endParaRPr>
          </a:p>
        </p:txBody>
      </p:sp>
      <p:sp>
        <p:nvSpPr>
          <p:cNvPr id="57" name="Freeform 95"/>
          <p:cNvSpPr>
            <a:spLocks/>
          </p:cNvSpPr>
          <p:nvPr/>
        </p:nvSpPr>
        <p:spPr bwMode="auto">
          <a:xfrm>
            <a:off x="7961148" y="2814021"/>
            <a:ext cx="3555776" cy="20975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3" tIns="44803" rIns="89603" bIns="44803" numCol="1" anchor="t" anchorCtr="0" compatLnSpc="1">
            <a:prstTxWarp prst="textNoShape">
              <a:avLst/>
            </a:prstTxWarp>
          </a:bodyPr>
          <a:lstStyle/>
          <a:p>
            <a:pPr defTabSz="895984"/>
            <a:endParaRPr lang="en-US" sz="1537" kern="0" dirty="0">
              <a:solidFill>
                <a:srgbClr val="505050"/>
              </a:solidFill>
            </a:endParaRPr>
          </a:p>
        </p:txBody>
      </p:sp>
      <p:sp>
        <p:nvSpPr>
          <p:cNvPr id="62" name="Rectangle 75"/>
          <p:cNvSpPr/>
          <p:nvPr/>
        </p:nvSpPr>
        <p:spPr bwMode="auto">
          <a:xfrm>
            <a:off x="8042031" y="5225167"/>
            <a:ext cx="1788289" cy="952993"/>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76"/>
          <p:cNvSpPr/>
          <p:nvPr/>
        </p:nvSpPr>
        <p:spPr bwMode="auto">
          <a:xfrm>
            <a:off x="9869417" y="5082235"/>
            <a:ext cx="380512" cy="103095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165" y="4764459"/>
            <a:ext cx="1043307" cy="1336598"/>
          </a:xfrm>
          <a:prstGeom prst="rect">
            <a:avLst/>
          </a:prstGeom>
        </p:spPr>
      </p:pic>
      <p:grpSp>
        <p:nvGrpSpPr>
          <p:cNvPr id="67" name="Group 416"/>
          <p:cNvGrpSpPr/>
          <p:nvPr/>
        </p:nvGrpSpPr>
        <p:grpSpPr>
          <a:xfrm>
            <a:off x="6919442" y="5594034"/>
            <a:ext cx="5256495" cy="1066978"/>
            <a:chOff x="3786886" y="6133732"/>
            <a:chExt cx="5153513" cy="992970"/>
          </a:xfrm>
        </p:grpSpPr>
        <p:sp>
          <p:nvSpPr>
            <p:cNvPr id="69" name="Freeform 8"/>
            <p:cNvSpPr>
              <a:spLocks/>
            </p:cNvSpPr>
            <p:nvPr/>
          </p:nvSpPr>
          <p:spPr bwMode="auto">
            <a:xfrm>
              <a:off x="3786886" y="6133732"/>
              <a:ext cx="3227585" cy="928499"/>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668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sp>
          <p:nvSpPr>
            <p:cNvPr id="70" name="Freeform 9"/>
            <p:cNvSpPr>
              <a:spLocks/>
            </p:cNvSpPr>
            <p:nvPr/>
          </p:nvSpPr>
          <p:spPr bwMode="auto">
            <a:xfrm>
              <a:off x="5859121" y="6341512"/>
              <a:ext cx="3081278" cy="785190"/>
            </a:xfrm>
            <a:custGeom>
              <a:avLst/>
              <a:gdLst>
                <a:gd name="T0" fmla="*/ 2420 w 3366"/>
                <a:gd name="T1" fmla="*/ 106 h 769"/>
                <a:gd name="T2" fmla="*/ 1231 w 3366"/>
                <a:gd name="T3" fmla="*/ 89 h 769"/>
                <a:gd name="T4" fmla="*/ 0 w 3366"/>
                <a:gd name="T5" fmla="*/ 769 h 769"/>
                <a:gd name="T6" fmla="*/ 3366 w 3366"/>
                <a:gd name="T7" fmla="*/ 769 h 769"/>
                <a:gd name="T8" fmla="*/ 3366 w 3366"/>
                <a:gd name="T9" fmla="*/ 577 h 769"/>
                <a:gd name="T10" fmla="*/ 2420 w 3366"/>
                <a:gd name="T11" fmla="*/ 106 h 769"/>
              </a:gdLst>
              <a:ahLst/>
              <a:cxnLst>
                <a:cxn ang="0">
                  <a:pos x="T0" y="T1"/>
                </a:cxn>
                <a:cxn ang="0">
                  <a:pos x="T2" y="T3"/>
                </a:cxn>
                <a:cxn ang="0">
                  <a:pos x="T4" y="T5"/>
                </a:cxn>
                <a:cxn ang="0">
                  <a:pos x="T6" y="T7"/>
                </a:cxn>
                <a:cxn ang="0">
                  <a:pos x="T8" y="T9"/>
                </a:cxn>
                <a:cxn ang="0">
                  <a:pos x="T10" y="T11"/>
                </a:cxn>
              </a:cxnLst>
              <a:rect l="0" t="0" r="r" b="b"/>
              <a:pathLst>
                <a:path w="3366" h="769">
                  <a:moveTo>
                    <a:pt x="2420" y="106"/>
                  </a:moveTo>
                  <a:cubicBezTo>
                    <a:pt x="2031" y="6"/>
                    <a:pt x="1623" y="0"/>
                    <a:pt x="1231" y="89"/>
                  </a:cubicBezTo>
                  <a:cubicBezTo>
                    <a:pt x="780" y="191"/>
                    <a:pt x="351" y="417"/>
                    <a:pt x="0" y="769"/>
                  </a:cubicBezTo>
                  <a:cubicBezTo>
                    <a:pt x="3366" y="769"/>
                    <a:pt x="3366" y="769"/>
                    <a:pt x="3366" y="769"/>
                  </a:cubicBezTo>
                  <a:cubicBezTo>
                    <a:pt x="3366" y="577"/>
                    <a:pt x="3366" y="577"/>
                    <a:pt x="3366" y="577"/>
                  </a:cubicBezTo>
                  <a:cubicBezTo>
                    <a:pt x="3080" y="349"/>
                    <a:pt x="2757" y="192"/>
                    <a:pt x="2420" y="106"/>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grpSp>
      <p:sp>
        <p:nvSpPr>
          <p:cNvPr id="71" name="Freeform 8"/>
          <p:cNvSpPr>
            <a:spLocks/>
          </p:cNvSpPr>
          <p:nvPr/>
        </p:nvSpPr>
        <p:spPr bwMode="auto">
          <a:xfrm>
            <a:off x="4046170" y="5594113"/>
            <a:ext cx="3996051" cy="1213644"/>
          </a:xfrm>
          <a:custGeom>
            <a:avLst/>
            <a:gdLst>
              <a:gd name="T0" fmla="*/ 1368 w 2213"/>
              <a:gd name="T1" fmla="*/ 82 h 519"/>
              <a:gd name="T2" fmla="*/ 0 w 2213"/>
              <a:gd name="T3" fmla="*/ 519 h 519"/>
              <a:gd name="T4" fmla="*/ 784 w 2213"/>
              <a:gd name="T5" fmla="*/ 519 h 519"/>
              <a:gd name="T6" fmla="*/ 2213 w 2213"/>
              <a:gd name="T7" fmla="*/ 519 h 519"/>
              <a:gd name="T8" fmla="*/ 1368 w 2213"/>
              <a:gd name="T9" fmla="*/ 82 h 519"/>
            </a:gdLst>
            <a:ahLst/>
            <a:cxnLst>
              <a:cxn ang="0">
                <a:pos x="T0" y="T1"/>
              </a:cxn>
              <a:cxn ang="0">
                <a:pos x="T2" y="T3"/>
              </a:cxn>
              <a:cxn ang="0">
                <a:pos x="T4" y="T5"/>
              </a:cxn>
              <a:cxn ang="0">
                <a:pos x="T6" y="T7"/>
              </a:cxn>
              <a:cxn ang="0">
                <a:pos x="T8" y="T9"/>
              </a:cxn>
            </a:cxnLst>
            <a:rect l="0" t="0" r="r" b="b"/>
            <a:pathLst>
              <a:path w="2213" h="519">
                <a:moveTo>
                  <a:pt x="1368" y="82"/>
                </a:moveTo>
                <a:cubicBezTo>
                  <a:pt x="886" y="0"/>
                  <a:pt x="373" y="146"/>
                  <a:pt x="0" y="519"/>
                </a:cubicBezTo>
                <a:cubicBezTo>
                  <a:pt x="784" y="519"/>
                  <a:pt x="784" y="519"/>
                  <a:pt x="784" y="519"/>
                </a:cubicBezTo>
                <a:cubicBezTo>
                  <a:pt x="2213" y="519"/>
                  <a:pt x="2213" y="519"/>
                  <a:pt x="2213" y="519"/>
                </a:cubicBezTo>
                <a:cubicBezTo>
                  <a:pt x="1974" y="280"/>
                  <a:pt x="1678" y="134"/>
                  <a:pt x="1368" y="8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endParaRPr lang="en-US" sz="1730">
              <a:solidFill>
                <a:srgbClr val="505050"/>
              </a:solidFill>
            </a:endParaRPr>
          </a:p>
        </p:txBody>
      </p:sp>
      <p:grpSp>
        <p:nvGrpSpPr>
          <p:cNvPr id="72" name="Group 420"/>
          <p:cNvGrpSpPr/>
          <p:nvPr/>
        </p:nvGrpSpPr>
        <p:grpSpPr>
          <a:xfrm>
            <a:off x="6510326" y="5458219"/>
            <a:ext cx="212791" cy="337174"/>
            <a:chOff x="3431945" y="4082032"/>
            <a:chExt cx="291687" cy="559995"/>
          </a:xfrm>
        </p:grpSpPr>
        <p:sp>
          <p:nvSpPr>
            <p:cNvPr id="73"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74"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75"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grpSp>
      <p:grpSp>
        <p:nvGrpSpPr>
          <p:cNvPr id="76" name="Group 424"/>
          <p:cNvGrpSpPr/>
          <p:nvPr/>
        </p:nvGrpSpPr>
        <p:grpSpPr>
          <a:xfrm>
            <a:off x="8132439" y="5604818"/>
            <a:ext cx="212791" cy="337174"/>
            <a:chOff x="3431945" y="4082032"/>
            <a:chExt cx="291687" cy="559995"/>
          </a:xfrm>
        </p:grpSpPr>
        <p:sp>
          <p:nvSpPr>
            <p:cNvPr id="77"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78"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79"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grpSp>
      <p:grpSp>
        <p:nvGrpSpPr>
          <p:cNvPr id="80" name="Group 428"/>
          <p:cNvGrpSpPr/>
          <p:nvPr/>
        </p:nvGrpSpPr>
        <p:grpSpPr>
          <a:xfrm>
            <a:off x="11772570" y="5884384"/>
            <a:ext cx="212791" cy="337174"/>
            <a:chOff x="3431945" y="4082032"/>
            <a:chExt cx="291687" cy="559995"/>
          </a:xfrm>
        </p:grpSpPr>
        <p:sp>
          <p:nvSpPr>
            <p:cNvPr id="81" name="Rectangle 7"/>
            <p:cNvSpPr>
              <a:spLocks noChangeArrowheads="1"/>
            </p:cNvSpPr>
            <p:nvPr/>
          </p:nvSpPr>
          <p:spPr bwMode="auto">
            <a:xfrm>
              <a:off x="3551069" y="4423818"/>
              <a:ext cx="57892" cy="21820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82" name="Oval 8"/>
            <p:cNvSpPr>
              <a:spLocks noChangeArrowheads="1"/>
            </p:cNvSpPr>
            <p:nvPr/>
          </p:nvSpPr>
          <p:spPr bwMode="auto">
            <a:xfrm>
              <a:off x="3431945" y="4231215"/>
              <a:ext cx="291687" cy="28946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sp>
          <p:nvSpPr>
            <p:cNvPr id="83" name="Oval 9"/>
            <p:cNvSpPr>
              <a:spLocks noChangeArrowheads="1"/>
            </p:cNvSpPr>
            <p:nvPr/>
          </p:nvSpPr>
          <p:spPr bwMode="auto">
            <a:xfrm>
              <a:off x="3472024" y="4082032"/>
              <a:ext cx="212642" cy="21264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defTabSz="878645">
                <a:defRPr/>
              </a:pPr>
              <a:endParaRPr lang="en-US" sz="1730" kern="0">
                <a:solidFill>
                  <a:srgbClr val="505050"/>
                </a:solidFill>
                <a:latin typeface="Segoe UI Light"/>
              </a:endParaRPr>
            </a:p>
          </p:txBody>
        </p:sp>
      </p:grpSp>
      <p:sp>
        <p:nvSpPr>
          <p:cNvPr id="84" name="TextBox 6"/>
          <p:cNvSpPr txBox="1"/>
          <p:nvPr/>
        </p:nvSpPr>
        <p:spPr>
          <a:xfrm>
            <a:off x="4046171" y="6511909"/>
            <a:ext cx="8129766" cy="346856"/>
          </a:xfrm>
          <a:prstGeom prst="rect">
            <a:avLst/>
          </a:prstGeom>
          <a:solidFill>
            <a:schemeClr val="accent2">
              <a:lumMod val="50000"/>
            </a:schemeClr>
          </a:solidFill>
        </p:spPr>
        <p:txBody>
          <a:bodyPr wrap="square" lIns="448149" tIns="134445" rIns="627408" rtlCol="0">
            <a:noAutofit/>
          </a:bodyPr>
          <a:lstStyle/>
          <a:p>
            <a:pPr defTabSz="895773">
              <a:lnSpc>
                <a:spcPts val="2883"/>
              </a:lnSpc>
              <a:defRPr/>
            </a:pPr>
            <a:endParaRPr lang="en-US" sz="2745" kern="0" dirty="0">
              <a:solidFill>
                <a:srgbClr val="FFFFFF"/>
              </a:solidFill>
              <a:latin typeface="Segoe UI Light"/>
            </a:endParaRPr>
          </a:p>
        </p:txBody>
      </p:sp>
      <p:pic>
        <p:nvPicPr>
          <p:cNvPr id="85" name="図 8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765641" y="3190582"/>
            <a:ext cx="764951" cy="764951"/>
          </a:xfrm>
          <a:prstGeom prst="rect">
            <a:avLst/>
          </a:prstGeom>
        </p:spPr>
      </p:pic>
      <p:pic>
        <p:nvPicPr>
          <p:cNvPr id="36" name="Picture 4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82184" y="3773278"/>
            <a:ext cx="1171636" cy="1043238"/>
          </a:xfrm>
          <a:prstGeom prst="rect">
            <a:avLst/>
          </a:prstGeom>
        </p:spPr>
      </p:pic>
      <p:cxnSp>
        <p:nvCxnSpPr>
          <p:cNvPr id="53" name="カギ線コネクタ 52"/>
          <p:cNvCxnSpPr>
            <a:stCxn id="85" idx="2"/>
            <a:endCxn id="36" idx="1"/>
          </p:cNvCxnSpPr>
          <p:nvPr/>
        </p:nvCxnSpPr>
        <p:spPr>
          <a:xfrm rot="16200000" flipH="1">
            <a:off x="9245469" y="3858181"/>
            <a:ext cx="339364" cy="534067"/>
          </a:xfrm>
          <a:prstGeom prst="bentConnector2">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3" name="図 32"/>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249332" y="3758516"/>
            <a:ext cx="431791" cy="431791"/>
          </a:xfrm>
          <a:prstGeom prst="rect">
            <a:avLst/>
          </a:prstGeom>
        </p:spPr>
      </p:pic>
      <p:sp>
        <p:nvSpPr>
          <p:cNvPr id="59" name="テキスト ボックス 58"/>
          <p:cNvSpPr txBox="1"/>
          <p:nvPr/>
        </p:nvSpPr>
        <p:spPr>
          <a:xfrm>
            <a:off x="7761066" y="4076178"/>
            <a:ext cx="2350219" cy="745264"/>
          </a:xfrm>
          <a:prstGeom prst="rect">
            <a:avLst/>
          </a:prstGeom>
          <a:noFill/>
        </p:spPr>
        <p:txBody>
          <a:bodyPr wrap="square" lIns="179285" tIns="143428" rIns="179285" bIns="143428" rtlCol="0">
            <a:spAutoFit/>
          </a:bodyPr>
          <a:lstStyle/>
          <a:p>
            <a:pPr>
              <a:lnSpc>
                <a:spcPct val="90000"/>
              </a:lnSpc>
              <a:spcAft>
                <a:spcPts val="588"/>
              </a:spcAft>
            </a:pPr>
            <a:r>
              <a:rPr lang="en-US" altLang="ja-JP" sz="1372" dirty="0">
                <a:solidFill>
                  <a:schemeClr val="bg1"/>
                </a:solidFill>
              </a:rPr>
              <a:t>Runbook</a:t>
            </a:r>
          </a:p>
          <a:p>
            <a:pPr>
              <a:lnSpc>
                <a:spcPct val="90000"/>
              </a:lnSpc>
              <a:spcAft>
                <a:spcPts val="588"/>
              </a:spcAft>
            </a:pPr>
            <a:r>
              <a:rPr lang="en-US" altLang="ja-JP" sz="1372" dirty="0">
                <a:solidFill>
                  <a:schemeClr val="bg1"/>
                </a:solidFill>
              </a:rPr>
              <a:t>PowerShell Workflow</a:t>
            </a:r>
          </a:p>
        </p:txBody>
      </p:sp>
      <p:sp>
        <p:nvSpPr>
          <p:cNvPr id="43" name="Freeform 31"/>
          <p:cNvSpPr>
            <a:spLocks noEditPoints="1"/>
          </p:cNvSpPr>
          <p:nvPr/>
        </p:nvSpPr>
        <p:spPr bwMode="auto">
          <a:xfrm rot="900000">
            <a:off x="8674867" y="4641404"/>
            <a:ext cx="1012473" cy="843217"/>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FDB813"/>
          </a:solidFill>
          <a:ln>
            <a:noFill/>
          </a:ln>
        </p:spPr>
        <p:txBody>
          <a:bodyPr vert="horz" wrap="square" lIns="89642" tIns="44821" rIns="89642" bIns="44821" numCol="1" anchor="t" anchorCtr="0" compatLnSpc="1">
            <a:prstTxWarp prst="textNoShape">
              <a:avLst/>
            </a:prstTxWarp>
          </a:bodyPr>
          <a:lstStyle/>
          <a:p>
            <a:pPr defTabSz="914367">
              <a:defRPr/>
            </a:pPr>
            <a:endParaRPr lang="en-US" sz="1765" kern="0">
              <a:solidFill>
                <a:srgbClr val="505050"/>
              </a:solidFill>
            </a:endParaRPr>
          </a:p>
        </p:txBody>
      </p:sp>
      <p:sp>
        <p:nvSpPr>
          <p:cNvPr id="60" name="テキスト プレースホルダー 3"/>
          <p:cNvSpPr txBox="1">
            <a:spLocks/>
          </p:cNvSpPr>
          <p:nvPr/>
        </p:nvSpPr>
        <p:spPr>
          <a:xfrm>
            <a:off x="269240" y="3168331"/>
            <a:ext cx="5793215" cy="311356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3921" dirty="0"/>
              <a:t>特徴</a:t>
            </a:r>
            <a:endParaRPr lang="en-US" altLang="ja-JP" sz="3921" dirty="0"/>
          </a:p>
          <a:p>
            <a:pPr lvl="1"/>
            <a:r>
              <a:rPr lang="en-US" altLang="ja-JP" sz="2353" dirty="0"/>
              <a:t>PowerShell </a:t>
            </a:r>
            <a:r>
              <a:rPr lang="ja-JP" altLang="en-US" sz="2353" dirty="0"/>
              <a:t>ワークフローベース</a:t>
            </a:r>
            <a:endParaRPr lang="en-US" altLang="ja-JP" sz="2353" dirty="0"/>
          </a:p>
          <a:p>
            <a:pPr lvl="1"/>
            <a:r>
              <a:rPr lang="en-US" altLang="ja-JP" sz="2353" dirty="0"/>
              <a:t>Runbook </a:t>
            </a:r>
            <a:r>
              <a:rPr lang="ja-JP" altLang="en-US" sz="2353" dirty="0"/>
              <a:t>ギャラリー</a:t>
            </a:r>
            <a:endParaRPr lang="en-US" altLang="ja-JP" sz="2353" dirty="0"/>
          </a:p>
          <a:p>
            <a:pPr lvl="1"/>
            <a:r>
              <a:rPr lang="ja-JP" altLang="en-US" sz="2353" dirty="0"/>
              <a:t>ポータル上でコーディングやグラフィカル作成</a:t>
            </a:r>
            <a:endParaRPr lang="en-US" altLang="ja-JP" sz="2353" dirty="0"/>
          </a:p>
          <a:p>
            <a:pPr lvl="1"/>
            <a:r>
              <a:rPr lang="ja-JP" altLang="en-US" sz="2353" dirty="0"/>
              <a:t>スケジュール実行</a:t>
            </a:r>
            <a:endParaRPr lang="en-US" altLang="ja-JP" sz="2353" dirty="0"/>
          </a:p>
          <a:p>
            <a:pPr lvl="1"/>
            <a:r>
              <a:rPr lang="en-US" altLang="ja-JP" sz="2353" dirty="0"/>
              <a:t>Azure Automation DSC (Preview)</a:t>
            </a:r>
          </a:p>
          <a:p>
            <a:pPr marL="336145" lvl="1" indent="0">
              <a:buNone/>
            </a:pPr>
            <a:r>
              <a:rPr lang="ja-JP" altLang="en-US" sz="2353" dirty="0"/>
              <a:t>等</a:t>
            </a:r>
          </a:p>
        </p:txBody>
      </p:sp>
    </p:spTree>
    <p:extLst>
      <p:ext uri="{BB962C8B-B14F-4D97-AF65-F5344CB8AC3E}">
        <p14:creationId xmlns:p14="http://schemas.microsoft.com/office/powerpoint/2010/main" val="330430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a:t>新ポータルからの </a:t>
            </a:r>
            <a:r>
              <a:rPr kumimoji="1" lang="en-US" altLang="ja-JP" dirty="0"/>
              <a:t>Automation</a:t>
            </a:r>
            <a:endParaRPr kumimoji="1" lang="ja-JP" altLang="en-US" dirty="0"/>
          </a:p>
        </p:txBody>
      </p:sp>
      <p:sp>
        <p:nvSpPr>
          <p:cNvPr id="5" name="テキスト プレースホルダー 4"/>
          <p:cNvSpPr>
            <a:spLocks noGrp="1"/>
          </p:cNvSpPr>
          <p:nvPr>
            <p:ph sz="quarter" idx="10"/>
          </p:nvPr>
        </p:nvSpPr>
        <p:spPr/>
        <p:txBody>
          <a:bodyPr/>
          <a:lstStyle/>
          <a:p>
            <a:r>
              <a:rPr kumimoji="1" lang="en-US" altLang="ja-JP" sz="3137" dirty="0"/>
              <a:t>Automation </a:t>
            </a:r>
            <a:r>
              <a:rPr lang="ja-JP" altLang="en-US" sz="3137" dirty="0"/>
              <a:t>アカウント作成</a:t>
            </a:r>
            <a:endParaRPr lang="en-US" altLang="ja-JP" sz="3137" dirty="0"/>
          </a:p>
          <a:p>
            <a:r>
              <a:rPr kumimoji="1" lang="en-US" altLang="ja-JP" sz="3137" dirty="0"/>
              <a:t>Runbook </a:t>
            </a:r>
            <a:r>
              <a:rPr kumimoji="1" lang="ja-JP" altLang="en-US" sz="3137" dirty="0"/>
              <a:t>作成</a:t>
            </a:r>
            <a:endParaRPr kumimoji="1" lang="en-US" altLang="ja-JP" sz="3137" dirty="0"/>
          </a:p>
          <a:p>
            <a:r>
              <a:rPr lang="ja-JP" altLang="en-US" sz="3137" dirty="0"/>
              <a:t>テスト＆公開機能</a:t>
            </a:r>
          </a:p>
          <a:p>
            <a:pPr marL="0" indent="0">
              <a:buNone/>
            </a:pPr>
            <a:endParaRPr kumimoji="1" lang="ja-JP" altLang="en-US" sz="3137" dirty="0"/>
          </a:p>
        </p:txBody>
      </p:sp>
      <p:pic>
        <p:nvPicPr>
          <p:cNvPr id="6" name="図 5" descr="画面の領域"/>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305" y="3339286"/>
            <a:ext cx="5599291" cy="2951786"/>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7" name="図 6" descr="画面の領域"/>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8667" y="3339285"/>
            <a:ext cx="5580479" cy="2951787"/>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8" name="テキスト プレースホルダー 4"/>
          <p:cNvSpPr txBox="1">
            <a:spLocks/>
          </p:cNvSpPr>
          <p:nvPr/>
        </p:nvSpPr>
        <p:spPr>
          <a:xfrm>
            <a:off x="6118540" y="1668738"/>
            <a:ext cx="5967945" cy="22086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kumimoji="1"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ja-JP" altLang="en-US" sz="3137" dirty="0"/>
              <a:t>スケジュール設定</a:t>
            </a:r>
          </a:p>
          <a:p>
            <a:r>
              <a:rPr lang="en-US" altLang="ja-JP" sz="3137" dirty="0" err="1"/>
              <a:t>Webhooks</a:t>
            </a:r>
            <a:r>
              <a:rPr lang="en-US" altLang="ja-JP" sz="3137" dirty="0"/>
              <a:t> </a:t>
            </a:r>
            <a:r>
              <a:rPr lang="ja-JP" altLang="en-US" sz="3137" dirty="0"/>
              <a:t>環境生成</a:t>
            </a:r>
          </a:p>
          <a:p>
            <a:r>
              <a:rPr lang="ja-JP" altLang="en-US" sz="3137" dirty="0"/>
              <a:t>アセット管理</a:t>
            </a:r>
          </a:p>
          <a:p>
            <a:endParaRPr lang="ja-JP" altLang="en-US" sz="3137" dirty="0"/>
          </a:p>
        </p:txBody>
      </p:sp>
    </p:spTree>
    <p:extLst>
      <p:ext uri="{BB962C8B-B14F-4D97-AF65-F5344CB8AC3E}">
        <p14:creationId xmlns:p14="http://schemas.microsoft.com/office/powerpoint/2010/main" val="394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a:t>ご参考 </a:t>
            </a:r>
            <a:r>
              <a:rPr kumimoji="1" lang="en-US" altLang="ja-JP" dirty="0"/>
              <a:t>: Runbook</a:t>
            </a:r>
            <a:r>
              <a:rPr kumimoji="1" lang="ja-JP" altLang="en-US" dirty="0"/>
              <a:t> ギャラリー</a:t>
            </a:r>
          </a:p>
        </p:txBody>
      </p:sp>
      <p:sp>
        <p:nvSpPr>
          <p:cNvPr id="4" name="テキスト プレースホルダー 3"/>
          <p:cNvSpPr>
            <a:spLocks noGrp="1"/>
          </p:cNvSpPr>
          <p:nvPr>
            <p:ph sz="quarter" idx="10"/>
          </p:nvPr>
        </p:nvSpPr>
        <p:spPr/>
        <p:txBody>
          <a:bodyPr/>
          <a:lstStyle/>
          <a:p>
            <a:r>
              <a:rPr lang="en-US" altLang="ja-JP" dirty="0">
                <a:hlinkClick r:id="rId2"/>
              </a:rPr>
              <a:t>https://gallery.technet.microsoft.com/scriptcenter/</a:t>
            </a:r>
            <a:endParaRPr lang="en-US" altLang="ja-JP" dirty="0"/>
          </a:p>
          <a:p>
            <a:endParaRPr kumimoji="1" lang="en-US" altLang="ja-JP" dirty="0"/>
          </a:p>
          <a:p>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1" y="1946558"/>
            <a:ext cx="6641460" cy="3556738"/>
          </a:xfrm>
          <a:prstGeom prst="rect">
            <a:avLst/>
          </a:prstGeom>
        </p:spPr>
      </p:pic>
      <p:grpSp>
        <p:nvGrpSpPr>
          <p:cNvPr id="11" name="グループ化 10"/>
          <p:cNvGrpSpPr/>
          <p:nvPr/>
        </p:nvGrpSpPr>
        <p:grpSpPr>
          <a:xfrm>
            <a:off x="2601676" y="3845114"/>
            <a:ext cx="4464205" cy="2782652"/>
            <a:chOff x="2653844" y="3921720"/>
            <a:chExt cx="4553722" cy="2838450"/>
          </a:xfrm>
        </p:grpSpPr>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2366" y="3921720"/>
              <a:ext cx="3505200" cy="2838450"/>
            </a:xfrm>
            <a:prstGeom prst="rect">
              <a:avLst/>
            </a:prstGeom>
          </p:spPr>
        </p:pic>
        <p:sp>
          <p:nvSpPr>
            <p:cNvPr id="9" name="曲折矢印 8"/>
            <p:cNvSpPr/>
            <p:nvPr/>
          </p:nvSpPr>
          <p:spPr bwMode="auto">
            <a:xfrm flipV="1">
              <a:off x="2653844" y="5718022"/>
              <a:ext cx="1008112" cy="892604"/>
            </a:xfrm>
            <a:prstGeom prst="ben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グループ化 11"/>
          <p:cNvGrpSpPr/>
          <p:nvPr/>
        </p:nvGrpSpPr>
        <p:grpSpPr>
          <a:xfrm>
            <a:off x="7146147" y="1734781"/>
            <a:ext cx="4749174" cy="4892985"/>
            <a:chOff x="7289441" y="1769070"/>
            <a:chExt cx="4844405" cy="4991100"/>
          </a:xfrm>
        </p:grpSpPr>
        <p:pic>
          <p:nvPicPr>
            <p:cNvPr id="7" name="図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23796" y="1769070"/>
              <a:ext cx="4210050" cy="4991100"/>
            </a:xfrm>
            <a:prstGeom prst="rect">
              <a:avLst/>
            </a:prstGeom>
          </p:spPr>
        </p:pic>
        <p:sp>
          <p:nvSpPr>
            <p:cNvPr id="10" name="右矢印 9"/>
            <p:cNvSpPr/>
            <p:nvPr/>
          </p:nvSpPr>
          <p:spPr bwMode="auto">
            <a:xfrm>
              <a:off x="7289441" y="4786216"/>
              <a:ext cx="504056" cy="446302"/>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正方形/長方形 7"/>
          <p:cNvSpPr/>
          <p:nvPr/>
        </p:nvSpPr>
        <p:spPr bwMode="auto">
          <a:xfrm>
            <a:off x="3695387" y="4134926"/>
            <a:ext cx="1987070" cy="423555"/>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ja-JP" alt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5710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9" presetClass="entr" presetSubtype="0" decel="10000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 calcmode="lin" valueType="num">
                                      <p:cBhvr>
                                        <p:cTn id="14" dur="500" fill="hold"/>
                                        <p:tgtEl>
                                          <p:spTgt spid="8"/>
                                        </p:tgtEl>
                                        <p:attrNameLst>
                                          <p:attrName>style.rotation</p:attrName>
                                        </p:attrNameLst>
                                      </p:cBhvr>
                                      <p:tavLst>
                                        <p:tav tm="0">
                                          <p:val>
                                            <p:fltVal val="360"/>
                                          </p:val>
                                        </p:tav>
                                        <p:tav tm="100000">
                                          <p:val>
                                            <p:fltVal val="0"/>
                                          </p:val>
                                        </p:tav>
                                      </p:tavLst>
                                    </p:anim>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Azure</a:t>
            </a:r>
            <a:r>
              <a:rPr kumimoji="1" lang="ja-JP" altLang="en-US" dirty="0"/>
              <a:t> </a:t>
            </a:r>
            <a:r>
              <a:rPr kumimoji="1" lang="en-US" altLang="ja-JP" dirty="0"/>
              <a:t>Automation</a:t>
            </a:r>
            <a:r>
              <a:rPr kumimoji="1" lang="ja-JP" altLang="en-US" dirty="0"/>
              <a:t> </a:t>
            </a:r>
            <a:r>
              <a:rPr kumimoji="1" lang="en-US" altLang="ja-JP" dirty="0"/>
              <a:t>DSC</a:t>
            </a:r>
            <a:endParaRPr kumimoji="1" lang="ja-JP" altLang="en-US" dirty="0"/>
          </a:p>
        </p:txBody>
      </p:sp>
      <p:sp>
        <p:nvSpPr>
          <p:cNvPr id="3" name="テキスト プレースホルダー 2"/>
          <p:cNvSpPr>
            <a:spLocks noGrp="1"/>
          </p:cNvSpPr>
          <p:nvPr>
            <p:ph sz="quarter" idx="10"/>
          </p:nvPr>
        </p:nvSpPr>
        <p:spPr/>
        <p:txBody>
          <a:bodyPr>
            <a:normAutofit fontScale="92500" lnSpcReduction="10000"/>
          </a:bodyPr>
          <a:lstStyle/>
          <a:p>
            <a:pPr marL="793675" lvl="1" indent="-457531"/>
            <a:r>
              <a:rPr lang="en-US" altLang="ja-JP" sz="3137" dirty="0"/>
              <a:t>Azure</a:t>
            </a:r>
            <a:r>
              <a:rPr lang="ja-JP" altLang="en-US" sz="3137" dirty="0"/>
              <a:t> 上で稼働させる </a:t>
            </a:r>
            <a:r>
              <a:rPr lang="en-US" altLang="ja-JP" sz="3137" dirty="0"/>
              <a:t>DSC </a:t>
            </a:r>
            <a:r>
              <a:rPr lang="ja-JP" altLang="en-US" sz="3137" dirty="0"/>
              <a:t>の </a:t>
            </a:r>
            <a:r>
              <a:rPr lang="en-US" altLang="ja-JP" sz="3137" dirty="0"/>
              <a:t>Pull</a:t>
            </a:r>
            <a:r>
              <a:rPr lang="ja-JP" altLang="en-US" sz="3137" dirty="0"/>
              <a:t> サーバー と</a:t>
            </a:r>
            <a:br>
              <a:rPr lang="en-US" altLang="ja-JP" sz="3137" dirty="0"/>
            </a:br>
            <a:r>
              <a:rPr lang="ja-JP" altLang="en-US" sz="3137" dirty="0"/>
              <a:t>レポート サービス を提供</a:t>
            </a:r>
          </a:p>
          <a:p>
            <a:pPr marL="793675" lvl="1" indent="-457531"/>
            <a:r>
              <a:rPr lang="en-US" altLang="ja-JP" sz="3137" dirty="0"/>
              <a:t>Azure</a:t>
            </a:r>
            <a:r>
              <a:rPr lang="ja-JP" altLang="en-US" sz="3137" dirty="0"/>
              <a:t> 内と オンプレミスの物理ホスト＆仮想サーバーを</a:t>
            </a:r>
            <a:br>
              <a:rPr lang="en-US" altLang="ja-JP" sz="3137" dirty="0"/>
            </a:br>
            <a:r>
              <a:rPr lang="ja-JP" altLang="en-US" sz="3137" dirty="0"/>
              <a:t>管理可能</a:t>
            </a:r>
          </a:p>
          <a:p>
            <a:pPr marL="793675" lvl="1" indent="-457531"/>
            <a:r>
              <a:rPr lang="ja-JP" altLang="en-US" sz="3137" dirty="0"/>
              <a:t>対象</a:t>
            </a:r>
            <a:r>
              <a:rPr lang="en-US" altLang="ja-JP" sz="3137" dirty="0"/>
              <a:t>OS</a:t>
            </a:r>
            <a:r>
              <a:rPr lang="ja-JP" altLang="en-US" sz="3137" dirty="0"/>
              <a:t>は、</a:t>
            </a:r>
            <a:r>
              <a:rPr lang="en-US" altLang="ja-JP" sz="3137" dirty="0"/>
              <a:t>Windows </a:t>
            </a:r>
            <a:r>
              <a:rPr lang="ja-JP" altLang="en-US" sz="3137" dirty="0"/>
              <a:t>または </a:t>
            </a:r>
            <a:r>
              <a:rPr lang="en-US" altLang="ja-JP" sz="3137" dirty="0"/>
              <a:t>Linux</a:t>
            </a:r>
          </a:p>
          <a:p>
            <a:pPr marL="793675" lvl="1" indent="-457531"/>
            <a:r>
              <a:rPr lang="en-US" altLang="ja-JP" sz="3137" dirty="0"/>
              <a:t>Azure Automation</a:t>
            </a:r>
            <a:r>
              <a:rPr lang="ja-JP" altLang="en-US" sz="3137" dirty="0"/>
              <a:t> サービスの一部</a:t>
            </a:r>
          </a:p>
          <a:p>
            <a:pPr marL="793675" lvl="1" indent="-457531"/>
            <a:r>
              <a:rPr lang="en-US" altLang="ja-JP" sz="3137" dirty="0"/>
              <a:t>PowerShell</a:t>
            </a:r>
            <a:r>
              <a:rPr lang="ja-JP" altLang="en-US" sz="3137" dirty="0"/>
              <a:t> </a:t>
            </a:r>
            <a:r>
              <a:rPr lang="en-US" altLang="ja-JP" sz="3137" dirty="0"/>
              <a:t>DSC </a:t>
            </a:r>
            <a:r>
              <a:rPr lang="ja-JP" altLang="en-US" sz="3137" dirty="0"/>
              <a:t>の構成、ノードの構成、リソース管理</a:t>
            </a:r>
            <a:endParaRPr lang="en-US" altLang="ja-JP" sz="3137" dirty="0"/>
          </a:p>
          <a:p>
            <a:pPr marL="1406829" lvl="4" indent="-398394"/>
            <a:r>
              <a:rPr lang="ja-JP" altLang="en-US" sz="2353" dirty="0"/>
              <a:t>インポート</a:t>
            </a:r>
          </a:p>
          <a:p>
            <a:pPr marL="1406829" lvl="4" indent="-398394"/>
            <a:r>
              <a:rPr lang="ja-JP" altLang="en-US" sz="2353" dirty="0"/>
              <a:t>コード編集機能</a:t>
            </a:r>
            <a:endParaRPr lang="en-US" altLang="ja-JP" sz="2353" dirty="0"/>
          </a:p>
          <a:p>
            <a:pPr marL="1406829" lvl="4" indent="-398394"/>
            <a:r>
              <a:rPr lang="ja-JP" altLang="en-US" sz="2353" dirty="0"/>
              <a:t>バージョン管理</a:t>
            </a:r>
            <a:endParaRPr lang="en-US" altLang="ja-JP" sz="2353" dirty="0"/>
          </a:p>
          <a:p>
            <a:pPr marL="1406829" lvl="4" indent="-398394"/>
            <a:r>
              <a:rPr lang="ja-JP" altLang="en-US" sz="2353" dirty="0"/>
              <a:t>ノードへの配布</a:t>
            </a:r>
            <a:endParaRPr lang="en-US" altLang="ja-JP" sz="2353" dirty="0"/>
          </a:p>
          <a:p>
            <a:pPr marL="1406829" lvl="4" indent="-398394"/>
            <a:r>
              <a:rPr lang="ja-JP" altLang="en-US" sz="2353" dirty="0"/>
              <a:t>レポート作成</a:t>
            </a:r>
            <a:endParaRPr kumimoji="1" lang="ja-JP" altLang="en-US" sz="2745" dirty="0"/>
          </a:p>
        </p:txBody>
      </p:sp>
      <p:pic>
        <p:nvPicPr>
          <p:cNvPr id="4"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9771" y="115910"/>
            <a:ext cx="1941526" cy="1760055"/>
          </a:xfrm>
          <a:prstGeom prst="rect">
            <a:avLst/>
          </a:prstGeom>
        </p:spPr>
      </p:pic>
      <p:sp>
        <p:nvSpPr>
          <p:cNvPr id="5" name="テキスト ボックス 4"/>
          <p:cNvSpPr txBox="1"/>
          <p:nvPr/>
        </p:nvSpPr>
        <p:spPr>
          <a:xfrm>
            <a:off x="6943110" y="115910"/>
            <a:ext cx="3503546" cy="680393"/>
          </a:xfrm>
          <a:prstGeom prst="rect">
            <a:avLst/>
          </a:prstGeom>
          <a:noFill/>
        </p:spPr>
        <p:txBody>
          <a:bodyPr wrap="none" lIns="179285" tIns="143428" rIns="179285" bIns="143428" rtlCol="0">
            <a:spAutoFit/>
          </a:bodyPr>
          <a:lstStyle/>
          <a:p>
            <a:pPr>
              <a:lnSpc>
                <a:spcPct val="90000"/>
              </a:lnSpc>
              <a:spcAft>
                <a:spcPts val="588"/>
              </a:spcAft>
            </a:pPr>
            <a:r>
              <a:rPr lang="ja-JP" altLang="en-US" sz="2745" dirty="0">
                <a:solidFill>
                  <a:srgbClr val="FF0000"/>
                </a:solidFill>
              </a:rPr>
              <a:t>現在 </a:t>
            </a:r>
            <a:r>
              <a:rPr lang="en-US" altLang="ja-JP" sz="2745" dirty="0">
                <a:solidFill>
                  <a:srgbClr val="FF0000"/>
                </a:solidFill>
              </a:rPr>
              <a:t>Preview </a:t>
            </a:r>
            <a:r>
              <a:rPr lang="ja-JP" altLang="en-US" sz="2745" dirty="0">
                <a:solidFill>
                  <a:srgbClr val="FF0000"/>
                </a:solidFill>
              </a:rPr>
              <a:t>提供中</a:t>
            </a:r>
          </a:p>
        </p:txBody>
      </p:sp>
    </p:spTree>
    <p:extLst>
      <p:ext uri="{BB962C8B-B14F-4D97-AF65-F5344CB8AC3E}">
        <p14:creationId xmlns:p14="http://schemas.microsoft.com/office/powerpoint/2010/main" val="27404263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53"/>
          <p:cNvSpPr/>
          <p:nvPr/>
        </p:nvSpPr>
        <p:spPr bwMode="auto">
          <a:xfrm>
            <a:off x="6095999" y="1184707"/>
            <a:ext cx="5758204" cy="537778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0">
                    <a:srgbClr val="FFFFFF"/>
                  </a:gs>
                  <a:gs pos="100000">
                    <a:srgbClr val="FFFFFF"/>
                  </a:gs>
                </a:gsLst>
                <a:lin ang="5400000" scaled="0"/>
              </a:gradFill>
            </a:endParaRPr>
          </a:p>
        </p:txBody>
      </p:sp>
      <p:sp>
        <p:nvSpPr>
          <p:cNvPr id="55" name="TextBox 50"/>
          <p:cNvSpPr txBox="1"/>
          <p:nvPr/>
        </p:nvSpPr>
        <p:spPr>
          <a:xfrm>
            <a:off x="6413900" y="1465434"/>
            <a:ext cx="3599801" cy="1097044"/>
          </a:xfrm>
          <a:prstGeom prst="rect">
            <a:avLst/>
          </a:prstGeom>
          <a:noFill/>
          <a:effectLst/>
          <a:scene3d>
            <a:camera prst="orthographicFront">
              <a:rot lat="0" lon="0" rev="0"/>
            </a:camera>
            <a:lightRig rig="twoPt" dir="tl"/>
          </a:scene3d>
          <a:sp3d prstMaterial="flat"/>
        </p:spPr>
        <p:style>
          <a:lnRef idx="0">
            <a:schemeClr val="accent1"/>
          </a:lnRef>
          <a:fillRef idx="3">
            <a:schemeClr val="accent1"/>
          </a:fillRef>
          <a:effectRef idx="3">
            <a:schemeClr val="accent1"/>
          </a:effectRef>
          <a:fontRef idx="minor">
            <a:schemeClr val="lt1"/>
          </a:fontRef>
        </p:style>
        <p:txBody>
          <a:bodyPr wrap="square" lIns="182845" tIns="182845" rIns="0" bIns="0" anchor="t" anchorCtr="0">
            <a:noAutofit/>
          </a:bodyPr>
          <a:lstStyle>
            <a:defPPr>
              <a:defRPr lang="en-US"/>
            </a:defPPr>
            <a:lvl1pPr marL="182880">
              <a:lnSpc>
                <a:spcPct val="90000"/>
              </a:lnSpc>
              <a:spcAft>
                <a:spcPts val="600"/>
              </a:spcAft>
              <a:defRPr sz="2400">
                <a:solidFill>
                  <a:srgbClr val="FFFFFF"/>
                </a:solidFill>
                <a:latin typeface="Segoe UI Light"/>
              </a:defRPr>
            </a:lvl1pPr>
          </a:lstStyle>
          <a:p>
            <a:pPr marL="0" defTabSz="914139">
              <a:lnSpc>
                <a:spcPts val="3353"/>
              </a:lnSpc>
              <a:spcAft>
                <a:spcPts val="0"/>
              </a:spcAft>
            </a:pPr>
            <a:r>
              <a:rPr lang="en-US" altLang="ja-JP" sz="2549" dirty="0">
                <a:solidFill>
                  <a:srgbClr val="00265E"/>
                </a:solidFill>
                <a:latin typeface="+mn-lt"/>
                <a:cs typeface="Segoe UI Light"/>
              </a:rPr>
              <a:t>Azure Automation DSC </a:t>
            </a:r>
            <a:r>
              <a:rPr lang="ja-JP" altLang="en-US" sz="2549" dirty="0">
                <a:solidFill>
                  <a:srgbClr val="00265E"/>
                </a:solidFill>
                <a:latin typeface="+mn-lt"/>
                <a:cs typeface="Segoe UI Light"/>
              </a:rPr>
              <a:t> 追加コマンドレット</a:t>
            </a:r>
            <a:endParaRPr lang="ja-JP" altLang="en-US" sz="2549" dirty="0">
              <a:solidFill>
                <a:srgbClr val="00265E"/>
              </a:solidFill>
              <a:latin typeface="+mn-lt"/>
              <a:cs typeface="Segoe UI  "/>
            </a:endParaRPr>
          </a:p>
        </p:txBody>
      </p:sp>
      <p:sp>
        <p:nvSpPr>
          <p:cNvPr id="56" name="TextBox 51"/>
          <p:cNvSpPr txBox="1"/>
          <p:nvPr/>
        </p:nvSpPr>
        <p:spPr>
          <a:xfrm>
            <a:off x="6270668" y="2581403"/>
            <a:ext cx="3919696" cy="3812481"/>
          </a:xfrm>
          <a:prstGeom prst="rect">
            <a:avLst/>
          </a:prstGeom>
          <a:noFill/>
          <a:effectLst/>
          <a:scene3d>
            <a:camera prst="orthographicFront">
              <a:rot lat="0" lon="0" rev="0"/>
            </a:camera>
            <a:lightRig rig="twoPt" dir="tl"/>
          </a:scene3d>
          <a:sp3d prstMaterial="flat"/>
        </p:spPr>
        <p:style>
          <a:lnRef idx="0">
            <a:schemeClr val="accent1"/>
          </a:lnRef>
          <a:fillRef idx="3">
            <a:schemeClr val="accent1"/>
          </a:fillRef>
          <a:effectRef idx="3">
            <a:schemeClr val="accent1"/>
          </a:effectRef>
          <a:fontRef idx="minor">
            <a:schemeClr val="lt1"/>
          </a:fontRef>
        </p:style>
        <p:txBody>
          <a:bodyPr wrap="square" lIns="182845" tIns="182845" rIns="0" bIns="0" anchor="t" anchorCtr="0">
            <a:noAutofit/>
          </a:bodyPr>
          <a:lstStyle>
            <a:defPPr>
              <a:defRPr lang="en-US"/>
            </a:defPPr>
            <a:lvl1pPr algn="ctr">
              <a:lnSpc>
                <a:spcPct val="90000"/>
              </a:lnSpc>
              <a:spcAft>
                <a:spcPts val="600"/>
              </a:spcAft>
              <a:defRPr sz="2400">
                <a:solidFill>
                  <a:srgbClr val="FFFFFF"/>
                </a:solidFill>
                <a:latin typeface="Segoe UI Light"/>
              </a:defRPr>
            </a:lvl1pPr>
          </a:lstStyle>
          <a:p>
            <a:pPr algn="l" defTabSz="914139">
              <a:lnSpc>
                <a:spcPct val="100000"/>
              </a:lnSpc>
              <a:buClr>
                <a:srgbClr val="505050"/>
              </a:buClr>
            </a:pPr>
            <a:r>
              <a:rPr lang="en-US" altLang="ja-JP" sz="1176" dirty="0">
                <a:solidFill>
                  <a:srgbClr val="505050"/>
                </a:solidFill>
                <a:latin typeface="+mn-lt"/>
                <a:cs typeface="Segoe UI  "/>
              </a:rPr>
              <a:t>Export-</a:t>
            </a:r>
            <a:r>
              <a:rPr lang="en-US" altLang="ja-JP" sz="1176" dirty="0" err="1">
                <a:solidFill>
                  <a:srgbClr val="505050"/>
                </a:solidFill>
                <a:latin typeface="+mn-lt"/>
                <a:cs typeface="Segoe UI  "/>
              </a:rPr>
              <a:t>AzureAutomationDscConfiguration</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Export-</a:t>
            </a:r>
            <a:r>
              <a:rPr lang="en-US" altLang="ja-JP" sz="1176" dirty="0" err="1">
                <a:solidFill>
                  <a:srgbClr val="505050"/>
                </a:solidFill>
                <a:latin typeface="+mn-lt"/>
                <a:cs typeface="Segoe UI  "/>
              </a:rPr>
              <a:t>AzureAutomationDscNodeReportContent</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AzureAutomationAccount</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AzureAutomationDscCompilationJob</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AzureAutomationDscCompilationJobOutput</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AzureAutomationDscConfiguration</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AzureAutomationDscNode</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AzureAutomationDscNodeConfiguration</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AzureAutomationDscNodeReport</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AzureAutomationDscOnboardingMetaconfig</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AzureAutomationModule</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Get-</a:t>
            </a:r>
            <a:r>
              <a:rPr lang="en-US" altLang="ja-JP" sz="1176" dirty="0" err="1">
                <a:solidFill>
                  <a:srgbClr val="505050"/>
                </a:solidFill>
                <a:latin typeface="+mn-lt"/>
                <a:cs typeface="Segoe UI  "/>
              </a:rPr>
              <a:t>AzureAutomationRegistrationInfo</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Import-</a:t>
            </a:r>
            <a:r>
              <a:rPr lang="en-US" altLang="ja-JP" sz="1176" dirty="0" err="1">
                <a:solidFill>
                  <a:srgbClr val="505050"/>
                </a:solidFill>
                <a:latin typeface="+mn-lt"/>
                <a:cs typeface="Segoe UI  "/>
              </a:rPr>
              <a:t>AzureAutomationDscConfiguration</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New-</a:t>
            </a:r>
            <a:r>
              <a:rPr lang="en-US" altLang="ja-JP" sz="1176" dirty="0" err="1">
                <a:solidFill>
                  <a:srgbClr val="505050"/>
                </a:solidFill>
                <a:latin typeface="+mn-lt"/>
                <a:cs typeface="Segoe UI  "/>
              </a:rPr>
              <a:t>AzureAutomationAccount</a:t>
            </a:r>
            <a:endParaRPr lang="en-US" altLang="ja-JP" sz="1176" dirty="0">
              <a:solidFill>
                <a:srgbClr val="505050"/>
              </a:solidFill>
              <a:latin typeface="+mn-lt"/>
              <a:cs typeface="Segoe UI  "/>
            </a:endParaRPr>
          </a:p>
          <a:p>
            <a:pPr algn="l" defTabSz="914139">
              <a:lnSpc>
                <a:spcPct val="100000"/>
              </a:lnSpc>
              <a:buClr>
                <a:srgbClr val="505050"/>
              </a:buClr>
            </a:pPr>
            <a:r>
              <a:rPr lang="ja-JP" altLang="en-US" sz="1176" dirty="0">
                <a:solidFill>
                  <a:srgbClr val="505050"/>
                </a:solidFill>
                <a:latin typeface="+mn-lt"/>
                <a:cs typeface="Segoe UI  "/>
              </a:rPr>
              <a:t>等</a:t>
            </a:r>
            <a:endParaRPr lang="en-US" altLang="ja-JP" sz="1176" dirty="0">
              <a:solidFill>
                <a:srgbClr val="505050"/>
              </a:solidFill>
              <a:latin typeface="+mn-lt"/>
              <a:cs typeface="Segoe UI  "/>
            </a:endParaRPr>
          </a:p>
        </p:txBody>
      </p:sp>
      <p:sp>
        <p:nvSpPr>
          <p:cNvPr id="32" name="Rectangle 49"/>
          <p:cNvSpPr/>
          <p:nvPr/>
        </p:nvSpPr>
        <p:spPr bwMode="auto">
          <a:xfrm>
            <a:off x="270067" y="1188257"/>
            <a:ext cx="5758205" cy="537778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a:endParaRPr lang="en-US" sz="1961" dirty="0">
              <a:gradFill>
                <a:gsLst>
                  <a:gs pos="0">
                    <a:srgbClr val="FFFFFF"/>
                  </a:gs>
                  <a:gs pos="100000">
                    <a:srgbClr val="FFFFFF"/>
                  </a:gs>
                </a:gsLst>
                <a:lin ang="5400000" scaled="0"/>
              </a:gradFill>
            </a:endParaRPr>
          </a:p>
        </p:txBody>
      </p:sp>
      <p:sp>
        <p:nvSpPr>
          <p:cNvPr id="33" name="TextBox 8"/>
          <p:cNvSpPr txBox="1"/>
          <p:nvPr/>
        </p:nvSpPr>
        <p:spPr>
          <a:xfrm>
            <a:off x="440231" y="1465434"/>
            <a:ext cx="5824379" cy="1097044"/>
          </a:xfrm>
          <a:prstGeom prst="rect">
            <a:avLst/>
          </a:prstGeom>
          <a:noFill/>
          <a:effectLst/>
          <a:scene3d>
            <a:camera prst="orthographicFront">
              <a:rot lat="0" lon="0" rev="0"/>
            </a:camera>
            <a:lightRig rig="twoPt" dir="tl"/>
          </a:scene3d>
          <a:sp3d prstMaterial="flat"/>
        </p:spPr>
        <p:style>
          <a:lnRef idx="0">
            <a:schemeClr val="accent1"/>
          </a:lnRef>
          <a:fillRef idx="3">
            <a:schemeClr val="accent1"/>
          </a:fillRef>
          <a:effectRef idx="3">
            <a:schemeClr val="accent1"/>
          </a:effectRef>
          <a:fontRef idx="minor">
            <a:schemeClr val="lt1"/>
          </a:fontRef>
        </p:style>
        <p:txBody>
          <a:bodyPr wrap="square" lIns="182845" tIns="182845" rIns="0" bIns="0" anchor="t" anchorCtr="0">
            <a:noAutofit/>
          </a:bodyPr>
          <a:lstStyle>
            <a:defPPr>
              <a:defRPr lang="en-US"/>
            </a:defPPr>
            <a:lvl1pPr marL="182880">
              <a:lnSpc>
                <a:spcPct val="90000"/>
              </a:lnSpc>
              <a:spcAft>
                <a:spcPts val="600"/>
              </a:spcAft>
              <a:defRPr sz="2400">
                <a:solidFill>
                  <a:srgbClr val="FFFFFF"/>
                </a:solidFill>
                <a:latin typeface="Segoe UI Light"/>
              </a:defRPr>
            </a:lvl1pPr>
          </a:lstStyle>
          <a:p>
            <a:pPr marL="0" defTabSz="914139">
              <a:lnSpc>
                <a:spcPts val="3353"/>
              </a:lnSpc>
              <a:spcAft>
                <a:spcPts val="0"/>
              </a:spcAft>
            </a:pPr>
            <a:r>
              <a:rPr lang="en-US" altLang="ja-JP" sz="2549" dirty="0">
                <a:solidFill>
                  <a:srgbClr val="00265E"/>
                </a:solidFill>
                <a:latin typeface="+mn-lt"/>
                <a:cs typeface="Segoe UI Light"/>
              </a:rPr>
              <a:t>PowerShell DSC</a:t>
            </a:r>
            <a:r>
              <a:rPr lang="ja-JP" altLang="en-US" sz="2549" dirty="0">
                <a:solidFill>
                  <a:srgbClr val="00265E"/>
                </a:solidFill>
                <a:latin typeface="+mn-lt"/>
                <a:cs typeface="Segoe UI Light"/>
              </a:rPr>
              <a:t> </a:t>
            </a:r>
            <a:br>
              <a:rPr lang="ja-JP" altLang="en-US" sz="2549" dirty="0">
                <a:solidFill>
                  <a:srgbClr val="00265E"/>
                </a:solidFill>
                <a:latin typeface="+mn-lt"/>
                <a:cs typeface="Segoe UI Light"/>
              </a:rPr>
            </a:br>
            <a:r>
              <a:rPr lang="ja-JP" altLang="en-US" sz="2549" dirty="0">
                <a:solidFill>
                  <a:srgbClr val="00265E"/>
                </a:solidFill>
                <a:latin typeface="+mn-lt"/>
                <a:cs typeface="Segoe UI Light"/>
              </a:rPr>
              <a:t>リソース</a:t>
            </a:r>
            <a:endParaRPr lang="ja-JP" altLang="en-US" sz="2549" dirty="0">
              <a:solidFill>
                <a:srgbClr val="00265E"/>
              </a:solidFill>
              <a:latin typeface="+mn-lt"/>
              <a:cs typeface="Segoe UI  "/>
            </a:endParaRPr>
          </a:p>
        </p:txBody>
      </p:sp>
      <p:sp>
        <p:nvSpPr>
          <p:cNvPr id="2" name="タイトル 1"/>
          <p:cNvSpPr>
            <a:spLocks noGrp="1"/>
          </p:cNvSpPr>
          <p:nvPr>
            <p:ph type="title"/>
          </p:nvPr>
        </p:nvSpPr>
        <p:spPr/>
        <p:txBody>
          <a:bodyPr/>
          <a:lstStyle/>
          <a:p>
            <a:r>
              <a:rPr lang="en-US" altLang="ja-JP" kern="0" dirty="0"/>
              <a:t>Azure Automation DSC</a:t>
            </a:r>
            <a:r>
              <a:rPr lang="ja-JP" altLang="en-US" kern="0" dirty="0"/>
              <a:t> のリソース</a:t>
            </a:r>
            <a:endParaRPr kumimoji="1" lang="ja-JP" altLang="en-US" dirty="0"/>
          </a:p>
        </p:txBody>
      </p:sp>
      <p:graphicFrame>
        <p:nvGraphicFramePr>
          <p:cNvPr id="35" name="表 34"/>
          <p:cNvGraphicFramePr>
            <a:graphicFrameLocks noGrp="1"/>
          </p:cNvGraphicFramePr>
          <p:nvPr>
            <p:extLst/>
          </p:nvPr>
        </p:nvGraphicFramePr>
        <p:xfrm>
          <a:off x="564329" y="2971775"/>
          <a:ext cx="5169679" cy="1923060"/>
        </p:xfrm>
        <a:graphic>
          <a:graphicData uri="http://schemas.openxmlformats.org/drawingml/2006/table">
            <a:tbl>
              <a:tblPr firstRow="1" bandRow="1">
                <a:tableStyleId>{69CF1AB2-1976-4502-BF36-3FF5EA218861}</a:tableStyleId>
              </a:tblPr>
              <a:tblGrid>
                <a:gridCol w="2566788">
                  <a:extLst>
                    <a:ext uri="{9D8B030D-6E8A-4147-A177-3AD203B41FA5}">
                      <a16:colId xmlns:a16="http://schemas.microsoft.com/office/drawing/2014/main" val="20000"/>
                    </a:ext>
                  </a:extLst>
                </a:gridCol>
                <a:gridCol w="2602891">
                  <a:extLst>
                    <a:ext uri="{9D8B030D-6E8A-4147-A177-3AD203B41FA5}">
                      <a16:colId xmlns:a16="http://schemas.microsoft.com/office/drawing/2014/main" val="20001"/>
                    </a:ext>
                  </a:extLst>
                </a:gridCol>
              </a:tblGrid>
              <a:tr h="320510">
                <a:tc>
                  <a:txBody>
                    <a:bodyPr/>
                    <a:lstStyle/>
                    <a:p>
                      <a:r>
                        <a:rPr kumimoji="1" lang="en-US" altLang="ja-JP" sz="1100" b="0" dirty="0">
                          <a:latin typeface="+mn-ea"/>
                          <a:ea typeface="+mn-ea"/>
                        </a:rPr>
                        <a:t>DSC Archive Resource </a:t>
                      </a:r>
                      <a:endParaRPr kumimoji="1" lang="ja-JP" altLang="en-US" sz="1100" b="0" dirty="0">
                        <a:latin typeface="+mn-ea"/>
                        <a:ea typeface="+mn-ea"/>
                      </a:endParaRPr>
                    </a:p>
                  </a:txBody>
                  <a:tcPr marL="121903" marR="121903" marT="60952" marB="60952"/>
                </a:tc>
                <a:tc>
                  <a:txBody>
                    <a:bodyPr/>
                    <a:lstStyle/>
                    <a:p>
                      <a:r>
                        <a:rPr kumimoji="1" lang="en-US" altLang="ja-JP" sz="1100" b="0" dirty="0">
                          <a:latin typeface="+mn-ea"/>
                          <a:ea typeface="+mn-ea"/>
                        </a:rPr>
                        <a:t>DSC </a:t>
                      </a:r>
                      <a:r>
                        <a:rPr kumimoji="1" lang="en-US" altLang="ja-JP" sz="1100" b="0" dirty="0" err="1">
                          <a:latin typeface="+mn-ea"/>
                          <a:ea typeface="+mn-ea"/>
                        </a:rPr>
                        <a:t>WindowsProcess</a:t>
                      </a:r>
                      <a:r>
                        <a:rPr kumimoji="1" lang="en-US" altLang="ja-JP" sz="1100" b="0" dirty="0">
                          <a:latin typeface="+mn-ea"/>
                          <a:ea typeface="+mn-ea"/>
                        </a:rPr>
                        <a:t> Resource </a:t>
                      </a:r>
                      <a:endParaRPr kumimoji="1" lang="ja-JP" altLang="en-US" sz="1100" b="0" dirty="0">
                        <a:latin typeface="+mn-ea"/>
                        <a:ea typeface="+mn-ea"/>
                      </a:endParaRPr>
                    </a:p>
                  </a:txBody>
                  <a:tcPr marL="121903" marR="121903" marT="60952" marB="60952"/>
                </a:tc>
                <a:extLst>
                  <a:ext uri="{0D108BD9-81ED-4DB2-BD59-A6C34878D82A}">
                    <a16:rowId xmlns:a16="http://schemas.microsoft.com/office/drawing/2014/main" val="10000"/>
                  </a:ext>
                </a:extLst>
              </a:tr>
              <a:tr h="320510">
                <a:tc>
                  <a:txBody>
                    <a:bodyPr/>
                    <a:lstStyle/>
                    <a:p>
                      <a:r>
                        <a:rPr kumimoji="1" lang="en-US" altLang="ja-JP" sz="1100" dirty="0">
                          <a:latin typeface="+mn-ea"/>
                          <a:ea typeface="+mn-ea"/>
                        </a:rPr>
                        <a:t>DSC Environment Resource </a:t>
                      </a:r>
                      <a:endParaRPr kumimoji="1" lang="ja-JP" altLang="en-US" sz="1100" b="0" dirty="0">
                        <a:latin typeface="+mn-ea"/>
                        <a:ea typeface="+mn-ea"/>
                      </a:endParaRPr>
                    </a:p>
                  </a:txBody>
                  <a:tcPr marL="121903" marR="121903" marT="60952" marB="60952"/>
                </a:tc>
                <a:tc>
                  <a:txBody>
                    <a:bodyPr/>
                    <a:lstStyle/>
                    <a:p>
                      <a:r>
                        <a:rPr kumimoji="1" lang="en-US" altLang="ja-JP" sz="1100" b="0" dirty="0">
                          <a:latin typeface="+mn-ea"/>
                          <a:ea typeface="+mn-ea"/>
                        </a:rPr>
                        <a:t>DSC Registry Resource </a:t>
                      </a:r>
                      <a:endParaRPr kumimoji="1" lang="ja-JP" altLang="en-US" sz="1100" b="0" dirty="0">
                        <a:latin typeface="+mn-ea"/>
                        <a:ea typeface="+mn-ea"/>
                      </a:endParaRPr>
                    </a:p>
                  </a:txBody>
                  <a:tcPr marL="121903" marR="121903" marT="60952" marB="60952"/>
                </a:tc>
                <a:extLst>
                  <a:ext uri="{0D108BD9-81ED-4DB2-BD59-A6C34878D82A}">
                    <a16:rowId xmlns:a16="http://schemas.microsoft.com/office/drawing/2014/main" val="10001"/>
                  </a:ext>
                </a:extLst>
              </a:tr>
              <a:tr h="320510">
                <a:tc>
                  <a:txBody>
                    <a:bodyPr/>
                    <a:lstStyle/>
                    <a:p>
                      <a:r>
                        <a:rPr kumimoji="1" lang="en-US" altLang="ja-JP" sz="1100" dirty="0">
                          <a:latin typeface="+mn-ea"/>
                          <a:ea typeface="+mn-ea"/>
                        </a:rPr>
                        <a:t>DSC File Resource </a:t>
                      </a:r>
                      <a:endParaRPr kumimoji="1" lang="ja-JP" altLang="en-US" sz="1100" dirty="0">
                        <a:latin typeface="+mn-ea"/>
                        <a:ea typeface="+mn-ea"/>
                      </a:endParaRPr>
                    </a:p>
                  </a:txBody>
                  <a:tcPr marL="121903" marR="121903" marT="60952" marB="60952"/>
                </a:tc>
                <a:tc>
                  <a:txBody>
                    <a:bodyPr/>
                    <a:lstStyle/>
                    <a:p>
                      <a:r>
                        <a:rPr kumimoji="1" lang="en-US" altLang="ja-JP" sz="1100" b="0" dirty="0">
                          <a:latin typeface="+mn-ea"/>
                          <a:ea typeface="+mn-ea"/>
                        </a:rPr>
                        <a:t>DSC </a:t>
                      </a:r>
                      <a:r>
                        <a:rPr kumimoji="1" lang="en-US" altLang="ja-JP" sz="1100" b="0" dirty="0" err="1">
                          <a:latin typeface="+mn-ea"/>
                          <a:ea typeface="+mn-ea"/>
                        </a:rPr>
                        <a:t>WindowsFeature</a:t>
                      </a:r>
                      <a:r>
                        <a:rPr kumimoji="1" lang="en-US" altLang="ja-JP" sz="1100" b="0" dirty="0">
                          <a:latin typeface="+mn-ea"/>
                          <a:ea typeface="+mn-ea"/>
                        </a:rPr>
                        <a:t> Resource </a:t>
                      </a:r>
                      <a:endParaRPr kumimoji="1" lang="ja-JP" altLang="en-US" sz="1100" b="0" dirty="0">
                        <a:latin typeface="+mn-ea"/>
                        <a:ea typeface="+mn-ea"/>
                      </a:endParaRPr>
                    </a:p>
                  </a:txBody>
                  <a:tcPr marL="121903" marR="121903" marT="60952" marB="60952"/>
                </a:tc>
                <a:extLst>
                  <a:ext uri="{0D108BD9-81ED-4DB2-BD59-A6C34878D82A}">
                    <a16:rowId xmlns:a16="http://schemas.microsoft.com/office/drawing/2014/main" val="10002"/>
                  </a:ext>
                </a:extLst>
              </a:tr>
              <a:tr h="320510">
                <a:tc>
                  <a:txBody>
                    <a:bodyPr/>
                    <a:lstStyle/>
                    <a:p>
                      <a:r>
                        <a:rPr kumimoji="1" lang="en-US" altLang="ja-JP" sz="1100" dirty="0">
                          <a:latin typeface="+mn-ea"/>
                          <a:ea typeface="+mn-ea"/>
                        </a:rPr>
                        <a:t>DSC Group Resource </a:t>
                      </a:r>
                      <a:endParaRPr kumimoji="1" lang="ja-JP" altLang="en-US" sz="1100" dirty="0">
                        <a:latin typeface="+mn-ea"/>
                        <a:ea typeface="+mn-ea"/>
                      </a:endParaRPr>
                    </a:p>
                  </a:txBody>
                  <a:tcPr marL="121903" marR="121903" marT="60952" marB="60952"/>
                </a:tc>
                <a:tc>
                  <a:txBody>
                    <a:bodyPr/>
                    <a:lstStyle/>
                    <a:p>
                      <a:r>
                        <a:rPr kumimoji="1" lang="en-US" altLang="ja-JP" sz="1100" dirty="0">
                          <a:latin typeface="+mn-ea"/>
                          <a:ea typeface="+mn-ea"/>
                        </a:rPr>
                        <a:t>DSC Script Resource </a:t>
                      </a:r>
                      <a:endParaRPr kumimoji="1" lang="ja-JP" altLang="en-US" sz="1100" dirty="0">
                        <a:latin typeface="+mn-ea"/>
                        <a:ea typeface="+mn-ea"/>
                      </a:endParaRPr>
                    </a:p>
                  </a:txBody>
                  <a:tcPr marL="121903" marR="121903" marT="60952" marB="60952"/>
                </a:tc>
                <a:extLst>
                  <a:ext uri="{0D108BD9-81ED-4DB2-BD59-A6C34878D82A}">
                    <a16:rowId xmlns:a16="http://schemas.microsoft.com/office/drawing/2014/main" val="10003"/>
                  </a:ext>
                </a:extLst>
              </a:tr>
              <a:tr h="320510">
                <a:tc>
                  <a:txBody>
                    <a:bodyPr/>
                    <a:lstStyle/>
                    <a:p>
                      <a:r>
                        <a:rPr kumimoji="1" lang="en-US" altLang="ja-JP" sz="1100" b="0" dirty="0">
                          <a:latin typeface="+mn-ea"/>
                          <a:ea typeface="+mn-ea"/>
                        </a:rPr>
                        <a:t>DSC Log Resource </a:t>
                      </a:r>
                      <a:endParaRPr kumimoji="1" lang="ja-JP" altLang="en-US" sz="1100" b="0" dirty="0">
                        <a:latin typeface="+mn-ea"/>
                        <a:ea typeface="+mn-ea"/>
                      </a:endParaRPr>
                    </a:p>
                  </a:txBody>
                  <a:tcPr marL="121903" marR="121903" marT="60952" marB="60952"/>
                </a:tc>
                <a:tc>
                  <a:txBody>
                    <a:bodyPr/>
                    <a:lstStyle/>
                    <a:p>
                      <a:r>
                        <a:rPr kumimoji="1" lang="en-US" altLang="ja-JP" sz="1100" dirty="0">
                          <a:latin typeface="+mn-ea"/>
                          <a:ea typeface="+mn-ea"/>
                        </a:rPr>
                        <a:t>DSC Service Resource </a:t>
                      </a:r>
                      <a:endParaRPr kumimoji="1" lang="ja-JP" altLang="en-US" sz="1100" dirty="0">
                        <a:latin typeface="+mn-ea"/>
                        <a:ea typeface="+mn-ea"/>
                      </a:endParaRPr>
                    </a:p>
                  </a:txBody>
                  <a:tcPr marL="121903" marR="121903" marT="60952" marB="60952"/>
                </a:tc>
                <a:extLst>
                  <a:ext uri="{0D108BD9-81ED-4DB2-BD59-A6C34878D82A}">
                    <a16:rowId xmlns:a16="http://schemas.microsoft.com/office/drawing/2014/main" val="970815998"/>
                  </a:ext>
                </a:extLst>
              </a:tr>
              <a:tr h="320510">
                <a:tc>
                  <a:txBody>
                    <a:bodyPr/>
                    <a:lstStyle/>
                    <a:p>
                      <a:r>
                        <a:rPr kumimoji="1" lang="en-US" altLang="ja-JP" sz="1100" dirty="0">
                          <a:latin typeface="+mn-ea"/>
                          <a:ea typeface="+mn-ea"/>
                        </a:rPr>
                        <a:t>DSC Package Resource </a:t>
                      </a:r>
                      <a:endParaRPr kumimoji="1" lang="ja-JP" altLang="en-US" sz="1100" dirty="0">
                        <a:latin typeface="+mn-ea"/>
                        <a:ea typeface="+mn-ea"/>
                      </a:endParaRPr>
                    </a:p>
                  </a:txBody>
                  <a:tcPr marL="121903" marR="121903" marT="60952" marB="60952"/>
                </a:tc>
                <a:tc>
                  <a:txBody>
                    <a:bodyPr/>
                    <a:lstStyle/>
                    <a:p>
                      <a:r>
                        <a:rPr kumimoji="1" lang="en-US" altLang="ja-JP" sz="1100" dirty="0">
                          <a:latin typeface="+mn-ea"/>
                          <a:ea typeface="+mn-ea"/>
                        </a:rPr>
                        <a:t>DSC User Resource </a:t>
                      </a:r>
                      <a:endParaRPr kumimoji="1" lang="ja-JP" altLang="en-US" sz="1100" dirty="0">
                        <a:latin typeface="+mn-ea"/>
                        <a:ea typeface="+mn-ea"/>
                      </a:endParaRPr>
                    </a:p>
                  </a:txBody>
                  <a:tcPr marL="121903" marR="121903" marT="60952" marB="60952"/>
                </a:tc>
                <a:extLst>
                  <a:ext uri="{0D108BD9-81ED-4DB2-BD59-A6C34878D82A}">
                    <a16:rowId xmlns:a16="http://schemas.microsoft.com/office/drawing/2014/main" val="1358161633"/>
                  </a:ext>
                </a:extLst>
              </a:tr>
            </a:tbl>
          </a:graphicData>
        </a:graphic>
      </p:graphicFrame>
      <p:sp>
        <p:nvSpPr>
          <p:cNvPr id="36" name="正方形/長方形 35"/>
          <p:cNvSpPr/>
          <p:nvPr/>
        </p:nvSpPr>
        <p:spPr>
          <a:xfrm>
            <a:off x="552170" y="2614526"/>
            <a:ext cx="1313180" cy="369332"/>
          </a:xfrm>
          <a:prstGeom prst="rect">
            <a:avLst/>
          </a:prstGeom>
        </p:spPr>
        <p:txBody>
          <a:bodyPr wrap="none">
            <a:spAutoFit/>
          </a:bodyPr>
          <a:lstStyle/>
          <a:p>
            <a:r>
              <a:rPr lang="ja-JP" altLang="en-US" b="1" dirty="0"/>
              <a:t>標準リソース</a:t>
            </a:r>
          </a:p>
        </p:txBody>
      </p:sp>
      <p:sp>
        <p:nvSpPr>
          <p:cNvPr id="37" name="正方形/長方形 36"/>
          <p:cNvSpPr/>
          <p:nvPr/>
        </p:nvSpPr>
        <p:spPr>
          <a:xfrm>
            <a:off x="552170" y="5061105"/>
            <a:ext cx="1757212" cy="369332"/>
          </a:xfrm>
          <a:prstGeom prst="rect">
            <a:avLst/>
          </a:prstGeom>
        </p:spPr>
        <p:txBody>
          <a:bodyPr wrap="none">
            <a:spAutoFit/>
          </a:bodyPr>
          <a:lstStyle/>
          <a:p>
            <a:r>
              <a:rPr lang="ja-JP" altLang="en-US" b="1" dirty="0"/>
              <a:t>追加</a:t>
            </a:r>
            <a:r>
              <a:rPr lang="en-US" altLang="ja-JP" b="1" dirty="0"/>
              <a:t>DSC</a:t>
            </a:r>
            <a:r>
              <a:rPr lang="ja-JP" altLang="en-US" b="1" dirty="0"/>
              <a:t>リソース</a:t>
            </a:r>
          </a:p>
        </p:txBody>
      </p:sp>
      <p:sp>
        <p:nvSpPr>
          <p:cNvPr id="40" name="TextBox 51"/>
          <p:cNvSpPr txBox="1"/>
          <p:nvPr/>
        </p:nvSpPr>
        <p:spPr>
          <a:xfrm>
            <a:off x="502279" y="5428582"/>
            <a:ext cx="5452536" cy="898301"/>
          </a:xfrm>
          <a:prstGeom prst="rect">
            <a:avLst/>
          </a:prstGeom>
          <a:noFill/>
          <a:effectLst/>
          <a:scene3d>
            <a:camera prst="orthographicFront">
              <a:rot lat="0" lon="0" rev="0"/>
            </a:camera>
            <a:lightRig rig="twoPt" dir="tl"/>
          </a:scene3d>
          <a:sp3d prstMaterial="flat"/>
        </p:spPr>
        <p:style>
          <a:lnRef idx="0">
            <a:schemeClr val="accent1"/>
          </a:lnRef>
          <a:fillRef idx="3">
            <a:schemeClr val="accent1"/>
          </a:fillRef>
          <a:effectRef idx="3">
            <a:schemeClr val="accent1"/>
          </a:effectRef>
          <a:fontRef idx="minor">
            <a:schemeClr val="lt1"/>
          </a:fontRef>
        </p:style>
        <p:txBody>
          <a:bodyPr wrap="square" lIns="182845" tIns="182845" rIns="0" bIns="0" anchor="t" anchorCtr="0">
            <a:noAutofit/>
          </a:bodyPr>
          <a:lstStyle>
            <a:defPPr>
              <a:defRPr lang="en-US"/>
            </a:defPPr>
            <a:lvl1pPr algn="ctr">
              <a:lnSpc>
                <a:spcPct val="90000"/>
              </a:lnSpc>
              <a:spcAft>
                <a:spcPts val="600"/>
              </a:spcAft>
              <a:defRPr sz="2400">
                <a:solidFill>
                  <a:srgbClr val="FFFFFF"/>
                </a:solidFill>
                <a:latin typeface="Segoe UI Light"/>
              </a:defRPr>
            </a:lvl1pPr>
          </a:lstStyle>
          <a:p>
            <a:pPr algn="l" defTabSz="914139">
              <a:lnSpc>
                <a:spcPct val="100000"/>
              </a:lnSpc>
              <a:buClr>
                <a:srgbClr val="505050"/>
              </a:buClr>
            </a:pPr>
            <a:r>
              <a:rPr lang="ja-JP" altLang="en-US" sz="1176" dirty="0">
                <a:solidFill>
                  <a:srgbClr val="505050"/>
                </a:solidFill>
                <a:latin typeface="+mn-lt"/>
                <a:cs typeface="Segoe UI  "/>
              </a:rPr>
              <a:t>マイクロソフト </a:t>
            </a:r>
            <a:r>
              <a:rPr lang="en-US" altLang="ja-JP" sz="1176" dirty="0">
                <a:solidFill>
                  <a:srgbClr val="505050"/>
                </a:solidFill>
                <a:latin typeface="+mn-lt"/>
                <a:cs typeface="Segoe UI  "/>
              </a:rPr>
              <a:t>: </a:t>
            </a:r>
            <a:r>
              <a:rPr lang="en-US" altLang="ja-JP" sz="1176" dirty="0">
                <a:solidFill>
                  <a:srgbClr val="505050"/>
                </a:solidFill>
                <a:latin typeface="+mn-lt"/>
                <a:cs typeface="Segoe UI  "/>
                <a:hlinkClick r:id="rId3"/>
              </a:rPr>
              <a:t>https://gallery.technet.microsoft.com/scriptcenter/DSC-Resource-Kit-All-c449312d</a:t>
            </a:r>
            <a:endParaRPr lang="en-US" altLang="ja-JP" sz="1176" dirty="0">
              <a:solidFill>
                <a:srgbClr val="505050"/>
              </a:solidFill>
              <a:latin typeface="+mn-lt"/>
              <a:cs typeface="Segoe UI  "/>
            </a:endParaRPr>
          </a:p>
          <a:p>
            <a:pPr algn="l" defTabSz="914139">
              <a:lnSpc>
                <a:spcPct val="100000"/>
              </a:lnSpc>
              <a:buClr>
                <a:srgbClr val="505050"/>
              </a:buClr>
            </a:pPr>
            <a:r>
              <a:rPr lang="ja-JP" altLang="en-US" sz="1176" dirty="0">
                <a:solidFill>
                  <a:srgbClr val="505050"/>
                </a:solidFill>
                <a:latin typeface="+mn-lt"/>
                <a:cs typeface="Segoe UI  "/>
              </a:rPr>
              <a:t>コミュニティ </a:t>
            </a:r>
            <a:r>
              <a:rPr lang="en-US" altLang="ja-JP" sz="1176" dirty="0">
                <a:solidFill>
                  <a:srgbClr val="505050"/>
                </a:solidFill>
                <a:latin typeface="+mn-lt"/>
                <a:cs typeface="Segoe UI  "/>
              </a:rPr>
              <a:t>: </a:t>
            </a:r>
            <a:r>
              <a:rPr lang="en-US" altLang="ja-JP" sz="1176" dirty="0">
                <a:solidFill>
                  <a:srgbClr val="505050"/>
                </a:solidFill>
                <a:latin typeface="+mn-lt"/>
                <a:cs typeface="Segoe UI  "/>
                <a:hlinkClick r:id="rId4"/>
              </a:rPr>
              <a:t>https://github.com/PowerShellOrg/DSC</a:t>
            </a:r>
            <a:endParaRPr lang="en-US" altLang="ja-JP" sz="1176" dirty="0">
              <a:solidFill>
                <a:srgbClr val="505050"/>
              </a:solidFill>
              <a:latin typeface="+mn-lt"/>
              <a:cs typeface="Segoe UI  "/>
            </a:endParaRPr>
          </a:p>
          <a:p>
            <a:pPr algn="l" defTabSz="914139">
              <a:lnSpc>
                <a:spcPct val="100000"/>
              </a:lnSpc>
              <a:buClr>
                <a:srgbClr val="505050"/>
              </a:buClr>
            </a:pPr>
            <a:r>
              <a:rPr lang="en-US" altLang="ja-JP" sz="1176" dirty="0">
                <a:solidFill>
                  <a:srgbClr val="505050"/>
                </a:solidFill>
                <a:latin typeface="+mn-lt"/>
                <a:cs typeface="Segoe UI  "/>
              </a:rPr>
              <a:t>※ PowerShell </a:t>
            </a:r>
            <a:r>
              <a:rPr lang="ja-JP" altLang="en-US" sz="1176" dirty="0">
                <a:solidFill>
                  <a:srgbClr val="505050"/>
                </a:solidFill>
                <a:latin typeface="+mn-lt"/>
                <a:cs typeface="Segoe UI  "/>
              </a:rPr>
              <a:t>で開発し拡張可能</a:t>
            </a:r>
            <a:endParaRPr lang="en-US" altLang="ja-JP" sz="1176" dirty="0">
              <a:solidFill>
                <a:srgbClr val="505050"/>
              </a:solidFill>
              <a:latin typeface="+mn-lt"/>
              <a:cs typeface="Segoe UI  "/>
            </a:endParaRPr>
          </a:p>
        </p:txBody>
      </p:sp>
    </p:spTree>
    <p:extLst>
      <p:ext uri="{BB962C8B-B14F-4D97-AF65-F5344CB8AC3E}">
        <p14:creationId xmlns:p14="http://schemas.microsoft.com/office/powerpoint/2010/main" val="1267577830"/>
      </p:ext>
    </p:extLst>
  </p:cSld>
  <p:clrMapOvr>
    <a:masterClrMapping/>
  </p:clrMapOvr>
  <p:transition spd="med">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07482" y="2368954"/>
            <a:ext cx="7400107" cy="2285546"/>
          </a:xfrm>
          <a:prstGeom prst="rect">
            <a:avLst/>
          </a:prstGeom>
          <a:noFill/>
        </p:spPr>
        <p:txBody>
          <a:bodyPr vert="horz" wrap="square" lIns="179259" tIns="143407" rIns="179259" bIns="14340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957">
              <a:spcBef>
                <a:spcPts val="0"/>
              </a:spcBef>
              <a:spcAft>
                <a:spcPts val="1765"/>
              </a:spcAft>
              <a:buClr>
                <a:srgbClr val="FFFFFF"/>
              </a:buClr>
              <a:buNone/>
            </a:pPr>
            <a:r>
              <a:rPr lang="ja-JP" altLang="en-US" sz="2353" dirty="0">
                <a:solidFill>
                  <a:schemeClr val="tx1"/>
                </a:solidFill>
              </a:rPr>
              <a:t>状況の可視化と制御</a:t>
            </a:r>
            <a:endParaRPr lang="en-US" sz="2353" dirty="0">
              <a:solidFill>
                <a:schemeClr val="tx1"/>
              </a:solidFill>
            </a:endParaRPr>
          </a:p>
          <a:p>
            <a:pPr marL="0" indent="0" defTabSz="913957">
              <a:spcBef>
                <a:spcPts val="0"/>
              </a:spcBef>
              <a:spcAft>
                <a:spcPts val="1765"/>
              </a:spcAft>
              <a:buClr>
                <a:srgbClr val="FFFFFF"/>
              </a:buClr>
              <a:buNone/>
            </a:pPr>
            <a:r>
              <a:rPr lang="ja-JP" altLang="en-US" sz="2353" dirty="0">
                <a:solidFill>
                  <a:schemeClr val="tx1"/>
                </a:solidFill>
              </a:rPr>
              <a:t>セキュリティ、監視、ポリシー管理を統合</a:t>
            </a:r>
            <a:endParaRPr lang="en-US" sz="2353" dirty="0">
              <a:solidFill>
                <a:schemeClr val="tx1"/>
              </a:solidFill>
            </a:endParaRPr>
          </a:p>
          <a:p>
            <a:pPr marL="0" indent="0" defTabSz="913957">
              <a:spcBef>
                <a:spcPts val="0"/>
              </a:spcBef>
              <a:spcAft>
                <a:spcPts val="1765"/>
              </a:spcAft>
              <a:buClr>
                <a:srgbClr val="FFFFFF"/>
              </a:buClr>
              <a:buNone/>
            </a:pPr>
            <a:r>
              <a:rPr lang="ja-JP" altLang="en-US" sz="2353" dirty="0">
                <a:solidFill>
                  <a:schemeClr val="tx1"/>
                </a:solidFill>
              </a:rPr>
              <a:t>セキュリティリスクの検知とアラート</a:t>
            </a:r>
            <a:endParaRPr lang="en-US" sz="2353" dirty="0">
              <a:solidFill>
                <a:schemeClr val="tx1"/>
              </a:solidFill>
            </a:endParaRPr>
          </a:p>
          <a:p>
            <a:pPr marL="0" indent="0" defTabSz="913957">
              <a:spcBef>
                <a:spcPts val="0"/>
              </a:spcBef>
              <a:spcAft>
                <a:spcPts val="1765"/>
              </a:spcAft>
              <a:buClr>
                <a:srgbClr val="FFFFFF"/>
              </a:buClr>
              <a:buNone/>
              <a:tabLst>
                <a:tab pos="5434342" algn="l"/>
              </a:tabLst>
            </a:pPr>
            <a:r>
              <a:rPr lang="ja-JP" altLang="en-US" sz="2353" dirty="0">
                <a:solidFill>
                  <a:schemeClr val="tx1"/>
                </a:solidFill>
              </a:rPr>
              <a:t>エコシステム</a:t>
            </a:r>
            <a:r>
              <a:rPr lang="en-US" altLang="ja-JP" sz="2353" dirty="0">
                <a:solidFill>
                  <a:schemeClr val="tx1"/>
                </a:solidFill>
              </a:rPr>
              <a:t>: </a:t>
            </a:r>
            <a:r>
              <a:rPr lang="ja-JP" altLang="en-US" sz="2353" dirty="0">
                <a:solidFill>
                  <a:schemeClr val="tx1"/>
                </a:solidFill>
              </a:rPr>
              <a:t>パートナーとの連携</a:t>
            </a:r>
            <a:endParaRPr lang="en-US" sz="2353" dirty="0">
              <a:solidFill>
                <a:schemeClr val="tx1"/>
              </a:solidFill>
            </a:endParaRPr>
          </a:p>
        </p:txBody>
      </p:sp>
      <p:sp>
        <p:nvSpPr>
          <p:cNvPr id="5" name="Title 1"/>
          <p:cNvSpPr txBox="1">
            <a:spLocks/>
          </p:cNvSpPr>
          <p:nvPr/>
        </p:nvSpPr>
        <p:spPr>
          <a:xfrm>
            <a:off x="300580" y="573413"/>
            <a:ext cx="6543284" cy="1608979"/>
          </a:xfrm>
          <a:prstGeom prst="rect">
            <a:avLst/>
          </a:prstGeom>
        </p:spPr>
        <p:txBody>
          <a:bodyPr vert="horz" wrap="square" lIns="179259" tIns="143407" rIns="179259" bIns="14340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175"/>
              </a:spcBef>
            </a:pPr>
            <a:r>
              <a:rPr lang="en-US" sz="4704" dirty="0">
                <a:solidFill>
                  <a:srgbClr val="0072CC"/>
                </a:solidFill>
                <a:latin typeface="Segoe UI Semilight" panose="020B0402040204020203" pitchFamily="34" charset="0"/>
                <a:cs typeface="Segoe UI Semilight" panose="020B0402040204020203" pitchFamily="34" charset="0"/>
              </a:rPr>
              <a:t>Announcing</a:t>
            </a:r>
            <a:r>
              <a:rPr lang="en-US" sz="4704" dirty="0">
                <a:solidFill>
                  <a:srgbClr val="0072CC"/>
                </a:solidFill>
                <a:latin typeface="Segoe UI Light"/>
              </a:rPr>
              <a:t> </a:t>
            </a:r>
            <a:br>
              <a:rPr lang="en-US" sz="4312" dirty="0">
                <a:gradFill>
                  <a:gsLst>
                    <a:gs pos="1250">
                      <a:srgbClr val="FFFFFF"/>
                    </a:gs>
                    <a:gs pos="100000">
                      <a:srgbClr val="FFFFFF"/>
                    </a:gs>
                  </a:gsLst>
                  <a:lin ang="5400000" scaled="0"/>
                </a:gradFill>
                <a:latin typeface="Segoe UI Light"/>
              </a:rPr>
            </a:br>
            <a:r>
              <a:rPr lang="en-US" sz="5293" dirty="0">
                <a:solidFill>
                  <a:schemeClr val="tx1"/>
                </a:solidFill>
                <a:latin typeface="Segoe UI Light"/>
              </a:rPr>
              <a:t>Azure Security Center</a:t>
            </a:r>
          </a:p>
        </p:txBody>
      </p:sp>
      <p:grpSp>
        <p:nvGrpSpPr>
          <p:cNvPr id="96" name="Group 95"/>
          <p:cNvGrpSpPr/>
          <p:nvPr/>
        </p:nvGrpSpPr>
        <p:grpSpPr>
          <a:xfrm>
            <a:off x="12535988" y="925409"/>
            <a:ext cx="1184172" cy="5219067"/>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330"/>
              <a:endParaRPr lang="en-US" sz="1765">
                <a:solidFill>
                  <a:srgbClr val="FFFFFF"/>
                </a:solidFill>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9170" y="543217"/>
            <a:ext cx="3752812" cy="3752812"/>
          </a:xfrm>
          <a:prstGeom prst="rect">
            <a:avLst/>
          </a:prstGeom>
          <a:noFill/>
          <a:ln>
            <a:noFill/>
          </a:ln>
        </p:spPr>
      </p:pic>
      <p:cxnSp>
        <p:nvCxnSpPr>
          <p:cNvPr id="23" name="Straight Connector 22"/>
          <p:cNvCxnSpPr/>
          <p:nvPr/>
        </p:nvCxnSpPr>
        <p:spPr>
          <a:xfrm>
            <a:off x="300581" y="2260830"/>
            <a:ext cx="7064628"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9401" y="5266073"/>
            <a:ext cx="12190271" cy="1153016"/>
            <a:chOff x="883" y="5817892"/>
            <a:chExt cx="12434711" cy="1176136"/>
          </a:xfrm>
        </p:grpSpPr>
        <p:sp>
          <p:nvSpPr>
            <p:cNvPr id="2" name="Rectangle 1"/>
            <p:cNvSpPr/>
            <p:nvPr/>
          </p:nvSpPr>
          <p:spPr bwMode="auto">
            <a:xfrm>
              <a:off x="883" y="5817892"/>
              <a:ext cx="12434711" cy="1176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619588" y="2361451"/>
                  <a:ext cx="3233314" cy="1660550"/>
                </a:xfrm>
                <a:prstGeom prst="rect">
                  <a:avLst/>
                </a:prstGeom>
              </p:spPr>
            </p:pic>
            <p:pic>
              <p:nvPicPr>
                <p:cNvPr id="32" name="Picture 3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6862019" y="3152559"/>
                  <a:ext cx="4857293" cy="519382"/>
                </a:xfrm>
                <a:prstGeom prst="rect">
                  <a:avLst/>
                </a:prstGeom>
              </p:spPr>
            </p:pic>
          </p:grpSp>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76234" y="6185687"/>
                <a:ext cx="1315563" cy="221946"/>
              </a:xfrm>
              <a:prstGeom prst="rect">
                <a:avLst/>
              </a:prstGeom>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34368" y="6687142"/>
                <a:ext cx="1157284" cy="140234"/>
              </a:xfrm>
              <a:prstGeom prst="rect">
                <a:avLst/>
              </a:prstGeom>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31801" y="6087004"/>
                <a:ext cx="741792" cy="391031"/>
              </a:xfrm>
              <a:prstGeom prst="rect">
                <a:avLst/>
              </a:prstGeom>
            </p:spPr>
          </p:pic>
          <p:pic>
            <p:nvPicPr>
              <p:cNvPr id="30" name="Picture 29"/>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46622" y="79839"/>
            <a:ext cx="3378452" cy="4559960"/>
          </a:xfrm>
          <a:prstGeom prst="rect">
            <a:avLst/>
          </a:prstGeom>
        </p:spPr>
      </p:pic>
    </p:spTree>
    <p:extLst>
      <p:ext uri="{BB962C8B-B14F-4D97-AF65-F5344CB8AC3E}">
        <p14:creationId xmlns:p14="http://schemas.microsoft.com/office/powerpoint/2010/main" val="415056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ホームベース 3"/>
          <p:cNvSpPr/>
          <p:nvPr>
            <p:custDataLst>
              <p:tags r:id="rId1"/>
            </p:custDataLst>
          </p:nvPr>
        </p:nvSpPr>
        <p:spPr>
          <a:xfrm>
            <a:off x="-1" y="5581934"/>
            <a:ext cx="12191999" cy="1288423"/>
          </a:xfrm>
          <a:prstGeom prst="homePlate">
            <a:avLst/>
          </a:prstGeom>
          <a:solidFill>
            <a:srgbClr val="00188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dirty="0">
                <a:solidFill>
                  <a:srgbClr val="FFFFFF"/>
                </a:solidFill>
              </a:rPr>
              <a:t>全てに影響するベースアップ</a:t>
            </a:r>
          </a:p>
        </p:txBody>
      </p:sp>
      <p:sp>
        <p:nvSpPr>
          <p:cNvPr id="3" name="ホームベース 2"/>
          <p:cNvSpPr/>
          <p:nvPr>
            <p:custDataLst>
              <p:tags r:id="rId2"/>
            </p:custDataLst>
          </p:nvPr>
        </p:nvSpPr>
        <p:spPr>
          <a:xfrm>
            <a:off x="-2" y="4182170"/>
            <a:ext cx="12191999" cy="1288423"/>
          </a:xfrm>
          <a:prstGeom prst="homePlate">
            <a:avLst/>
          </a:prstGeom>
          <a:solidFill>
            <a:srgbClr val="00188F"/>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5400" dirty="0">
                <a:solidFill>
                  <a:srgbClr val="FFFFFF"/>
                </a:solidFill>
              </a:rPr>
              <a:t>サービス運用</a:t>
            </a:r>
          </a:p>
        </p:txBody>
      </p:sp>
      <p:sp>
        <p:nvSpPr>
          <p:cNvPr id="6" name="ホームベース 5"/>
          <p:cNvSpPr/>
          <p:nvPr>
            <p:custDataLst>
              <p:tags r:id="rId3"/>
            </p:custDataLst>
          </p:nvPr>
        </p:nvSpPr>
        <p:spPr>
          <a:xfrm>
            <a:off x="0" y="2782407"/>
            <a:ext cx="12191999" cy="1288423"/>
          </a:xfrm>
          <a:prstGeom prst="homePlate">
            <a:avLst/>
          </a:prstGeom>
          <a:solidFill>
            <a:srgbClr val="0072C6"/>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5400" dirty="0">
                <a:solidFill>
                  <a:srgbClr val="FFFFFF"/>
                </a:solidFill>
              </a:rPr>
              <a:t>Id as a Services</a:t>
            </a:r>
            <a:endParaRPr lang="ja-JP" altLang="en-US" sz="5400" dirty="0">
              <a:solidFill>
                <a:srgbClr val="FFFFFF"/>
              </a:solidFill>
            </a:endParaRPr>
          </a:p>
        </p:txBody>
      </p:sp>
      <p:sp>
        <p:nvSpPr>
          <p:cNvPr id="2" name="正方形/長方形 1"/>
          <p:cNvSpPr/>
          <p:nvPr>
            <p:custDataLst>
              <p:tags r:id="rId4"/>
            </p:custDataLst>
          </p:nvPr>
        </p:nvSpPr>
        <p:spPr>
          <a:xfrm>
            <a:off x="0" y="4182170"/>
            <a:ext cx="1208314" cy="2688186"/>
          </a:xfrm>
          <a:prstGeom prst="rect">
            <a:avLst/>
          </a:prstGeom>
          <a:solidFill>
            <a:srgbClr val="007233"/>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dirty="0">
                <a:solidFill>
                  <a:srgbClr val="FFFFFF"/>
                </a:solidFill>
              </a:rPr>
              <a:t>IaaS</a:t>
            </a:r>
            <a:endParaRPr lang="ja-JP" altLang="en-US" sz="3600" dirty="0">
              <a:solidFill>
                <a:srgbClr val="FFFFFF"/>
              </a:solidFill>
            </a:endParaRPr>
          </a:p>
        </p:txBody>
      </p:sp>
      <p:sp>
        <p:nvSpPr>
          <p:cNvPr id="7" name="正方形/長方形 6"/>
          <p:cNvSpPr/>
          <p:nvPr>
            <p:custDataLst>
              <p:tags r:id="rId5"/>
            </p:custDataLst>
          </p:nvPr>
        </p:nvSpPr>
        <p:spPr>
          <a:xfrm>
            <a:off x="0" y="2782405"/>
            <a:ext cx="1208314" cy="1288423"/>
          </a:xfrm>
          <a:prstGeom prst="rect">
            <a:avLst/>
          </a:prstGeom>
          <a:solidFill>
            <a:srgbClr val="68217A"/>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3600" dirty="0">
                <a:solidFill>
                  <a:srgbClr val="FFFFFF"/>
                </a:solidFill>
              </a:rPr>
              <a:t>PaaS</a:t>
            </a:r>
            <a:endParaRPr lang="ja-JP" altLang="en-US" sz="3600" dirty="0">
              <a:solidFill>
                <a:srgbClr val="FFFFFF"/>
              </a:solidFill>
            </a:endParaRPr>
          </a:p>
        </p:txBody>
      </p:sp>
    </p:spTree>
    <p:extLst>
      <p:ext uri="{BB962C8B-B14F-4D97-AF65-F5344CB8AC3E}">
        <p14:creationId xmlns:p14="http://schemas.microsoft.com/office/powerpoint/2010/main" val="94232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a:t>2000</a:t>
            </a:r>
            <a:r>
              <a:rPr kumimoji="1" lang="ja-JP" altLang="en-US" dirty="0"/>
              <a:t>年から続く、働く環境</a:t>
            </a:r>
          </a:p>
        </p:txBody>
      </p:sp>
      <p:grpSp>
        <p:nvGrpSpPr>
          <p:cNvPr id="96" name="グループ化 95"/>
          <p:cNvGrpSpPr/>
          <p:nvPr/>
        </p:nvGrpSpPr>
        <p:grpSpPr>
          <a:xfrm>
            <a:off x="1263673" y="2260229"/>
            <a:ext cx="947923" cy="962972"/>
            <a:chOff x="3011541" y="3565407"/>
            <a:chExt cx="834919" cy="834919"/>
          </a:xfrm>
        </p:grpSpPr>
        <p:pic>
          <p:nvPicPr>
            <p:cNvPr id="97" name="図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9715" y="3951686"/>
              <a:ext cx="679044" cy="420284"/>
            </a:xfrm>
            <a:prstGeom prst="rect">
              <a:avLst/>
            </a:prstGeom>
          </p:spPr>
        </p:pic>
        <p:pic>
          <p:nvPicPr>
            <p:cNvPr id="98" name="図 9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11541" y="3565407"/>
              <a:ext cx="834919" cy="834919"/>
            </a:xfrm>
            <a:prstGeom prst="rect">
              <a:avLst/>
            </a:prstGeom>
          </p:spPr>
        </p:pic>
      </p:grpSp>
      <p:sp>
        <p:nvSpPr>
          <p:cNvPr id="99" name="角丸四角形 98"/>
          <p:cNvSpPr/>
          <p:nvPr/>
        </p:nvSpPr>
        <p:spPr>
          <a:xfrm>
            <a:off x="1075983" y="2375115"/>
            <a:ext cx="4319327" cy="3593027"/>
          </a:xfrm>
          <a:prstGeom prst="roundRect">
            <a:avLst/>
          </a:prstGeom>
          <a:noFill/>
          <a:ln w="38100" cap="flat" cmpd="sng" algn="ctr">
            <a:solidFill>
              <a:srgbClr val="7030A0"/>
            </a:solidFill>
            <a:prstDash val="dash"/>
          </a:ln>
          <a:effectLst/>
        </p:spPr>
        <p:txBody>
          <a:bodyPr rot="0" spcFirstLastPara="0" vertOverflow="overflow" horzOverflow="overflow" vert="horz" wrap="square" lIns="91355" tIns="45677" rIns="91355" bIns="45677" numCol="1" spcCol="0" rtlCol="0" fromWordArt="0" anchor="ctr" anchorCtr="0" forceAA="0" compatLnSpc="1">
            <a:prstTxWarp prst="textNoShape">
              <a:avLst/>
            </a:prstTxWarp>
            <a:noAutofit/>
          </a:bodyPr>
          <a:lstStyle/>
          <a:p>
            <a:pPr algn="ctr" defTabSz="914188"/>
            <a:endParaRPr lang="ja-JP" altLang="en-US" sz="1798" kern="0" dirty="0">
              <a:solidFill>
                <a:prstClr val="white"/>
              </a:solidFill>
            </a:endParaRPr>
          </a:p>
        </p:txBody>
      </p:sp>
      <p:grpSp>
        <p:nvGrpSpPr>
          <p:cNvPr id="100" name="Group 28"/>
          <p:cNvGrpSpPr>
            <a:grpSpLocks noChangeAspect="1"/>
          </p:cNvGrpSpPr>
          <p:nvPr/>
        </p:nvGrpSpPr>
        <p:grpSpPr>
          <a:xfrm>
            <a:off x="3617983" y="4539056"/>
            <a:ext cx="791357" cy="564169"/>
            <a:chOff x="1919150" y="3044496"/>
            <a:chExt cx="666391" cy="475141"/>
          </a:xfrm>
          <a:solidFill>
            <a:srgbClr val="0072C6">
              <a:lumMod val="50000"/>
            </a:srgbClr>
          </a:solidFill>
        </p:grpSpPr>
        <p:sp>
          <p:nvSpPr>
            <p:cNvPr id="101"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algn="ctr" defTabSz="914188">
                <a:defRPr/>
              </a:pPr>
              <a:endParaRPr lang="en-US" kern="0" dirty="0">
                <a:solidFill>
                  <a:sysClr val="window" lastClr="FFFFFF"/>
                </a:solidFill>
              </a:endParaRPr>
            </a:p>
          </p:txBody>
        </p:sp>
        <p:sp>
          <p:nvSpPr>
            <p:cNvPr id="102"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algn="ctr" defTabSz="914188">
                <a:defRPr/>
              </a:pPr>
              <a:endParaRPr lang="en-US" kern="0" dirty="0">
                <a:solidFill>
                  <a:sysClr val="window" lastClr="FFFFFF"/>
                </a:solidFill>
              </a:endParaRPr>
            </a:p>
          </p:txBody>
        </p:sp>
        <p:sp>
          <p:nvSpPr>
            <p:cNvPr id="103" name="Rectangle 31"/>
            <p:cNvSpPr/>
            <p:nvPr/>
          </p:nvSpPr>
          <p:spPr>
            <a:xfrm>
              <a:off x="1919446" y="3492205"/>
              <a:ext cx="665798" cy="27432"/>
            </a:xfrm>
            <a:prstGeom prst="rect">
              <a:avLst/>
            </a:prstGeom>
            <a:grpFill/>
            <a:ln w="25400" cap="flat" cmpd="sng" algn="ctr">
              <a:noFill/>
              <a:prstDash val="solid"/>
            </a:ln>
            <a:effectLst/>
          </p:spPr>
          <p:txBody>
            <a:bodyPr rtlCol="0" anchor="ctr"/>
            <a:lstStyle/>
            <a:p>
              <a:pPr algn="ctr" defTabSz="914188">
                <a:defRPr/>
              </a:pPr>
              <a:endParaRPr lang="en-US" kern="0" dirty="0">
                <a:solidFill>
                  <a:sysClr val="window" lastClr="FFFFFF"/>
                </a:solidFill>
              </a:endParaRPr>
            </a:p>
          </p:txBody>
        </p:sp>
      </p:grpSp>
      <p:grpSp>
        <p:nvGrpSpPr>
          <p:cNvPr id="104" name="グループ化 103"/>
          <p:cNvGrpSpPr/>
          <p:nvPr/>
        </p:nvGrpSpPr>
        <p:grpSpPr>
          <a:xfrm>
            <a:off x="1634393" y="1996313"/>
            <a:ext cx="4131397" cy="2859470"/>
            <a:chOff x="6209048" y="2122160"/>
            <a:chExt cx="4131983" cy="2859875"/>
          </a:xfrm>
        </p:grpSpPr>
        <p:sp>
          <p:nvSpPr>
            <p:cNvPr id="105" name="正方形/長方形 104"/>
            <p:cNvSpPr/>
            <p:nvPr/>
          </p:nvSpPr>
          <p:spPr bwMode="auto">
            <a:xfrm>
              <a:off x="7275627" y="228913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06" name="正方形/長方形 105"/>
            <p:cNvSpPr/>
            <p:nvPr/>
          </p:nvSpPr>
          <p:spPr bwMode="auto">
            <a:xfrm>
              <a:off x="7548176" y="229225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07" name="正方形/長方形 106"/>
            <p:cNvSpPr/>
            <p:nvPr/>
          </p:nvSpPr>
          <p:spPr bwMode="auto">
            <a:xfrm>
              <a:off x="7415897" y="213062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08" name="正方形/長方形 107"/>
            <p:cNvSpPr/>
            <p:nvPr/>
          </p:nvSpPr>
          <p:spPr bwMode="auto">
            <a:xfrm>
              <a:off x="7811606" y="228913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09" name="正方形/長方形 108"/>
            <p:cNvSpPr/>
            <p:nvPr/>
          </p:nvSpPr>
          <p:spPr bwMode="auto">
            <a:xfrm>
              <a:off x="7679327" y="212750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0" name="正方形/長方形 109"/>
            <p:cNvSpPr/>
            <p:nvPr/>
          </p:nvSpPr>
          <p:spPr bwMode="auto">
            <a:xfrm>
              <a:off x="8076215" y="228783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1" name="正方形/長方形 110"/>
            <p:cNvSpPr/>
            <p:nvPr/>
          </p:nvSpPr>
          <p:spPr bwMode="auto">
            <a:xfrm>
              <a:off x="7943936" y="2126202"/>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2" name="正方形/長方形 111"/>
            <p:cNvSpPr/>
            <p:nvPr/>
          </p:nvSpPr>
          <p:spPr bwMode="auto">
            <a:xfrm>
              <a:off x="8339645" y="2293180"/>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3" name="正方形/長方形 112"/>
            <p:cNvSpPr/>
            <p:nvPr/>
          </p:nvSpPr>
          <p:spPr bwMode="auto">
            <a:xfrm>
              <a:off x="8207366" y="213154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4" name="正方形/長方形 113"/>
            <p:cNvSpPr/>
            <p:nvPr/>
          </p:nvSpPr>
          <p:spPr bwMode="auto">
            <a:xfrm>
              <a:off x="8604254" y="229212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5" name="正方形/長方形 114"/>
            <p:cNvSpPr/>
            <p:nvPr/>
          </p:nvSpPr>
          <p:spPr bwMode="auto">
            <a:xfrm>
              <a:off x="8471975" y="213049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6" name="正方形/長方形 115"/>
            <p:cNvSpPr/>
            <p:nvPr/>
          </p:nvSpPr>
          <p:spPr bwMode="auto">
            <a:xfrm>
              <a:off x="8867684" y="2297476"/>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7" name="正方形/長方形 116"/>
            <p:cNvSpPr/>
            <p:nvPr/>
          </p:nvSpPr>
          <p:spPr bwMode="auto">
            <a:xfrm>
              <a:off x="8735405" y="2135845"/>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8" name="正方形/長方形 117"/>
            <p:cNvSpPr/>
            <p:nvPr/>
          </p:nvSpPr>
          <p:spPr bwMode="auto">
            <a:xfrm>
              <a:off x="9125629" y="229594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9" name="正方形/長方形 118"/>
            <p:cNvSpPr/>
            <p:nvPr/>
          </p:nvSpPr>
          <p:spPr bwMode="auto">
            <a:xfrm>
              <a:off x="8993350" y="2134316"/>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0" name="正方形/長方形 119"/>
            <p:cNvSpPr/>
            <p:nvPr/>
          </p:nvSpPr>
          <p:spPr bwMode="auto">
            <a:xfrm>
              <a:off x="9389059" y="2301294"/>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1" name="正方形/長方形 120"/>
            <p:cNvSpPr/>
            <p:nvPr/>
          </p:nvSpPr>
          <p:spPr bwMode="auto">
            <a:xfrm>
              <a:off x="9256780" y="213966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2" name="正方形/長方形 121"/>
            <p:cNvSpPr/>
            <p:nvPr/>
          </p:nvSpPr>
          <p:spPr bwMode="auto">
            <a:xfrm>
              <a:off x="9657411" y="2300445"/>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3" name="正方形/長方形 122"/>
            <p:cNvSpPr/>
            <p:nvPr/>
          </p:nvSpPr>
          <p:spPr bwMode="auto">
            <a:xfrm>
              <a:off x="9525132" y="2138814"/>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4" name="正方形/長方形 123"/>
            <p:cNvSpPr/>
            <p:nvPr/>
          </p:nvSpPr>
          <p:spPr bwMode="auto">
            <a:xfrm>
              <a:off x="9920841" y="2305792"/>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5" name="正方形/長方形 124"/>
            <p:cNvSpPr/>
            <p:nvPr/>
          </p:nvSpPr>
          <p:spPr bwMode="auto">
            <a:xfrm>
              <a:off x="9788562" y="2144161"/>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6" name="正方形/長方形 125"/>
            <p:cNvSpPr/>
            <p:nvPr/>
          </p:nvSpPr>
          <p:spPr bwMode="auto">
            <a:xfrm>
              <a:off x="10063650" y="2143652"/>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7" name="正方形/長方形 126"/>
            <p:cNvSpPr/>
            <p:nvPr/>
          </p:nvSpPr>
          <p:spPr bwMode="auto">
            <a:xfrm rot="5400000">
              <a:off x="10131807" y="2360710"/>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8" name="正方形/長方形 127"/>
            <p:cNvSpPr/>
            <p:nvPr/>
          </p:nvSpPr>
          <p:spPr bwMode="auto">
            <a:xfrm rot="5400000">
              <a:off x="9970747" y="2513166"/>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9" name="正方形/長方形 128"/>
            <p:cNvSpPr/>
            <p:nvPr/>
          </p:nvSpPr>
          <p:spPr bwMode="auto">
            <a:xfrm rot="5400000">
              <a:off x="10123147" y="2631261"/>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0" name="正方形/長方形 129"/>
            <p:cNvSpPr/>
            <p:nvPr/>
          </p:nvSpPr>
          <p:spPr bwMode="auto">
            <a:xfrm rot="5400000">
              <a:off x="9968069" y="277602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1" name="正方形/長方形 130"/>
            <p:cNvSpPr/>
            <p:nvPr/>
          </p:nvSpPr>
          <p:spPr bwMode="auto">
            <a:xfrm rot="5400000">
              <a:off x="10120469" y="2894122"/>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2" name="正方形/長方形 131"/>
            <p:cNvSpPr/>
            <p:nvPr/>
          </p:nvSpPr>
          <p:spPr bwMode="auto">
            <a:xfrm rot="5400000">
              <a:off x="9963721" y="30472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3" name="正方形/長方形 132"/>
            <p:cNvSpPr/>
            <p:nvPr/>
          </p:nvSpPr>
          <p:spPr bwMode="auto">
            <a:xfrm rot="5400000">
              <a:off x="10116121" y="316534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4" name="正方形/長方形 133"/>
            <p:cNvSpPr/>
            <p:nvPr/>
          </p:nvSpPr>
          <p:spPr bwMode="auto">
            <a:xfrm rot="5400000">
              <a:off x="9960185" y="331638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5" name="正方形/長方形 134"/>
            <p:cNvSpPr/>
            <p:nvPr/>
          </p:nvSpPr>
          <p:spPr bwMode="auto">
            <a:xfrm rot="5400000">
              <a:off x="10112585" y="343447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6" name="正方形/長方形 135"/>
            <p:cNvSpPr/>
            <p:nvPr/>
          </p:nvSpPr>
          <p:spPr bwMode="auto">
            <a:xfrm rot="5400000">
              <a:off x="9955837" y="358760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7" name="正方形/長方形 136"/>
            <p:cNvSpPr/>
            <p:nvPr/>
          </p:nvSpPr>
          <p:spPr bwMode="auto">
            <a:xfrm rot="5400000">
              <a:off x="10116704" y="3705704"/>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8" name="正方形/長方形 137"/>
            <p:cNvSpPr/>
            <p:nvPr/>
          </p:nvSpPr>
          <p:spPr bwMode="auto">
            <a:xfrm>
              <a:off x="6209048" y="228913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9" name="正方形/長方形 138"/>
            <p:cNvSpPr/>
            <p:nvPr/>
          </p:nvSpPr>
          <p:spPr bwMode="auto">
            <a:xfrm>
              <a:off x="6481597" y="2283791"/>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0" name="正方形/長方形 139"/>
            <p:cNvSpPr/>
            <p:nvPr/>
          </p:nvSpPr>
          <p:spPr bwMode="auto">
            <a:xfrm>
              <a:off x="6349318" y="2122160"/>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1" name="正方形/長方形 140"/>
            <p:cNvSpPr/>
            <p:nvPr/>
          </p:nvSpPr>
          <p:spPr bwMode="auto">
            <a:xfrm>
              <a:off x="6745027" y="228913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2" name="正方形/長方形 141"/>
            <p:cNvSpPr/>
            <p:nvPr/>
          </p:nvSpPr>
          <p:spPr bwMode="auto">
            <a:xfrm>
              <a:off x="6612748" y="212750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3" name="正方形/長方形 142"/>
            <p:cNvSpPr/>
            <p:nvPr/>
          </p:nvSpPr>
          <p:spPr bwMode="auto">
            <a:xfrm>
              <a:off x="7009636" y="228783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4" name="正方形/長方形 143"/>
            <p:cNvSpPr/>
            <p:nvPr/>
          </p:nvSpPr>
          <p:spPr bwMode="auto">
            <a:xfrm>
              <a:off x="6877357" y="2126202"/>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5" name="正方形/長方形 144"/>
            <p:cNvSpPr/>
            <p:nvPr/>
          </p:nvSpPr>
          <p:spPr bwMode="auto">
            <a:xfrm>
              <a:off x="7140787" y="213154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6" name="正方形/長方形 145"/>
            <p:cNvSpPr/>
            <p:nvPr/>
          </p:nvSpPr>
          <p:spPr bwMode="auto">
            <a:xfrm rot="5400000">
              <a:off x="9959354" y="3851601"/>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7" name="正方形/長方形 146"/>
            <p:cNvSpPr/>
            <p:nvPr/>
          </p:nvSpPr>
          <p:spPr bwMode="auto">
            <a:xfrm rot="5400000">
              <a:off x="10111754" y="3969696"/>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8" name="正方形/長方形 147"/>
            <p:cNvSpPr/>
            <p:nvPr/>
          </p:nvSpPr>
          <p:spPr bwMode="auto">
            <a:xfrm rot="5400000">
              <a:off x="9955006" y="412282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9" name="正方形/長方形 148"/>
            <p:cNvSpPr/>
            <p:nvPr/>
          </p:nvSpPr>
          <p:spPr bwMode="auto">
            <a:xfrm rot="5400000">
              <a:off x="10115873" y="4232455"/>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0" name="正方形/長方形 149"/>
            <p:cNvSpPr/>
            <p:nvPr/>
          </p:nvSpPr>
          <p:spPr bwMode="auto">
            <a:xfrm rot="5400000">
              <a:off x="9951470" y="439195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1" name="正方形/長方形 150"/>
            <p:cNvSpPr/>
            <p:nvPr/>
          </p:nvSpPr>
          <p:spPr bwMode="auto">
            <a:xfrm rot="5400000">
              <a:off x="10103870" y="4501585"/>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2" name="正方形/長方形 151"/>
            <p:cNvSpPr/>
            <p:nvPr/>
          </p:nvSpPr>
          <p:spPr bwMode="auto">
            <a:xfrm rot="5400000">
              <a:off x="9947122" y="466318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3" name="正方形/長方形 152"/>
            <p:cNvSpPr/>
            <p:nvPr/>
          </p:nvSpPr>
          <p:spPr bwMode="auto">
            <a:xfrm rot="5400000">
              <a:off x="10107989" y="4772811"/>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grpSp>
      <p:grpSp>
        <p:nvGrpSpPr>
          <p:cNvPr id="154" name="グループ化 153"/>
          <p:cNvGrpSpPr/>
          <p:nvPr/>
        </p:nvGrpSpPr>
        <p:grpSpPr>
          <a:xfrm>
            <a:off x="692381" y="4900570"/>
            <a:ext cx="962191" cy="1360850"/>
            <a:chOff x="1867094" y="5033053"/>
            <a:chExt cx="962328" cy="1361043"/>
          </a:xfrm>
        </p:grpSpPr>
        <p:sp>
          <p:nvSpPr>
            <p:cNvPr id="155" name="正方形/長方形 154"/>
            <p:cNvSpPr/>
            <p:nvPr/>
          </p:nvSpPr>
          <p:spPr bwMode="auto">
            <a:xfrm rot="5400000">
              <a:off x="1976341" y="508843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6" name="正方形/長方形 155"/>
            <p:cNvSpPr/>
            <p:nvPr/>
          </p:nvSpPr>
          <p:spPr bwMode="auto">
            <a:xfrm rot="5400000">
              <a:off x="1819593" y="524156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7" name="正方形/長方形 156"/>
            <p:cNvSpPr/>
            <p:nvPr/>
          </p:nvSpPr>
          <p:spPr bwMode="auto">
            <a:xfrm rot="5400000">
              <a:off x="1980460" y="535119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8" name="正方形/長方形 157"/>
            <p:cNvSpPr/>
            <p:nvPr/>
          </p:nvSpPr>
          <p:spPr bwMode="auto">
            <a:xfrm rot="5400000">
              <a:off x="1816057" y="551069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9" name="正方形/長方形 158"/>
            <p:cNvSpPr/>
            <p:nvPr/>
          </p:nvSpPr>
          <p:spPr bwMode="auto">
            <a:xfrm rot="5400000">
              <a:off x="1968457" y="562032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0" name="正方形/長方形 159"/>
            <p:cNvSpPr/>
            <p:nvPr/>
          </p:nvSpPr>
          <p:spPr bwMode="auto">
            <a:xfrm rot="5400000">
              <a:off x="1811709" y="5781925"/>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1" name="正方形/長方形 160"/>
            <p:cNvSpPr/>
            <p:nvPr/>
          </p:nvSpPr>
          <p:spPr bwMode="auto">
            <a:xfrm rot="5400000">
              <a:off x="1972576" y="58915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2" name="正方形/長方形 161"/>
            <p:cNvSpPr/>
            <p:nvPr/>
          </p:nvSpPr>
          <p:spPr bwMode="auto">
            <a:xfrm>
              <a:off x="1890222" y="623575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3" name="正方形/長方形 162"/>
            <p:cNvSpPr/>
            <p:nvPr/>
          </p:nvSpPr>
          <p:spPr bwMode="auto">
            <a:xfrm>
              <a:off x="2158574" y="6234910"/>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4" name="正方形/長方形 163"/>
            <p:cNvSpPr/>
            <p:nvPr/>
          </p:nvSpPr>
          <p:spPr bwMode="auto">
            <a:xfrm>
              <a:off x="2026295" y="607327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5" name="正方形/長方形 164"/>
            <p:cNvSpPr/>
            <p:nvPr/>
          </p:nvSpPr>
          <p:spPr bwMode="auto">
            <a:xfrm>
              <a:off x="2422004" y="624025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6" name="正方形/長方形 165"/>
            <p:cNvSpPr/>
            <p:nvPr/>
          </p:nvSpPr>
          <p:spPr bwMode="auto">
            <a:xfrm>
              <a:off x="2289725" y="6078626"/>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7" name="正方形/長方形 166"/>
            <p:cNvSpPr/>
            <p:nvPr/>
          </p:nvSpPr>
          <p:spPr bwMode="auto">
            <a:xfrm>
              <a:off x="2564813" y="607811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8" name="正方形/長方形 167"/>
            <p:cNvSpPr/>
            <p:nvPr/>
          </p:nvSpPr>
          <p:spPr bwMode="auto">
            <a:xfrm rot="5400000">
              <a:off x="1812111" y="60569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grpSp>
      <p:sp>
        <p:nvSpPr>
          <p:cNvPr id="169" name="テキスト ボックス 168"/>
          <p:cNvSpPr txBox="1"/>
          <p:nvPr/>
        </p:nvSpPr>
        <p:spPr>
          <a:xfrm>
            <a:off x="1774192" y="2510917"/>
            <a:ext cx="3062775" cy="468972"/>
          </a:xfrm>
          <a:prstGeom prst="rect">
            <a:avLst/>
          </a:prstGeom>
          <a:noFill/>
        </p:spPr>
        <p:txBody>
          <a:bodyPr wrap="square" rtlCol="0">
            <a:spAutoFit/>
          </a:bodyPr>
          <a:lstStyle/>
          <a:p>
            <a:pPr algn="ctr" defTabSz="914188"/>
            <a:r>
              <a:rPr lang="ja-JP" altLang="en-US" sz="2400" dirty="0">
                <a:solidFill>
                  <a:srgbClr val="000000"/>
                </a:solidFill>
                <a:cs typeface="Segoe UI Semilight" panose="020B0402040204020203" pitchFamily="34" charset="0"/>
              </a:rPr>
              <a:t>企業ネットワーク</a:t>
            </a:r>
            <a:endParaRPr lang="en-US" altLang="ja-JP" sz="2400" dirty="0">
              <a:solidFill>
                <a:srgbClr val="000000"/>
              </a:solidFill>
              <a:cs typeface="Segoe UI Semilight" panose="020B0402040204020203" pitchFamily="34" charset="0"/>
            </a:endParaRPr>
          </a:p>
        </p:txBody>
      </p:sp>
      <p:sp>
        <p:nvSpPr>
          <p:cNvPr id="170" name="テキスト ボックス 169"/>
          <p:cNvSpPr txBox="1"/>
          <p:nvPr/>
        </p:nvSpPr>
        <p:spPr>
          <a:xfrm>
            <a:off x="3884582" y="1641455"/>
            <a:ext cx="1876724" cy="343123"/>
          </a:xfrm>
          <a:prstGeom prst="rect">
            <a:avLst/>
          </a:prstGeom>
          <a:noFill/>
        </p:spPr>
        <p:txBody>
          <a:bodyPr wrap="square" rtlCol="0">
            <a:spAutoFit/>
          </a:bodyPr>
          <a:lstStyle/>
          <a:p>
            <a:pPr algn="r" defTabSz="914188"/>
            <a:r>
              <a:rPr lang="ja-JP" altLang="en-US" sz="1598" dirty="0">
                <a:solidFill>
                  <a:srgbClr val="000000"/>
                </a:solidFill>
                <a:cs typeface="Segoe UI Semilight" panose="020B0402040204020203" pitchFamily="34" charset="0"/>
              </a:rPr>
              <a:t>ファイアウォール</a:t>
            </a:r>
            <a:endParaRPr lang="en-US" altLang="ja-JP" sz="1598" dirty="0">
              <a:solidFill>
                <a:srgbClr val="000000"/>
              </a:solidFill>
              <a:cs typeface="Segoe UI Semilight" panose="020B0402040204020203" pitchFamily="34" charset="0"/>
            </a:endParaRPr>
          </a:p>
        </p:txBody>
      </p:sp>
      <p:sp>
        <p:nvSpPr>
          <p:cNvPr id="171" name="左矢印 170"/>
          <p:cNvSpPr/>
          <p:nvPr/>
        </p:nvSpPr>
        <p:spPr bwMode="auto">
          <a:xfrm rot="16200000">
            <a:off x="2961486" y="1578593"/>
            <a:ext cx="437887" cy="442182"/>
          </a:xfrm>
          <a:prstGeom prst="leftArrow">
            <a:avLst/>
          </a:prstGeom>
          <a:solidFill>
            <a:srgbClr val="FF0000"/>
          </a:solidFill>
          <a:ln w="9525" cap="flat" cmpd="sng" algn="ctr">
            <a:noFill/>
            <a:prstDash val="solid"/>
            <a:headEnd type="none" w="med" len="med"/>
            <a:tailEnd type="none" w="med" len="med"/>
          </a:ln>
          <a:effectLst/>
        </p:spPr>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defRPr/>
            </a:pPr>
            <a:endParaRPr lang="ja-JP" altLang="en-US" sz="2200" kern="0" dirty="0">
              <a:gradFill>
                <a:gsLst>
                  <a:gs pos="0">
                    <a:srgbClr val="FFFFFF"/>
                  </a:gs>
                  <a:gs pos="100000">
                    <a:srgbClr val="FFFFFF"/>
                  </a:gs>
                </a:gsLst>
                <a:lin ang="5400000" scaled="0"/>
              </a:gradFill>
              <a:cs typeface="Segoe UI" pitchFamily="34" charset="0"/>
            </a:endParaRPr>
          </a:p>
        </p:txBody>
      </p:sp>
      <p:sp>
        <p:nvSpPr>
          <p:cNvPr id="172" name="テキスト ボックス 171"/>
          <p:cNvSpPr txBox="1"/>
          <p:nvPr/>
        </p:nvSpPr>
        <p:spPr>
          <a:xfrm>
            <a:off x="2331840" y="967817"/>
            <a:ext cx="1701068" cy="593925"/>
          </a:xfrm>
          <a:prstGeom prst="rect">
            <a:avLst/>
          </a:prstGeom>
          <a:noFill/>
          <a:ln>
            <a:solidFill>
              <a:srgbClr val="FF0000"/>
            </a:solidFill>
          </a:ln>
        </p:spPr>
        <p:txBody>
          <a:bodyPr wrap="square" rtlCol="0">
            <a:spAutoFit/>
          </a:bodyPr>
          <a:lstStyle/>
          <a:p>
            <a:pPr defTabSz="914188"/>
            <a:r>
              <a:rPr lang="ja-JP" altLang="en-US" sz="1598" dirty="0">
                <a:solidFill>
                  <a:srgbClr val="00B0F0"/>
                </a:solidFill>
                <a:cs typeface="Segoe UI Semilight" panose="020B0402040204020203" pitchFamily="34" charset="0"/>
              </a:rPr>
              <a:t>これが、これまでの</a:t>
            </a:r>
            <a:br>
              <a:rPr lang="en-US" altLang="ja-JP" sz="1598" dirty="0">
                <a:solidFill>
                  <a:srgbClr val="00B0F0"/>
                </a:solidFill>
                <a:cs typeface="Segoe UI Semilight" panose="020B0402040204020203" pitchFamily="34" charset="0"/>
              </a:rPr>
            </a:br>
            <a:r>
              <a:rPr lang="ja-JP" altLang="en-US" sz="1598" dirty="0">
                <a:solidFill>
                  <a:srgbClr val="00B0F0"/>
                </a:solidFill>
                <a:cs typeface="Segoe UI Semilight" panose="020B0402040204020203" pitchFamily="34" charset="0"/>
              </a:rPr>
              <a:t>セキュリティ境界</a:t>
            </a:r>
            <a:endParaRPr lang="en-US" altLang="ja-JP" sz="1598" dirty="0">
              <a:solidFill>
                <a:srgbClr val="00B0F0"/>
              </a:solidFill>
              <a:cs typeface="Segoe UI Semilight" panose="020B0402040204020203" pitchFamily="34" charset="0"/>
            </a:endParaRPr>
          </a:p>
        </p:txBody>
      </p:sp>
      <p:sp>
        <p:nvSpPr>
          <p:cNvPr id="173" name="Freeform 113"/>
          <p:cNvSpPr>
            <a:spLocks noEditPoints="1"/>
          </p:cNvSpPr>
          <p:nvPr/>
        </p:nvSpPr>
        <p:spPr bwMode="black">
          <a:xfrm>
            <a:off x="1385685" y="4699548"/>
            <a:ext cx="677647" cy="699599"/>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rgbClr val="0072C6"/>
          </a:solidFill>
          <a:ln>
            <a:noFill/>
          </a:ln>
          <a:extLst/>
        </p:spPr>
        <p:txBody>
          <a:bodyPr vert="horz" wrap="square" lIns="91391" tIns="45696" rIns="91391" bIns="45696" numCol="1" anchor="t" anchorCtr="0" compatLnSpc="1">
            <a:prstTxWarp prst="textNoShape">
              <a:avLst/>
            </a:prstTxWarp>
          </a:bodyPr>
          <a:lstStyle/>
          <a:p>
            <a:pPr defTabSz="914188">
              <a:defRPr/>
            </a:pPr>
            <a:endParaRPr lang="en-US" sz="1799" kern="0" dirty="0">
              <a:solidFill>
                <a:srgbClr val="000000"/>
              </a:solidFill>
            </a:endParaRPr>
          </a:p>
        </p:txBody>
      </p:sp>
      <p:sp>
        <p:nvSpPr>
          <p:cNvPr id="174" name="テキスト ボックス 173"/>
          <p:cNvSpPr txBox="1"/>
          <p:nvPr/>
        </p:nvSpPr>
        <p:spPr>
          <a:xfrm>
            <a:off x="2851038" y="2991452"/>
            <a:ext cx="1839927" cy="369332"/>
          </a:xfrm>
          <a:prstGeom prst="rect">
            <a:avLst/>
          </a:prstGeom>
          <a:solidFill>
            <a:srgbClr val="0072C6">
              <a:lumMod val="60000"/>
              <a:lumOff val="40000"/>
            </a:srgbClr>
          </a:solidFill>
        </p:spPr>
        <p:txBody>
          <a:bodyPr wrap="none" lIns="0" tIns="0" rIns="0" bIns="0" rtlCol="0">
            <a:spAutoFit/>
          </a:bodyPr>
          <a:lstStyle/>
          <a:p>
            <a:pPr defTabSz="914188">
              <a:defRPr/>
            </a:pPr>
            <a:r>
              <a:rPr lang="ja-JP" altLang="en-US" sz="2400" kern="0" spc="-70" dirty="0">
                <a:solidFill>
                  <a:srgbClr val="FFFFFF"/>
                </a:solidFill>
              </a:rPr>
              <a:t>決められた場所</a:t>
            </a:r>
          </a:p>
        </p:txBody>
      </p:sp>
      <p:sp>
        <p:nvSpPr>
          <p:cNvPr id="175" name="テキスト ボックス 174"/>
          <p:cNvSpPr txBox="1"/>
          <p:nvPr/>
        </p:nvSpPr>
        <p:spPr>
          <a:xfrm>
            <a:off x="3770872" y="5226425"/>
            <a:ext cx="2177840" cy="369332"/>
          </a:xfrm>
          <a:prstGeom prst="rect">
            <a:avLst/>
          </a:prstGeom>
          <a:solidFill>
            <a:srgbClr val="0072C6">
              <a:lumMod val="60000"/>
              <a:lumOff val="40000"/>
            </a:srgbClr>
          </a:solidFill>
        </p:spPr>
        <p:txBody>
          <a:bodyPr wrap="none" lIns="0" tIns="0" rIns="0" bIns="0" rtlCol="0">
            <a:spAutoFit/>
          </a:bodyPr>
          <a:lstStyle/>
          <a:p>
            <a:pPr defTabSz="914188">
              <a:defRPr/>
            </a:pPr>
            <a:r>
              <a:rPr lang="ja-JP" altLang="en-US" sz="2400" kern="0" spc="-70" dirty="0">
                <a:solidFill>
                  <a:srgbClr val="FFFFFF"/>
                </a:solidFill>
              </a:rPr>
              <a:t>決められたデバイス</a:t>
            </a:r>
          </a:p>
        </p:txBody>
      </p:sp>
      <p:sp>
        <p:nvSpPr>
          <p:cNvPr id="176" name="テキスト ボックス 175"/>
          <p:cNvSpPr txBox="1"/>
          <p:nvPr/>
        </p:nvSpPr>
        <p:spPr>
          <a:xfrm>
            <a:off x="1507112" y="3921447"/>
            <a:ext cx="1839927" cy="369332"/>
          </a:xfrm>
          <a:prstGeom prst="rect">
            <a:avLst/>
          </a:prstGeom>
          <a:solidFill>
            <a:srgbClr val="0072C6">
              <a:lumMod val="60000"/>
              <a:lumOff val="40000"/>
            </a:srgbClr>
          </a:solidFill>
        </p:spPr>
        <p:txBody>
          <a:bodyPr wrap="none" lIns="0" tIns="0" rIns="0" bIns="0" rtlCol="0">
            <a:spAutoFit/>
          </a:bodyPr>
          <a:lstStyle/>
          <a:p>
            <a:pPr defTabSz="914188">
              <a:defRPr/>
            </a:pPr>
            <a:r>
              <a:rPr lang="ja-JP" altLang="en-US" sz="2400" kern="0" spc="-70" dirty="0">
                <a:solidFill>
                  <a:srgbClr val="FFFFFF"/>
                </a:solidFill>
              </a:rPr>
              <a:t>決められた時間</a:t>
            </a:r>
          </a:p>
        </p:txBody>
      </p:sp>
      <p:grpSp>
        <p:nvGrpSpPr>
          <p:cNvPr id="177" name="Group 28"/>
          <p:cNvGrpSpPr>
            <a:grpSpLocks noChangeAspect="1"/>
          </p:cNvGrpSpPr>
          <p:nvPr/>
        </p:nvGrpSpPr>
        <p:grpSpPr>
          <a:xfrm>
            <a:off x="4026364" y="3893443"/>
            <a:ext cx="791357" cy="564169"/>
            <a:chOff x="1919150" y="3044496"/>
            <a:chExt cx="666391" cy="475141"/>
          </a:xfrm>
          <a:solidFill>
            <a:srgbClr val="0072C6">
              <a:lumMod val="50000"/>
            </a:srgbClr>
          </a:solidFill>
        </p:grpSpPr>
        <p:sp>
          <p:nvSpPr>
            <p:cNvPr id="178"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algn="ctr" defTabSz="914188">
                <a:defRPr/>
              </a:pPr>
              <a:endParaRPr lang="en-US" kern="0" dirty="0">
                <a:solidFill>
                  <a:sysClr val="window" lastClr="FFFFFF"/>
                </a:solidFill>
              </a:endParaRPr>
            </a:p>
          </p:txBody>
        </p:sp>
        <p:sp>
          <p:nvSpPr>
            <p:cNvPr id="179"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algn="ctr" defTabSz="914188">
                <a:defRPr/>
              </a:pPr>
              <a:endParaRPr lang="en-US" kern="0" dirty="0">
                <a:solidFill>
                  <a:sysClr val="window" lastClr="FFFFFF"/>
                </a:solidFill>
              </a:endParaRPr>
            </a:p>
          </p:txBody>
        </p:sp>
        <p:sp>
          <p:nvSpPr>
            <p:cNvPr id="180" name="Rectangle 31"/>
            <p:cNvSpPr/>
            <p:nvPr/>
          </p:nvSpPr>
          <p:spPr>
            <a:xfrm>
              <a:off x="1919446" y="3492205"/>
              <a:ext cx="665798" cy="27432"/>
            </a:xfrm>
            <a:prstGeom prst="rect">
              <a:avLst/>
            </a:prstGeom>
            <a:grpFill/>
            <a:ln w="25400" cap="flat" cmpd="sng" algn="ctr">
              <a:noFill/>
              <a:prstDash val="solid"/>
            </a:ln>
            <a:effectLst/>
          </p:spPr>
          <p:txBody>
            <a:bodyPr rtlCol="0" anchor="ctr"/>
            <a:lstStyle/>
            <a:p>
              <a:pPr algn="ctr" defTabSz="914188">
                <a:defRPr/>
              </a:pPr>
              <a:endParaRPr lang="en-US" kern="0" dirty="0">
                <a:solidFill>
                  <a:sysClr val="window" lastClr="FFFFFF"/>
                </a:solidFill>
              </a:endParaRPr>
            </a:p>
          </p:txBody>
        </p:sp>
      </p:grpSp>
      <p:grpSp>
        <p:nvGrpSpPr>
          <p:cNvPr id="181" name="Group 28"/>
          <p:cNvGrpSpPr>
            <a:grpSpLocks noChangeAspect="1"/>
          </p:cNvGrpSpPr>
          <p:nvPr/>
        </p:nvGrpSpPr>
        <p:grpSpPr>
          <a:xfrm>
            <a:off x="4441291" y="4543820"/>
            <a:ext cx="791357" cy="564169"/>
            <a:chOff x="1919150" y="3044496"/>
            <a:chExt cx="666391" cy="475141"/>
          </a:xfrm>
          <a:solidFill>
            <a:srgbClr val="0072C6">
              <a:lumMod val="50000"/>
            </a:srgbClr>
          </a:solidFill>
        </p:grpSpPr>
        <p:sp>
          <p:nvSpPr>
            <p:cNvPr id="182"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grpFill/>
            <a:ln w="25400" cap="flat" cmpd="sng" algn="ctr">
              <a:noFill/>
              <a:prstDash val="solid"/>
            </a:ln>
            <a:effectLst/>
          </p:spPr>
          <p:txBody>
            <a:bodyPr rtlCol="0" anchor="ctr"/>
            <a:lstStyle/>
            <a:p>
              <a:pPr algn="ctr" defTabSz="914188">
                <a:defRPr/>
              </a:pPr>
              <a:endParaRPr lang="en-US" kern="0" dirty="0">
                <a:solidFill>
                  <a:sysClr val="window" lastClr="FFFFFF"/>
                </a:solidFill>
              </a:endParaRPr>
            </a:p>
          </p:txBody>
        </p:sp>
        <p:sp>
          <p:nvSpPr>
            <p:cNvPr id="183"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grpFill/>
            <a:ln w="25400" cap="flat" cmpd="sng" algn="ctr">
              <a:noFill/>
              <a:prstDash val="solid"/>
            </a:ln>
            <a:effectLst/>
          </p:spPr>
          <p:txBody>
            <a:bodyPr rtlCol="0" anchor="ctr"/>
            <a:lstStyle/>
            <a:p>
              <a:pPr algn="ctr" defTabSz="914188">
                <a:defRPr/>
              </a:pPr>
              <a:endParaRPr lang="en-US" kern="0" dirty="0">
                <a:solidFill>
                  <a:sysClr val="window" lastClr="FFFFFF"/>
                </a:solidFill>
              </a:endParaRPr>
            </a:p>
          </p:txBody>
        </p:sp>
        <p:sp>
          <p:nvSpPr>
            <p:cNvPr id="184" name="Rectangle 31"/>
            <p:cNvSpPr/>
            <p:nvPr/>
          </p:nvSpPr>
          <p:spPr>
            <a:xfrm>
              <a:off x="1919446" y="3492205"/>
              <a:ext cx="665798" cy="27432"/>
            </a:xfrm>
            <a:prstGeom prst="rect">
              <a:avLst/>
            </a:prstGeom>
            <a:grpFill/>
            <a:ln w="25400" cap="flat" cmpd="sng" algn="ctr">
              <a:noFill/>
              <a:prstDash val="solid"/>
            </a:ln>
            <a:effectLst/>
          </p:spPr>
          <p:txBody>
            <a:bodyPr rtlCol="0" anchor="ctr"/>
            <a:lstStyle/>
            <a:p>
              <a:pPr algn="ctr" defTabSz="914188">
                <a:defRPr/>
              </a:pPr>
              <a:endParaRPr lang="en-US" kern="0" dirty="0">
                <a:solidFill>
                  <a:sysClr val="window" lastClr="FFFFFF"/>
                </a:solidFill>
              </a:endParaRPr>
            </a:p>
          </p:txBody>
        </p:sp>
      </p:grpSp>
      <p:pic>
        <p:nvPicPr>
          <p:cNvPr id="18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511095" y="4610776"/>
            <a:ext cx="752928" cy="1138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正方形/長方形 185"/>
          <p:cNvSpPr/>
          <p:nvPr/>
        </p:nvSpPr>
        <p:spPr bwMode="auto">
          <a:xfrm>
            <a:off x="6410457" y="1609650"/>
            <a:ext cx="5110290" cy="4275399"/>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ja-JP" altLang="en-US" sz="2200" dirty="0">
              <a:gradFill>
                <a:gsLst>
                  <a:gs pos="0">
                    <a:srgbClr val="FFFFFF"/>
                  </a:gs>
                  <a:gs pos="100000">
                    <a:srgbClr val="FFFFFF"/>
                  </a:gs>
                </a:gsLst>
                <a:lin ang="5400000" scaled="0"/>
              </a:gradFill>
              <a:cs typeface="Segoe UI" pitchFamily="34" charset="0"/>
            </a:endParaRPr>
          </a:p>
        </p:txBody>
      </p:sp>
      <p:sp>
        <p:nvSpPr>
          <p:cNvPr id="187" name="テキスト ボックス 186"/>
          <p:cNvSpPr txBox="1"/>
          <p:nvPr/>
        </p:nvSpPr>
        <p:spPr>
          <a:xfrm>
            <a:off x="6622184" y="1747658"/>
            <a:ext cx="4725333" cy="4047136"/>
          </a:xfrm>
          <a:prstGeom prst="rect">
            <a:avLst/>
          </a:prstGeom>
          <a:noFill/>
        </p:spPr>
        <p:txBody>
          <a:bodyPr wrap="square" rtlCol="0">
            <a:spAutoFit/>
          </a:bodyPr>
          <a:lstStyle/>
          <a:p>
            <a:pPr algn="ctr"/>
            <a:r>
              <a:rPr lang="ja-JP" altLang="en-US" sz="2400" dirty="0">
                <a:cs typeface="Meiryo UI" panose="020B0604030504040204" pitchFamily="50" charset="-128"/>
              </a:rPr>
              <a:t>これまで、私たちは、</a:t>
            </a:r>
            <a:endParaRPr lang="en-US" altLang="ja-JP" sz="2400" dirty="0">
              <a:cs typeface="Meiryo UI" panose="020B0604030504040204" pitchFamily="50" charset="-128"/>
            </a:endParaRPr>
          </a:p>
          <a:p>
            <a:pPr algn="ctr"/>
            <a:br>
              <a:rPr lang="en-US" altLang="ja-JP" sz="2400" dirty="0">
                <a:cs typeface="Meiryo UI" panose="020B0604030504040204" pitchFamily="50" charset="-128"/>
              </a:rPr>
            </a:br>
            <a:r>
              <a:rPr lang="ja-JP" altLang="en-US" sz="2400" dirty="0">
                <a:cs typeface="Meiryo UI" panose="020B0604030504040204" pitchFamily="50" charset="-128"/>
              </a:rPr>
              <a:t>ファイアウォールで守られた</a:t>
            </a:r>
            <a:br>
              <a:rPr lang="en-US" altLang="ja-JP" sz="2400" dirty="0">
                <a:cs typeface="Meiryo UI" panose="020B0604030504040204" pitchFamily="50" charset="-128"/>
              </a:rPr>
            </a:br>
            <a:r>
              <a:rPr lang="ja-JP" altLang="en-US" sz="2800" b="1" dirty="0">
                <a:solidFill>
                  <a:srgbClr val="FF0000"/>
                </a:solidFill>
                <a:cs typeface="Meiryo UI" panose="020B0604030504040204" pitchFamily="50" charset="-128"/>
              </a:rPr>
              <a:t>決められた場所</a:t>
            </a:r>
            <a:r>
              <a:rPr lang="ja-JP" altLang="en-US" sz="2400" dirty="0">
                <a:solidFill>
                  <a:srgbClr val="FF0000"/>
                </a:solidFill>
                <a:cs typeface="Meiryo UI" panose="020B0604030504040204" pitchFamily="50" charset="-128"/>
              </a:rPr>
              <a:t> </a:t>
            </a:r>
            <a:r>
              <a:rPr lang="ja-JP" altLang="en-US" sz="2400" dirty="0">
                <a:cs typeface="Meiryo UI" panose="020B0604030504040204" pitchFamily="50" charset="-128"/>
              </a:rPr>
              <a:t>で、</a:t>
            </a:r>
            <a:br>
              <a:rPr lang="en-US" altLang="ja-JP" sz="2400" dirty="0">
                <a:cs typeface="Meiryo UI" panose="020B0604030504040204" pitchFamily="50" charset="-128"/>
              </a:rPr>
            </a:br>
            <a:br>
              <a:rPr lang="en-US" altLang="ja-JP" sz="2400" dirty="0">
                <a:cs typeface="Meiryo UI" panose="020B0604030504040204" pitchFamily="50" charset="-128"/>
              </a:rPr>
            </a:br>
            <a:r>
              <a:rPr lang="ja-JP" altLang="en-US" sz="2400" dirty="0">
                <a:cs typeface="Meiryo UI" panose="020B0604030504040204" pitchFamily="50" charset="-128"/>
              </a:rPr>
              <a:t>会社が用意した、</a:t>
            </a:r>
            <a:br>
              <a:rPr lang="en-US" altLang="ja-JP" sz="2400" dirty="0">
                <a:cs typeface="Meiryo UI" panose="020B0604030504040204" pitchFamily="50" charset="-128"/>
              </a:rPr>
            </a:br>
            <a:r>
              <a:rPr lang="ja-JP" altLang="en-US" sz="2800" b="1" dirty="0">
                <a:solidFill>
                  <a:srgbClr val="FF0000"/>
                </a:solidFill>
                <a:cs typeface="Meiryo UI" panose="020B0604030504040204" pitchFamily="50" charset="-128"/>
              </a:rPr>
              <a:t>決められたデバイス </a:t>
            </a:r>
            <a:r>
              <a:rPr lang="ja-JP" altLang="en-US" sz="2400" dirty="0">
                <a:cs typeface="Meiryo UI" panose="020B0604030504040204" pitchFamily="50" charset="-128"/>
              </a:rPr>
              <a:t>を使用して、</a:t>
            </a:r>
            <a:br>
              <a:rPr lang="en-US" altLang="ja-JP" sz="2400" dirty="0">
                <a:cs typeface="Meiryo UI" panose="020B0604030504040204" pitchFamily="50" charset="-128"/>
              </a:rPr>
            </a:br>
            <a:br>
              <a:rPr lang="en-US" altLang="ja-JP" sz="2400" dirty="0">
                <a:cs typeface="Meiryo UI" panose="020B0604030504040204" pitchFamily="50" charset="-128"/>
              </a:rPr>
            </a:br>
            <a:r>
              <a:rPr lang="ja-JP" altLang="en-US" sz="2800" b="1" dirty="0">
                <a:solidFill>
                  <a:srgbClr val="FF0000"/>
                </a:solidFill>
                <a:cs typeface="Meiryo UI" panose="020B0604030504040204" pitchFamily="50" charset="-128"/>
              </a:rPr>
              <a:t>決められた時間 </a:t>
            </a:r>
            <a:r>
              <a:rPr lang="ja-JP" altLang="en-US" sz="2400" dirty="0">
                <a:cs typeface="Meiryo UI" panose="020B0604030504040204" pitchFamily="50" charset="-128"/>
              </a:rPr>
              <a:t>に、</a:t>
            </a:r>
            <a:br>
              <a:rPr lang="en-US" altLang="ja-JP" sz="2400" dirty="0">
                <a:cs typeface="Meiryo UI" panose="020B0604030504040204" pitchFamily="50" charset="-128"/>
              </a:rPr>
            </a:br>
            <a:r>
              <a:rPr lang="ja-JP" altLang="en-US" sz="2400" dirty="0">
                <a:cs typeface="Meiryo UI" panose="020B0604030504040204" pitchFamily="50" charset="-128"/>
              </a:rPr>
              <a:t>業務を行ってきました。</a:t>
            </a:r>
          </a:p>
        </p:txBody>
      </p:sp>
      <p:sp>
        <p:nvSpPr>
          <p:cNvPr id="188" name="テキスト ボックス 187"/>
          <p:cNvSpPr txBox="1"/>
          <p:nvPr/>
        </p:nvSpPr>
        <p:spPr>
          <a:xfrm>
            <a:off x="3101358" y="3312528"/>
            <a:ext cx="1330368" cy="374793"/>
          </a:xfrm>
          <a:prstGeom prst="rect">
            <a:avLst/>
          </a:prstGeom>
          <a:noFill/>
        </p:spPr>
        <p:txBody>
          <a:bodyPr wrap="none" rtlCol="0">
            <a:spAutoFit/>
          </a:bodyPr>
          <a:lstStyle/>
          <a:p>
            <a:r>
              <a:rPr lang="en-US" altLang="ja-JP" dirty="0"/>
              <a:t>Fixed</a:t>
            </a:r>
            <a:r>
              <a:rPr lang="ja-JP" altLang="en-US" dirty="0"/>
              <a:t> </a:t>
            </a:r>
            <a:r>
              <a:rPr lang="en-US" altLang="ja-JP" dirty="0"/>
              <a:t>Place</a:t>
            </a:r>
            <a:endParaRPr lang="ja-JP" altLang="en-US" dirty="0"/>
          </a:p>
        </p:txBody>
      </p:sp>
      <p:sp>
        <p:nvSpPr>
          <p:cNvPr id="189" name="テキスト ボックス 188"/>
          <p:cNvSpPr txBox="1"/>
          <p:nvPr/>
        </p:nvSpPr>
        <p:spPr>
          <a:xfrm>
            <a:off x="1746720" y="4292968"/>
            <a:ext cx="1271310" cy="369332"/>
          </a:xfrm>
          <a:prstGeom prst="rect">
            <a:avLst/>
          </a:prstGeom>
          <a:noFill/>
        </p:spPr>
        <p:txBody>
          <a:bodyPr wrap="none" rtlCol="0">
            <a:spAutoFit/>
          </a:bodyPr>
          <a:lstStyle/>
          <a:p>
            <a:r>
              <a:rPr lang="en-US" altLang="ja-JP" dirty="0"/>
              <a:t>Fixed</a:t>
            </a:r>
            <a:r>
              <a:rPr lang="ja-JP" altLang="en-US" dirty="0"/>
              <a:t> </a:t>
            </a:r>
            <a:r>
              <a:rPr lang="en-US" altLang="ja-JP" dirty="0"/>
              <a:t>Time</a:t>
            </a:r>
            <a:endParaRPr lang="ja-JP" altLang="en-US" dirty="0"/>
          </a:p>
        </p:txBody>
      </p:sp>
      <p:sp>
        <p:nvSpPr>
          <p:cNvPr id="190" name="テキスト ボックス 189"/>
          <p:cNvSpPr txBox="1"/>
          <p:nvPr/>
        </p:nvSpPr>
        <p:spPr>
          <a:xfrm>
            <a:off x="4101005" y="5641683"/>
            <a:ext cx="1479426" cy="374793"/>
          </a:xfrm>
          <a:prstGeom prst="rect">
            <a:avLst/>
          </a:prstGeom>
          <a:solidFill>
            <a:schemeClr val="bg1">
              <a:alpha val="70000"/>
            </a:schemeClr>
          </a:solidFill>
        </p:spPr>
        <p:txBody>
          <a:bodyPr wrap="none" rtlCol="0">
            <a:spAutoFit/>
          </a:bodyPr>
          <a:lstStyle/>
          <a:p>
            <a:r>
              <a:rPr lang="en-US" altLang="ja-JP" dirty="0"/>
              <a:t>Fixed</a:t>
            </a:r>
            <a:r>
              <a:rPr lang="ja-JP" altLang="en-US" dirty="0"/>
              <a:t> </a:t>
            </a:r>
            <a:r>
              <a:rPr lang="en-US" altLang="ja-JP" dirty="0"/>
              <a:t>Device</a:t>
            </a:r>
            <a:endParaRPr lang="ja-JP" altLang="en-US" dirty="0"/>
          </a:p>
        </p:txBody>
      </p:sp>
    </p:spTree>
    <p:extLst>
      <p:ext uri="{BB962C8B-B14F-4D97-AF65-F5344CB8AC3E}">
        <p14:creationId xmlns:p14="http://schemas.microsoft.com/office/powerpoint/2010/main" val="323551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グループ化 144"/>
          <p:cNvGrpSpPr/>
          <p:nvPr/>
        </p:nvGrpSpPr>
        <p:grpSpPr>
          <a:xfrm flipH="1" flipV="1">
            <a:off x="4022270" y="3945951"/>
            <a:ext cx="962191" cy="1360850"/>
            <a:chOff x="1867094" y="5033053"/>
            <a:chExt cx="962328" cy="1361043"/>
          </a:xfrm>
        </p:grpSpPr>
        <p:sp>
          <p:nvSpPr>
            <p:cNvPr id="146" name="正方形/長方形 145"/>
            <p:cNvSpPr/>
            <p:nvPr/>
          </p:nvSpPr>
          <p:spPr bwMode="auto">
            <a:xfrm rot="5400000">
              <a:off x="1976341" y="508843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7" name="正方形/長方形 146"/>
            <p:cNvSpPr/>
            <p:nvPr/>
          </p:nvSpPr>
          <p:spPr bwMode="auto">
            <a:xfrm rot="5400000">
              <a:off x="1819593" y="524156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8" name="正方形/長方形 147"/>
            <p:cNvSpPr/>
            <p:nvPr/>
          </p:nvSpPr>
          <p:spPr bwMode="auto">
            <a:xfrm rot="5400000">
              <a:off x="1980460" y="535119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9" name="正方形/長方形 148"/>
            <p:cNvSpPr/>
            <p:nvPr/>
          </p:nvSpPr>
          <p:spPr bwMode="auto">
            <a:xfrm rot="5400000">
              <a:off x="1816057" y="551069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0" name="正方形/長方形 149"/>
            <p:cNvSpPr/>
            <p:nvPr/>
          </p:nvSpPr>
          <p:spPr bwMode="auto">
            <a:xfrm rot="5400000">
              <a:off x="1968457" y="562032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1" name="正方形/長方形 150"/>
            <p:cNvSpPr/>
            <p:nvPr/>
          </p:nvSpPr>
          <p:spPr bwMode="auto">
            <a:xfrm rot="5400000">
              <a:off x="1811709" y="5781925"/>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2" name="正方形/長方形 151"/>
            <p:cNvSpPr/>
            <p:nvPr/>
          </p:nvSpPr>
          <p:spPr bwMode="auto">
            <a:xfrm rot="5400000">
              <a:off x="1972576" y="58915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3" name="正方形/長方形 152"/>
            <p:cNvSpPr/>
            <p:nvPr/>
          </p:nvSpPr>
          <p:spPr bwMode="auto">
            <a:xfrm>
              <a:off x="1890222" y="623575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4" name="正方形/長方形 153"/>
            <p:cNvSpPr/>
            <p:nvPr/>
          </p:nvSpPr>
          <p:spPr bwMode="auto">
            <a:xfrm>
              <a:off x="2158574" y="6234910"/>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5" name="正方形/長方形 154"/>
            <p:cNvSpPr/>
            <p:nvPr/>
          </p:nvSpPr>
          <p:spPr bwMode="auto">
            <a:xfrm>
              <a:off x="2026295" y="607327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6" name="正方形/長方形 155"/>
            <p:cNvSpPr/>
            <p:nvPr/>
          </p:nvSpPr>
          <p:spPr bwMode="auto">
            <a:xfrm>
              <a:off x="2422004" y="624025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7" name="正方形/長方形 156"/>
            <p:cNvSpPr/>
            <p:nvPr/>
          </p:nvSpPr>
          <p:spPr bwMode="auto">
            <a:xfrm>
              <a:off x="2289725" y="6078626"/>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8" name="正方形/長方形 157"/>
            <p:cNvSpPr/>
            <p:nvPr/>
          </p:nvSpPr>
          <p:spPr bwMode="auto">
            <a:xfrm>
              <a:off x="2564813" y="607811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9" name="正方形/長方形 158"/>
            <p:cNvSpPr/>
            <p:nvPr/>
          </p:nvSpPr>
          <p:spPr bwMode="auto">
            <a:xfrm rot="5400000">
              <a:off x="1812111" y="60569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grpSp>
      <p:grpSp>
        <p:nvGrpSpPr>
          <p:cNvPr id="130" name="グループ化 129"/>
          <p:cNvGrpSpPr/>
          <p:nvPr/>
        </p:nvGrpSpPr>
        <p:grpSpPr>
          <a:xfrm>
            <a:off x="1821170" y="5458479"/>
            <a:ext cx="962191" cy="1360850"/>
            <a:chOff x="1867094" y="5033053"/>
            <a:chExt cx="962328" cy="1361043"/>
          </a:xfrm>
        </p:grpSpPr>
        <p:sp>
          <p:nvSpPr>
            <p:cNvPr id="131" name="正方形/長方形 130"/>
            <p:cNvSpPr/>
            <p:nvPr/>
          </p:nvSpPr>
          <p:spPr bwMode="auto">
            <a:xfrm rot="5400000">
              <a:off x="1976341" y="508843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2" name="正方形/長方形 131"/>
            <p:cNvSpPr/>
            <p:nvPr/>
          </p:nvSpPr>
          <p:spPr bwMode="auto">
            <a:xfrm rot="5400000">
              <a:off x="1819593" y="524156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3" name="正方形/長方形 132"/>
            <p:cNvSpPr/>
            <p:nvPr/>
          </p:nvSpPr>
          <p:spPr bwMode="auto">
            <a:xfrm rot="5400000">
              <a:off x="1980460" y="535119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4" name="正方形/長方形 133"/>
            <p:cNvSpPr/>
            <p:nvPr/>
          </p:nvSpPr>
          <p:spPr bwMode="auto">
            <a:xfrm rot="5400000">
              <a:off x="1816057" y="551069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5" name="正方形/長方形 134"/>
            <p:cNvSpPr/>
            <p:nvPr/>
          </p:nvSpPr>
          <p:spPr bwMode="auto">
            <a:xfrm rot="5400000">
              <a:off x="1968457" y="562032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6" name="正方形/長方形 135"/>
            <p:cNvSpPr/>
            <p:nvPr/>
          </p:nvSpPr>
          <p:spPr bwMode="auto">
            <a:xfrm rot="5400000">
              <a:off x="1811709" y="5781925"/>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7" name="正方形/長方形 136"/>
            <p:cNvSpPr/>
            <p:nvPr/>
          </p:nvSpPr>
          <p:spPr bwMode="auto">
            <a:xfrm rot="5400000">
              <a:off x="1972576" y="58915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8" name="正方形/長方形 137"/>
            <p:cNvSpPr/>
            <p:nvPr/>
          </p:nvSpPr>
          <p:spPr bwMode="auto">
            <a:xfrm>
              <a:off x="1890222" y="623575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9" name="正方形/長方形 138"/>
            <p:cNvSpPr/>
            <p:nvPr/>
          </p:nvSpPr>
          <p:spPr bwMode="auto">
            <a:xfrm>
              <a:off x="2158574" y="6234910"/>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0" name="正方形/長方形 139"/>
            <p:cNvSpPr/>
            <p:nvPr/>
          </p:nvSpPr>
          <p:spPr bwMode="auto">
            <a:xfrm>
              <a:off x="2026295" y="607327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1" name="正方形/長方形 140"/>
            <p:cNvSpPr/>
            <p:nvPr/>
          </p:nvSpPr>
          <p:spPr bwMode="auto">
            <a:xfrm>
              <a:off x="2422004" y="624025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2" name="正方形/長方形 141"/>
            <p:cNvSpPr/>
            <p:nvPr/>
          </p:nvSpPr>
          <p:spPr bwMode="auto">
            <a:xfrm>
              <a:off x="2289725" y="6078626"/>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3" name="正方形/長方形 142"/>
            <p:cNvSpPr/>
            <p:nvPr/>
          </p:nvSpPr>
          <p:spPr bwMode="auto">
            <a:xfrm>
              <a:off x="2564813" y="607811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4" name="正方形/長方形 143"/>
            <p:cNvSpPr/>
            <p:nvPr/>
          </p:nvSpPr>
          <p:spPr bwMode="auto">
            <a:xfrm rot="5400000">
              <a:off x="1812111" y="60569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grpSp>
      <p:sp>
        <p:nvSpPr>
          <p:cNvPr id="2" name="タイトル 1"/>
          <p:cNvSpPr>
            <a:spLocks noGrp="1"/>
          </p:cNvSpPr>
          <p:nvPr>
            <p:ph type="title"/>
          </p:nvPr>
        </p:nvSpPr>
        <p:spPr/>
        <p:txBody>
          <a:bodyPr/>
          <a:lstStyle/>
          <a:p>
            <a:r>
              <a:rPr lang="ja-JP" altLang="en-US" dirty="0"/>
              <a:t>今</a:t>
            </a:r>
            <a:r>
              <a:rPr kumimoji="1" lang="ja-JP" altLang="en-US" dirty="0"/>
              <a:t>の働く環境</a:t>
            </a:r>
          </a:p>
        </p:txBody>
      </p:sp>
      <p:sp>
        <p:nvSpPr>
          <p:cNvPr id="4" name="円/楕円 151"/>
          <p:cNvSpPr/>
          <p:nvPr/>
        </p:nvSpPr>
        <p:spPr>
          <a:xfrm>
            <a:off x="8026587" y="5098284"/>
            <a:ext cx="1270625" cy="324378"/>
          </a:xfrm>
          <a:prstGeom prst="ellipse">
            <a:avLst/>
          </a:prstGeom>
          <a:solidFill>
            <a:srgbClr val="DEFEDA"/>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solidFill>
                <a:schemeClr val="tx1"/>
              </a:solidFill>
            </a:endParaRPr>
          </a:p>
        </p:txBody>
      </p:sp>
      <p:pic>
        <p:nvPicPr>
          <p:cNvPr id="5" name="Picture 5" descr="C:\Users\Administrator\Dropbox\Work\画像素材\JPN_20120907_002_パソコン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387" y="4535815"/>
            <a:ext cx="936422" cy="954497"/>
          </a:xfrm>
          <a:prstGeom prst="rect">
            <a:avLst/>
          </a:prstGeom>
          <a:noFill/>
          <a:extLst>
            <a:ext uri="{909E8E84-426E-40DD-AFC4-6F175D3DCCD1}">
              <a14:hiddenFill xmlns:a14="http://schemas.microsoft.com/office/drawing/2010/main">
                <a:solidFill>
                  <a:srgbClr val="FFFFFF"/>
                </a:solidFill>
              </a14:hiddenFill>
            </a:ext>
          </a:extLst>
        </p:spPr>
      </p:pic>
      <p:sp>
        <p:nvSpPr>
          <p:cNvPr id="6" name="角丸四角形 5"/>
          <p:cNvSpPr/>
          <p:nvPr/>
        </p:nvSpPr>
        <p:spPr>
          <a:xfrm>
            <a:off x="277554" y="1371893"/>
            <a:ext cx="11731471" cy="5240724"/>
          </a:xfrm>
          <a:prstGeom prst="roundRect">
            <a:avLst>
              <a:gd name="adj" fmla="val 8416"/>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7" rIns="91355" bIns="45677" numCol="1" spcCol="0" rtlCol="0" fromWordArt="0" anchor="ctr" anchorCtr="0" forceAA="0" compatLnSpc="1">
            <a:prstTxWarp prst="textNoShape">
              <a:avLst/>
            </a:prstTxWarp>
            <a:noAutofit/>
          </a:bodyPr>
          <a:lstStyle/>
          <a:p>
            <a:pPr algn="ctr"/>
            <a:endParaRPr lang="ja-JP" altLang="en-US" sz="1798" dirty="0">
              <a:solidFill>
                <a:srgbClr val="FFFFFF"/>
              </a:solidFill>
            </a:endParaRPr>
          </a:p>
        </p:txBody>
      </p:sp>
      <p:grpSp>
        <p:nvGrpSpPr>
          <p:cNvPr id="8" name="グループ化 7"/>
          <p:cNvGrpSpPr>
            <a:grpSpLocks noChangeAspect="1"/>
          </p:cNvGrpSpPr>
          <p:nvPr/>
        </p:nvGrpSpPr>
        <p:grpSpPr>
          <a:xfrm>
            <a:off x="7450743" y="1635170"/>
            <a:ext cx="1250936" cy="785921"/>
            <a:chOff x="8595675" y="1073015"/>
            <a:chExt cx="968157" cy="608497"/>
          </a:xfrm>
        </p:grpSpPr>
        <p:pic>
          <p:nvPicPr>
            <p:cNvPr id="9" name="図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5675" y="1073015"/>
              <a:ext cx="968157" cy="608497"/>
            </a:xfrm>
            <a:prstGeom prst="rect">
              <a:avLst/>
            </a:prstGeom>
            <a:noFill/>
            <a:ln>
              <a:noFill/>
            </a:ln>
          </p:spPr>
        </p:pic>
        <p:pic>
          <p:nvPicPr>
            <p:cNvPr id="10" name="図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9166" y="1267819"/>
              <a:ext cx="267129" cy="328935"/>
            </a:xfrm>
            <a:prstGeom prst="rect">
              <a:avLst/>
            </a:prstGeom>
            <a:noFill/>
            <a:ln>
              <a:noFill/>
            </a:ln>
          </p:spPr>
        </p:pic>
      </p:grpSp>
      <p:grpSp>
        <p:nvGrpSpPr>
          <p:cNvPr id="11" name="グループ化 10"/>
          <p:cNvGrpSpPr>
            <a:grpSpLocks noChangeAspect="1"/>
          </p:cNvGrpSpPr>
          <p:nvPr/>
        </p:nvGrpSpPr>
        <p:grpSpPr>
          <a:xfrm>
            <a:off x="5911050" y="1611122"/>
            <a:ext cx="1250936" cy="785921"/>
            <a:chOff x="4373047" y="2315763"/>
            <a:chExt cx="968157" cy="608497"/>
          </a:xfrm>
        </p:grpSpPr>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047" y="2315763"/>
              <a:ext cx="968157" cy="608497"/>
            </a:xfrm>
            <a:prstGeom prst="rect">
              <a:avLst/>
            </a:prstGeom>
            <a:noFill/>
            <a:ln>
              <a:noFill/>
            </a:ln>
          </p:spPr>
        </p:pic>
        <p:pic>
          <p:nvPicPr>
            <p:cNvPr id="13" name="図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9113" y="2529884"/>
              <a:ext cx="300051" cy="343705"/>
            </a:xfrm>
            <a:prstGeom prst="rect">
              <a:avLst/>
            </a:prstGeom>
            <a:noFill/>
            <a:ln>
              <a:noFill/>
            </a:ln>
          </p:spPr>
        </p:pic>
      </p:grpSp>
      <p:grpSp>
        <p:nvGrpSpPr>
          <p:cNvPr id="14" name="グループ化 13"/>
          <p:cNvGrpSpPr>
            <a:grpSpLocks noChangeAspect="1"/>
          </p:cNvGrpSpPr>
          <p:nvPr/>
        </p:nvGrpSpPr>
        <p:grpSpPr>
          <a:xfrm>
            <a:off x="4371354" y="1587074"/>
            <a:ext cx="1250936" cy="834015"/>
            <a:chOff x="9195164" y="1589641"/>
            <a:chExt cx="968157" cy="645735"/>
          </a:xfrm>
        </p:grpSpPr>
        <p:pic>
          <p:nvPicPr>
            <p:cNvPr id="15" name="図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5164" y="1589641"/>
              <a:ext cx="968157" cy="608497"/>
            </a:xfrm>
            <a:prstGeom prst="rect">
              <a:avLst/>
            </a:prstGeom>
            <a:noFill/>
            <a:ln>
              <a:noFill/>
            </a:ln>
          </p:spPr>
        </p:pic>
        <p:pic>
          <p:nvPicPr>
            <p:cNvPr id="16" name="Picture 5" descr="\\MAGNUM\Projects\Microsoft\Cloud Power FY12\Design\ICONS_PNG\Applicati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18647" y="1692362"/>
              <a:ext cx="543014" cy="543014"/>
            </a:xfrm>
            <a:prstGeom prst="rect">
              <a:avLst/>
            </a:prstGeom>
            <a:noFill/>
            <a:ln>
              <a:noFill/>
            </a:ln>
          </p:spPr>
        </p:pic>
      </p:grpSp>
      <p:grpSp>
        <p:nvGrpSpPr>
          <p:cNvPr id="17" name="グループ化 16"/>
          <p:cNvGrpSpPr/>
          <p:nvPr/>
        </p:nvGrpSpPr>
        <p:grpSpPr>
          <a:xfrm>
            <a:off x="8978597" y="1636500"/>
            <a:ext cx="1250936" cy="785921"/>
            <a:chOff x="9263544" y="1131419"/>
            <a:chExt cx="1251603" cy="786646"/>
          </a:xfrm>
        </p:grpSpPr>
        <p:pic>
          <p:nvPicPr>
            <p:cNvPr id="18" name="図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544" y="1131419"/>
              <a:ext cx="1251603" cy="786646"/>
            </a:xfrm>
            <a:prstGeom prst="rect">
              <a:avLst/>
            </a:prstGeom>
            <a:noFill/>
            <a:ln>
              <a:noFill/>
            </a:ln>
          </p:spPr>
        </p:pic>
        <p:pic>
          <p:nvPicPr>
            <p:cNvPr id="19" name="図 18"/>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25143" y="1390042"/>
              <a:ext cx="354791" cy="396120"/>
            </a:xfrm>
            <a:prstGeom prst="rect">
              <a:avLst/>
            </a:prstGeom>
          </p:spPr>
        </p:pic>
      </p:grpSp>
      <p:grpSp>
        <p:nvGrpSpPr>
          <p:cNvPr id="20" name="グループ化 19"/>
          <p:cNvGrpSpPr/>
          <p:nvPr/>
        </p:nvGrpSpPr>
        <p:grpSpPr>
          <a:xfrm>
            <a:off x="10513305" y="1647156"/>
            <a:ext cx="1250936" cy="785921"/>
            <a:chOff x="10448255" y="1035773"/>
            <a:chExt cx="1251603" cy="786646"/>
          </a:xfrm>
        </p:grpSpPr>
        <p:pic>
          <p:nvPicPr>
            <p:cNvPr id="21" name="図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8255" y="1035773"/>
              <a:ext cx="1251603" cy="786646"/>
            </a:xfrm>
            <a:prstGeom prst="rect">
              <a:avLst/>
            </a:prstGeom>
            <a:noFill/>
            <a:ln>
              <a:noFill/>
            </a:ln>
          </p:spPr>
        </p:pic>
        <p:grpSp>
          <p:nvGrpSpPr>
            <p:cNvPr id="22" name="グループ化 21"/>
            <p:cNvGrpSpPr>
              <a:grpSpLocks noChangeAspect="1"/>
            </p:cNvGrpSpPr>
            <p:nvPr/>
          </p:nvGrpSpPr>
          <p:grpSpPr>
            <a:xfrm>
              <a:off x="10881348" y="1293011"/>
              <a:ext cx="505609" cy="411335"/>
              <a:chOff x="1830457" y="2717194"/>
              <a:chExt cx="660766" cy="537562"/>
            </a:xfrm>
          </p:grpSpPr>
          <p:sp>
            <p:nvSpPr>
              <p:cNvPr id="23" name="Freeform 86"/>
              <p:cNvSpPr>
                <a:spLocks noEditPoints="1"/>
              </p:cNvSpPr>
              <p:nvPr/>
            </p:nvSpPr>
            <p:spPr bwMode="black">
              <a:xfrm>
                <a:off x="1830457" y="2769622"/>
                <a:ext cx="482464" cy="485134"/>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ysClr val="windowText" lastClr="000000">
                  <a:lumMod val="65000"/>
                  <a:lumOff val="3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7" rIns="91355" bIns="4567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455">
                  <a:defRPr/>
                </a:pPr>
                <a:endParaRPr lang="en-US" sz="1598" dirty="0">
                  <a:solidFill>
                    <a:prstClr val="black"/>
                  </a:solidFill>
                </a:endParaRPr>
              </a:p>
            </p:txBody>
          </p:sp>
          <p:sp>
            <p:nvSpPr>
              <p:cNvPr id="24" name="Freeform 88"/>
              <p:cNvSpPr>
                <a:spLocks noEditPoints="1"/>
              </p:cNvSpPr>
              <p:nvPr/>
            </p:nvSpPr>
            <p:spPr bwMode="black">
              <a:xfrm>
                <a:off x="2246495" y="2717194"/>
                <a:ext cx="244728" cy="26353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ysClr val="windowText" lastClr="000000">
                  <a:lumMod val="65000"/>
                  <a:lumOff val="3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7" rIns="91355" bIns="4567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455">
                  <a:defRPr/>
                </a:pPr>
                <a:endParaRPr lang="en-US" sz="1598" dirty="0">
                  <a:solidFill>
                    <a:prstClr val="black"/>
                  </a:solidFill>
                </a:endParaRPr>
              </a:p>
            </p:txBody>
          </p:sp>
        </p:grpSp>
      </p:grpSp>
      <p:grpSp>
        <p:nvGrpSpPr>
          <p:cNvPr id="25" name="グループ化 24"/>
          <p:cNvGrpSpPr/>
          <p:nvPr/>
        </p:nvGrpSpPr>
        <p:grpSpPr>
          <a:xfrm>
            <a:off x="2287205" y="5454124"/>
            <a:ext cx="947923" cy="962972"/>
            <a:chOff x="3011541" y="3632159"/>
            <a:chExt cx="834919" cy="834919"/>
          </a:xfrm>
        </p:grpSpPr>
        <p:pic>
          <p:nvPicPr>
            <p:cNvPr id="26" name="図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9715" y="3951686"/>
              <a:ext cx="679044" cy="420284"/>
            </a:xfrm>
            <a:prstGeom prst="rect">
              <a:avLst/>
            </a:prstGeom>
          </p:spPr>
        </p:pic>
        <p:pic>
          <p:nvPicPr>
            <p:cNvPr id="27" name="図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11541" y="3632159"/>
              <a:ext cx="834919" cy="834919"/>
            </a:xfrm>
            <a:prstGeom prst="rect">
              <a:avLst/>
            </a:prstGeom>
          </p:spPr>
        </p:pic>
      </p:grpSp>
      <p:cxnSp>
        <p:nvCxnSpPr>
          <p:cNvPr id="28" name="直線コネクタ 27"/>
          <p:cNvCxnSpPr>
            <a:endCxn id="18" idx="2"/>
          </p:cNvCxnSpPr>
          <p:nvPr/>
        </p:nvCxnSpPr>
        <p:spPr>
          <a:xfrm flipV="1">
            <a:off x="4158389" y="2422422"/>
            <a:ext cx="5445677" cy="2241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16" idx="2"/>
          </p:cNvCxnSpPr>
          <p:nvPr/>
        </p:nvCxnSpPr>
        <p:spPr>
          <a:xfrm flipH="1" flipV="1">
            <a:off x="5010922" y="2421089"/>
            <a:ext cx="1365735" cy="2018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p:cNvCxnSpPr>
            <a:endCxn id="9" idx="2"/>
          </p:cNvCxnSpPr>
          <p:nvPr/>
        </p:nvCxnSpPr>
        <p:spPr>
          <a:xfrm flipH="1" flipV="1">
            <a:off x="8076212" y="2421092"/>
            <a:ext cx="585688" cy="2187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21" idx="2"/>
          </p:cNvCxnSpPr>
          <p:nvPr/>
        </p:nvCxnSpPr>
        <p:spPr>
          <a:xfrm flipV="1">
            <a:off x="10522544" y="2433078"/>
            <a:ext cx="616229" cy="20577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線コネクタ 31"/>
          <p:cNvCxnSpPr>
            <a:endCxn id="12" idx="2"/>
          </p:cNvCxnSpPr>
          <p:nvPr/>
        </p:nvCxnSpPr>
        <p:spPr>
          <a:xfrm flipH="1" flipV="1">
            <a:off x="6536518" y="2397043"/>
            <a:ext cx="2124512" cy="2211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4158389" y="2421090"/>
            <a:ext cx="852537" cy="2242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線コネクタ 33"/>
          <p:cNvCxnSpPr>
            <a:endCxn id="18" idx="2"/>
          </p:cNvCxnSpPr>
          <p:nvPr/>
        </p:nvCxnSpPr>
        <p:spPr>
          <a:xfrm flipH="1" flipV="1">
            <a:off x="9604065" y="2422421"/>
            <a:ext cx="909239" cy="20666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線コネクタ 34"/>
          <p:cNvCxnSpPr>
            <a:endCxn id="21" idx="2"/>
          </p:cNvCxnSpPr>
          <p:nvPr/>
        </p:nvCxnSpPr>
        <p:spPr>
          <a:xfrm flipV="1">
            <a:off x="8661899" y="2433077"/>
            <a:ext cx="2476874" cy="2175920"/>
          </a:xfrm>
          <a:prstGeom prst="line">
            <a:avLst/>
          </a:prstGeom>
        </p:spPr>
        <p:style>
          <a:lnRef idx="1">
            <a:schemeClr val="accent1"/>
          </a:lnRef>
          <a:fillRef idx="0">
            <a:schemeClr val="accent1"/>
          </a:fillRef>
          <a:effectRef idx="0">
            <a:schemeClr val="accent1"/>
          </a:effectRef>
          <a:fontRef idx="minor">
            <a:schemeClr val="tx1"/>
          </a:fontRef>
        </p:style>
      </p:cxnSp>
      <p:sp>
        <p:nvSpPr>
          <p:cNvPr id="36" name="角丸四角形 35"/>
          <p:cNvSpPr/>
          <p:nvPr/>
        </p:nvSpPr>
        <p:spPr>
          <a:xfrm>
            <a:off x="2174858" y="4196507"/>
            <a:ext cx="2616964" cy="2220590"/>
          </a:xfrm>
          <a:prstGeom prst="roundRect">
            <a:avLst/>
          </a:prstGeom>
          <a:noFill/>
          <a:ln w="38100">
            <a:solidFill>
              <a:srgbClr val="66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7" rIns="91355" bIns="45677" numCol="1" spcCol="0" rtlCol="0" fromWordArt="0" anchor="ctr" anchorCtr="0" forceAA="0" compatLnSpc="1">
            <a:prstTxWarp prst="textNoShape">
              <a:avLst/>
            </a:prstTxWarp>
            <a:noAutofit/>
          </a:bodyPr>
          <a:lstStyle/>
          <a:p>
            <a:pPr algn="ctr"/>
            <a:endParaRPr lang="ja-JP" altLang="en-US" sz="1798" dirty="0">
              <a:solidFill>
                <a:srgbClr val="FFFFFF"/>
              </a:solidFill>
            </a:endParaRPr>
          </a:p>
        </p:txBody>
      </p:sp>
      <p:sp>
        <p:nvSpPr>
          <p:cNvPr id="37" name="角丸四角形吹き出し 36"/>
          <p:cNvSpPr/>
          <p:nvPr/>
        </p:nvSpPr>
        <p:spPr>
          <a:xfrm>
            <a:off x="5988831" y="4561097"/>
            <a:ext cx="1361858" cy="818271"/>
          </a:xfrm>
          <a:prstGeom prst="wedgeRoundRectCallout">
            <a:avLst>
              <a:gd name="adj1" fmla="val -50350"/>
              <a:gd name="adj2" fmla="val 36240"/>
              <a:gd name="adj3" fmla="val 16667"/>
            </a:avLst>
          </a:prstGeom>
          <a:solidFill>
            <a:srgbClr val="D9F9FF">
              <a:alpha val="50588"/>
            </a:srgbClr>
          </a:solidFill>
          <a:ln w="12700" cap="flat" cmpd="sng" algn="ctr">
            <a:solidFill>
              <a:schemeClr val="accent1"/>
            </a:solidFill>
            <a:prstDash val="solid"/>
            <a:miter lim="800000"/>
          </a:ln>
          <a:effectLst/>
        </p:spPr>
        <p:txBody>
          <a:bodyPr rtlCol="0" anchor="ctr"/>
          <a:lstStyle/>
          <a:p>
            <a:pPr algn="ctr"/>
            <a:endParaRPr lang="ja-JP" altLang="en-US" sz="2000" kern="0" dirty="0"/>
          </a:p>
        </p:txBody>
      </p:sp>
      <p:grpSp>
        <p:nvGrpSpPr>
          <p:cNvPr id="38" name="グループ化 37"/>
          <p:cNvGrpSpPr>
            <a:grpSpLocks noChangeAspect="1"/>
          </p:cNvGrpSpPr>
          <p:nvPr/>
        </p:nvGrpSpPr>
        <p:grpSpPr>
          <a:xfrm>
            <a:off x="5456235" y="4701176"/>
            <a:ext cx="920423" cy="920063"/>
            <a:chOff x="7328912" y="4323039"/>
            <a:chExt cx="2003750" cy="2003750"/>
          </a:xfrm>
        </p:grpSpPr>
        <p:pic>
          <p:nvPicPr>
            <p:cNvPr id="39" name="図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13761" y="5076954"/>
              <a:ext cx="1598234" cy="616863"/>
            </a:xfrm>
            <a:prstGeom prst="rect">
              <a:avLst/>
            </a:prstGeom>
          </p:spPr>
        </p:pic>
        <p:pic>
          <p:nvPicPr>
            <p:cNvPr id="40" name="図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28912" y="4323039"/>
              <a:ext cx="2003750" cy="2003750"/>
            </a:xfrm>
            <a:prstGeom prst="rect">
              <a:avLst/>
            </a:prstGeom>
          </p:spPr>
        </p:pic>
      </p:grpSp>
      <p:sp>
        <p:nvSpPr>
          <p:cNvPr id="41" name="テキスト ボックス 40"/>
          <p:cNvSpPr txBox="1"/>
          <p:nvPr/>
        </p:nvSpPr>
        <p:spPr>
          <a:xfrm>
            <a:off x="4885803" y="4439745"/>
            <a:ext cx="1351598" cy="343443"/>
          </a:xfrm>
          <a:prstGeom prst="rect">
            <a:avLst/>
          </a:prstGeom>
          <a:noFill/>
        </p:spPr>
        <p:txBody>
          <a:bodyPr wrap="square" rtlCol="0">
            <a:spAutoFit/>
          </a:bodyPr>
          <a:lstStyle/>
          <a:p>
            <a:pPr algn="ctr"/>
            <a:r>
              <a:rPr lang="ja-JP" altLang="en-US" sz="1600" u="sng" dirty="0"/>
              <a:t>移動中</a:t>
            </a:r>
          </a:p>
        </p:txBody>
      </p:sp>
      <p:pic>
        <p:nvPicPr>
          <p:cNvPr id="42" name="図 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09310" y="4769511"/>
            <a:ext cx="505908" cy="499787"/>
          </a:xfrm>
          <a:prstGeom prst="rect">
            <a:avLst/>
          </a:prstGeom>
          <a:noFill/>
          <a:ln>
            <a:noFill/>
          </a:ln>
        </p:spPr>
      </p:pic>
      <p:sp>
        <p:nvSpPr>
          <p:cNvPr id="43" name="テキスト ボックス 42"/>
          <p:cNvSpPr txBox="1"/>
          <p:nvPr/>
        </p:nvSpPr>
        <p:spPr>
          <a:xfrm>
            <a:off x="7425920" y="4439745"/>
            <a:ext cx="1351598" cy="343443"/>
          </a:xfrm>
          <a:prstGeom prst="rect">
            <a:avLst/>
          </a:prstGeom>
          <a:noFill/>
        </p:spPr>
        <p:txBody>
          <a:bodyPr wrap="square" rtlCol="0">
            <a:spAutoFit/>
          </a:bodyPr>
          <a:lstStyle/>
          <a:p>
            <a:pPr algn="ctr"/>
            <a:r>
              <a:rPr lang="ja-JP" altLang="en-US" sz="1600" u="sng" dirty="0"/>
              <a:t>自宅</a:t>
            </a:r>
          </a:p>
        </p:txBody>
      </p:sp>
      <p:sp>
        <p:nvSpPr>
          <p:cNvPr id="44" name="円/楕円 155"/>
          <p:cNvSpPr/>
          <p:nvPr/>
        </p:nvSpPr>
        <p:spPr>
          <a:xfrm>
            <a:off x="10042931" y="5093582"/>
            <a:ext cx="1270624" cy="324378"/>
          </a:xfrm>
          <a:prstGeom prst="ellipse">
            <a:avLst/>
          </a:prstGeom>
          <a:solidFill>
            <a:srgbClr val="DEFEDA"/>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solidFill>
                <a:schemeClr val="tx1"/>
              </a:solidFill>
            </a:endParaRPr>
          </a:p>
        </p:txBody>
      </p:sp>
      <p:sp>
        <p:nvSpPr>
          <p:cNvPr id="45" name="テキスト ボックス 44"/>
          <p:cNvSpPr txBox="1"/>
          <p:nvPr/>
        </p:nvSpPr>
        <p:spPr>
          <a:xfrm>
            <a:off x="9597976" y="4439745"/>
            <a:ext cx="1351597" cy="343443"/>
          </a:xfrm>
          <a:prstGeom prst="rect">
            <a:avLst/>
          </a:prstGeom>
          <a:noFill/>
        </p:spPr>
        <p:txBody>
          <a:bodyPr wrap="square" rtlCol="0">
            <a:spAutoFit/>
          </a:bodyPr>
          <a:lstStyle/>
          <a:p>
            <a:pPr algn="ctr"/>
            <a:r>
              <a:rPr lang="ja-JP" altLang="en-US" sz="1600" u="sng" dirty="0"/>
              <a:t>カフェ</a:t>
            </a:r>
          </a:p>
        </p:txBody>
      </p:sp>
      <p:grpSp>
        <p:nvGrpSpPr>
          <p:cNvPr id="46" name="グループ化 45"/>
          <p:cNvGrpSpPr>
            <a:grpSpLocks noChangeAspect="1"/>
          </p:cNvGrpSpPr>
          <p:nvPr/>
        </p:nvGrpSpPr>
        <p:grpSpPr>
          <a:xfrm>
            <a:off x="9970585" y="4880268"/>
            <a:ext cx="551959" cy="368226"/>
            <a:chOff x="6506992" y="3737262"/>
            <a:chExt cx="463700" cy="309468"/>
          </a:xfrm>
        </p:grpSpPr>
        <p:sp>
          <p:nvSpPr>
            <p:cNvPr id="47" name="円/楕円 158"/>
            <p:cNvSpPr/>
            <p:nvPr/>
          </p:nvSpPr>
          <p:spPr bwMode="auto">
            <a:xfrm>
              <a:off x="6612842" y="3957780"/>
              <a:ext cx="252000" cy="88950"/>
            </a:xfrm>
            <a:prstGeom prst="ellipse">
              <a:avLst/>
            </a:prstGeom>
            <a:solidFill>
              <a:srgbClr val="A7A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9" rIns="182712" bIns="146169" numCol="1" spcCol="0" rtlCol="0" fromWordArt="0" anchor="t" anchorCtr="0" forceAA="0" compatLnSpc="1">
              <a:prstTxWarp prst="textNoShape">
                <a:avLst/>
              </a:prstTxWarp>
              <a:noAutofit/>
            </a:bodyPr>
            <a:lstStyle/>
            <a:p>
              <a:pPr algn="ctr" defTabSz="931547" fontAlgn="base">
                <a:lnSpc>
                  <a:spcPct val="90000"/>
                </a:lnSpc>
                <a:spcBef>
                  <a:spcPct val="0"/>
                </a:spcBef>
                <a:spcAft>
                  <a:spcPct val="0"/>
                </a:spcAft>
              </a:pPr>
              <a:endParaRPr lang="ja-JP" altLang="en-US" sz="2800" dirty="0">
                <a:solidFill>
                  <a:schemeClr val="tx1"/>
                </a:solidFill>
                <a:cs typeface="Segoe UI" pitchFamily="34" charset="0"/>
              </a:endParaRPr>
            </a:p>
          </p:txBody>
        </p:sp>
        <p:sp>
          <p:nvSpPr>
            <p:cNvPr id="48" name="フローチャート: 端子 83"/>
            <p:cNvSpPr/>
            <p:nvPr/>
          </p:nvSpPr>
          <p:spPr bwMode="auto">
            <a:xfrm>
              <a:off x="6715983" y="3828979"/>
              <a:ext cx="45719" cy="144000"/>
            </a:xfrm>
            <a:prstGeom prst="flowChartTerminator">
              <a:avLst/>
            </a:prstGeom>
            <a:solidFill>
              <a:srgbClr val="A7A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9" rIns="182712" bIns="146169" numCol="1" spcCol="0" rtlCol="0" fromWordArt="0" anchor="t" anchorCtr="0" forceAA="0" compatLnSpc="1">
              <a:prstTxWarp prst="textNoShape">
                <a:avLst/>
              </a:prstTxWarp>
              <a:noAutofit/>
            </a:bodyPr>
            <a:lstStyle/>
            <a:p>
              <a:pPr algn="ctr" defTabSz="931547" fontAlgn="base">
                <a:lnSpc>
                  <a:spcPct val="90000"/>
                </a:lnSpc>
                <a:spcBef>
                  <a:spcPct val="0"/>
                </a:spcBef>
                <a:spcAft>
                  <a:spcPct val="0"/>
                </a:spcAft>
              </a:pPr>
              <a:endParaRPr lang="ja-JP" altLang="en-US" sz="2800" dirty="0">
                <a:solidFill>
                  <a:schemeClr val="tx1"/>
                </a:solidFill>
                <a:cs typeface="Segoe UI" pitchFamily="34" charset="0"/>
              </a:endParaRPr>
            </a:p>
          </p:txBody>
        </p:sp>
        <p:sp>
          <p:nvSpPr>
            <p:cNvPr id="49" name="円/楕円 160"/>
            <p:cNvSpPr/>
            <p:nvPr/>
          </p:nvSpPr>
          <p:spPr bwMode="auto">
            <a:xfrm>
              <a:off x="6506992" y="3757905"/>
              <a:ext cx="463700" cy="121049"/>
            </a:xfrm>
            <a:prstGeom prst="ellipse">
              <a:avLst/>
            </a:prstGeom>
            <a:solidFill>
              <a:srgbClr val="FFD0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9" rIns="182712" bIns="146169" numCol="1" spcCol="0" rtlCol="0" fromWordArt="0" anchor="t" anchorCtr="0" forceAA="0" compatLnSpc="1">
              <a:prstTxWarp prst="textNoShape">
                <a:avLst/>
              </a:prstTxWarp>
              <a:noAutofit/>
            </a:bodyPr>
            <a:lstStyle/>
            <a:p>
              <a:pPr algn="ctr" defTabSz="931547" fontAlgn="base">
                <a:lnSpc>
                  <a:spcPct val="90000"/>
                </a:lnSpc>
                <a:spcBef>
                  <a:spcPct val="0"/>
                </a:spcBef>
                <a:spcAft>
                  <a:spcPct val="0"/>
                </a:spcAft>
              </a:pPr>
              <a:endParaRPr lang="ja-JP" altLang="en-US" sz="2800" dirty="0">
                <a:solidFill>
                  <a:schemeClr val="tx1"/>
                </a:solidFill>
                <a:cs typeface="Segoe UI" pitchFamily="34" charset="0"/>
              </a:endParaRPr>
            </a:p>
          </p:txBody>
        </p:sp>
        <p:pic>
          <p:nvPicPr>
            <p:cNvPr id="50" name="Picture 6" descr="いちはらカフェ"/>
            <p:cNvPicPr>
              <a:picLocks noChangeAspect="1" noChangeArrowheads="1"/>
            </p:cNvPicPr>
            <p:nvPr/>
          </p:nvPicPr>
          <p:blipFill rotWithShape="1">
            <a:blip r:embed="rId1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0773" t="50801" r="21354" b="17879"/>
            <a:stretch/>
          </p:blipFill>
          <p:spPr bwMode="auto">
            <a:xfrm>
              <a:off x="6601358" y="3737262"/>
              <a:ext cx="274968" cy="111605"/>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6" descr="http://www.kizel.com/http:/www.kizel.com/wp-content/img/2010/03/Apple-Logo.png"/>
          <p:cNvPicPr>
            <a:picLocks noChangeAspect="1" noChangeArrowheads="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48546" y="4784521"/>
            <a:ext cx="214520" cy="235882"/>
          </a:xfrm>
          <a:prstGeom prst="rect">
            <a:avLst/>
          </a:prstGeom>
          <a:noFill/>
          <a:extLst>
            <a:ext uri="{909E8E84-426E-40DD-AFC4-6F175D3DCCD1}">
              <a14:hiddenFill xmlns:a14="http://schemas.microsoft.com/office/drawing/2010/main">
                <a:solidFill>
                  <a:srgbClr val="FFFFFF"/>
                </a:solidFill>
              </a14:hiddenFill>
            </a:ext>
          </a:extLst>
        </p:spPr>
      </p:pic>
      <p:sp>
        <p:nvSpPr>
          <p:cNvPr id="52" name="Freeform 107"/>
          <p:cNvSpPr>
            <a:spLocks noEditPoints="1"/>
          </p:cNvSpPr>
          <p:nvPr/>
        </p:nvSpPr>
        <p:spPr bwMode="auto">
          <a:xfrm>
            <a:off x="8427580" y="4726394"/>
            <a:ext cx="524643" cy="361368"/>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chemeClr val="tx1"/>
          </a:solidFill>
          <a:ln>
            <a:solidFill>
              <a:schemeClr val="tx1"/>
            </a:solidFill>
          </a:ln>
          <a:extLst/>
        </p:spPr>
        <p:txBody>
          <a:bodyPr vert="horz" wrap="square" lIns="115891" tIns="57946" rIns="115891" bIns="57946" numCol="1" anchor="t" anchorCtr="0" compatLnSpc="1">
            <a:prstTxWarp prst="textNoShape">
              <a:avLst/>
            </a:prstTxWarp>
          </a:bodyPr>
          <a:lstStyle/>
          <a:p>
            <a:pPr defTabSz="913135">
              <a:defRPr/>
            </a:pPr>
            <a:endParaRPr lang="en-US" sz="1797" kern="0" dirty="0">
              <a:solidFill>
                <a:schemeClr val="bg1"/>
              </a:solidFill>
            </a:endParaRPr>
          </a:p>
        </p:txBody>
      </p:sp>
      <p:pic>
        <p:nvPicPr>
          <p:cNvPr id="53" name="Picture 2"/>
          <p:cNvPicPr>
            <a:picLocks noChangeAspect="1" noChangeArrowheads="1"/>
          </p:cNvPicPr>
          <p:nvPr/>
        </p:nvPicPr>
        <p:blipFill rotWithShape="1">
          <a:blip r:embed="rId17">
            <a:biLevel thresh="75000"/>
            <a:extLst>
              <a:ext uri="{28A0092B-C50C-407E-A947-70E740481C1C}">
                <a14:useLocalDpi xmlns:a14="http://schemas.microsoft.com/office/drawing/2010/main" val="0"/>
              </a:ext>
            </a:extLst>
          </a:blip>
          <a:srcRect/>
          <a:stretch/>
        </p:blipFill>
        <p:spPr bwMode="auto">
          <a:xfrm>
            <a:off x="8519057" y="4745641"/>
            <a:ext cx="283945" cy="32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4" name="グループ化 60"/>
          <p:cNvGrpSpPr/>
          <p:nvPr/>
        </p:nvGrpSpPr>
        <p:grpSpPr>
          <a:xfrm>
            <a:off x="6897050" y="4663623"/>
            <a:ext cx="287177" cy="603127"/>
            <a:chOff x="6191454" y="6279161"/>
            <a:chExt cx="115915" cy="243540"/>
          </a:xfrm>
        </p:grpSpPr>
        <p:sp>
          <p:nvSpPr>
            <p:cNvPr id="55" name="正方形/長方形 62"/>
            <p:cNvSpPr/>
            <p:nvPr/>
          </p:nvSpPr>
          <p:spPr>
            <a:xfrm>
              <a:off x="6198627" y="6292440"/>
              <a:ext cx="97609" cy="210968"/>
            </a:xfrm>
            <a:prstGeom prst="rect">
              <a:avLst/>
            </a:prstGeom>
            <a:solidFill>
              <a:srgbClr val="000000"/>
            </a:solidFill>
            <a:ln w="25400" cap="flat" cmpd="sng" algn="ctr">
              <a:solidFill>
                <a:srgbClr val="000000"/>
              </a:solidFill>
              <a:prstDash val="solid"/>
            </a:ln>
            <a:effectLst/>
          </p:spPr>
          <p:txBody>
            <a:bodyPr rtlCol="0" anchor="ctr"/>
            <a:lstStyle/>
            <a:p>
              <a:pPr algn="ctr">
                <a:defRPr/>
              </a:pPr>
              <a:endParaRPr lang="ja-JP" altLang="en-US" kern="0" dirty="0">
                <a:solidFill>
                  <a:srgbClr val="FFFFFF"/>
                </a:solidFill>
              </a:endParaRPr>
            </a:p>
          </p:txBody>
        </p:sp>
        <p:sp>
          <p:nvSpPr>
            <p:cNvPr id="56" name="正方形/長方形 63"/>
            <p:cNvSpPr/>
            <p:nvPr/>
          </p:nvSpPr>
          <p:spPr>
            <a:xfrm>
              <a:off x="6213538" y="6312159"/>
              <a:ext cx="73863" cy="147205"/>
            </a:xfrm>
            <a:prstGeom prst="rect">
              <a:avLst/>
            </a:prstGeom>
            <a:solidFill>
              <a:srgbClr val="FFFFFF"/>
            </a:solidFill>
            <a:ln w="25400" cap="flat" cmpd="sng" algn="ctr">
              <a:solidFill>
                <a:srgbClr val="FFFFFF"/>
              </a:solidFill>
              <a:prstDash val="solid"/>
            </a:ln>
            <a:effectLst/>
          </p:spPr>
          <p:txBody>
            <a:bodyPr rtlCol="0" anchor="ctr"/>
            <a:lstStyle/>
            <a:p>
              <a:pPr algn="ctr">
                <a:defRPr/>
              </a:pPr>
              <a:endParaRPr lang="ja-JP" altLang="en-US" kern="0" dirty="0">
                <a:solidFill>
                  <a:srgbClr val="FFFFFF"/>
                </a:solidFill>
              </a:endParaRPr>
            </a:p>
          </p:txBody>
        </p:sp>
        <p:sp>
          <p:nvSpPr>
            <p:cNvPr id="57" name="Freeform 107"/>
            <p:cNvSpPr>
              <a:spLocks noEditPoints="1"/>
            </p:cNvSpPr>
            <p:nvPr/>
          </p:nvSpPr>
          <p:spPr bwMode="auto">
            <a:xfrm rot="5400000">
              <a:off x="6127642" y="6342973"/>
              <a:ext cx="243540" cy="115915"/>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000000"/>
            </a:solidFill>
            <a:extLst/>
          </p:spPr>
          <p:txBody>
            <a:bodyPr vert="horz" wrap="square" lIns="115936" tIns="57969" rIns="115936" bIns="57969" numCol="1" anchor="t" anchorCtr="0" compatLnSpc="1">
              <a:prstTxWarp prst="textNoShape">
                <a:avLst/>
              </a:prstTxWarp>
            </a:bodyPr>
            <a:lstStyle/>
            <a:p>
              <a:pPr defTabSz="913499">
                <a:defRPr/>
              </a:pPr>
              <a:endParaRPr lang="en-US" sz="1798" kern="0" dirty="0">
                <a:solidFill>
                  <a:srgbClr val="0072C6"/>
                </a:solidFill>
              </a:endParaRPr>
            </a:p>
          </p:txBody>
        </p:sp>
        <p:sp>
          <p:nvSpPr>
            <p:cNvPr id="58" name="正方形/長方形 65"/>
            <p:cNvSpPr/>
            <p:nvPr/>
          </p:nvSpPr>
          <p:spPr>
            <a:xfrm>
              <a:off x="6213893" y="6490577"/>
              <a:ext cx="14276" cy="10945"/>
            </a:xfrm>
            <a:prstGeom prst="rect">
              <a:avLst/>
            </a:prstGeom>
            <a:solidFill>
              <a:srgbClr val="FFFFFF"/>
            </a:solidFill>
            <a:ln w="25400" cap="flat" cmpd="sng" algn="ctr">
              <a:noFill/>
              <a:prstDash val="solid"/>
            </a:ln>
            <a:effectLst/>
          </p:spPr>
          <p:txBody>
            <a:bodyPr rtlCol="0" anchor="ctr"/>
            <a:lstStyle/>
            <a:p>
              <a:pPr algn="ctr">
                <a:defRPr/>
              </a:pPr>
              <a:endParaRPr lang="ja-JP" altLang="en-US" kern="0" dirty="0">
                <a:solidFill>
                  <a:srgbClr val="FFFFFF"/>
                </a:solidFill>
              </a:endParaRPr>
            </a:p>
          </p:txBody>
        </p:sp>
        <p:sp>
          <p:nvSpPr>
            <p:cNvPr id="59" name="正方形/長方形 66"/>
            <p:cNvSpPr/>
            <p:nvPr/>
          </p:nvSpPr>
          <p:spPr>
            <a:xfrm>
              <a:off x="6268767" y="6491621"/>
              <a:ext cx="14276" cy="9950"/>
            </a:xfrm>
            <a:prstGeom prst="rect">
              <a:avLst/>
            </a:prstGeom>
            <a:solidFill>
              <a:srgbClr val="FFFFFF"/>
            </a:solidFill>
            <a:ln w="25400" cap="flat" cmpd="sng" algn="ctr">
              <a:noFill/>
              <a:prstDash val="solid"/>
            </a:ln>
            <a:effectLst/>
          </p:spPr>
          <p:txBody>
            <a:bodyPr rtlCol="0" anchor="ctr"/>
            <a:lstStyle/>
            <a:p>
              <a:pPr algn="ctr">
                <a:defRPr/>
              </a:pPr>
              <a:endParaRPr lang="ja-JP" altLang="en-US" kern="0" dirty="0">
                <a:solidFill>
                  <a:srgbClr val="FFFFFF"/>
                </a:solidFill>
              </a:endParaRPr>
            </a:p>
          </p:txBody>
        </p:sp>
      </p:grpSp>
      <p:pic>
        <p:nvPicPr>
          <p:cNvPr id="60" name="Picture 3" descr="F:\MyPhotos\Logos\Android_B_withBug_060311.png"/>
          <p:cNvPicPr>
            <a:picLocks noChangeAspect="1" noChangeArrowheads="1"/>
          </p:cNvPicPr>
          <p:nvPr/>
        </p:nvPicPr>
        <p:blipFill rotWithShape="1">
          <a:blip r:embed="rId18" cstate="print">
            <a:biLevel thresh="75000"/>
            <a:extLst>
              <a:ext uri="{28A0092B-C50C-407E-A947-70E740481C1C}">
                <a14:useLocalDpi xmlns:a14="http://schemas.microsoft.com/office/drawing/2010/main" val="0"/>
              </a:ext>
            </a:extLst>
          </a:blip>
          <a:srcRect/>
          <a:stretch/>
        </p:blipFill>
        <p:spPr bwMode="auto">
          <a:xfrm>
            <a:off x="6937289" y="4819788"/>
            <a:ext cx="214208" cy="236992"/>
          </a:xfrm>
          <a:prstGeom prst="rect">
            <a:avLst/>
          </a:prstGeom>
          <a:noFill/>
          <a:extLst>
            <a:ext uri="{909E8E84-426E-40DD-AFC4-6F175D3DCCD1}">
              <a14:hiddenFill xmlns:a14="http://schemas.microsoft.com/office/drawing/2010/main">
                <a:solidFill>
                  <a:srgbClr val="FFFFFF"/>
                </a:solidFill>
              </a14:hiddenFill>
            </a:ext>
          </a:extLst>
        </p:spPr>
      </p:pic>
      <p:sp>
        <p:nvSpPr>
          <p:cNvPr id="61" name="テキスト ボックス 60"/>
          <p:cNvSpPr txBox="1"/>
          <p:nvPr/>
        </p:nvSpPr>
        <p:spPr>
          <a:xfrm>
            <a:off x="2898861" y="5926945"/>
            <a:ext cx="2114851" cy="406208"/>
          </a:xfrm>
          <a:prstGeom prst="rect">
            <a:avLst/>
          </a:prstGeom>
          <a:noFill/>
        </p:spPr>
        <p:txBody>
          <a:bodyPr wrap="square" rtlCol="0">
            <a:spAutoFit/>
          </a:bodyPr>
          <a:lstStyle/>
          <a:p>
            <a:pPr algn="ctr"/>
            <a:r>
              <a:rPr lang="en-US" altLang="ja-JP" sz="2000" dirty="0">
                <a:cs typeface="Segoe UI Semilight" panose="020B0402040204020203" pitchFamily="34" charset="0"/>
              </a:rPr>
              <a:t>Contoso </a:t>
            </a:r>
            <a:r>
              <a:rPr lang="ja-JP" altLang="en-US" sz="2000" dirty="0">
                <a:cs typeface="Segoe UI Semilight" panose="020B0402040204020203" pitchFamily="34" charset="0"/>
              </a:rPr>
              <a:t>社</a:t>
            </a:r>
            <a:endParaRPr lang="en-US" altLang="ja-JP" sz="2000" dirty="0">
              <a:cs typeface="Segoe UI Semilight" panose="020B0402040204020203" pitchFamily="34" charset="0"/>
            </a:endParaRPr>
          </a:p>
        </p:txBody>
      </p:sp>
      <p:sp>
        <p:nvSpPr>
          <p:cNvPr id="62" name="テキスト ボックス 61"/>
          <p:cNvSpPr txBox="1"/>
          <p:nvPr/>
        </p:nvSpPr>
        <p:spPr>
          <a:xfrm>
            <a:off x="5479984" y="2739598"/>
            <a:ext cx="5832263" cy="845624"/>
          </a:xfrm>
          <a:prstGeom prst="rect">
            <a:avLst/>
          </a:prstGeom>
          <a:solidFill>
            <a:schemeClr val="accent2">
              <a:lumMod val="20000"/>
              <a:lumOff val="80000"/>
            </a:schemeClr>
          </a:solidFill>
        </p:spPr>
        <p:txBody>
          <a:bodyPr wrap="square" rtlCol="0">
            <a:spAutoFit/>
          </a:bodyPr>
          <a:lstStyle/>
          <a:p>
            <a:pPr algn="ctr"/>
            <a:r>
              <a:rPr lang="ja-JP" altLang="en-US" sz="2400" b="1" dirty="0">
                <a:cs typeface="Segoe UI Semilight" panose="020B0402040204020203" pitchFamily="34" charset="0"/>
              </a:rPr>
              <a:t>インターネット上の、</a:t>
            </a:r>
            <a:br>
              <a:rPr lang="en-US" altLang="ja-JP" sz="2400" b="1" dirty="0">
                <a:cs typeface="Segoe UI Semilight" panose="020B0402040204020203" pitchFamily="34" charset="0"/>
              </a:rPr>
            </a:br>
            <a:r>
              <a:rPr lang="ja-JP" altLang="en-US" sz="2400" b="1" dirty="0">
                <a:cs typeface="Segoe UI Semilight" panose="020B0402040204020203" pitchFamily="34" charset="0"/>
              </a:rPr>
              <a:t>さまざまなクラウド サービスを業務で使用</a:t>
            </a:r>
            <a:endParaRPr lang="en-US" altLang="ja-JP" sz="2400" b="1" dirty="0">
              <a:cs typeface="Segoe UI Semilight" panose="020B0402040204020203" pitchFamily="34" charset="0"/>
            </a:endParaRPr>
          </a:p>
        </p:txBody>
      </p:sp>
      <p:sp>
        <p:nvSpPr>
          <p:cNvPr id="63" name="テキスト ボックス 62"/>
          <p:cNvSpPr txBox="1"/>
          <p:nvPr/>
        </p:nvSpPr>
        <p:spPr>
          <a:xfrm>
            <a:off x="5479984" y="5660056"/>
            <a:ext cx="5832263" cy="845624"/>
          </a:xfrm>
          <a:prstGeom prst="rect">
            <a:avLst/>
          </a:prstGeom>
          <a:solidFill>
            <a:schemeClr val="accent2">
              <a:lumMod val="20000"/>
              <a:lumOff val="80000"/>
            </a:schemeClr>
          </a:solidFill>
        </p:spPr>
        <p:txBody>
          <a:bodyPr wrap="square" rtlCol="0">
            <a:spAutoFit/>
          </a:bodyPr>
          <a:lstStyle/>
          <a:p>
            <a:pPr algn="ctr"/>
            <a:r>
              <a:rPr lang="ja-JP" altLang="en-US" sz="2400" b="1" dirty="0">
                <a:cs typeface="Segoe UI Semilight" panose="020B0402040204020203" pitchFamily="34" charset="0"/>
              </a:rPr>
              <a:t>さまざまなモバイル デバイスを、</a:t>
            </a:r>
            <a:br>
              <a:rPr lang="en-US" altLang="ja-JP" sz="2400" b="1" dirty="0">
                <a:cs typeface="Segoe UI Semilight" panose="020B0402040204020203" pitchFamily="34" charset="0"/>
              </a:rPr>
            </a:br>
            <a:r>
              <a:rPr lang="ja-JP" altLang="en-US" sz="2400" b="1" dirty="0">
                <a:cs typeface="Segoe UI Semilight" panose="020B0402040204020203" pitchFamily="34" charset="0"/>
              </a:rPr>
              <a:t>さまざまな場所から使用</a:t>
            </a:r>
            <a:endParaRPr lang="en-US" altLang="ja-JP" sz="2400" b="1" dirty="0">
              <a:cs typeface="Segoe UI Semilight" panose="020B0402040204020203" pitchFamily="34" charset="0"/>
            </a:endParaRPr>
          </a:p>
        </p:txBody>
      </p:sp>
      <p:pic>
        <p:nvPicPr>
          <p:cNvPr id="64" name="Picture 2" descr="C:\Users\Administrator\Dropbox\Work\画像素材\JPN_20120907_002_タブレットPC.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6126" y="4490778"/>
            <a:ext cx="541967" cy="92042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3" descr="C:\Users\Administrator\Dropbox\Work\画像素材\JPN_20120907_002_通勤.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275890" y="4489113"/>
            <a:ext cx="497094" cy="888775"/>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C:\Users\Administrator\Dropbox\Work\画像素材\JPN_20120907_002_パソコン01.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15670" y="4527203"/>
            <a:ext cx="1306667" cy="1146188"/>
          </a:xfrm>
          <a:prstGeom prst="rect">
            <a:avLst/>
          </a:prstGeom>
          <a:noFill/>
          <a:extLst>
            <a:ext uri="{909E8E84-426E-40DD-AFC4-6F175D3DCCD1}">
              <a14:hiddenFill xmlns:a14="http://schemas.microsoft.com/office/drawing/2010/main">
                <a:solidFill>
                  <a:srgbClr val="FFFFFF"/>
                </a:solidFill>
              </a14:hiddenFill>
            </a:ext>
          </a:extLst>
        </p:spPr>
      </p:pic>
      <p:sp>
        <p:nvSpPr>
          <p:cNvPr id="67" name="角丸四角形 66"/>
          <p:cNvSpPr/>
          <p:nvPr/>
        </p:nvSpPr>
        <p:spPr>
          <a:xfrm>
            <a:off x="598706" y="1636502"/>
            <a:ext cx="2616964" cy="2220590"/>
          </a:xfrm>
          <a:prstGeom prst="roundRect">
            <a:avLst/>
          </a:prstGeom>
          <a:noFill/>
          <a:ln w="38100">
            <a:solidFill>
              <a:srgbClr val="66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7" rIns="91355" bIns="45677" numCol="1" spcCol="0" rtlCol="0" fromWordArt="0" anchor="ctr" anchorCtr="0" forceAA="0" compatLnSpc="1">
            <a:prstTxWarp prst="textNoShape">
              <a:avLst/>
            </a:prstTxWarp>
            <a:noAutofit/>
          </a:bodyPr>
          <a:lstStyle/>
          <a:p>
            <a:pPr algn="ctr"/>
            <a:endParaRPr lang="ja-JP" altLang="en-US" sz="1798" dirty="0">
              <a:solidFill>
                <a:srgbClr val="FFFFFF"/>
              </a:solidFill>
            </a:endParaRPr>
          </a:p>
        </p:txBody>
      </p:sp>
      <p:sp>
        <p:nvSpPr>
          <p:cNvPr id="68" name="テキスト ボックス 67"/>
          <p:cNvSpPr txBox="1"/>
          <p:nvPr/>
        </p:nvSpPr>
        <p:spPr>
          <a:xfrm>
            <a:off x="1553819" y="1673357"/>
            <a:ext cx="1314956" cy="468972"/>
          </a:xfrm>
          <a:prstGeom prst="rect">
            <a:avLst/>
          </a:prstGeom>
          <a:noFill/>
        </p:spPr>
        <p:txBody>
          <a:bodyPr wrap="square" rtlCol="0">
            <a:spAutoFit/>
          </a:bodyPr>
          <a:lstStyle/>
          <a:p>
            <a:pPr algn="ctr"/>
            <a:r>
              <a:rPr lang="ja-JP" altLang="en-US" sz="2400" dirty="0">
                <a:cs typeface="Segoe UI Semilight" panose="020B0402040204020203" pitchFamily="34" charset="0"/>
              </a:rPr>
              <a:t>別会社</a:t>
            </a:r>
            <a:endParaRPr lang="en-US" altLang="ja-JP" sz="2400" dirty="0">
              <a:cs typeface="Segoe UI Semilight" panose="020B0402040204020203" pitchFamily="34" charset="0"/>
            </a:endParaRPr>
          </a:p>
        </p:txBody>
      </p:sp>
      <p:pic>
        <p:nvPicPr>
          <p:cNvPr id="69" name="Picture 2" descr="C:\Users\Administrator\Dropbox\Work\画像素材\JPN_20120907_003_社長喜ぶ.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30677" y="2040117"/>
            <a:ext cx="1023120" cy="1648658"/>
          </a:xfrm>
          <a:prstGeom prst="rect">
            <a:avLst/>
          </a:prstGeom>
          <a:noFill/>
          <a:extLst>
            <a:ext uri="{909E8E84-426E-40DD-AFC4-6F175D3DCCD1}">
              <a14:hiddenFill xmlns:a14="http://schemas.microsoft.com/office/drawing/2010/main">
                <a:solidFill>
                  <a:srgbClr val="FFFFFF"/>
                </a:solidFill>
              </a14:hiddenFill>
            </a:ext>
          </a:extLst>
        </p:spPr>
      </p:pic>
      <p:sp>
        <p:nvSpPr>
          <p:cNvPr id="70" name="テキスト ボックス 69"/>
          <p:cNvSpPr txBox="1"/>
          <p:nvPr/>
        </p:nvSpPr>
        <p:spPr>
          <a:xfrm>
            <a:off x="1130379" y="3385837"/>
            <a:ext cx="1457383" cy="343443"/>
          </a:xfrm>
          <a:prstGeom prst="rect">
            <a:avLst/>
          </a:prstGeom>
          <a:noFill/>
        </p:spPr>
        <p:txBody>
          <a:bodyPr wrap="square" rtlCol="0">
            <a:spAutoFit/>
          </a:bodyPr>
          <a:lstStyle/>
          <a:p>
            <a:pPr algn="ctr"/>
            <a:r>
              <a:rPr lang="ja-JP" altLang="en-US" sz="1600" dirty="0">
                <a:cs typeface="Segoe UI Semilight" panose="020B0402040204020203" pitchFamily="34" charset="0"/>
              </a:rPr>
              <a:t>お客様</a:t>
            </a:r>
            <a:endParaRPr lang="en-US" altLang="ja-JP" sz="1600" dirty="0">
              <a:cs typeface="Segoe UI Semilight" panose="020B0402040204020203" pitchFamily="34" charset="0"/>
            </a:endParaRPr>
          </a:p>
        </p:txBody>
      </p:sp>
      <p:sp>
        <p:nvSpPr>
          <p:cNvPr id="71" name="Freeform 13"/>
          <p:cNvSpPr>
            <a:spLocks/>
          </p:cNvSpPr>
          <p:nvPr/>
        </p:nvSpPr>
        <p:spPr bwMode="auto">
          <a:xfrm rot="12336031">
            <a:off x="1049955" y="4243909"/>
            <a:ext cx="2249805" cy="703156"/>
          </a:xfrm>
          <a:custGeom>
            <a:avLst/>
            <a:gdLst>
              <a:gd name="T0" fmla="*/ 2147483647 w 1631"/>
              <a:gd name="T1" fmla="*/ 2147483647 h 609"/>
              <a:gd name="T2" fmla="*/ 2147483647 w 1631"/>
              <a:gd name="T3" fmla="*/ 2147483647 h 609"/>
              <a:gd name="T4" fmla="*/ 2147483647 w 1631"/>
              <a:gd name="T5" fmla="*/ 2147483647 h 609"/>
              <a:gd name="T6" fmla="*/ 2147483647 w 1631"/>
              <a:gd name="T7" fmla="*/ 2147483647 h 609"/>
              <a:gd name="T8" fmla="*/ 2147483647 w 1631"/>
              <a:gd name="T9" fmla="*/ 2147483647 h 609"/>
              <a:gd name="T10" fmla="*/ 2147483647 w 1631"/>
              <a:gd name="T11" fmla="*/ 2147483647 h 609"/>
              <a:gd name="T12" fmla="*/ 2147483647 w 1631"/>
              <a:gd name="T13" fmla="*/ 2147483647 h 609"/>
              <a:gd name="T14" fmla="*/ 2147483647 w 1631"/>
              <a:gd name="T15" fmla="*/ 2147483647 h 609"/>
              <a:gd name="T16" fmla="*/ 2147483647 w 1631"/>
              <a:gd name="T17" fmla="*/ 2147483647 h 609"/>
              <a:gd name="T18" fmla="*/ 2147483647 w 1631"/>
              <a:gd name="T19" fmla="*/ 2147483647 h 609"/>
              <a:gd name="T20" fmla="*/ 2147483647 w 1631"/>
              <a:gd name="T21" fmla="*/ 2147483647 h 609"/>
              <a:gd name="T22" fmla="*/ 2147483647 w 1631"/>
              <a:gd name="T23" fmla="*/ 2147483647 h 609"/>
              <a:gd name="T24" fmla="*/ 2147483647 w 1631"/>
              <a:gd name="T25" fmla="*/ 2147483647 h 609"/>
              <a:gd name="T26" fmla="*/ 2147483647 w 1631"/>
              <a:gd name="T27" fmla="*/ 2147483647 h 609"/>
              <a:gd name="T28" fmla="*/ 2147483647 w 1631"/>
              <a:gd name="T29" fmla="*/ 2147483647 h 609"/>
              <a:gd name="T30" fmla="*/ 2147483647 w 1631"/>
              <a:gd name="T31" fmla="*/ 2147483647 h 609"/>
              <a:gd name="T32" fmla="*/ 2147483647 w 1631"/>
              <a:gd name="T33" fmla="*/ 2147483647 h 609"/>
              <a:gd name="T34" fmla="*/ 2147483647 w 1631"/>
              <a:gd name="T35" fmla="*/ 2147483647 h 609"/>
              <a:gd name="T36" fmla="*/ 2147483647 w 1631"/>
              <a:gd name="T37" fmla="*/ 2147483647 h 609"/>
              <a:gd name="T38" fmla="*/ 2147483647 w 1631"/>
              <a:gd name="T39" fmla="*/ 2147483647 h 609"/>
              <a:gd name="T40" fmla="*/ 2147483647 w 1631"/>
              <a:gd name="T41" fmla="*/ 2147483647 h 609"/>
              <a:gd name="T42" fmla="*/ 2147483647 w 1631"/>
              <a:gd name="T43" fmla="*/ 2147483647 h 609"/>
              <a:gd name="T44" fmla="*/ 2147483647 w 1631"/>
              <a:gd name="T45" fmla="*/ 2147483647 h 609"/>
              <a:gd name="T46" fmla="*/ 2147483647 w 1631"/>
              <a:gd name="T47" fmla="*/ 2147483647 h 609"/>
              <a:gd name="T48" fmla="*/ 2147483647 w 1631"/>
              <a:gd name="T49" fmla="*/ 2147483647 h 609"/>
              <a:gd name="T50" fmla="*/ 2147483647 w 1631"/>
              <a:gd name="T51" fmla="*/ 2147483647 h 609"/>
              <a:gd name="T52" fmla="*/ 2147483647 w 1631"/>
              <a:gd name="T53" fmla="*/ 2147483647 h 609"/>
              <a:gd name="T54" fmla="*/ 2147483647 w 1631"/>
              <a:gd name="T55" fmla="*/ 2147483647 h 609"/>
              <a:gd name="T56" fmla="*/ 2147483647 w 1631"/>
              <a:gd name="T57" fmla="*/ 2147483647 h 609"/>
              <a:gd name="T58" fmla="*/ 2147483647 w 1631"/>
              <a:gd name="T59" fmla="*/ 2147483647 h 609"/>
              <a:gd name="T60" fmla="*/ 2147483647 w 1631"/>
              <a:gd name="T61" fmla="*/ 2147483647 h 609"/>
              <a:gd name="T62" fmla="*/ 2147483647 w 1631"/>
              <a:gd name="T63" fmla="*/ 2147483647 h 609"/>
              <a:gd name="T64" fmla="*/ 2147483647 w 1631"/>
              <a:gd name="T65" fmla="*/ 2147483647 h 609"/>
              <a:gd name="T66" fmla="*/ 2147483647 w 1631"/>
              <a:gd name="T67" fmla="*/ 2147483647 h 609"/>
              <a:gd name="T68" fmla="*/ 2147483647 w 1631"/>
              <a:gd name="T69" fmla="*/ 2147483647 h 609"/>
              <a:gd name="T70" fmla="*/ 2147483647 w 1631"/>
              <a:gd name="T71" fmla="*/ 2147483647 h 609"/>
              <a:gd name="T72" fmla="*/ 2147483647 w 1631"/>
              <a:gd name="T73" fmla="*/ 2147483647 h 609"/>
              <a:gd name="T74" fmla="*/ 2147483647 w 1631"/>
              <a:gd name="T75" fmla="*/ 2147483647 h 609"/>
              <a:gd name="T76" fmla="*/ 2147483647 w 1631"/>
              <a:gd name="T77" fmla="*/ 2147483647 h 609"/>
              <a:gd name="T78" fmla="*/ 2147483647 w 1631"/>
              <a:gd name="T79" fmla="*/ 2147483647 h 609"/>
              <a:gd name="T80" fmla="*/ 2147483647 w 1631"/>
              <a:gd name="T81" fmla="*/ 2147483647 h 609"/>
              <a:gd name="T82" fmla="*/ 2147483647 w 1631"/>
              <a:gd name="T83" fmla="*/ 2147483647 h 609"/>
              <a:gd name="T84" fmla="*/ 2147483647 w 1631"/>
              <a:gd name="T85" fmla="*/ 2147483647 h 609"/>
              <a:gd name="T86" fmla="*/ 2147483647 w 1631"/>
              <a:gd name="T87" fmla="*/ 2147483647 h 609"/>
              <a:gd name="T88" fmla="*/ 2147483647 w 1631"/>
              <a:gd name="T89" fmla="*/ 2147483647 h 609"/>
              <a:gd name="T90" fmla="*/ 2147483647 w 1631"/>
              <a:gd name="T91" fmla="*/ 2147483647 h 609"/>
              <a:gd name="T92" fmla="*/ 2147483647 w 1631"/>
              <a:gd name="T93" fmla="*/ 2147483647 h 609"/>
              <a:gd name="T94" fmla="*/ 2147483647 w 1631"/>
              <a:gd name="T95" fmla="*/ 2147483647 h 609"/>
              <a:gd name="T96" fmla="*/ 2147483647 w 1631"/>
              <a:gd name="T97" fmla="*/ 2147483647 h 609"/>
              <a:gd name="T98" fmla="*/ 2147483647 w 1631"/>
              <a:gd name="T99" fmla="*/ 2147483647 h 609"/>
              <a:gd name="T100" fmla="*/ 2147483647 w 1631"/>
              <a:gd name="T101" fmla="*/ 2147483647 h 609"/>
              <a:gd name="T102" fmla="*/ 2147483647 w 1631"/>
              <a:gd name="T103" fmla="*/ 2147483647 h 609"/>
              <a:gd name="T104" fmla="*/ 2147483647 w 1631"/>
              <a:gd name="T105" fmla="*/ 2147483647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31"/>
              <a:gd name="T160" fmla="*/ 0 h 609"/>
              <a:gd name="T161" fmla="*/ 1631 w 1631"/>
              <a:gd name="T162" fmla="*/ 609 h 6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31" h="609">
                <a:moveTo>
                  <a:pt x="1556" y="379"/>
                </a:moveTo>
                <a:lnTo>
                  <a:pt x="1544" y="358"/>
                </a:lnTo>
                <a:lnTo>
                  <a:pt x="1537" y="348"/>
                </a:lnTo>
                <a:lnTo>
                  <a:pt x="1531" y="338"/>
                </a:lnTo>
                <a:lnTo>
                  <a:pt x="1516" y="319"/>
                </a:lnTo>
                <a:lnTo>
                  <a:pt x="1500" y="299"/>
                </a:lnTo>
                <a:lnTo>
                  <a:pt x="1483" y="282"/>
                </a:lnTo>
                <a:lnTo>
                  <a:pt x="1466" y="263"/>
                </a:lnTo>
                <a:lnTo>
                  <a:pt x="1445" y="245"/>
                </a:lnTo>
                <a:lnTo>
                  <a:pt x="1425" y="228"/>
                </a:lnTo>
                <a:lnTo>
                  <a:pt x="1403" y="211"/>
                </a:lnTo>
                <a:lnTo>
                  <a:pt x="1382" y="195"/>
                </a:lnTo>
                <a:lnTo>
                  <a:pt x="1357" y="179"/>
                </a:lnTo>
                <a:lnTo>
                  <a:pt x="1332" y="163"/>
                </a:lnTo>
                <a:lnTo>
                  <a:pt x="1308" y="148"/>
                </a:lnTo>
                <a:lnTo>
                  <a:pt x="1280" y="134"/>
                </a:lnTo>
                <a:lnTo>
                  <a:pt x="1253" y="121"/>
                </a:lnTo>
                <a:lnTo>
                  <a:pt x="1225" y="108"/>
                </a:lnTo>
                <a:lnTo>
                  <a:pt x="1195" y="96"/>
                </a:lnTo>
                <a:lnTo>
                  <a:pt x="1164" y="85"/>
                </a:lnTo>
                <a:lnTo>
                  <a:pt x="1134" y="73"/>
                </a:lnTo>
                <a:lnTo>
                  <a:pt x="1102" y="63"/>
                </a:lnTo>
                <a:lnTo>
                  <a:pt x="1070" y="54"/>
                </a:lnTo>
                <a:lnTo>
                  <a:pt x="1037" y="44"/>
                </a:lnTo>
                <a:lnTo>
                  <a:pt x="1002" y="37"/>
                </a:lnTo>
                <a:lnTo>
                  <a:pt x="967" y="29"/>
                </a:lnTo>
                <a:lnTo>
                  <a:pt x="932" y="22"/>
                </a:lnTo>
                <a:lnTo>
                  <a:pt x="896" y="18"/>
                </a:lnTo>
                <a:lnTo>
                  <a:pt x="860" y="12"/>
                </a:lnTo>
                <a:lnTo>
                  <a:pt x="824" y="8"/>
                </a:lnTo>
                <a:lnTo>
                  <a:pt x="786" y="5"/>
                </a:lnTo>
                <a:lnTo>
                  <a:pt x="767" y="3"/>
                </a:lnTo>
                <a:lnTo>
                  <a:pt x="748" y="3"/>
                </a:lnTo>
                <a:lnTo>
                  <a:pt x="709" y="2"/>
                </a:lnTo>
                <a:lnTo>
                  <a:pt x="671" y="0"/>
                </a:lnTo>
                <a:lnTo>
                  <a:pt x="622" y="2"/>
                </a:lnTo>
                <a:lnTo>
                  <a:pt x="597" y="3"/>
                </a:lnTo>
                <a:lnTo>
                  <a:pt x="573" y="3"/>
                </a:lnTo>
                <a:lnTo>
                  <a:pt x="525" y="8"/>
                </a:lnTo>
                <a:lnTo>
                  <a:pt x="479" y="12"/>
                </a:lnTo>
                <a:lnTo>
                  <a:pt x="455" y="16"/>
                </a:lnTo>
                <a:lnTo>
                  <a:pt x="432" y="19"/>
                </a:lnTo>
                <a:lnTo>
                  <a:pt x="387" y="27"/>
                </a:lnTo>
                <a:lnTo>
                  <a:pt x="344" y="35"/>
                </a:lnTo>
                <a:lnTo>
                  <a:pt x="300" y="45"/>
                </a:lnTo>
                <a:lnTo>
                  <a:pt x="258" y="57"/>
                </a:lnTo>
                <a:lnTo>
                  <a:pt x="218" y="70"/>
                </a:lnTo>
                <a:lnTo>
                  <a:pt x="177" y="85"/>
                </a:lnTo>
                <a:lnTo>
                  <a:pt x="139" y="99"/>
                </a:lnTo>
                <a:lnTo>
                  <a:pt x="102" y="115"/>
                </a:lnTo>
                <a:lnTo>
                  <a:pt x="67" y="131"/>
                </a:lnTo>
                <a:lnTo>
                  <a:pt x="32" y="150"/>
                </a:lnTo>
                <a:lnTo>
                  <a:pt x="0" y="169"/>
                </a:lnTo>
                <a:lnTo>
                  <a:pt x="31" y="154"/>
                </a:lnTo>
                <a:lnTo>
                  <a:pt x="63" y="141"/>
                </a:lnTo>
                <a:lnTo>
                  <a:pt x="95" y="129"/>
                </a:lnTo>
                <a:lnTo>
                  <a:pt x="128" y="118"/>
                </a:lnTo>
                <a:lnTo>
                  <a:pt x="163" y="106"/>
                </a:lnTo>
                <a:lnTo>
                  <a:pt x="180" y="102"/>
                </a:lnTo>
                <a:lnTo>
                  <a:pt x="197" y="96"/>
                </a:lnTo>
                <a:lnTo>
                  <a:pt x="232" y="87"/>
                </a:lnTo>
                <a:lnTo>
                  <a:pt x="270" y="80"/>
                </a:lnTo>
                <a:lnTo>
                  <a:pt x="306" y="71"/>
                </a:lnTo>
                <a:lnTo>
                  <a:pt x="345" y="66"/>
                </a:lnTo>
                <a:lnTo>
                  <a:pt x="383" y="60"/>
                </a:lnTo>
                <a:lnTo>
                  <a:pt x="422" y="56"/>
                </a:lnTo>
                <a:lnTo>
                  <a:pt x="463" y="53"/>
                </a:lnTo>
                <a:lnTo>
                  <a:pt x="503" y="50"/>
                </a:lnTo>
                <a:lnTo>
                  <a:pt x="544" y="48"/>
                </a:lnTo>
                <a:lnTo>
                  <a:pt x="584" y="47"/>
                </a:lnTo>
                <a:lnTo>
                  <a:pt x="624" y="48"/>
                </a:lnTo>
                <a:lnTo>
                  <a:pt x="661" y="50"/>
                </a:lnTo>
                <a:lnTo>
                  <a:pt x="699" y="51"/>
                </a:lnTo>
                <a:lnTo>
                  <a:pt x="735" y="54"/>
                </a:lnTo>
                <a:lnTo>
                  <a:pt x="773" y="58"/>
                </a:lnTo>
                <a:lnTo>
                  <a:pt x="808" y="63"/>
                </a:lnTo>
                <a:lnTo>
                  <a:pt x="844" y="69"/>
                </a:lnTo>
                <a:lnTo>
                  <a:pt x="879" y="74"/>
                </a:lnTo>
                <a:lnTo>
                  <a:pt x="913" y="82"/>
                </a:lnTo>
                <a:lnTo>
                  <a:pt x="947" y="90"/>
                </a:lnTo>
                <a:lnTo>
                  <a:pt x="980" y="99"/>
                </a:lnTo>
                <a:lnTo>
                  <a:pt x="1012" y="108"/>
                </a:lnTo>
                <a:lnTo>
                  <a:pt x="1044" y="118"/>
                </a:lnTo>
                <a:lnTo>
                  <a:pt x="1074" y="128"/>
                </a:lnTo>
                <a:lnTo>
                  <a:pt x="1105" y="140"/>
                </a:lnTo>
                <a:lnTo>
                  <a:pt x="1134" y="153"/>
                </a:lnTo>
                <a:lnTo>
                  <a:pt x="1161" y="164"/>
                </a:lnTo>
                <a:lnTo>
                  <a:pt x="1189" y="177"/>
                </a:lnTo>
                <a:lnTo>
                  <a:pt x="1216" y="192"/>
                </a:lnTo>
                <a:lnTo>
                  <a:pt x="1241" y="206"/>
                </a:lnTo>
                <a:lnTo>
                  <a:pt x="1266" y="221"/>
                </a:lnTo>
                <a:lnTo>
                  <a:pt x="1290" y="237"/>
                </a:lnTo>
                <a:lnTo>
                  <a:pt x="1312" y="253"/>
                </a:lnTo>
                <a:lnTo>
                  <a:pt x="1334" y="269"/>
                </a:lnTo>
                <a:lnTo>
                  <a:pt x="1354" y="286"/>
                </a:lnTo>
                <a:lnTo>
                  <a:pt x="1374" y="303"/>
                </a:lnTo>
                <a:lnTo>
                  <a:pt x="1392" y="322"/>
                </a:lnTo>
                <a:lnTo>
                  <a:pt x="1409" y="340"/>
                </a:lnTo>
                <a:lnTo>
                  <a:pt x="1425" y="358"/>
                </a:lnTo>
                <a:lnTo>
                  <a:pt x="1440" y="379"/>
                </a:lnTo>
                <a:lnTo>
                  <a:pt x="1453" y="398"/>
                </a:lnTo>
                <a:lnTo>
                  <a:pt x="1466" y="418"/>
                </a:lnTo>
                <a:lnTo>
                  <a:pt x="1437" y="422"/>
                </a:lnTo>
                <a:lnTo>
                  <a:pt x="1409" y="427"/>
                </a:lnTo>
                <a:lnTo>
                  <a:pt x="1631" y="609"/>
                </a:lnTo>
                <a:lnTo>
                  <a:pt x="1599" y="338"/>
                </a:lnTo>
                <a:lnTo>
                  <a:pt x="1556" y="379"/>
                </a:lnTo>
                <a:close/>
              </a:path>
            </a:pathLst>
          </a:custGeom>
          <a:solidFill>
            <a:srgbClr val="FF0000">
              <a:alpha val="60000"/>
            </a:srgbClr>
          </a:solidFill>
          <a:ln w="9525">
            <a:noFill/>
            <a:round/>
            <a:headEnd/>
            <a:tailEnd/>
          </a:ln>
        </p:spPr>
        <p:txBody>
          <a:bodyPr/>
          <a:lstStyle/>
          <a:p>
            <a:endParaRPr lang="ja-JP" altLang="en-US" dirty="0"/>
          </a:p>
        </p:txBody>
      </p:sp>
      <p:pic>
        <p:nvPicPr>
          <p:cNvPr id="72" name="Picture 35"/>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61686" y="4195992"/>
            <a:ext cx="915179" cy="1098699"/>
          </a:xfrm>
          <a:prstGeom prst="rect">
            <a:avLst/>
          </a:prstGeom>
        </p:spPr>
      </p:pic>
      <p:sp>
        <p:nvSpPr>
          <p:cNvPr id="73" name="テキスト ボックス 72"/>
          <p:cNvSpPr txBox="1"/>
          <p:nvPr/>
        </p:nvSpPr>
        <p:spPr>
          <a:xfrm>
            <a:off x="1082697" y="5064713"/>
            <a:ext cx="1073157" cy="312029"/>
          </a:xfrm>
          <a:prstGeom prst="rect">
            <a:avLst/>
          </a:prstGeom>
          <a:noFill/>
        </p:spPr>
        <p:txBody>
          <a:bodyPr wrap="square" rtlCol="0">
            <a:spAutoFit/>
          </a:bodyPr>
          <a:lstStyle/>
          <a:p>
            <a:pPr algn="ctr"/>
            <a:r>
              <a:rPr lang="ja-JP" altLang="en-US" sz="1400" dirty="0">
                <a:cs typeface="Segoe UI Semilight" panose="020B0402040204020203" pitchFamily="34" charset="0"/>
              </a:rPr>
              <a:t>情報共有</a:t>
            </a:r>
            <a:endParaRPr lang="en-US" altLang="ja-JP" sz="1400" dirty="0">
              <a:cs typeface="Segoe UI Semilight" panose="020B0402040204020203" pitchFamily="34" charset="0"/>
            </a:endParaRPr>
          </a:p>
        </p:txBody>
      </p:sp>
      <p:sp>
        <p:nvSpPr>
          <p:cNvPr id="74" name="テキスト ボックス 73"/>
          <p:cNvSpPr txBox="1"/>
          <p:nvPr/>
        </p:nvSpPr>
        <p:spPr>
          <a:xfrm>
            <a:off x="2174859" y="2372992"/>
            <a:ext cx="1948176" cy="845624"/>
          </a:xfrm>
          <a:prstGeom prst="rect">
            <a:avLst/>
          </a:prstGeom>
          <a:solidFill>
            <a:schemeClr val="accent2">
              <a:lumMod val="20000"/>
              <a:lumOff val="80000"/>
            </a:schemeClr>
          </a:solidFill>
        </p:spPr>
        <p:txBody>
          <a:bodyPr wrap="square" rtlCol="0">
            <a:spAutoFit/>
          </a:bodyPr>
          <a:lstStyle/>
          <a:p>
            <a:pPr algn="ctr"/>
            <a:r>
              <a:rPr lang="ja-JP" altLang="en-US" sz="2400" b="1" dirty="0">
                <a:cs typeface="Segoe UI Semilight" panose="020B0402040204020203" pitchFamily="34" charset="0"/>
              </a:rPr>
              <a:t>社外の人とも情報共有</a:t>
            </a:r>
            <a:endParaRPr lang="en-US" altLang="ja-JP" sz="2400" b="1" dirty="0">
              <a:cs typeface="Segoe UI Semilight" panose="020B0402040204020203" pitchFamily="34" charset="0"/>
            </a:endParaRPr>
          </a:p>
        </p:txBody>
      </p:sp>
      <p:sp>
        <p:nvSpPr>
          <p:cNvPr id="75" name="左矢印 74"/>
          <p:cNvSpPr/>
          <p:nvPr/>
        </p:nvSpPr>
        <p:spPr bwMode="auto">
          <a:xfrm rot="16200000">
            <a:off x="10576340" y="899981"/>
            <a:ext cx="437887" cy="442182"/>
          </a:xfrm>
          <a:prstGeom prst="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ja-JP" altLang="en-US" sz="2200" dirty="0">
              <a:gradFill>
                <a:gsLst>
                  <a:gs pos="0">
                    <a:srgbClr val="FFFFFF"/>
                  </a:gs>
                  <a:gs pos="100000">
                    <a:srgbClr val="FFFFFF"/>
                  </a:gs>
                </a:gsLst>
                <a:lin ang="5400000" scaled="0"/>
              </a:gradFill>
              <a:cs typeface="Segoe UI" pitchFamily="34" charset="0"/>
            </a:endParaRPr>
          </a:p>
        </p:txBody>
      </p:sp>
      <p:sp>
        <p:nvSpPr>
          <p:cNvPr id="76" name="テキスト ボックス 75"/>
          <p:cNvSpPr txBox="1"/>
          <p:nvPr/>
        </p:nvSpPr>
        <p:spPr>
          <a:xfrm>
            <a:off x="10042931" y="318074"/>
            <a:ext cx="1515764" cy="593925"/>
          </a:xfrm>
          <a:prstGeom prst="rect">
            <a:avLst/>
          </a:prstGeom>
          <a:noFill/>
          <a:ln>
            <a:solidFill>
              <a:srgbClr val="FF0000"/>
            </a:solidFill>
          </a:ln>
        </p:spPr>
        <p:txBody>
          <a:bodyPr wrap="square" rtlCol="0">
            <a:spAutoFit/>
          </a:bodyPr>
          <a:lstStyle/>
          <a:p>
            <a:r>
              <a:rPr lang="ja-JP" altLang="en-US" sz="1598" dirty="0">
                <a:solidFill>
                  <a:srgbClr val="00B0F0"/>
                </a:solidFill>
                <a:cs typeface="Segoe UI Semilight" panose="020B0402040204020203" pitchFamily="34" charset="0"/>
              </a:rPr>
              <a:t>これが、新たな</a:t>
            </a:r>
            <a:br>
              <a:rPr lang="en-US" altLang="ja-JP" sz="1598" dirty="0">
                <a:solidFill>
                  <a:srgbClr val="00B0F0"/>
                </a:solidFill>
                <a:cs typeface="Segoe UI Semilight" panose="020B0402040204020203" pitchFamily="34" charset="0"/>
              </a:rPr>
            </a:br>
            <a:r>
              <a:rPr lang="ja-JP" altLang="en-US" sz="1598" dirty="0">
                <a:solidFill>
                  <a:srgbClr val="00B0F0"/>
                </a:solidFill>
                <a:cs typeface="Segoe UI Semilight" panose="020B0402040204020203" pitchFamily="34" charset="0"/>
              </a:rPr>
              <a:t>セキュリティ境界</a:t>
            </a:r>
            <a:endParaRPr lang="en-US" altLang="ja-JP" sz="1598" dirty="0">
              <a:solidFill>
                <a:srgbClr val="00B0F0"/>
              </a:solidFill>
              <a:cs typeface="Segoe UI Semilight" panose="020B0402040204020203" pitchFamily="34" charset="0"/>
            </a:endParaRPr>
          </a:p>
        </p:txBody>
      </p:sp>
      <p:sp>
        <p:nvSpPr>
          <p:cNvPr id="77" name="テキスト ボックス 76"/>
          <p:cNvSpPr txBox="1"/>
          <p:nvPr/>
        </p:nvSpPr>
        <p:spPr>
          <a:xfrm>
            <a:off x="6865753" y="4027754"/>
            <a:ext cx="1189580" cy="374793"/>
          </a:xfrm>
          <a:prstGeom prst="rect">
            <a:avLst/>
          </a:prstGeom>
          <a:solidFill>
            <a:schemeClr val="bg1">
              <a:alpha val="70000"/>
            </a:schemeClr>
          </a:solidFill>
        </p:spPr>
        <p:txBody>
          <a:bodyPr wrap="none" rtlCol="0">
            <a:spAutoFit/>
          </a:bodyPr>
          <a:lstStyle/>
          <a:p>
            <a:r>
              <a:rPr lang="en-US" altLang="ja-JP" dirty="0"/>
              <a:t>Any</a:t>
            </a:r>
            <a:r>
              <a:rPr lang="ja-JP" altLang="en-US" dirty="0"/>
              <a:t> </a:t>
            </a:r>
            <a:r>
              <a:rPr lang="en-US" altLang="ja-JP" dirty="0"/>
              <a:t>Place</a:t>
            </a:r>
            <a:endParaRPr lang="ja-JP" altLang="en-US" dirty="0"/>
          </a:p>
        </p:txBody>
      </p:sp>
      <p:sp>
        <p:nvSpPr>
          <p:cNvPr id="78" name="テキスト ボックス 77"/>
          <p:cNvSpPr txBox="1"/>
          <p:nvPr/>
        </p:nvSpPr>
        <p:spPr>
          <a:xfrm>
            <a:off x="5311703" y="3757153"/>
            <a:ext cx="1133644" cy="369332"/>
          </a:xfrm>
          <a:prstGeom prst="rect">
            <a:avLst/>
          </a:prstGeom>
          <a:solidFill>
            <a:schemeClr val="bg1">
              <a:alpha val="70000"/>
            </a:schemeClr>
          </a:solidFill>
        </p:spPr>
        <p:txBody>
          <a:bodyPr wrap="none" rtlCol="0">
            <a:spAutoFit/>
          </a:bodyPr>
          <a:lstStyle/>
          <a:p>
            <a:r>
              <a:rPr lang="en-US" altLang="ja-JP" dirty="0"/>
              <a:t>Any</a:t>
            </a:r>
            <a:r>
              <a:rPr lang="ja-JP" altLang="en-US" dirty="0"/>
              <a:t> </a:t>
            </a:r>
            <a:r>
              <a:rPr lang="en-US" altLang="ja-JP" dirty="0"/>
              <a:t>Time</a:t>
            </a:r>
            <a:endParaRPr lang="ja-JP" altLang="en-US" dirty="0"/>
          </a:p>
        </p:txBody>
      </p:sp>
      <p:sp>
        <p:nvSpPr>
          <p:cNvPr id="79" name="テキスト ボックス 78"/>
          <p:cNvSpPr txBox="1"/>
          <p:nvPr/>
        </p:nvSpPr>
        <p:spPr>
          <a:xfrm>
            <a:off x="8926745" y="3943886"/>
            <a:ext cx="1338639" cy="374793"/>
          </a:xfrm>
          <a:prstGeom prst="rect">
            <a:avLst/>
          </a:prstGeom>
          <a:solidFill>
            <a:schemeClr val="bg1">
              <a:alpha val="70000"/>
            </a:schemeClr>
          </a:solidFill>
        </p:spPr>
        <p:txBody>
          <a:bodyPr wrap="none" rtlCol="0">
            <a:spAutoFit/>
          </a:bodyPr>
          <a:lstStyle/>
          <a:p>
            <a:r>
              <a:rPr lang="en-US" altLang="ja-JP" dirty="0"/>
              <a:t>Any</a:t>
            </a:r>
            <a:r>
              <a:rPr lang="ja-JP" altLang="en-US" dirty="0"/>
              <a:t> </a:t>
            </a:r>
            <a:r>
              <a:rPr lang="en-US" altLang="ja-JP" dirty="0"/>
              <a:t>Device</a:t>
            </a:r>
            <a:endParaRPr lang="ja-JP" altLang="en-US" dirty="0"/>
          </a:p>
        </p:txBody>
      </p:sp>
      <p:sp>
        <p:nvSpPr>
          <p:cNvPr id="108" name="角丸四角形 107"/>
          <p:cNvSpPr/>
          <p:nvPr/>
        </p:nvSpPr>
        <p:spPr>
          <a:xfrm>
            <a:off x="1821170" y="3905187"/>
            <a:ext cx="3232415" cy="2799949"/>
          </a:xfrm>
          <a:prstGeom prst="roundRect">
            <a:avLst>
              <a:gd name="adj" fmla="val 8416"/>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7" rIns="91355" bIns="45677" numCol="1" spcCol="0" rtlCol="0" fromWordArt="0" anchor="ctr" anchorCtr="0" forceAA="0" compatLnSpc="1">
            <a:prstTxWarp prst="textNoShape">
              <a:avLst/>
            </a:prstTxWarp>
            <a:noAutofit/>
          </a:bodyPr>
          <a:lstStyle/>
          <a:p>
            <a:pPr algn="ctr"/>
            <a:endParaRPr lang="ja-JP" altLang="en-US" sz="1798" dirty="0">
              <a:solidFill>
                <a:srgbClr val="FFFFFF"/>
              </a:solidFill>
            </a:endParaRPr>
          </a:p>
        </p:txBody>
      </p:sp>
    </p:spTree>
    <p:extLst>
      <p:ext uri="{BB962C8B-B14F-4D97-AF65-F5344CB8AC3E}">
        <p14:creationId xmlns:p14="http://schemas.microsoft.com/office/powerpoint/2010/main" val="427689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08"/>
                                        </p:tgtEl>
                                      </p:cBhvr>
                                    </p:animEffect>
                                    <p:set>
                                      <p:cBhvr>
                                        <p:cTn id="7" dur="1" fill="hold">
                                          <p:stCondLst>
                                            <p:cond delay="499"/>
                                          </p:stCondLst>
                                        </p:cTn>
                                        <p:tgtEl>
                                          <p:spTgt spid="10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あります、社外で使える </a:t>
            </a:r>
            <a:r>
              <a:rPr kumimoji="1" lang="en-US" altLang="ja-JP" dirty="0"/>
              <a:t>Active</a:t>
            </a:r>
            <a:r>
              <a:rPr kumimoji="1" lang="ja-JP" altLang="en-US" dirty="0"/>
              <a:t> </a:t>
            </a:r>
            <a:r>
              <a:rPr kumimoji="1" lang="en-US" altLang="ja-JP" dirty="0"/>
              <a:t>Directory</a:t>
            </a:r>
            <a:endParaRPr kumimoji="1" lang="ja-JP" altLang="en-US" dirty="0"/>
          </a:p>
        </p:txBody>
      </p:sp>
      <p:grpSp>
        <p:nvGrpSpPr>
          <p:cNvPr id="4" name="グループ化 3"/>
          <p:cNvGrpSpPr/>
          <p:nvPr/>
        </p:nvGrpSpPr>
        <p:grpSpPr>
          <a:xfrm flipH="1" flipV="1">
            <a:off x="4022270" y="3945951"/>
            <a:ext cx="962191" cy="1360850"/>
            <a:chOff x="1867094" y="5033053"/>
            <a:chExt cx="962328" cy="1361043"/>
          </a:xfrm>
        </p:grpSpPr>
        <p:sp>
          <p:nvSpPr>
            <p:cNvPr id="5" name="正方形/長方形 4"/>
            <p:cNvSpPr/>
            <p:nvPr/>
          </p:nvSpPr>
          <p:spPr bwMode="auto">
            <a:xfrm rot="5400000">
              <a:off x="1976341" y="508843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6" name="正方形/長方形 5"/>
            <p:cNvSpPr/>
            <p:nvPr/>
          </p:nvSpPr>
          <p:spPr bwMode="auto">
            <a:xfrm rot="5400000">
              <a:off x="1819593" y="524156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7" name="正方形/長方形 6"/>
            <p:cNvSpPr/>
            <p:nvPr/>
          </p:nvSpPr>
          <p:spPr bwMode="auto">
            <a:xfrm rot="5400000">
              <a:off x="1980460" y="535119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8" name="正方形/長方形 7"/>
            <p:cNvSpPr/>
            <p:nvPr/>
          </p:nvSpPr>
          <p:spPr bwMode="auto">
            <a:xfrm rot="5400000">
              <a:off x="1816057" y="551069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9" name="正方形/長方形 8"/>
            <p:cNvSpPr/>
            <p:nvPr/>
          </p:nvSpPr>
          <p:spPr bwMode="auto">
            <a:xfrm rot="5400000">
              <a:off x="1968457" y="562032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0" name="正方形/長方形 9"/>
            <p:cNvSpPr/>
            <p:nvPr/>
          </p:nvSpPr>
          <p:spPr bwMode="auto">
            <a:xfrm rot="5400000">
              <a:off x="1811709" y="5781925"/>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1" name="正方形/長方形 10"/>
            <p:cNvSpPr/>
            <p:nvPr/>
          </p:nvSpPr>
          <p:spPr bwMode="auto">
            <a:xfrm rot="5400000">
              <a:off x="1972576" y="58915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2" name="正方形/長方形 11"/>
            <p:cNvSpPr/>
            <p:nvPr/>
          </p:nvSpPr>
          <p:spPr bwMode="auto">
            <a:xfrm>
              <a:off x="1890222" y="623575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3" name="正方形/長方形 12"/>
            <p:cNvSpPr/>
            <p:nvPr/>
          </p:nvSpPr>
          <p:spPr bwMode="auto">
            <a:xfrm>
              <a:off x="2158574" y="6234910"/>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4" name="正方形/長方形 13"/>
            <p:cNvSpPr/>
            <p:nvPr/>
          </p:nvSpPr>
          <p:spPr bwMode="auto">
            <a:xfrm>
              <a:off x="2026295" y="607327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5" name="正方形/長方形 14"/>
            <p:cNvSpPr/>
            <p:nvPr/>
          </p:nvSpPr>
          <p:spPr bwMode="auto">
            <a:xfrm>
              <a:off x="2422004" y="624025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6" name="正方形/長方形 15"/>
            <p:cNvSpPr/>
            <p:nvPr/>
          </p:nvSpPr>
          <p:spPr bwMode="auto">
            <a:xfrm>
              <a:off x="2289725" y="6078626"/>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7" name="正方形/長方形 16"/>
            <p:cNvSpPr/>
            <p:nvPr/>
          </p:nvSpPr>
          <p:spPr bwMode="auto">
            <a:xfrm>
              <a:off x="2564813" y="607811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18" name="正方形/長方形 17"/>
            <p:cNvSpPr/>
            <p:nvPr/>
          </p:nvSpPr>
          <p:spPr bwMode="auto">
            <a:xfrm rot="5400000">
              <a:off x="1812111" y="60569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grpSp>
      <p:grpSp>
        <p:nvGrpSpPr>
          <p:cNvPr id="19" name="グループ化 18"/>
          <p:cNvGrpSpPr/>
          <p:nvPr/>
        </p:nvGrpSpPr>
        <p:grpSpPr>
          <a:xfrm>
            <a:off x="1821170" y="5458479"/>
            <a:ext cx="962191" cy="1360850"/>
            <a:chOff x="1867094" y="5033053"/>
            <a:chExt cx="962328" cy="1361043"/>
          </a:xfrm>
        </p:grpSpPr>
        <p:sp>
          <p:nvSpPr>
            <p:cNvPr id="20" name="正方形/長方形 19"/>
            <p:cNvSpPr/>
            <p:nvPr/>
          </p:nvSpPr>
          <p:spPr bwMode="auto">
            <a:xfrm rot="5400000">
              <a:off x="1976341" y="5088438"/>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21" name="正方形/長方形 20"/>
            <p:cNvSpPr/>
            <p:nvPr/>
          </p:nvSpPr>
          <p:spPr bwMode="auto">
            <a:xfrm rot="5400000">
              <a:off x="1819593" y="524156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22" name="正方形/長方形 21"/>
            <p:cNvSpPr/>
            <p:nvPr/>
          </p:nvSpPr>
          <p:spPr bwMode="auto">
            <a:xfrm rot="5400000">
              <a:off x="1980460" y="535119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23" name="正方形/長方形 22"/>
            <p:cNvSpPr/>
            <p:nvPr/>
          </p:nvSpPr>
          <p:spPr bwMode="auto">
            <a:xfrm rot="5400000">
              <a:off x="1816057" y="551069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24" name="正方形/長方形 23"/>
            <p:cNvSpPr/>
            <p:nvPr/>
          </p:nvSpPr>
          <p:spPr bwMode="auto">
            <a:xfrm rot="5400000">
              <a:off x="1968457" y="562032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25" name="正方形/長方形 24"/>
            <p:cNvSpPr/>
            <p:nvPr/>
          </p:nvSpPr>
          <p:spPr bwMode="auto">
            <a:xfrm rot="5400000">
              <a:off x="1811709" y="5781925"/>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26" name="正方形/長方形 25"/>
            <p:cNvSpPr/>
            <p:nvPr/>
          </p:nvSpPr>
          <p:spPr bwMode="auto">
            <a:xfrm rot="5400000">
              <a:off x="1972576" y="58915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27" name="正方形/長方形 26"/>
            <p:cNvSpPr/>
            <p:nvPr/>
          </p:nvSpPr>
          <p:spPr bwMode="auto">
            <a:xfrm>
              <a:off x="1890222" y="623575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28" name="正方形/長方形 27"/>
            <p:cNvSpPr/>
            <p:nvPr/>
          </p:nvSpPr>
          <p:spPr bwMode="auto">
            <a:xfrm>
              <a:off x="2158574" y="6234910"/>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29" name="正方形/長方形 28"/>
            <p:cNvSpPr/>
            <p:nvPr/>
          </p:nvSpPr>
          <p:spPr bwMode="auto">
            <a:xfrm>
              <a:off x="2026295" y="6073279"/>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30" name="正方形/長方形 29"/>
            <p:cNvSpPr/>
            <p:nvPr/>
          </p:nvSpPr>
          <p:spPr bwMode="auto">
            <a:xfrm>
              <a:off x="2422004" y="624025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31" name="正方形/長方形 30"/>
            <p:cNvSpPr/>
            <p:nvPr/>
          </p:nvSpPr>
          <p:spPr bwMode="auto">
            <a:xfrm>
              <a:off x="2289725" y="6078626"/>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32" name="正方形/長方形 31"/>
            <p:cNvSpPr/>
            <p:nvPr/>
          </p:nvSpPr>
          <p:spPr bwMode="auto">
            <a:xfrm>
              <a:off x="2564813" y="6078117"/>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sp>
          <p:nvSpPr>
            <p:cNvPr id="33" name="正方形/長方形 32"/>
            <p:cNvSpPr/>
            <p:nvPr/>
          </p:nvSpPr>
          <p:spPr bwMode="auto">
            <a:xfrm rot="5400000">
              <a:off x="1812111" y="6056953"/>
              <a:ext cx="264609" cy="153839"/>
            </a:xfrm>
            <a:prstGeom prst="rect">
              <a:avLst/>
            </a:prstGeom>
            <a:solidFill>
              <a:srgbClr val="969696">
                <a:lumMod val="50000"/>
              </a:srgbClr>
            </a:solidFill>
            <a:ln w="28575" cap="flat" cmpd="sng" algn="ctr">
              <a:noFill/>
              <a:prstDash val="solid"/>
              <a:round/>
              <a:headEnd type="triangle" w="med" len="med"/>
              <a:tailEnd type="triangle" w="med" len="med"/>
            </a:ln>
            <a:effectLst/>
            <a:scene3d>
              <a:camera prst="orthographicFront"/>
              <a:lightRig rig="threePt" dir="t"/>
            </a:scene3d>
            <a:sp3d>
              <a:bevelT/>
            </a:sp3d>
            <a:ex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88">
                <a:defRPr/>
              </a:pPr>
              <a:endParaRPr lang="ja-JP" altLang="en-US" kern="0" dirty="0">
                <a:solidFill>
                  <a:srgbClr val="000000"/>
                </a:solidFill>
                <a:cs typeface="Meiryo UI" panose="020B0604030504040204" pitchFamily="50" charset="-128"/>
              </a:endParaRPr>
            </a:p>
          </p:txBody>
        </p:sp>
      </p:grpSp>
      <p:sp>
        <p:nvSpPr>
          <p:cNvPr id="34" name="円/楕円 151"/>
          <p:cNvSpPr/>
          <p:nvPr/>
        </p:nvSpPr>
        <p:spPr>
          <a:xfrm>
            <a:off x="8026587" y="5098284"/>
            <a:ext cx="1270625" cy="324378"/>
          </a:xfrm>
          <a:prstGeom prst="ellipse">
            <a:avLst/>
          </a:prstGeom>
          <a:solidFill>
            <a:srgbClr val="DEFEDA"/>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solidFill>
                <a:schemeClr val="tx1"/>
              </a:solidFill>
            </a:endParaRPr>
          </a:p>
        </p:txBody>
      </p:sp>
      <p:pic>
        <p:nvPicPr>
          <p:cNvPr id="35" name="Picture 5" descr="C:\Users\Administrator\Dropbox\Work\画像素材\JPN_20120907_002_パソコン0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0387" y="4535815"/>
            <a:ext cx="936422" cy="954497"/>
          </a:xfrm>
          <a:prstGeom prst="rect">
            <a:avLst/>
          </a:prstGeom>
          <a:noFill/>
          <a:extLst>
            <a:ext uri="{909E8E84-426E-40DD-AFC4-6F175D3DCCD1}">
              <a14:hiddenFill xmlns:a14="http://schemas.microsoft.com/office/drawing/2010/main">
                <a:solidFill>
                  <a:srgbClr val="FFFFFF"/>
                </a:solidFill>
              </a14:hiddenFill>
            </a:ext>
          </a:extLst>
        </p:spPr>
      </p:pic>
      <p:sp>
        <p:nvSpPr>
          <p:cNvPr id="36" name="角丸四角形 35"/>
          <p:cNvSpPr/>
          <p:nvPr/>
        </p:nvSpPr>
        <p:spPr>
          <a:xfrm>
            <a:off x="277554" y="1371893"/>
            <a:ext cx="11731471" cy="5240724"/>
          </a:xfrm>
          <a:prstGeom prst="roundRect">
            <a:avLst>
              <a:gd name="adj" fmla="val 8416"/>
            </a:avLst>
          </a:prstGeom>
          <a:noFill/>
          <a:ln w="762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7" rIns="91355" bIns="45677" numCol="1" spcCol="0" rtlCol="0" fromWordArt="0" anchor="ctr" anchorCtr="0" forceAA="0" compatLnSpc="1">
            <a:prstTxWarp prst="textNoShape">
              <a:avLst/>
            </a:prstTxWarp>
            <a:noAutofit/>
          </a:bodyPr>
          <a:lstStyle/>
          <a:p>
            <a:pPr algn="ctr"/>
            <a:endParaRPr lang="ja-JP" altLang="en-US" sz="1798" dirty="0">
              <a:solidFill>
                <a:srgbClr val="FFFFFF"/>
              </a:solidFill>
            </a:endParaRPr>
          </a:p>
        </p:txBody>
      </p:sp>
      <p:grpSp>
        <p:nvGrpSpPr>
          <p:cNvPr id="37" name="グループ化 36"/>
          <p:cNvGrpSpPr>
            <a:grpSpLocks noChangeAspect="1"/>
          </p:cNvGrpSpPr>
          <p:nvPr/>
        </p:nvGrpSpPr>
        <p:grpSpPr>
          <a:xfrm>
            <a:off x="7450743" y="1635170"/>
            <a:ext cx="1250936" cy="785921"/>
            <a:chOff x="8595675" y="1073015"/>
            <a:chExt cx="968157" cy="608497"/>
          </a:xfrm>
        </p:grpSpPr>
        <p:pic>
          <p:nvPicPr>
            <p:cNvPr id="38" name="図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95675" y="1073015"/>
              <a:ext cx="968157" cy="608497"/>
            </a:xfrm>
            <a:prstGeom prst="rect">
              <a:avLst/>
            </a:prstGeom>
            <a:noFill/>
            <a:ln>
              <a:noFill/>
            </a:ln>
          </p:spPr>
        </p:pic>
        <p:pic>
          <p:nvPicPr>
            <p:cNvPr id="39" name="図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9166" y="1267819"/>
              <a:ext cx="267129" cy="328935"/>
            </a:xfrm>
            <a:prstGeom prst="rect">
              <a:avLst/>
            </a:prstGeom>
            <a:noFill/>
            <a:ln>
              <a:noFill/>
            </a:ln>
          </p:spPr>
        </p:pic>
      </p:grpSp>
      <p:grpSp>
        <p:nvGrpSpPr>
          <p:cNvPr id="40" name="グループ化 39"/>
          <p:cNvGrpSpPr>
            <a:grpSpLocks noChangeAspect="1"/>
          </p:cNvGrpSpPr>
          <p:nvPr/>
        </p:nvGrpSpPr>
        <p:grpSpPr>
          <a:xfrm>
            <a:off x="5911050" y="1611122"/>
            <a:ext cx="1250936" cy="785921"/>
            <a:chOff x="4373047" y="2315763"/>
            <a:chExt cx="968157" cy="608497"/>
          </a:xfrm>
        </p:grpSpPr>
        <p:pic>
          <p:nvPicPr>
            <p:cNvPr id="41" name="図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3047" y="2315763"/>
              <a:ext cx="968157" cy="608497"/>
            </a:xfrm>
            <a:prstGeom prst="rect">
              <a:avLst/>
            </a:prstGeom>
            <a:noFill/>
            <a:ln>
              <a:noFill/>
            </a:ln>
          </p:spPr>
        </p:pic>
        <p:pic>
          <p:nvPicPr>
            <p:cNvPr id="42" name="図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9113" y="2529884"/>
              <a:ext cx="300051" cy="343705"/>
            </a:xfrm>
            <a:prstGeom prst="rect">
              <a:avLst/>
            </a:prstGeom>
            <a:noFill/>
            <a:ln>
              <a:noFill/>
            </a:ln>
          </p:spPr>
        </p:pic>
      </p:grpSp>
      <p:grpSp>
        <p:nvGrpSpPr>
          <p:cNvPr id="43" name="グループ化 42"/>
          <p:cNvGrpSpPr>
            <a:grpSpLocks noChangeAspect="1"/>
          </p:cNvGrpSpPr>
          <p:nvPr/>
        </p:nvGrpSpPr>
        <p:grpSpPr>
          <a:xfrm>
            <a:off x="4371354" y="1587074"/>
            <a:ext cx="1250936" cy="834015"/>
            <a:chOff x="9195164" y="1589641"/>
            <a:chExt cx="968157" cy="645735"/>
          </a:xfrm>
        </p:grpSpPr>
        <p:pic>
          <p:nvPicPr>
            <p:cNvPr id="44" name="図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5164" y="1589641"/>
              <a:ext cx="968157" cy="608497"/>
            </a:xfrm>
            <a:prstGeom prst="rect">
              <a:avLst/>
            </a:prstGeom>
            <a:noFill/>
            <a:ln>
              <a:noFill/>
            </a:ln>
          </p:spPr>
        </p:pic>
        <p:pic>
          <p:nvPicPr>
            <p:cNvPr id="45" name="Picture 5" descr="\\MAGNUM\Projects\Microsoft\Cloud Power FY12\Design\ICONS_PNG\Applicati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18647" y="1692362"/>
              <a:ext cx="543014" cy="543014"/>
            </a:xfrm>
            <a:prstGeom prst="rect">
              <a:avLst/>
            </a:prstGeom>
            <a:noFill/>
            <a:ln>
              <a:noFill/>
            </a:ln>
          </p:spPr>
        </p:pic>
      </p:grpSp>
      <p:grpSp>
        <p:nvGrpSpPr>
          <p:cNvPr id="46" name="グループ化 45"/>
          <p:cNvGrpSpPr/>
          <p:nvPr/>
        </p:nvGrpSpPr>
        <p:grpSpPr>
          <a:xfrm>
            <a:off x="8978597" y="1636500"/>
            <a:ext cx="1250936" cy="785921"/>
            <a:chOff x="9263544" y="1131419"/>
            <a:chExt cx="1251603" cy="786646"/>
          </a:xfrm>
        </p:grpSpPr>
        <p:pic>
          <p:nvPicPr>
            <p:cNvPr id="47" name="図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3544" y="1131419"/>
              <a:ext cx="1251603" cy="786646"/>
            </a:xfrm>
            <a:prstGeom prst="rect">
              <a:avLst/>
            </a:prstGeom>
            <a:noFill/>
            <a:ln>
              <a:noFill/>
            </a:ln>
          </p:spPr>
        </p:pic>
        <p:pic>
          <p:nvPicPr>
            <p:cNvPr id="48" name="図 47"/>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25143" y="1390042"/>
              <a:ext cx="354791" cy="396120"/>
            </a:xfrm>
            <a:prstGeom prst="rect">
              <a:avLst/>
            </a:prstGeom>
          </p:spPr>
        </p:pic>
      </p:grpSp>
      <p:grpSp>
        <p:nvGrpSpPr>
          <p:cNvPr id="49" name="グループ化 48"/>
          <p:cNvGrpSpPr/>
          <p:nvPr/>
        </p:nvGrpSpPr>
        <p:grpSpPr>
          <a:xfrm>
            <a:off x="10513305" y="1647156"/>
            <a:ext cx="1250936" cy="785921"/>
            <a:chOff x="10448255" y="1035773"/>
            <a:chExt cx="1251603" cy="786646"/>
          </a:xfrm>
        </p:grpSpPr>
        <p:pic>
          <p:nvPicPr>
            <p:cNvPr id="50" name="図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8255" y="1035773"/>
              <a:ext cx="1251603" cy="786646"/>
            </a:xfrm>
            <a:prstGeom prst="rect">
              <a:avLst/>
            </a:prstGeom>
            <a:noFill/>
            <a:ln>
              <a:noFill/>
            </a:ln>
          </p:spPr>
        </p:pic>
        <p:grpSp>
          <p:nvGrpSpPr>
            <p:cNvPr id="51" name="グループ化 50"/>
            <p:cNvGrpSpPr>
              <a:grpSpLocks noChangeAspect="1"/>
            </p:cNvGrpSpPr>
            <p:nvPr/>
          </p:nvGrpSpPr>
          <p:grpSpPr>
            <a:xfrm>
              <a:off x="10881348" y="1293011"/>
              <a:ext cx="505609" cy="411335"/>
              <a:chOff x="1830457" y="2717194"/>
              <a:chExt cx="660766" cy="537562"/>
            </a:xfrm>
          </p:grpSpPr>
          <p:sp>
            <p:nvSpPr>
              <p:cNvPr id="52" name="Freeform 86"/>
              <p:cNvSpPr>
                <a:spLocks noEditPoints="1"/>
              </p:cNvSpPr>
              <p:nvPr/>
            </p:nvSpPr>
            <p:spPr bwMode="black">
              <a:xfrm>
                <a:off x="1830457" y="2769622"/>
                <a:ext cx="482464" cy="485134"/>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ysClr val="windowText" lastClr="000000">
                  <a:lumMod val="65000"/>
                  <a:lumOff val="3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7" rIns="91355" bIns="4567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455">
                  <a:defRPr/>
                </a:pPr>
                <a:endParaRPr lang="en-US" sz="1598" dirty="0">
                  <a:solidFill>
                    <a:prstClr val="black"/>
                  </a:solidFill>
                </a:endParaRPr>
              </a:p>
            </p:txBody>
          </p:sp>
          <p:sp>
            <p:nvSpPr>
              <p:cNvPr id="53" name="Freeform 88"/>
              <p:cNvSpPr>
                <a:spLocks noEditPoints="1"/>
              </p:cNvSpPr>
              <p:nvPr/>
            </p:nvSpPr>
            <p:spPr bwMode="black">
              <a:xfrm>
                <a:off x="2246495" y="2717194"/>
                <a:ext cx="244728" cy="26353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ysClr val="windowText" lastClr="000000">
                  <a:lumMod val="65000"/>
                  <a:lumOff val="3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7" rIns="91355" bIns="45677"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913455">
                  <a:defRPr/>
                </a:pPr>
                <a:endParaRPr lang="en-US" sz="1598" dirty="0">
                  <a:solidFill>
                    <a:prstClr val="black"/>
                  </a:solidFill>
                </a:endParaRPr>
              </a:p>
            </p:txBody>
          </p:sp>
        </p:grpSp>
      </p:grpSp>
      <p:grpSp>
        <p:nvGrpSpPr>
          <p:cNvPr id="54" name="グループ化 53"/>
          <p:cNvGrpSpPr/>
          <p:nvPr/>
        </p:nvGrpSpPr>
        <p:grpSpPr>
          <a:xfrm>
            <a:off x="2287205" y="5454124"/>
            <a:ext cx="947923" cy="962972"/>
            <a:chOff x="3011541" y="3632159"/>
            <a:chExt cx="834919" cy="834919"/>
          </a:xfrm>
        </p:grpSpPr>
        <p:pic>
          <p:nvPicPr>
            <p:cNvPr id="55" name="図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89715" y="3951686"/>
              <a:ext cx="679044" cy="420284"/>
            </a:xfrm>
            <a:prstGeom prst="rect">
              <a:avLst/>
            </a:prstGeom>
          </p:spPr>
        </p:pic>
        <p:pic>
          <p:nvPicPr>
            <p:cNvPr id="56" name="図 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11541" y="3632159"/>
              <a:ext cx="834919" cy="834919"/>
            </a:xfrm>
            <a:prstGeom prst="rect">
              <a:avLst/>
            </a:prstGeom>
          </p:spPr>
        </p:pic>
      </p:grpSp>
      <p:cxnSp>
        <p:nvCxnSpPr>
          <p:cNvPr id="57" name="直線コネクタ 56"/>
          <p:cNvCxnSpPr>
            <a:endCxn id="45" idx="2"/>
          </p:cNvCxnSpPr>
          <p:nvPr/>
        </p:nvCxnSpPr>
        <p:spPr>
          <a:xfrm flipH="1" flipV="1">
            <a:off x="5010921" y="2421090"/>
            <a:ext cx="302151" cy="53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直線コネクタ 57"/>
          <p:cNvCxnSpPr/>
          <p:nvPr/>
        </p:nvCxnSpPr>
        <p:spPr>
          <a:xfrm flipH="1" flipV="1">
            <a:off x="5783008" y="3688775"/>
            <a:ext cx="593651" cy="7509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9" name="直線コネクタ 58"/>
          <p:cNvCxnSpPr>
            <a:endCxn id="42" idx="2"/>
          </p:cNvCxnSpPr>
          <p:nvPr/>
        </p:nvCxnSpPr>
        <p:spPr>
          <a:xfrm flipV="1">
            <a:off x="5911049" y="2331597"/>
            <a:ext cx="653912" cy="6217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flipH="1" flipV="1">
            <a:off x="5978301" y="3474984"/>
            <a:ext cx="4544243" cy="10157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直線コネクタ 60"/>
          <p:cNvCxnSpPr/>
          <p:nvPr/>
        </p:nvCxnSpPr>
        <p:spPr>
          <a:xfrm flipH="1" flipV="1">
            <a:off x="5911050" y="3570477"/>
            <a:ext cx="2749981" cy="10385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flipH="1">
            <a:off x="3341242" y="3474984"/>
            <a:ext cx="1669680" cy="838182"/>
          </a:xfrm>
          <a:prstGeom prst="line">
            <a:avLst/>
          </a:prstGeom>
          <a:ln w="6350"/>
        </p:spPr>
        <p:style>
          <a:lnRef idx="1">
            <a:schemeClr val="accent1"/>
          </a:lnRef>
          <a:fillRef idx="0">
            <a:schemeClr val="accent1"/>
          </a:fillRef>
          <a:effectRef idx="0">
            <a:schemeClr val="accent1"/>
          </a:effectRef>
          <a:fontRef idx="minor">
            <a:schemeClr val="tx1"/>
          </a:fontRef>
        </p:style>
      </p:cxnSp>
      <p:cxnSp>
        <p:nvCxnSpPr>
          <p:cNvPr id="63" name="直線コネクタ 62"/>
          <p:cNvCxnSpPr>
            <a:endCxn id="47" idx="2"/>
          </p:cNvCxnSpPr>
          <p:nvPr/>
        </p:nvCxnSpPr>
        <p:spPr>
          <a:xfrm flipV="1">
            <a:off x="6002276" y="2422421"/>
            <a:ext cx="3601789" cy="65413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108" idx="3"/>
            <a:endCxn id="50" idx="2"/>
          </p:cNvCxnSpPr>
          <p:nvPr/>
        </p:nvCxnSpPr>
        <p:spPr>
          <a:xfrm flipV="1">
            <a:off x="6219607" y="2433077"/>
            <a:ext cx="4919166" cy="73844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5" name="角丸四角形 64"/>
          <p:cNvSpPr/>
          <p:nvPr/>
        </p:nvSpPr>
        <p:spPr>
          <a:xfrm>
            <a:off x="2174858" y="4196507"/>
            <a:ext cx="2616964" cy="2220590"/>
          </a:xfrm>
          <a:prstGeom prst="roundRect">
            <a:avLst/>
          </a:prstGeom>
          <a:noFill/>
          <a:ln w="38100">
            <a:solidFill>
              <a:srgbClr val="66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7" rIns="91355" bIns="45677" numCol="1" spcCol="0" rtlCol="0" fromWordArt="0" anchor="ctr" anchorCtr="0" forceAA="0" compatLnSpc="1">
            <a:prstTxWarp prst="textNoShape">
              <a:avLst/>
            </a:prstTxWarp>
            <a:noAutofit/>
          </a:bodyPr>
          <a:lstStyle/>
          <a:p>
            <a:pPr algn="ctr"/>
            <a:endParaRPr lang="ja-JP" altLang="en-US" sz="1798" dirty="0">
              <a:solidFill>
                <a:srgbClr val="FFFFFF"/>
              </a:solidFill>
            </a:endParaRPr>
          </a:p>
        </p:txBody>
      </p:sp>
      <p:sp>
        <p:nvSpPr>
          <p:cNvPr id="66" name="角丸四角形吹き出し 65"/>
          <p:cNvSpPr/>
          <p:nvPr/>
        </p:nvSpPr>
        <p:spPr>
          <a:xfrm>
            <a:off x="5988831" y="4561097"/>
            <a:ext cx="1361858" cy="818271"/>
          </a:xfrm>
          <a:prstGeom prst="wedgeRoundRectCallout">
            <a:avLst>
              <a:gd name="adj1" fmla="val -50350"/>
              <a:gd name="adj2" fmla="val 36240"/>
              <a:gd name="adj3" fmla="val 16667"/>
            </a:avLst>
          </a:prstGeom>
          <a:solidFill>
            <a:srgbClr val="D9F9FF">
              <a:alpha val="50588"/>
            </a:srgbClr>
          </a:solidFill>
          <a:ln w="12700" cap="flat" cmpd="sng" algn="ctr">
            <a:solidFill>
              <a:schemeClr val="accent1"/>
            </a:solidFill>
            <a:prstDash val="solid"/>
            <a:miter lim="800000"/>
          </a:ln>
          <a:effectLst/>
        </p:spPr>
        <p:txBody>
          <a:bodyPr rtlCol="0" anchor="ctr"/>
          <a:lstStyle/>
          <a:p>
            <a:pPr algn="ctr"/>
            <a:endParaRPr lang="ja-JP" altLang="en-US" sz="2000" kern="0" dirty="0"/>
          </a:p>
        </p:txBody>
      </p:sp>
      <p:grpSp>
        <p:nvGrpSpPr>
          <p:cNvPr id="67" name="グループ化 66"/>
          <p:cNvGrpSpPr>
            <a:grpSpLocks noChangeAspect="1"/>
          </p:cNvGrpSpPr>
          <p:nvPr/>
        </p:nvGrpSpPr>
        <p:grpSpPr>
          <a:xfrm>
            <a:off x="5456235" y="4701176"/>
            <a:ext cx="920423" cy="920063"/>
            <a:chOff x="7328912" y="4323039"/>
            <a:chExt cx="2003750" cy="2003750"/>
          </a:xfrm>
        </p:grpSpPr>
        <p:pic>
          <p:nvPicPr>
            <p:cNvPr id="68" name="図 6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13761" y="5076954"/>
              <a:ext cx="1598234" cy="616863"/>
            </a:xfrm>
            <a:prstGeom prst="rect">
              <a:avLst/>
            </a:prstGeom>
          </p:spPr>
        </p:pic>
        <p:pic>
          <p:nvPicPr>
            <p:cNvPr id="69" name="図 6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28912" y="4323039"/>
              <a:ext cx="2003750" cy="2003750"/>
            </a:xfrm>
            <a:prstGeom prst="rect">
              <a:avLst/>
            </a:prstGeom>
          </p:spPr>
        </p:pic>
      </p:grpSp>
      <p:sp>
        <p:nvSpPr>
          <p:cNvPr id="70" name="テキスト ボックス 69"/>
          <p:cNvSpPr txBox="1"/>
          <p:nvPr/>
        </p:nvSpPr>
        <p:spPr>
          <a:xfrm>
            <a:off x="4885803" y="4439745"/>
            <a:ext cx="1351598" cy="343443"/>
          </a:xfrm>
          <a:prstGeom prst="rect">
            <a:avLst/>
          </a:prstGeom>
          <a:noFill/>
        </p:spPr>
        <p:txBody>
          <a:bodyPr wrap="square" rtlCol="0">
            <a:spAutoFit/>
          </a:bodyPr>
          <a:lstStyle/>
          <a:p>
            <a:pPr algn="ctr"/>
            <a:r>
              <a:rPr lang="ja-JP" altLang="en-US" sz="1600" u="sng" dirty="0"/>
              <a:t>移動中</a:t>
            </a:r>
          </a:p>
        </p:txBody>
      </p:sp>
      <p:pic>
        <p:nvPicPr>
          <p:cNvPr id="71" name="図 7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09310" y="4769511"/>
            <a:ext cx="505908" cy="499787"/>
          </a:xfrm>
          <a:prstGeom prst="rect">
            <a:avLst/>
          </a:prstGeom>
          <a:noFill/>
          <a:ln>
            <a:noFill/>
          </a:ln>
        </p:spPr>
      </p:pic>
      <p:sp>
        <p:nvSpPr>
          <p:cNvPr id="72" name="テキスト ボックス 71"/>
          <p:cNvSpPr txBox="1"/>
          <p:nvPr/>
        </p:nvSpPr>
        <p:spPr>
          <a:xfrm>
            <a:off x="7425920" y="4439745"/>
            <a:ext cx="1351598" cy="343443"/>
          </a:xfrm>
          <a:prstGeom prst="rect">
            <a:avLst/>
          </a:prstGeom>
          <a:noFill/>
        </p:spPr>
        <p:txBody>
          <a:bodyPr wrap="square" rtlCol="0">
            <a:spAutoFit/>
          </a:bodyPr>
          <a:lstStyle/>
          <a:p>
            <a:pPr algn="ctr"/>
            <a:r>
              <a:rPr lang="ja-JP" altLang="en-US" sz="1600" u="sng" dirty="0"/>
              <a:t>自宅</a:t>
            </a:r>
          </a:p>
        </p:txBody>
      </p:sp>
      <p:sp>
        <p:nvSpPr>
          <p:cNvPr id="73" name="円/楕円 155"/>
          <p:cNvSpPr/>
          <p:nvPr/>
        </p:nvSpPr>
        <p:spPr>
          <a:xfrm>
            <a:off x="10042931" y="5093582"/>
            <a:ext cx="1270624" cy="324378"/>
          </a:xfrm>
          <a:prstGeom prst="ellipse">
            <a:avLst/>
          </a:prstGeom>
          <a:solidFill>
            <a:srgbClr val="DEFEDA"/>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2000" dirty="0">
              <a:solidFill>
                <a:schemeClr val="tx1"/>
              </a:solidFill>
            </a:endParaRPr>
          </a:p>
        </p:txBody>
      </p:sp>
      <p:sp>
        <p:nvSpPr>
          <p:cNvPr id="74" name="テキスト ボックス 73"/>
          <p:cNvSpPr txBox="1"/>
          <p:nvPr/>
        </p:nvSpPr>
        <p:spPr>
          <a:xfrm>
            <a:off x="9597976" y="4439745"/>
            <a:ext cx="1351597" cy="343443"/>
          </a:xfrm>
          <a:prstGeom prst="rect">
            <a:avLst/>
          </a:prstGeom>
          <a:noFill/>
        </p:spPr>
        <p:txBody>
          <a:bodyPr wrap="square" rtlCol="0">
            <a:spAutoFit/>
          </a:bodyPr>
          <a:lstStyle/>
          <a:p>
            <a:pPr algn="ctr"/>
            <a:r>
              <a:rPr lang="ja-JP" altLang="en-US" sz="1600" u="sng" dirty="0"/>
              <a:t>カフェ</a:t>
            </a:r>
          </a:p>
        </p:txBody>
      </p:sp>
      <p:grpSp>
        <p:nvGrpSpPr>
          <p:cNvPr id="75" name="グループ化 74"/>
          <p:cNvGrpSpPr>
            <a:grpSpLocks noChangeAspect="1"/>
          </p:cNvGrpSpPr>
          <p:nvPr/>
        </p:nvGrpSpPr>
        <p:grpSpPr>
          <a:xfrm>
            <a:off x="9970585" y="4880268"/>
            <a:ext cx="551959" cy="368226"/>
            <a:chOff x="6506992" y="3737262"/>
            <a:chExt cx="463700" cy="309468"/>
          </a:xfrm>
        </p:grpSpPr>
        <p:sp>
          <p:nvSpPr>
            <p:cNvPr id="76" name="円/楕円 158"/>
            <p:cNvSpPr/>
            <p:nvPr/>
          </p:nvSpPr>
          <p:spPr bwMode="auto">
            <a:xfrm>
              <a:off x="6612842" y="3957780"/>
              <a:ext cx="252000" cy="88950"/>
            </a:xfrm>
            <a:prstGeom prst="ellipse">
              <a:avLst/>
            </a:prstGeom>
            <a:solidFill>
              <a:srgbClr val="A7A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9" rIns="182712" bIns="146169" numCol="1" spcCol="0" rtlCol="0" fromWordArt="0" anchor="t" anchorCtr="0" forceAA="0" compatLnSpc="1">
              <a:prstTxWarp prst="textNoShape">
                <a:avLst/>
              </a:prstTxWarp>
              <a:noAutofit/>
            </a:bodyPr>
            <a:lstStyle/>
            <a:p>
              <a:pPr algn="ctr" defTabSz="931547" fontAlgn="base">
                <a:lnSpc>
                  <a:spcPct val="90000"/>
                </a:lnSpc>
                <a:spcBef>
                  <a:spcPct val="0"/>
                </a:spcBef>
                <a:spcAft>
                  <a:spcPct val="0"/>
                </a:spcAft>
              </a:pPr>
              <a:endParaRPr lang="ja-JP" altLang="en-US" sz="2800" dirty="0">
                <a:solidFill>
                  <a:schemeClr val="tx1"/>
                </a:solidFill>
                <a:cs typeface="Segoe UI" pitchFamily="34" charset="0"/>
              </a:endParaRPr>
            </a:p>
          </p:txBody>
        </p:sp>
        <p:sp>
          <p:nvSpPr>
            <p:cNvPr id="77" name="フローチャート: 端子 83"/>
            <p:cNvSpPr/>
            <p:nvPr/>
          </p:nvSpPr>
          <p:spPr bwMode="auto">
            <a:xfrm>
              <a:off x="6715983" y="3828979"/>
              <a:ext cx="45719" cy="144000"/>
            </a:xfrm>
            <a:prstGeom prst="flowChartTerminator">
              <a:avLst/>
            </a:prstGeom>
            <a:solidFill>
              <a:srgbClr val="A7A2A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9" rIns="182712" bIns="146169" numCol="1" spcCol="0" rtlCol="0" fromWordArt="0" anchor="t" anchorCtr="0" forceAA="0" compatLnSpc="1">
              <a:prstTxWarp prst="textNoShape">
                <a:avLst/>
              </a:prstTxWarp>
              <a:noAutofit/>
            </a:bodyPr>
            <a:lstStyle/>
            <a:p>
              <a:pPr algn="ctr" defTabSz="931547" fontAlgn="base">
                <a:lnSpc>
                  <a:spcPct val="90000"/>
                </a:lnSpc>
                <a:spcBef>
                  <a:spcPct val="0"/>
                </a:spcBef>
                <a:spcAft>
                  <a:spcPct val="0"/>
                </a:spcAft>
              </a:pPr>
              <a:endParaRPr lang="ja-JP" altLang="en-US" sz="2800" dirty="0">
                <a:solidFill>
                  <a:schemeClr val="tx1"/>
                </a:solidFill>
                <a:cs typeface="Segoe UI" pitchFamily="34" charset="0"/>
              </a:endParaRPr>
            </a:p>
          </p:txBody>
        </p:sp>
        <p:sp>
          <p:nvSpPr>
            <p:cNvPr id="78" name="円/楕円 160"/>
            <p:cNvSpPr/>
            <p:nvPr/>
          </p:nvSpPr>
          <p:spPr bwMode="auto">
            <a:xfrm>
              <a:off x="6506992" y="3757905"/>
              <a:ext cx="463700" cy="121049"/>
            </a:xfrm>
            <a:prstGeom prst="ellipse">
              <a:avLst/>
            </a:prstGeom>
            <a:solidFill>
              <a:srgbClr val="FFD08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9" rIns="182712" bIns="146169" numCol="1" spcCol="0" rtlCol="0" fromWordArt="0" anchor="t" anchorCtr="0" forceAA="0" compatLnSpc="1">
              <a:prstTxWarp prst="textNoShape">
                <a:avLst/>
              </a:prstTxWarp>
              <a:noAutofit/>
            </a:bodyPr>
            <a:lstStyle/>
            <a:p>
              <a:pPr algn="ctr" defTabSz="931547" fontAlgn="base">
                <a:lnSpc>
                  <a:spcPct val="90000"/>
                </a:lnSpc>
                <a:spcBef>
                  <a:spcPct val="0"/>
                </a:spcBef>
                <a:spcAft>
                  <a:spcPct val="0"/>
                </a:spcAft>
              </a:pPr>
              <a:endParaRPr lang="ja-JP" altLang="en-US" sz="2800" dirty="0">
                <a:solidFill>
                  <a:schemeClr val="tx1"/>
                </a:solidFill>
                <a:cs typeface="Segoe UI" pitchFamily="34" charset="0"/>
              </a:endParaRPr>
            </a:p>
          </p:txBody>
        </p:sp>
        <p:pic>
          <p:nvPicPr>
            <p:cNvPr id="79" name="Picture 6" descr="いちはらカフェ"/>
            <p:cNvPicPr>
              <a:picLocks noChangeAspect="1" noChangeArrowheads="1"/>
            </p:cNvPicPr>
            <p:nvPr/>
          </p:nvPicPr>
          <p:blipFill rotWithShape="1">
            <a:blip r:embed="rId1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0773" t="50801" r="21354" b="17879"/>
            <a:stretch/>
          </p:blipFill>
          <p:spPr bwMode="auto">
            <a:xfrm>
              <a:off x="6601358" y="3737262"/>
              <a:ext cx="274968" cy="111605"/>
            </a:xfrm>
            <a:prstGeom prst="rect">
              <a:avLst/>
            </a:prstGeom>
            <a:noFill/>
            <a:extLst>
              <a:ext uri="{909E8E84-426E-40DD-AFC4-6F175D3DCCD1}">
                <a14:hiddenFill xmlns:a14="http://schemas.microsoft.com/office/drawing/2010/main">
                  <a:solidFill>
                    <a:srgbClr val="FFFFFF"/>
                  </a:solidFill>
                </a14:hiddenFill>
              </a:ext>
            </a:extLst>
          </p:spPr>
        </p:pic>
      </p:grpSp>
      <p:pic>
        <p:nvPicPr>
          <p:cNvPr id="80" name="Picture 6" descr="http://www.kizel.com/http:/www.kizel.com/wp-content/img/2010/03/Apple-Logo.png"/>
          <p:cNvPicPr>
            <a:picLocks noChangeAspect="1" noChangeArrowheads="1"/>
          </p:cNvPicPr>
          <p:nvPr/>
        </p:nvPicPr>
        <p:blipFill>
          <a:blip r:embed="rId15">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048546" y="4784521"/>
            <a:ext cx="214520" cy="235882"/>
          </a:xfrm>
          <a:prstGeom prst="rect">
            <a:avLst/>
          </a:prstGeom>
          <a:noFill/>
          <a:extLst>
            <a:ext uri="{909E8E84-426E-40DD-AFC4-6F175D3DCCD1}">
              <a14:hiddenFill xmlns:a14="http://schemas.microsoft.com/office/drawing/2010/main">
                <a:solidFill>
                  <a:srgbClr val="FFFFFF"/>
                </a:solidFill>
              </a14:hiddenFill>
            </a:ext>
          </a:extLst>
        </p:spPr>
      </p:pic>
      <p:sp>
        <p:nvSpPr>
          <p:cNvPr id="81" name="Freeform 107"/>
          <p:cNvSpPr>
            <a:spLocks noEditPoints="1"/>
          </p:cNvSpPr>
          <p:nvPr/>
        </p:nvSpPr>
        <p:spPr bwMode="auto">
          <a:xfrm>
            <a:off x="8427580" y="4726394"/>
            <a:ext cx="524643" cy="361368"/>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chemeClr val="tx1"/>
          </a:solidFill>
          <a:ln>
            <a:solidFill>
              <a:schemeClr val="tx1"/>
            </a:solidFill>
          </a:ln>
          <a:extLst/>
        </p:spPr>
        <p:txBody>
          <a:bodyPr vert="horz" wrap="square" lIns="115891" tIns="57946" rIns="115891" bIns="57946" numCol="1" anchor="t" anchorCtr="0" compatLnSpc="1">
            <a:prstTxWarp prst="textNoShape">
              <a:avLst/>
            </a:prstTxWarp>
          </a:bodyPr>
          <a:lstStyle/>
          <a:p>
            <a:pPr defTabSz="913135">
              <a:defRPr/>
            </a:pPr>
            <a:endParaRPr lang="en-US" sz="1797" kern="0" dirty="0">
              <a:solidFill>
                <a:schemeClr val="bg1"/>
              </a:solidFill>
            </a:endParaRPr>
          </a:p>
        </p:txBody>
      </p:sp>
      <p:pic>
        <p:nvPicPr>
          <p:cNvPr id="82" name="Picture 2"/>
          <p:cNvPicPr>
            <a:picLocks noChangeAspect="1" noChangeArrowheads="1"/>
          </p:cNvPicPr>
          <p:nvPr/>
        </p:nvPicPr>
        <p:blipFill rotWithShape="1">
          <a:blip r:embed="rId17">
            <a:biLevel thresh="75000"/>
            <a:extLst>
              <a:ext uri="{28A0092B-C50C-407E-A947-70E740481C1C}">
                <a14:useLocalDpi xmlns:a14="http://schemas.microsoft.com/office/drawing/2010/main" val="0"/>
              </a:ext>
            </a:extLst>
          </a:blip>
          <a:srcRect/>
          <a:stretch/>
        </p:blipFill>
        <p:spPr bwMode="auto">
          <a:xfrm>
            <a:off x="8519057" y="4745641"/>
            <a:ext cx="283945" cy="32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3" name="グループ化 60"/>
          <p:cNvGrpSpPr/>
          <p:nvPr/>
        </p:nvGrpSpPr>
        <p:grpSpPr>
          <a:xfrm>
            <a:off x="6897050" y="4663623"/>
            <a:ext cx="287177" cy="603127"/>
            <a:chOff x="6191454" y="6279161"/>
            <a:chExt cx="115915" cy="243540"/>
          </a:xfrm>
        </p:grpSpPr>
        <p:sp>
          <p:nvSpPr>
            <p:cNvPr id="84" name="正方形/長方形 62"/>
            <p:cNvSpPr/>
            <p:nvPr/>
          </p:nvSpPr>
          <p:spPr>
            <a:xfrm>
              <a:off x="6198627" y="6292440"/>
              <a:ext cx="97609" cy="210968"/>
            </a:xfrm>
            <a:prstGeom prst="rect">
              <a:avLst/>
            </a:prstGeom>
            <a:solidFill>
              <a:srgbClr val="000000"/>
            </a:solidFill>
            <a:ln w="25400" cap="flat" cmpd="sng" algn="ctr">
              <a:solidFill>
                <a:srgbClr val="000000"/>
              </a:solidFill>
              <a:prstDash val="solid"/>
            </a:ln>
            <a:effectLst/>
          </p:spPr>
          <p:txBody>
            <a:bodyPr rtlCol="0" anchor="ctr"/>
            <a:lstStyle/>
            <a:p>
              <a:pPr algn="ctr">
                <a:defRPr/>
              </a:pPr>
              <a:endParaRPr lang="ja-JP" altLang="en-US" kern="0" dirty="0">
                <a:solidFill>
                  <a:srgbClr val="FFFFFF"/>
                </a:solidFill>
              </a:endParaRPr>
            </a:p>
          </p:txBody>
        </p:sp>
        <p:sp>
          <p:nvSpPr>
            <p:cNvPr id="85" name="正方形/長方形 63"/>
            <p:cNvSpPr/>
            <p:nvPr/>
          </p:nvSpPr>
          <p:spPr>
            <a:xfrm>
              <a:off x="6213538" y="6312159"/>
              <a:ext cx="73863" cy="147205"/>
            </a:xfrm>
            <a:prstGeom prst="rect">
              <a:avLst/>
            </a:prstGeom>
            <a:solidFill>
              <a:srgbClr val="FFFFFF"/>
            </a:solidFill>
            <a:ln w="25400" cap="flat" cmpd="sng" algn="ctr">
              <a:solidFill>
                <a:srgbClr val="FFFFFF"/>
              </a:solidFill>
              <a:prstDash val="solid"/>
            </a:ln>
            <a:effectLst/>
          </p:spPr>
          <p:txBody>
            <a:bodyPr rtlCol="0" anchor="ctr"/>
            <a:lstStyle/>
            <a:p>
              <a:pPr algn="ctr">
                <a:defRPr/>
              </a:pPr>
              <a:endParaRPr lang="ja-JP" altLang="en-US" kern="0" dirty="0">
                <a:solidFill>
                  <a:srgbClr val="FFFFFF"/>
                </a:solidFill>
              </a:endParaRPr>
            </a:p>
          </p:txBody>
        </p:sp>
        <p:sp>
          <p:nvSpPr>
            <p:cNvPr id="86" name="Freeform 107"/>
            <p:cNvSpPr>
              <a:spLocks noEditPoints="1"/>
            </p:cNvSpPr>
            <p:nvPr/>
          </p:nvSpPr>
          <p:spPr bwMode="auto">
            <a:xfrm rot="5400000">
              <a:off x="6127642" y="6342973"/>
              <a:ext cx="243540" cy="115915"/>
            </a:xfrm>
            <a:custGeom>
              <a:avLst/>
              <a:gdLst/>
              <a:ahLst/>
              <a:cxnLst>
                <a:cxn ang="0">
                  <a:pos x="514" y="0"/>
                </a:cxn>
                <a:cxn ang="0">
                  <a:pos x="17" y="0"/>
                </a:cxn>
                <a:cxn ang="0">
                  <a:pos x="0" y="17"/>
                </a:cxn>
                <a:cxn ang="0">
                  <a:pos x="0" y="356"/>
                </a:cxn>
                <a:cxn ang="0">
                  <a:pos x="17" y="373"/>
                </a:cxn>
                <a:cxn ang="0">
                  <a:pos x="514" y="373"/>
                </a:cxn>
                <a:cxn ang="0">
                  <a:pos x="531" y="356"/>
                </a:cxn>
                <a:cxn ang="0">
                  <a:pos x="531" y="17"/>
                </a:cxn>
                <a:cxn ang="0">
                  <a:pos x="514" y="0"/>
                </a:cxn>
                <a:cxn ang="0">
                  <a:pos x="501" y="329"/>
                </a:cxn>
                <a:cxn ang="0">
                  <a:pos x="486" y="343"/>
                </a:cxn>
                <a:cxn ang="0">
                  <a:pos x="45" y="343"/>
                </a:cxn>
                <a:cxn ang="0">
                  <a:pos x="30" y="329"/>
                </a:cxn>
                <a:cxn ang="0">
                  <a:pos x="30" y="45"/>
                </a:cxn>
                <a:cxn ang="0">
                  <a:pos x="45" y="30"/>
                </a:cxn>
                <a:cxn ang="0">
                  <a:pos x="486" y="30"/>
                </a:cxn>
                <a:cxn ang="0">
                  <a:pos x="501" y="45"/>
                </a:cxn>
                <a:cxn ang="0">
                  <a:pos x="501" y="329"/>
                </a:cxn>
              </a:cxnLst>
              <a:rect l="0" t="0" r="r" b="b"/>
              <a:pathLst>
                <a:path w="531" h="373">
                  <a:moveTo>
                    <a:pt x="514" y="0"/>
                  </a:moveTo>
                  <a:cubicBezTo>
                    <a:pt x="17" y="0"/>
                    <a:pt x="17" y="0"/>
                    <a:pt x="17" y="0"/>
                  </a:cubicBezTo>
                  <a:cubicBezTo>
                    <a:pt x="7" y="0"/>
                    <a:pt x="0" y="8"/>
                    <a:pt x="0" y="17"/>
                  </a:cubicBezTo>
                  <a:cubicBezTo>
                    <a:pt x="0" y="356"/>
                    <a:pt x="0" y="356"/>
                    <a:pt x="0" y="356"/>
                  </a:cubicBezTo>
                  <a:cubicBezTo>
                    <a:pt x="0" y="366"/>
                    <a:pt x="7" y="373"/>
                    <a:pt x="17" y="373"/>
                  </a:cubicBezTo>
                  <a:cubicBezTo>
                    <a:pt x="514" y="373"/>
                    <a:pt x="514" y="373"/>
                    <a:pt x="514" y="373"/>
                  </a:cubicBezTo>
                  <a:cubicBezTo>
                    <a:pt x="524" y="373"/>
                    <a:pt x="531" y="366"/>
                    <a:pt x="531" y="356"/>
                  </a:cubicBezTo>
                  <a:cubicBezTo>
                    <a:pt x="531" y="17"/>
                    <a:pt x="531" y="17"/>
                    <a:pt x="531" y="17"/>
                  </a:cubicBezTo>
                  <a:cubicBezTo>
                    <a:pt x="531" y="8"/>
                    <a:pt x="524" y="0"/>
                    <a:pt x="514" y="0"/>
                  </a:cubicBezTo>
                  <a:close/>
                  <a:moveTo>
                    <a:pt x="501" y="329"/>
                  </a:moveTo>
                  <a:cubicBezTo>
                    <a:pt x="501" y="337"/>
                    <a:pt x="494" y="343"/>
                    <a:pt x="486" y="343"/>
                  </a:cubicBezTo>
                  <a:cubicBezTo>
                    <a:pt x="45" y="343"/>
                    <a:pt x="45" y="343"/>
                    <a:pt x="45" y="343"/>
                  </a:cubicBezTo>
                  <a:cubicBezTo>
                    <a:pt x="37" y="343"/>
                    <a:pt x="30" y="337"/>
                    <a:pt x="30" y="329"/>
                  </a:cubicBezTo>
                  <a:cubicBezTo>
                    <a:pt x="30" y="45"/>
                    <a:pt x="30" y="45"/>
                    <a:pt x="30" y="45"/>
                  </a:cubicBezTo>
                  <a:cubicBezTo>
                    <a:pt x="30" y="37"/>
                    <a:pt x="37" y="30"/>
                    <a:pt x="45" y="30"/>
                  </a:cubicBezTo>
                  <a:cubicBezTo>
                    <a:pt x="486" y="30"/>
                    <a:pt x="486" y="30"/>
                    <a:pt x="486" y="30"/>
                  </a:cubicBezTo>
                  <a:cubicBezTo>
                    <a:pt x="494" y="30"/>
                    <a:pt x="501" y="37"/>
                    <a:pt x="501" y="45"/>
                  </a:cubicBezTo>
                  <a:lnTo>
                    <a:pt x="501" y="329"/>
                  </a:lnTo>
                  <a:close/>
                </a:path>
              </a:pathLst>
            </a:custGeom>
            <a:solidFill>
              <a:srgbClr val="000000"/>
            </a:solidFill>
            <a:extLst/>
          </p:spPr>
          <p:txBody>
            <a:bodyPr vert="horz" wrap="square" lIns="115936" tIns="57969" rIns="115936" bIns="57969" numCol="1" anchor="t" anchorCtr="0" compatLnSpc="1">
              <a:prstTxWarp prst="textNoShape">
                <a:avLst/>
              </a:prstTxWarp>
            </a:bodyPr>
            <a:lstStyle/>
            <a:p>
              <a:pPr defTabSz="913499">
                <a:defRPr/>
              </a:pPr>
              <a:endParaRPr lang="en-US" sz="1798" kern="0" dirty="0">
                <a:solidFill>
                  <a:srgbClr val="0072C6"/>
                </a:solidFill>
              </a:endParaRPr>
            </a:p>
          </p:txBody>
        </p:sp>
        <p:sp>
          <p:nvSpPr>
            <p:cNvPr id="87" name="正方形/長方形 65"/>
            <p:cNvSpPr/>
            <p:nvPr/>
          </p:nvSpPr>
          <p:spPr>
            <a:xfrm>
              <a:off x="6213893" y="6490577"/>
              <a:ext cx="14276" cy="10945"/>
            </a:xfrm>
            <a:prstGeom prst="rect">
              <a:avLst/>
            </a:prstGeom>
            <a:solidFill>
              <a:srgbClr val="FFFFFF"/>
            </a:solidFill>
            <a:ln w="25400" cap="flat" cmpd="sng" algn="ctr">
              <a:noFill/>
              <a:prstDash val="solid"/>
            </a:ln>
            <a:effectLst/>
          </p:spPr>
          <p:txBody>
            <a:bodyPr rtlCol="0" anchor="ctr"/>
            <a:lstStyle/>
            <a:p>
              <a:pPr algn="ctr">
                <a:defRPr/>
              </a:pPr>
              <a:endParaRPr lang="ja-JP" altLang="en-US" kern="0" dirty="0">
                <a:solidFill>
                  <a:srgbClr val="FFFFFF"/>
                </a:solidFill>
              </a:endParaRPr>
            </a:p>
          </p:txBody>
        </p:sp>
        <p:sp>
          <p:nvSpPr>
            <p:cNvPr id="88" name="正方形/長方形 66"/>
            <p:cNvSpPr/>
            <p:nvPr/>
          </p:nvSpPr>
          <p:spPr>
            <a:xfrm>
              <a:off x="6268767" y="6491621"/>
              <a:ext cx="14276" cy="9950"/>
            </a:xfrm>
            <a:prstGeom prst="rect">
              <a:avLst/>
            </a:prstGeom>
            <a:solidFill>
              <a:srgbClr val="FFFFFF"/>
            </a:solidFill>
            <a:ln w="25400" cap="flat" cmpd="sng" algn="ctr">
              <a:noFill/>
              <a:prstDash val="solid"/>
            </a:ln>
            <a:effectLst/>
          </p:spPr>
          <p:txBody>
            <a:bodyPr rtlCol="0" anchor="ctr"/>
            <a:lstStyle/>
            <a:p>
              <a:pPr algn="ctr">
                <a:defRPr/>
              </a:pPr>
              <a:endParaRPr lang="ja-JP" altLang="en-US" kern="0" dirty="0">
                <a:solidFill>
                  <a:srgbClr val="FFFFFF"/>
                </a:solidFill>
              </a:endParaRPr>
            </a:p>
          </p:txBody>
        </p:sp>
      </p:grpSp>
      <p:pic>
        <p:nvPicPr>
          <p:cNvPr id="89" name="Picture 3" descr="F:\MyPhotos\Logos\Android_B_withBug_060311.png"/>
          <p:cNvPicPr>
            <a:picLocks noChangeAspect="1" noChangeArrowheads="1"/>
          </p:cNvPicPr>
          <p:nvPr/>
        </p:nvPicPr>
        <p:blipFill rotWithShape="1">
          <a:blip r:embed="rId18" cstate="print">
            <a:biLevel thresh="75000"/>
            <a:extLst>
              <a:ext uri="{28A0092B-C50C-407E-A947-70E740481C1C}">
                <a14:useLocalDpi xmlns:a14="http://schemas.microsoft.com/office/drawing/2010/main" val="0"/>
              </a:ext>
            </a:extLst>
          </a:blip>
          <a:srcRect/>
          <a:stretch/>
        </p:blipFill>
        <p:spPr bwMode="auto">
          <a:xfrm>
            <a:off x="6937289" y="4819788"/>
            <a:ext cx="214208" cy="236992"/>
          </a:xfrm>
          <a:prstGeom prst="rect">
            <a:avLst/>
          </a:prstGeom>
          <a:noFill/>
          <a:extLst>
            <a:ext uri="{909E8E84-426E-40DD-AFC4-6F175D3DCCD1}">
              <a14:hiddenFill xmlns:a14="http://schemas.microsoft.com/office/drawing/2010/main">
                <a:solidFill>
                  <a:srgbClr val="FFFFFF"/>
                </a:solidFill>
              </a14:hiddenFill>
            </a:ext>
          </a:extLst>
        </p:spPr>
      </p:pic>
      <p:sp>
        <p:nvSpPr>
          <p:cNvPr id="90" name="テキスト ボックス 89"/>
          <p:cNvSpPr txBox="1"/>
          <p:nvPr/>
        </p:nvSpPr>
        <p:spPr>
          <a:xfrm>
            <a:off x="2898861" y="5926945"/>
            <a:ext cx="2114851" cy="406208"/>
          </a:xfrm>
          <a:prstGeom prst="rect">
            <a:avLst/>
          </a:prstGeom>
          <a:noFill/>
        </p:spPr>
        <p:txBody>
          <a:bodyPr wrap="square" rtlCol="0">
            <a:spAutoFit/>
          </a:bodyPr>
          <a:lstStyle/>
          <a:p>
            <a:pPr algn="ctr"/>
            <a:r>
              <a:rPr lang="en-US" altLang="ja-JP" sz="2000" dirty="0">
                <a:cs typeface="Segoe UI Semilight" panose="020B0402040204020203" pitchFamily="34" charset="0"/>
              </a:rPr>
              <a:t>Contoso </a:t>
            </a:r>
            <a:r>
              <a:rPr lang="ja-JP" altLang="en-US" sz="2000" dirty="0">
                <a:cs typeface="Segoe UI Semilight" panose="020B0402040204020203" pitchFamily="34" charset="0"/>
              </a:rPr>
              <a:t>社</a:t>
            </a:r>
            <a:endParaRPr lang="en-US" altLang="ja-JP" sz="2000" dirty="0">
              <a:cs typeface="Segoe UI Semilight" panose="020B0402040204020203" pitchFamily="34" charset="0"/>
            </a:endParaRPr>
          </a:p>
        </p:txBody>
      </p:sp>
      <p:pic>
        <p:nvPicPr>
          <p:cNvPr id="93" name="Picture 2" descr="C:\Users\Administrator\Dropbox\Work\画像素材\JPN_20120907_002_タブレットPC.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6126" y="4490778"/>
            <a:ext cx="541967" cy="92042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 descr="C:\Users\Administrator\Dropbox\Work\画像素材\JPN_20120907_002_通勤.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275890" y="4489113"/>
            <a:ext cx="497094" cy="888775"/>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 descr="C:\Users\Administrator\Dropbox\Work\画像素材\JPN_20120907_002_パソコン01.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15670" y="4527203"/>
            <a:ext cx="1306667" cy="1146188"/>
          </a:xfrm>
          <a:prstGeom prst="rect">
            <a:avLst/>
          </a:prstGeom>
          <a:noFill/>
          <a:extLst>
            <a:ext uri="{909E8E84-426E-40DD-AFC4-6F175D3DCCD1}">
              <a14:hiddenFill xmlns:a14="http://schemas.microsoft.com/office/drawing/2010/main">
                <a:solidFill>
                  <a:srgbClr val="FFFFFF"/>
                </a:solidFill>
              </a14:hiddenFill>
            </a:ext>
          </a:extLst>
        </p:spPr>
      </p:pic>
      <p:sp>
        <p:nvSpPr>
          <p:cNvPr id="96" name="角丸四角形 95"/>
          <p:cNvSpPr/>
          <p:nvPr/>
        </p:nvSpPr>
        <p:spPr>
          <a:xfrm>
            <a:off x="598706" y="1636502"/>
            <a:ext cx="2616964" cy="2220590"/>
          </a:xfrm>
          <a:prstGeom prst="roundRect">
            <a:avLst/>
          </a:prstGeom>
          <a:noFill/>
          <a:ln w="38100">
            <a:solidFill>
              <a:srgbClr val="66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7" rIns="91355" bIns="45677" numCol="1" spcCol="0" rtlCol="0" fromWordArt="0" anchor="ctr" anchorCtr="0" forceAA="0" compatLnSpc="1">
            <a:prstTxWarp prst="textNoShape">
              <a:avLst/>
            </a:prstTxWarp>
            <a:noAutofit/>
          </a:bodyPr>
          <a:lstStyle/>
          <a:p>
            <a:pPr algn="ctr"/>
            <a:endParaRPr lang="ja-JP" altLang="en-US" sz="1798" dirty="0">
              <a:solidFill>
                <a:srgbClr val="FFFFFF"/>
              </a:solidFill>
            </a:endParaRPr>
          </a:p>
        </p:txBody>
      </p:sp>
      <p:sp>
        <p:nvSpPr>
          <p:cNvPr id="97" name="テキスト ボックス 96"/>
          <p:cNvSpPr txBox="1"/>
          <p:nvPr/>
        </p:nvSpPr>
        <p:spPr>
          <a:xfrm>
            <a:off x="1553819" y="1673357"/>
            <a:ext cx="1314956" cy="468972"/>
          </a:xfrm>
          <a:prstGeom prst="rect">
            <a:avLst/>
          </a:prstGeom>
          <a:noFill/>
        </p:spPr>
        <p:txBody>
          <a:bodyPr wrap="square" rtlCol="0">
            <a:spAutoFit/>
          </a:bodyPr>
          <a:lstStyle/>
          <a:p>
            <a:pPr algn="ctr"/>
            <a:r>
              <a:rPr lang="ja-JP" altLang="en-US" sz="2400" dirty="0">
                <a:cs typeface="Segoe UI Semilight" panose="020B0402040204020203" pitchFamily="34" charset="0"/>
              </a:rPr>
              <a:t>別会社</a:t>
            </a:r>
            <a:endParaRPr lang="en-US" altLang="ja-JP" sz="2400" dirty="0">
              <a:cs typeface="Segoe UI Semilight" panose="020B0402040204020203" pitchFamily="34" charset="0"/>
            </a:endParaRPr>
          </a:p>
        </p:txBody>
      </p:sp>
      <p:pic>
        <p:nvPicPr>
          <p:cNvPr id="98" name="Picture 2" descr="C:\Users\Administrator\Dropbox\Work\画像素材\JPN_20120907_003_社長喜ぶ.pn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30677" y="2040117"/>
            <a:ext cx="1023120" cy="1648658"/>
          </a:xfrm>
          <a:prstGeom prst="rect">
            <a:avLst/>
          </a:prstGeom>
          <a:noFill/>
          <a:extLst>
            <a:ext uri="{909E8E84-426E-40DD-AFC4-6F175D3DCCD1}">
              <a14:hiddenFill xmlns:a14="http://schemas.microsoft.com/office/drawing/2010/main">
                <a:solidFill>
                  <a:srgbClr val="FFFFFF"/>
                </a:solidFill>
              </a14:hiddenFill>
            </a:ext>
          </a:extLst>
        </p:spPr>
      </p:pic>
      <p:sp>
        <p:nvSpPr>
          <p:cNvPr id="99" name="テキスト ボックス 98"/>
          <p:cNvSpPr txBox="1"/>
          <p:nvPr/>
        </p:nvSpPr>
        <p:spPr>
          <a:xfrm>
            <a:off x="1130379" y="3385837"/>
            <a:ext cx="1457383" cy="343443"/>
          </a:xfrm>
          <a:prstGeom prst="rect">
            <a:avLst/>
          </a:prstGeom>
          <a:noFill/>
        </p:spPr>
        <p:txBody>
          <a:bodyPr wrap="square" rtlCol="0">
            <a:spAutoFit/>
          </a:bodyPr>
          <a:lstStyle/>
          <a:p>
            <a:pPr algn="ctr"/>
            <a:r>
              <a:rPr lang="ja-JP" altLang="en-US" sz="1600" dirty="0">
                <a:cs typeface="Segoe UI Semilight" panose="020B0402040204020203" pitchFamily="34" charset="0"/>
              </a:rPr>
              <a:t>お客様</a:t>
            </a:r>
            <a:endParaRPr lang="en-US" altLang="ja-JP" sz="1600" dirty="0">
              <a:cs typeface="Segoe UI Semilight" panose="020B0402040204020203" pitchFamily="34" charset="0"/>
            </a:endParaRPr>
          </a:p>
        </p:txBody>
      </p:sp>
      <p:sp>
        <p:nvSpPr>
          <p:cNvPr id="100" name="Freeform 13"/>
          <p:cNvSpPr>
            <a:spLocks/>
          </p:cNvSpPr>
          <p:nvPr/>
        </p:nvSpPr>
        <p:spPr bwMode="auto">
          <a:xfrm rot="12336031">
            <a:off x="1049955" y="4243909"/>
            <a:ext cx="2249805" cy="703156"/>
          </a:xfrm>
          <a:custGeom>
            <a:avLst/>
            <a:gdLst>
              <a:gd name="T0" fmla="*/ 2147483647 w 1631"/>
              <a:gd name="T1" fmla="*/ 2147483647 h 609"/>
              <a:gd name="T2" fmla="*/ 2147483647 w 1631"/>
              <a:gd name="T3" fmla="*/ 2147483647 h 609"/>
              <a:gd name="T4" fmla="*/ 2147483647 w 1631"/>
              <a:gd name="T5" fmla="*/ 2147483647 h 609"/>
              <a:gd name="T6" fmla="*/ 2147483647 w 1631"/>
              <a:gd name="T7" fmla="*/ 2147483647 h 609"/>
              <a:gd name="T8" fmla="*/ 2147483647 w 1631"/>
              <a:gd name="T9" fmla="*/ 2147483647 h 609"/>
              <a:gd name="T10" fmla="*/ 2147483647 w 1631"/>
              <a:gd name="T11" fmla="*/ 2147483647 h 609"/>
              <a:gd name="T12" fmla="*/ 2147483647 w 1631"/>
              <a:gd name="T13" fmla="*/ 2147483647 h 609"/>
              <a:gd name="T14" fmla="*/ 2147483647 w 1631"/>
              <a:gd name="T15" fmla="*/ 2147483647 h 609"/>
              <a:gd name="T16" fmla="*/ 2147483647 w 1631"/>
              <a:gd name="T17" fmla="*/ 2147483647 h 609"/>
              <a:gd name="T18" fmla="*/ 2147483647 w 1631"/>
              <a:gd name="T19" fmla="*/ 2147483647 h 609"/>
              <a:gd name="T20" fmla="*/ 2147483647 w 1631"/>
              <a:gd name="T21" fmla="*/ 2147483647 h 609"/>
              <a:gd name="T22" fmla="*/ 2147483647 w 1631"/>
              <a:gd name="T23" fmla="*/ 2147483647 h 609"/>
              <a:gd name="T24" fmla="*/ 2147483647 w 1631"/>
              <a:gd name="T25" fmla="*/ 2147483647 h 609"/>
              <a:gd name="T26" fmla="*/ 2147483647 w 1631"/>
              <a:gd name="T27" fmla="*/ 2147483647 h 609"/>
              <a:gd name="T28" fmla="*/ 2147483647 w 1631"/>
              <a:gd name="T29" fmla="*/ 2147483647 h 609"/>
              <a:gd name="T30" fmla="*/ 2147483647 w 1631"/>
              <a:gd name="T31" fmla="*/ 2147483647 h 609"/>
              <a:gd name="T32" fmla="*/ 2147483647 w 1631"/>
              <a:gd name="T33" fmla="*/ 2147483647 h 609"/>
              <a:gd name="T34" fmla="*/ 2147483647 w 1631"/>
              <a:gd name="T35" fmla="*/ 2147483647 h 609"/>
              <a:gd name="T36" fmla="*/ 2147483647 w 1631"/>
              <a:gd name="T37" fmla="*/ 2147483647 h 609"/>
              <a:gd name="T38" fmla="*/ 2147483647 w 1631"/>
              <a:gd name="T39" fmla="*/ 2147483647 h 609"/>
              <a:gd name="T40" fmla="*/ 2147483647 w 1631"/>
              <a:gd name="T41" fmla="*/ 2147483647 h 609"/>
              <a:gd name="T42" fmla="*/ 2147483647 w 1631"/>
              <a:gd name="T43" fmla="*/ 2147483647 h 609"/>
              <a:gd name="T44" fmla="*/ 2147483647 w 1631"/>
              <a:gd name="T45" fmla="*/ 2147483647 h 609"/>
              <a:gd name="T46" fmla="*/ 2147483647 w 1631"/>
              <a:gd name="T47" fmla="*/ 2147483647 h 609"/>
              <a:gd name="T48" fmla="*/ 2147483647 w 1631"/>
              <a:gd name="T49" fmla="*/ 2147483647 h 609"/>
              <a:gd name="T50" fmla="*/ 2147483647 w 1631"/>
              <a:gd name="T51" fmla="*/ 2147483647 h 609"/>
              <a:gd name="T52" fmla="*/ 2147483647 w 1631"/>
              <a:gd name="T53" fmla="*/ 2147483647 h 609"/>
              <a:gd name="T54" fmla="*/ 2147483647 w 1631"/>
              <a:gd name="T55" fmla="*/ 2147483647 h 609"/>
              <a:gd name="T56" fmla="*/ 2147483647 w 1631"/>
              <a:gd name="T57" fmla="*/ 2147483647 h 609"/>
              <a:gd name="T58" fmla="*/ 2147483647 w 1631"/>
              <a:gd name="T59" fmla="*/ 2147483647 h 609"/>
              <a:gd name="T60" fmla="*/ 2147483647 w 1631"/>
              <a:gd name="T61" fmla="*/ 2147483647 h 609"/>
              <a:gd name="T62" fmla="*/ 2147483647 w 1631"/>
              <a:gd name="T63" fmla="*/ 2147483647 h 609"/>
              <a:gd name="T64" fmla="*/ 2147483647 w 1631"/>
              <a:gd name="T65" fmla="*/ 2147483647 h 609"/>
              <a:gd name="T66" fmla="*/ 2147483647 w 1631"/>
              <a:gd name="T67" fmla="*/ 2147483647 h 609"/>
              <a:gd name="T68" fmla="*/ 2147483647 w 1631"/>
              <a:gd name="T69" fmla="*/ 2147483647 h 609"/>
              <a:gd name="T70" fmla="*/ 2147483647 w 1631"/>
              <a:gd name="T71" fmla="*/ 2147483647 h 609"/>
              <a:gd name="T72" fmla="*/ 2147483647 w 1631"/>
              <a:gd name="T73" fmla="*/ 2147483647 h 609"/>
              <a:gd name="T74" fmla="*/ 2147483647 w 1631"/>
              <a:gd name="T75" fmla="*/ 2147483647 h 609"/>
              <a:gd name="T76" fmla="*/ 2147483647 w 1631"/>
              <a:gd name="T77" fmla="*/ 2147483647 h 609"/>
              <a:gd name="T78" fmla="*/ 2147483647 w 1631"/>
              <a:gd name="T79" fmla="*/ 2147483647 h 609"/>
              <a:gd name="T80" fmla="*/ 2147483647 w 1631"/>
              <a:gd name="T81" fmla="*/ 2147483647 h 609"/>
              <a:gd name="T82" fmla="*/ 2147483647 w 1631"/>
              <a:gd name="T83" fmla="*/ 2147483647 h 609"/>
              <a:gd name="T84" fmla="*/ 2147483647 w 1631"/>
              <a:gd name="T85" fmla="*/ 2147483647 h 609"/>
              <a:gd name="T86" fmla="*/ 2147483647 w 1631"/>
              <a:gd name="T87" fmla="*/ 2147483647 h 609"/>
              <a:gd name="T88" fmla="*/ 2147483647 w 1631"/>
              <a:gd name="T89" fmla="*/ 2147483647 h 609"/>
              <a:gd name="T90" fmla="*/ 2147483647 w 1631"/>
              <a:gd name="T91" fmla="*/ 2147483647 h 609"/>
              <a:gd name="T92" fmla="*/ 2147483647 w 1631"/>
              <a:gd name="T93" fmla="*/ 2147483647 h 609"/>
              <a:gd name="T94" fmla="*/ 2147483647 w 1631"/>
              <a:gd name="T95" fmla="*/ 2147483647 h 609"/>
              <a:gd name="T96" fmla="*/ 2147483647 w 1631"/>
              <a:gd name="T97" fmla="*/ 2147483647 h 609"/>
              <a:gd name="T98" fmla="*/ 2147483647 w 1631"/>
              <a:gd name="T99" fmla="*/ 2147483647 h 609"/>
              <a:gd name="T100" fmla="*/ 2147483647 w 1631"/>
              <a:gd name="T101" fmla="*/ 2147483647 h 609"/>
              <a:gd name="T102" fmla="*/ 2147483647 w 1631"/>
              <a:gd name="T103" fmla="*/ 2147483647 h 609"/>
              <a:gd name="T104" fmla="*/ 2147483647 w 1631"/>
              <a:gd name="T105" fmla="*/ 2147483647 h 60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631"/>
              <a:gd name="T160" fmla="*/ 0 h 609"/>
              <a:gd name="T161" fmla="*/ 1631 w 1631"/>
              <a:gd name="T162" fmla="*/ 609 h 60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631" h="609">
                <a:moveTo>
                  <a:pt x="1556" y="379"/>
                </a:moveTo>
                <a:lnTo>
                  <a:pt x="1544" y="358"/>
                </a:lnTo>
                <a:lnTo>
                  <a:pt x="1537" y="348"/>
                </a:lnTo>
                <a:lnTo>
                  <a:pt x="1531" y="338"/>
                </a:lnTo>
                <a:lnTo>
                  <a:pt x="1516" y="319"/>
                </a:lnTo>
                <a:lnTo>
                  <a:pt x="1500" y="299"/>
                </a:lnTo>
                <a:lnTo>
                  <a:pt x="1483" y="282"/>
                </a:lnTo>
                <a:lnTo>
                  <a:pt x="1466" y="263"/>
                </a:lnTo>
                <a:lnTo>
                  <a:pt x="1445" y="245"/>
                </a:lnTo>
                <a:lnTo>
                  <a:pt x="1425" y="228"/>
                </a:lnTo>
                <a:lnTo>
                  <a:pt x="1403" y="211"/>
                </a:lnTo>
                <a:lnTo>
                  <a:pt x="1382" y="195"/>
                </a:lnTo>
                <a:lnTo>
                  <a:pt x="1357" y="179"/>
                </a:lnTo>
                <a:lnTo>
                  <a:pt x="1332" y="163"/>
                </a:lnTo>
                <a:lnTo>
                  <a:pt x="1308" y="148"/>
                </a:lnTo>
                <a:lnTo>
                  <a:pt x="1280" y="134"/>
                </a:lnTo>
                <a:lnTo>
                  <a:pt x="1253" y="121"/>
                </a:lnTo>
                <a:lnTo>
                  <a:pt x="1225" y="108"/>
                </a:lnTo>
                <a:lnTo>
                  <a:pt x="1195" y="96"/>
                </a:lnTo>
                <a:lnTo>
                  <a:pt x="1164" y="85"/>
                </a:lnTo>
                <a:lnTo>
                  <a:pt x="1134" y="73"/>
                </a:lnTo>
                <a:lnTo>
                  <a:pt x="1102" y="63"/>
                </a:lnTo>
                <a:lnTo>
                  <a:pt x="1070" y="54"/>
                </a:lnTo>
                <a:lnTo>
                  <a:pt x="1037" y="44"/>
                </a:lnTo>
                <a:lnTo>
                  <a:pt x="1002" y="37"/>
                </a:lnTo>
                <a:lnTo>
                  <a:pt x="967" y="29"/>
                </a:lnTo>
                <a:lnTo>
                  <a:pt x="932" y="22"/>
                </a:lnTo>
                <a:lnTo>
                  <a:pt x="896" y="18"/>
                </a:lnTo>
                <a:lnTo>
                  <a:pt x="860" y="12"/>
                </a:lnTo>
                <a:lnTo>
                  <a:pt x="824" y="8"/>
                </a:lnTo>
                <a:lnTo>
                  <a:pt x="786" y="5"/>
                </a:lnTo>
                <a:lnTo>
                  <a:pt x="767" y="3"/>
                </a:lnTo>
                <a:lnTo>
                  <a:pt x="748" y="3"/>
                </a:lnTo>
                <a:lnTo>
                  <a:pt x="709" y="2"/>
                </a:lnTo>
                <a:lnTo>
                  <a:pt x="671" y="0"/>
                </a:lnTo>
                <a:lnTo>
                  <a:pt x="622" y="2"/>
                </a:lnTo>
                <a:lnTo>
                  <a:pt x="597" y="3"/>
                </a:lnTo>
                <a:lnTo>
                  <a:pt x="573" y="3"/>
                </a:lnTo>
                <a:lnTo>
                  <a:pt x="525" y="8"/>
                </a:lnTo>
                <a:lnTo>
                  <a:pt x="479" y="12"/>
                </a:lnTo>
                <a:lnTo>
                  <a:pt x="455" y="16"/>
                </a:lnTo>
                <a:lnTo>
                  <a:pt x="432" y="19"/>
                </a:lnTo>
                <a:lnTo>
                  <a:pt x="387" y="27"/>
                </a:lnTo>
                <a:lnTo>
                  <a:pt x="344" y="35"/>
                </a:lnTo>
                <a:lnTo>
                  <a:pt x="300" y="45"/>
                </a:lnTo>
                <a:lnTo>
                  <a:pt x="258" y="57"/>
                </a:lnTo>
                <a:lnTo>
                  <a:pt x="218" y="70"/>
                </a:lnTo>
                <a:lnTo>
                  <a:pt x="177" y="85"/>
                </a:lnTo>
                <a:lnTo>
                  <a:pt x="139" y="99"/>
                </a:lnTo>
                <a:lnTo>
                  <a:pt x="102" y="115"/>
                </a:lnTo>
                <a:lnTo>
                  <a:pt x="67" y="131"/>
                </a:lnTo>
                <a:lnTo>
                  <a:pt x="32" y="150"/>
                </a:lnTo>
                <a:lnTo>
                  <a:pt x="0" y="169"/>
                </a:lnTo>
                <a:lnTo>
                  <a:pt x="31" y="154"/>
                </a:lnTo>
                <a:lnTo>
                  <a:pt x="63" y="141"/>
                </a:lnTo>
                <a:lnTo>
                  <a:pt x="95" y="129"/>
                </a:lnTo>
                <a:lnTo>
                  <a:pt x="128" y="118"/>
                </a:lnTo>
                <a:lnTo>
                  <a:pt x="163" y="106"/>
                </a:lnTo>
                <a:lnTo>
                  <a:pt x="180" y="102"/>
                </a:lnTo>
                <a:lnTo>
                  <a:pt x="197" y="96"/>
                </a:lnTo>
                <a:lnTo>
                  <a:pt x="232" y="87"/>
                </a:lnTo>
                <a:lnTo>
                  <a:pt x="270" y="80"/>
                </a:lnTo>
                <a:lnTo>
                  <a:pt x="306" y="71"/>
                </a:lnTo>
                <a:lnTo>
                  <a:pt x="345" y="66"/>
                </a:lnTo>
                <a:lnTo>
                  <a:pt x="383" y="60"/>
                </a:lnTo>
                <a:lnTo>
                  <a:pt x="422" y="56"/>
                </a:lnTo>
                <a:lnTo>
                  <a:pt x="463" y="53"/>
                </a:lnTo>
                <a:lnTo>
                  <a:pt x="503" y="50"/>
                </a:lnTo>
                <a:lnTo>
                  <a:pt x="544" y="48"/>
                </a:lnTo>
                <a:lnTo>
                  <a:pt x="584" y="47"/>
                </a:lnTo>
                <a:lnTo>
                  <a:pt x="624" y="48"/>
                </a:lnTo>
                <a:lnTo>
                  <a:pt x="661" y="50"/>
                </a:lnTo>
                <a:lnTo>
                  <a:pt x="699" y="51"/>
                </a:lnTo>
                <a:lnTo>
                  <a:pt x="735" y="54"/>
                </a:lnTo>
                <a:lnTo>
                  <a:pt x="773" y="58"/>
                </a:lnTo>
                <a:lnTo>
                  <a:pt x="808" y="63"/>
                </a:lnTo>
                <a:lnTo>
                  <a:pt x="844" y="69"/>
                </a:lnTo>
                <a:lnTo>
                  <a:pt x="879" y="74"/>
                </a:lnTo>
                <a:lnTo>
                  <a:pt x="913" y="82"/>
                </a:lnTo>
                <a:lnTo>
                  <a:pt x="947" y="90"/>
                </a:lnTo>
                <a:lnTo>
                  <a:pt x="980" y="99"/>
                </a:lnTo>
                <a:lnTo>
                  <a:pt x="1012" y="108"/>
                </a:lnTo>
                <a:lnTo>
                  <a:pt x="1044" y="118"/>
                </a:lnTo>
                <a:lnTo>
                  <a:pt x="1074" y="128"/>
                </a:lnTo>
                <a:lnTo>
                  <a:pt x="1105" y="140"/>
                </a:lnTo>
                <a:lnTo>
                  <a:pt x="1134" y="153"/>
                </a:lnTo>
                <a:lnTo>
                  <a:pt x="1161" y="164"/>
                </a:lnTo>
                <a:lnTo>
                  <a:pt x="1189" y="177"/>
                </a:lnTo>
                <a:lnTo>
                  <a:pt x="1216" y="192"/>
                </a:lnTo>
                <a:lnTo>
                  <a:pt x="1241" y="206"/>
                </a:lnTo>
                <a:lnTo>
                  <a:pt x="1266" y="221"/>
                </a:lnTo>
                <a:lnTo>
                  <a:pt x="1290" y="237"/>
                </a:lnTo>
                <a:lnTo>
                  <a:pt x="1312" y="253"/>
                </a:lnTo>
                <a:lnTo>
                  <a:pt x="1334" y="269"/>
                </a:lnTo>
                <a:lnTo>
                  <a:pt x="1354" y="286"/>
                </a:lnTo>
                <a:lnTo>
                  <a:pt x="1374" y="303"/>
                </a:lnTo>
                <a:lnTo>
                  <a:pt x="1392" y="322"/>
                </a:lnTo>
                <a:lnTo>
                  <a:pt x="1409" y="340"/>
                </a:lnTo>
                <a:lnTo>
                  <a:pt x="1425" y="358"/>
                </a:lnTo>
                <a:lnTo>
                  <a:pt x="1440" y="379"/>
                </a:lnTo>
                <a:lnTo>
                  <a:pt x="1453" y="398"/>
                </a:lnTo>
                <a:lnTo>
                  <a:pt x="1466" y="418"/>
                </a:lnTo>
                <a:lnTo>
                  <a:pt x="1437" y="422"/>
                </a:lnTo>
                <a:lnTo>
                  <a:pt x="1409" y="427"/>
                </a:lnTo>
                <a:lnTo>
                  <a:pt x="1631" y="609"/>
                </a:lnTo>
                <a:lnTo>
                  <a:pt x="1599" y="338"/>
                </a:lnTo>
                <a:lnTo>
                  <a:pt x="1556" y="379"/>
                </a:lnTo>
                <a:close/>
              </a:path>
            </a:pathLst>
          </a:custGeom>
          <a:solidFill>
            <a:srgbClr val="FF0000">
              <a:alpha val="60000"/>
            </a:srgbClr>
          </a:solidFill>
          <a:ln w="9525">
            <a:noFill/>
            <a:round/>
            <a:headEnd/>
            <a:tailEnd/>
          </a:ln>
        </p:spPr>
        <p:txBody>
          <a:bodyPr/>
          <a:lstStyle/>
          <a:p>
            <a:endParaRPr lang="ja-JP" altLang="en-US" dirty="0"/>
          </a:p>
        </p:txBody>
      </p:sp>
      <p:pic>
        <p:nvPicPr>
          <p:cNvPr id="101" name="Picture 35"/>
          <p:cNvPicPr>
            <a:picLocks noChangeAspect="1"/>
          </p:cNvPicPr>
          <p:nvPr/>
        </p:nvPicPr>
        <p:blipFill rotWithShape="1">
          <a:blip r:embed="rId23">
            <a:extLst>
              <a:ext uri="{28A0092B-C50C-407E-A947-70E740481C1C}">
                <a14:useLocalDpi xmlns:a14="http://schemas.microsoft.com/office/drawing/2010/main" val="0"/>
              </a:ext>
            </a:extLst>
          </a:blip>
          <a:srcRect/>
          <a:stretch/>
        </p:blipFill>
        <p:spPr>
          <a:xfrm>
            <a:off x="1161686" y="4195992"/>
            <a:ext cx="915179" cy="1098699"/>
          </a:xfrm>
          <a:prstGeom prst="rect">
            <a:avLst/>
          </a:prstGeom>
        </p:spPr>
      </p:pic>
      <p:sp>
        <p:nvSpPr>
          <p:cNvPr id="102" name="テキスト ボックス 101"/>
          <p:cNvSpPr txBox="1"/>
          <p:nvPr/>
        </p:nvSpPr>
        <p:spPr>
          <a:xfrm>
            <a:off x="1082697" y="5064713"/>
            <a:ext cx="1073157" cy="312029"/>
          </a:xfrm>
          <a:prstGeom prst="rect">
            <a:avLst/>
          </a:prstGeom>
          <a:noFill/>
        </p:spPr>
        <p:txBody>
          <a:bodyPr wrap="square" rtlCol="0">
            <a:spAutoFit/>
          </a:bodyPr>
          <a:lstStyle/>
          <a:p>
            <a:pPr algn="ctr"/>
            <a:r>
              <a:rPr lang="ja-JP" altLang="en-US" sz="1400" dirty="0">
                <a:cs typeface="Segoe UI Semilight" panose="020B0402040204020203" pitchFamily="34" charset="0"/>
              </a:rPr>
              <a:t>情報共有</a:t>
            </a:r>
            <a:endParaRPr lang="en-US" altLang="ja-JP" sz="1400" dirty="0">
              <a:cs typeface="Segoe UI Semilight" panose="020B0402040204020203" pitchFamily="34" charset="0"/>
            </a:endParaRPr>
          </a:p>
        </p:txBody>
      </p:sp>
      <p:sp>
        <p:nvSpPr>
          <p:cNvPr id="105" name="テキスト ボックス 104"/>
          <p:cNvSpPr txBox="1"/>
          <p:nvPr/>
        </p:nvSpPr>
        <p:spPr>
          <a:xfrm>
            <a:off x="6865753" y="4027754"/>
            <a:ext cx="1189580" cy="374793"/>
          </a:xfrm>
          <a:prstGeom prst="rect">
            <a:avLst/>
          </a:prstGeom>
          <a:solidFill>
            <a:schemeClr val="bg1">
              <a:alpha val="70000"/>
            </a:schemeClr>
          </a:solidFill>
        </p:spPr>
        <p:txBody>
          <a:bodyPr wrap="none" rtlCol="0">
            <a:spAutoFit/>
          </a:bodyPr>
          <a:lstStyle/>
          <a:p>
            <a:r>
              <a:rPr lang="en-US" altLang="ja-JP" dirty="0"/>
              <a:t>Any</a:t>
            </a:r>
            <a:r>
              <a:rPr lang="ja-JP" altLang="en-US" dirty="0"/>
              <a:t> </a:t>
            </a:r>
            <a:r>
              <a:rPr lang="en-US" altLang="ja-JP" dirty="0"/>
              <a:t>Place</a:t>
            </a:r>
            <a:endParaRPr lang="ja-JP" altLang="en-US" dirty="0"/>
          </a:p>
        </p:txBody>
      </p:sp>
      <p:sp>
        <p:nvSpPr>
          <p:cNvPr id="106" name="テキスト ボックス 105"/>
          <p:cNvSpPr txBox="1"/>
          <p:nvPr/>
        </p:nvSpPr>
        <p:spPr>
          <a:xfrm>
            <a:off x="5313072" y="3807613"/>
            <a:ext cx="1133644" cy="369332"/>
          </a:xfrm>
          <a:prstGeom prst="rect">
            <a:avLst/>
          </a:prstGeom>
          <a:solidFill>
            <a:schemeClr val="bg1">
              <a:alpha val="70000"/>
            </a:schemeClr>
          </a:solidFill>
        </p:spPr>
        <p:txBody>
          <a:bodyPr wrap="none" rtlCol="0">
            <a:spAutoFit/>
          </a:bodyPr>
          <a:lstStyle/>
          <a:p>
            <a:r>
              <a:rPr lang="en-US" altLang="ja-JP" dirty="0"/>
              <a:t>Any</a:t>
            </a:r>
            <a:r>
              <a:rPr lang="ja-JP" altLang="en-US" dirty="0"/>
              <a:t> </a:t>
            </a:r>
            <a:r>
              <a:rPr lang="en-US" altLang="ja-JP" dirty="0"/>
              <a:t>Time</a:t>
            </a:r>
            <a:endParaRPr lang="ja-JP" altLang="en-US" dirty="0"/>
          </a:p>
        </p:txBody>
      </p:sp>
      <p:sp>
        <p:nvSpPr>
          <p:cNvPr id="107" name="テキスト ボックス 106"/>
          <p:cNvSpPr txBox="1"/>
          <p:nvPr/>
        </p:nvSpPr>
        <p:spPr>
          <a:xfrm>
            <a:off x="8926745" y="3943886"/>
            <a:ext cx="1338639" cy="374793"/>
          </a:xfrm>
          <a:prstGeom prst="rect">
            <a:avLst/>
          </a:prstGeom>
          <a:solidFill>
            <a:schemeClr val="bg1">
              <a:alpha val="70000"/>
            </a:schemeClr>
          </a:solidFill>
        </p:spPr>
        <p:txBody>
          <a:bodyPr wrap="none" rtlCol="0">
            <a:spAutoFit/>
          </a:bodyPr>
          <a:lstStyle/>
          <a:p>
            <a:r>
              <a:rPr lang="en-US" altLang="ja-JP" dirty="0"/>
              <a:t>Any</a:t>
            </a:r>
            <a:r>
              <a:rPr lang="ja-JP" altLang="en-US" dirty="0"/>
              <a:t> </a:t>
            </a:r>
            <a:r>
              <a:rPr lang="en-US" altLang="ja-JP" dirty="0"/>
              <a:t>Device</a:t>
            </a:r>
            <a:endParaRPr lang="ja-JP" altLang="en-US" dirty="0"/>
          </a:p>
        </p:txBody>
      </p:sp>
      <p:pic>
        <p:nvPicPr>
          <p:cNvPr id="108" name="図 10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947067" y="2535256"/>
            <a:ext cx="1272540" cy="1272540"/>
          </a:xfrm>
          <a:prstGeom prst="rect">
            <a:avLst/>
          </a:prstGeom>
          <a:solidFill>
            <a:schemeClr val="bg1">
              <a:alpha val="70000"/>
            </a:schemeClr>
          </a:solidFill>
        </p:spPr>
      </p:pic>
      <p:sp>
        <p:nvSpPr>
          <p:cNvPr id="109" name="左矢印 108"/>
          <p:cNvSpPr/>
          <p:nvPr/>
        </p:nvSpPr>
        <p:spPr bwMode="auto">
          <a:xfrm rot="16200000">
            <a:off x="10576340" y="899981"/>
            <a:ext cx="437887" cy="442182"/>
          </a:xfrm>
          <a:prstGeom prst="lef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ja-JP" altLang="en-US" sz="2200" dirty="0">
              <a:gradFill>
                <a:gsLst>
                  <a:gs pos="0">
                    <a:srgbClr val="FFFFFF"/>
                  </a:gs>
                  <a:gs pos="100000">
                    <a:srgbClr val="FFFFFF"/>
                  </a:gs>
                </a:gsLst>
                <a:lin ang="5400000" scaled="0"/>
              </a:gradFill>
              <a:cs typeface="Segoe UI" pitchFamily="34" charset="0"/>
            </a:endParaRPr>
          </a:p>
        </p:txBody>
      </p:sp>
      <p:sp>
        <p:nvSpPr>
          <p:cNvPr id="110" name="テキスト ボックス 109"/>
          <p:cNvSpPr txBox="1"/>
          <p:nvPr/>
        </p:nvSpPr>
        <p:spPr>
          <a:xfrm>
            <a:off x="10042931" y="318074"/>
            <a:ext cx="1515764" cy="593925"/>
          </a:xfrm>
          <a:prstGeom prst="rect">
            <a:avLst/>
          </a:prstGeom>
          <a:noFill/>
          <a:ln>
            <a:solidFill>
              <a:srgbClr val="FF0000"/>
            </a:solidFill>
          </a:ln>
        </p:spPr>
        <p:txBody>
          <a:bodyPr wrap="square" rtlCol="0">
            <a:spAutoFit/>
          </a:bodyPr>
          <a:lstStyle/>
          <a:p>
            <a:r>
              <a:rPr lang="ja-JP" altLang="en-US" sz="1598" dirty="0">
                <a:solidFill>
                  <a:srgbClr val="00B0F0"/>
                </a:solidFill>
                <a:cs typeface="Segoe UI Semilight" panose="020B0402040204020203" pitchFamily="34" charset="0"/>
              </a:rPr>
              <a:t>セキュリティ境界に対応した </a:t>
            </a:r>
            <a:r>
              <a:rPr lang="en-US" altLang="ja-JP" sz="1598" dirty="0">
                <a:solidFill>
                  <a:srgbClr val="00B0F0"/>
                </a:solidFill>
                <a:cs typeface="Segoe UI Semilight" panose="020B0402040204020203" pitchFamily="34" charset="0"/>
              </a:rPr>
              <a:t>AD</a:t>
            </a:r>
          </a:p>
        </p:txBody>
      </p:sp>
      <p:pic>
        <p:nvPicPr>
          <p:cNvPr id="124" name="図 12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812150" y="3916328"/>
            <a:ext cx="780180" cy="780180"/>
          </a:xfrm>
          <a:prstGeom prst="rect">
            <a:avLst/>
          </a:prstGeom>
        </p:spPr>
      </p:pic>
      <p:cxnSp>
        <p:nvCxnSpPr>
          <p:cNvPr id="125" name="直線コネクタ 124"/>
          <p:cNvCxnSpPr>
            <a:stCxn id="108" idx="1"/>
          </p:cNvCxnSpPr>
          <p:nvPr/>
        </p:nvCxnSpPr>
        <p:spPr>
          <a:xfrm flipH="1" flipV="1">
            <a:off x="1844295" y="2739597"/>
            <a:ext cx="3102773" cy="4319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a:off x="3341242" y="4313166"/>
            <a:ext cx="817147" cy="350456"/>
          </a:xfrm>
          <a:prstGeom prst="line">
            <a:avLst/>
          </a:prstGeom>
          <a:ln w="6350"/>
        </p:spPr>
        <p:style>
          <a:lnRef idx="1">
            <a:schemeClr val="accent1"/>
          </a:lnRef>
          <a:fillRef idx="0">
            <a:schemeClr val="accent1"/>
          </a:fillRef>
          <a:effectRef idx="0">
            <a:schemeClr val="accent1"/>
          </a:effectRef>
          <a:fontRef idx="minor">
            <a:schemeClr val="tx1"/>
          </a:fontRef>
        </p:style>
      </p:cxnSp>
      <p:sp>
        <p:nvSpPr>
          <p:cNvPr id="91" name="テキスト ボックス 90"/>
          <p:cNvSpPr txBox="1"/>
          <p:nvPr/>
        </p:nvSpPr>
        <p:spPr>
          <a:xfrm>
            <a:off x="6727466" y="2739597"/>
            <a:ext cx="4584782" cy="1222278"/>
          </a:xfrm>
          <a:prstGeom prst="rect">
            <a:avLst/>
          </a:prstGeom>
          <a:solidFill>
            <a:srgbClr val="00B0F0">
              <a:alpha val="70000"/>
            </a:srgbClr>
          </a:solidFill>
        </p:spPr>
        <p:txBody>
          <a:bodyPr wrap="square" rtlCol="0">
            <a:spAutoFit/>
          </a:bodyPr>
          <a:lstStyle/>
          <a:p>
            <a:pPr algn="ctr"/>
            <a:r>
              <a:rPr lang="ja-JP" altLang="en-US" sz="2400" b="1" dirty="0">
                <a:cs typeface="Segoe UI Semilight" panose="020B0402040204020203" pitchFamily="34" charset="0"/>
              </a:rPr>
              <a:t>クラウドの中心に</a:t>
            </a:r>
            <a:endParaRPr lang="en-US" altLang="ja-JP" sz="2400" b="1" dirty="0">
              <a:cs typeface="Segoe UI Semilight" panose="020B0402040204020203" pitchFamily="34" charset="0"/>
            </a:endParaRPr>
          </a:p>
          <a:p>
            <a:pPr algn="ctr"/>
            <a:r>
              <a:rPr lang="en-US" altLang="ja-JP" sz="2400" b="1" dirty="0">
                <a:cs typeface="Segoe UI Semilight" panose="020B0402040204020203" pitchFamily="34" charset="0"/>
              </a:rPr>
              <a:t>Azure</a:t>
            </a:r>
            <a:r>
              <a:rPr lang="ja-JP" altLang="en-US" sz="2400" b="1" dirty="0">
                <a:cs typeface="Segoe UI Semilight" panose="020B0402040204020203" pitchFamily="34" charset="0"/>
              </a:rPr>
              <a:t> </a:t>
            </a:r>
            <a:r>
              <a:rPr lang="en-US" altLang="ja-JP" sz="2400" b="1" dirty="0">
                <a:cs typeface="Segoe UI Semilight" panose="020B0402040204020203" pitchFamily="34" charset="0"/>
              </a:rPr>
              <a:t>Active</a:t>
            </a:r>
            <a:r>
              <a:rPr lang="ja-JP" altLang="en-US" sz="2400" b="1" dirty="0">
                <a:cs typeface="Segoe UI Semilight" panose="020B0402040204020203" pitchFamily="34" charset="0"/>
              </a:rPr>
              <a:t> </a:t>
            </a:r>
            <a:r>
              <a:rPr lang="en-US" altLang="ja-JP" sz="2400" b="1" dirty="0">
                <a:cs typeface="Segoe UI Semilight" panose="020B0402040204020203" pitchFamily="34" charset="0"/>
              </a:rPr>
              <a:t>Directory</a:t>
            </a:r>
          </a:p>
          <a:p>
            <a:pPr algn="ctr"/>
            <a:r>
              <a:rPr lang="ja-JP" altLang="en-US" sz="2400" b="1" dirty="0">
                <a:cs typeface="Segoe UI Semilight" panose="020B0402040204020203" pitchFamily="34" charset="0"/>
              </a:rPr>
              <a:t>集中管理が可能に！</a:t>
            </a:r>
            <a:endParaRPr lang="en-US" altLang="ja-JP" sz="2400" b="1" dirty="0">
              <a:cs typeface="Segoe UI Semilight" panose="020B0402040204020203" pitchFamily="34" charset="0"/>
            </a:endParaRPr>
          </a:p>
        </p:txBody>
      </p:sp>
    </p:spTree>
    <p:extLst>
      <p:ext uri="{BB962C8B-B14F-4D97-AF65-F5344CB8AC3E}">
        <p14:creationId xmlns:p14="http://schemas.microsoft.com/office/powerpoint/2010/main" val="375049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MT_TILE" val="YES"/>
</p:tagLst>
</file>

<file path=ppt/tags/tag21.xml><?xml version="1.0" encoding="utf-8"?>
<p:tagLst xmlns:a="http://schemas.openxmlformats.org/drawingml/2006/main" xmlns:r="http://schemas.openxmlformats.org/officeDocument/2006/relationships" xmlns:p="http://schemas.openxmlformats.org/presentationml/2006/main">
  <p:tag name="MT_TILE" val="YES"/>
</p:tagLst>
</file>

<file path=ppt/tags/tag22.xml><?xml version="1.0" encoding="utf-8"?>
<p:tagLst xmlns:a="http://schemas.openxmlformats.org/drawingml/2006/main" xmlns:r="http://schemas.openxmlformats.org/officeDocument/2006/relationships" xmlns:p="http://schemas.openxmlformats.org/presentationml/2006/main">
  <p:tag name="MT_TILE" val="YES"/>
</p:tagLst>
</file>

<file path=ppt/tags/tag23.xml><?xml version="1.0" encoding="utf-8"?>
<p:tagLst xmlns:a="http://schemas.openxmlformats.org/drawingml/2006/main" xmlns:r="http://schemas.openxmlformats.org/officeDocument/2006/relationships" xmlns:p="http://schemas.openxmlformats.org/presentationml/2006/main">
  <p:tag name="MT_TILE" val="YES"/>
</p:tagLst>
</file>

<file path=ppt/tags/tag24.xml><?xml version="1.0" encoding="utf-8"?>
<p:tagLst xmlns:a="http://schemas.openxmlformats.org/drawingml/2006/main" xmlns:r="http://schemas.openxmlformats.org/officeDocument/2006/relationships" xmlns:p="http://schemas.openxmlformats.org/presentationml/2006/main">
  <p:tag name="MT_TILE" val="YES"/>
</p:tagLst>
</file>

<file path=ppt/tags/tag25.xml><?xml version="1.0" encoding="utf-8"?>
<p:tagLst xmlns:a="http://schemas.openxmlformats.org/drawingml/2006/main" xmlns:r="http://schemas.openxmlformats.org/officeDocument/2006/relationships" xmlns:p="http://schemas.openxmlformats.org/presentationml/2006/main">
  <p:tag name="MT_TILE" val="YES"/>
</p:tagLst>
</file>

<file path=ppt/tags/tag26.xml><?xml version="1.0" encoding="utf-8"?>
<p:tagLst xmlns:a="http://schemas.openxmlformats.org/drawingml/2006/main" xmlns:r="http://schemas.openxmlformats.org/officeDocument/2006/relationships" xmlns:p="http://schemas.openxmlformats.org/presentationml/2006/main">
  <p:tag name="MT_TILE" val="YES"/>
</p:tagLst>
</file>

<file path=ppt/tags/tag27.xml><?xml version="1.0" encoding="utf-8"?>
<p:tagLst xmlns:a="http://schemas.openxmlformats.org/drawingml/2006/main" xmlns:r="http://schemas.openxmlformats.org/officeDocument/2006/relationships" xmlns:p="http://schemas.openxmlformats.org/presentationml/2006/main">
  <p:tag name="MT_TILE" val="YES"/>
</p:tagLst>
</file>

<file path=ppt/tags/tag28.xml><?xml version="1.0" encoding="utf-8"?>
<p:tagLst xmlns:a="http://schemas.openxmlformats.org/drawingml/2006/main" xmlns:r="http://schemas.openxmlformats.org/officeDocument/2006/relationships" xmlns:p="http://schemas.openxmlformats.org/presentationml/2006/main">
  <p:tag name="MT_TILE" val="YES"/>
</p:tagLst>
</file>

<file path=ppt/tags/tag29.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MT_TILE" val="YES"/>
</p:tagLst>
</file>

<file path=ppt/tags/tag31.xml><?xml version="1.0" encoding="utf-8"?>
<p:tagLst xmlns:a="http://schemas.openxmlformats.org/drawingml/2006/main" xmlns:r="http://schemas.openxmlformats.org/officeDocument/2006/relationships" xmlns:p="http://schemas.openxmlformats.org/presentationml/2006/main">
  <p:tag name="TIMING" val="|61.3|9.3|4.2"/>
</p:tagLst>
</file>

<file path=ppt/tags/tag32.xml><?xml version="1.0" encoding="utf-8"?>
<p:tagLst xmlns:a="http://schemas.openxmlformats.org/drawingml/2006/main" xmlns:r="http://schemas.openxmlformats.org/officeDocument/2006/relationships" xmlns:p="http://schemas.openxmlformats.org/presentationml/2006/main">
  <p:tag name="MT_TILE" val="YES"/>
</p:tagLst>
</file>

<file path=ppt/tags/tag33.xml><?xml version="1.0" encoding="utf-8"?>
<p:tagLst xmlns:a="http://schemas.openxmlformats.org/drawingml/2006/main" xmlns:r="http://schemas.openxmlformats.org/officeDocument/2006/relationships" xmlns:p="http://schemas.openxmlformats.org/presentationml/2006/main">
  <p:tag name="MT_TILE" val="YES"/>
</p:tagLst>
</file>

<file path=ppt/tags/tag34.xml><?xml version="1.0" encoding="utf-8"?>
<p:tagLst xmlns:a="http://schemas.openxmlformats.org/drawingml/2006/main" xmlns:r="http://schemas.openxmlformats.org/officeDocument/2006/relationships" xmlns:p="http://schemas.openxmlformats.org/presentationml/2006/main">
  <p:tag name="MT_TILE" val="YES"/>
</p:tagLst>
</file>

<file path=ppt/tags/tag35.xml><?xml version="1.0" encoding="utf-8"?>
<p:tagLst xmlns:a="http://schemas.openxmlformats.org/drawingml/2006/main" xmlns:r="http://schemas.openxmlformats.org/officeDocument/2006/relationships" xmlns:p="http://schemas.openxmlformats.org/presentationml/2006/main">
  <p:tag name="MT_TILE" val="YES"/>
</p:tagLst>
</file>

<file path=ppt/tags/tag36.xml><?xml version="1.0" encoding="utf-8"?>
<p:tagLst xmlns:a="http://schemas.openxmlformats.org/drawingml/2006/main" xmlns:r="http://schemas.openxmlformats.org/officeDocument/2006/relationships" xmlns:p="http://schemas.openxmlformats.org/presentationml/2006/main">
  <p:tag name="MT_TILE" val="YES"/>
</p:tagLst>
</file>

<file path=ppt/tags/tag37.xml><?xml version="1.0" encoding="utf-8"?>
<p:tagLst xmlns:a="http://schemas.openxmlformats.org/drawingml/2006/main" xmlns:r="http://schemas.openxmlformats.org/officeDocument/2006/relationships" xmlns:p="http://schemas.openxmlformats.org/presentationml/2006/main">
  <p:tag name="MT_TILE" val="YES"/>
</p:tagLst>
</file>

<file path=ppt/tags/tag38.xml><?xml version="1.0" encoding="utf-8"?>
<p:tagLst xmlns:a="http://schemas.openxmlformats.org/drawingml/2006/main" xmlns:r="http://schemas.openxmlformats.org/officeDocument/2006/relationships" xmlns:p="http://schemas.openxmlformats.org/presentationml/2006/main">
  <p:tag name="MT_TILE" val="YES"/>
</p:tagLst>
</file>

<file path=ppt/tags/tag39.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MT_TILE" val="YES"/>
</p:tagLst>
</file>

<file path=ppt/tags/tag41.xml><?xml version="1.0" encoding="utf-8"?>
<p:tagLst xmlns:a="http://schemas.openxmlformats.org/drawingml/2006/main" xmlns:r="http://schemas.openxmlformats.org/officeDocument/2006/relationships" xmlns:p="http://schemas.openxmlformats.org/presentationml/2006/main">
  <p:tag name="MT_TILE" val="YES"/>
</p:tagLst>
</file>

<file path=ppt/tags/tag42.xml><?xml version="1.0" encoding="utf-8"?>
<p:tagLst xmlns:a="http://schemas.openxmlformats.org/drawingml/2006/main" xmlns:r="http://schemas.openxmlformats.org/officeDocument/2006/relationships" xmlns:p="http://schemas.openxmlformats.org/presentationml/2006/main">
  <p:tag name="MT_TILE" val="YES"/>
</p:tagLst>
</file>

<file path=ppt/tags/tag43.xml><?xml version="1.0" encoding="utf-8"?>
<p:tagLst xmlns:a="http://schemas.openxmlformats.org/drawingml/2006/main" xmlns:r="http://schemas.openxmlformats.org/officeDocument/2006/relationships" xmlns:p="http://schemas.openxmlformats.org/presentationml/2006/main">
  <p:tag name="MT_TILE" val="YES"/>
</p:tagLst>
</file>

<file path=ppt/tags/tag44.xml><?xml version="1.0" encoding="utf-8"?>
<p:tagLst xmlns:a="http://schemas.openxmlformats.org/drawingml/2006/main" xmlns:r="http://schemas.openxmlformats.org/officeDocument/2006/relationships" xmlns:p="http://schemas.openxmlformats.org/presentationml/2006/main">
  <p:tag name="MT_TILE" val="YES"/>
</p:tagLst>
</file>

<file path=ppt/tags/tag45.xml><?xml version="1.0" encoding="utf-8"?>
<p:tagLst xmlns:a="http://schemas.openxmlformats.org/drawingml/2006/main" xmlns:r="http://schemas.openxmlformats.org/officeDocument/2006/relationships" xmlns:p="http://schemas.openxmlformats.org/presentationml/2006/main">
  <p:tag name="MT_TILE" val="YES"/>
</p:tagLst>
</file>

<file path=ppt/tags/tag46.xml><?xml version="1.0" encoding="utf-8"?>
<p:tagLst xmlns:a="http://schemas.openxmlformats.org/drawingml/2006/main" xmlns:r="http://schemas.openxmlformats.org/officeDocument/2006/relationships" xmlns:p="http://schemas.openxmlformats.org/presentationml/2006/main">
  <p:tag name="MT_TILE" val="YES"/>
</p:tagLst>
</file>

<file path=ppt/tags/tag47.xml><?xml version="1.0" encoding="utf-8"?>
<p:tagLst xmlns:a="http://schemas.openxmlformats.org/drawingml/2006/main" xmlns:r="http://schemas.openxmlformats.org/officeDocument/2006/relationships" xmlns:p="http://schemas.openxmlformats.org/presentationml/2006/main">
  <p:tag name="MT_TILE" val="YES"/>
</p:tagLst>
</file>

<file path=ppt/tags/tag48.xml><?xml version="1.0" encoding="utf-8"?>
<p:tagLst xmlns:a="http://schemas.openxmlformats.org/drawingml/2006/main" xmlns:r="http://schemas.openxmlformats.org/officeDocument/2006/relationships" xmlns:p="http://schemas.openxmlformats.org/presentationml/2006/main">
  <p:tag name="MT_TILE" val="YES"/>
</p:tagLst>
</file>

<file path=ppt/tags/tag49.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MT_TILE" val="YES"/>
</p:tagLst>
</file>

<file path=ppt/tags/tag51.xml><?xml version="1.0" encoding="utf-8"?>
<p:tagLst xmlns:a="http://schemas.openxmlformats.org/drawingml/2006/main" xmlns:r="http://schemas.openxmlformats.org/officeDocument/2006/relationships" xmlns:p="http://schemas.openxmlformats.org/presentationml/2006/main">
  <p:tag name="MT_TILE" val="YES"/>
</p:tagLst>
</file>

<file path=ppt/tags/tag52.xml><?xml version="1.0" encoding="utf-8"?>
<p:tagLst xmlns:a="http://schemas.openxmlformats.org/drawingml/2006/main" xmlns:r="http://schemas.openxmlformats.org/officeDocument/2006/relationships" xmlns:p="http://schemas.openxmlformats.org/presentationml/2006/main">
  <p:tag name="MT_TILE" val="YES"/>
</p:tagLst>
</file>

<file path=ppt/tags/tag53.xml><?xml version="1.0" encoding="utf-8"?>
<p:tagLst xmlns:a="http://schemas.openxmlformats.org/drawingml/2006/main" xmlns:r="http://schemas.openxmlformats.org/officeDocument/2006/relationships" xmlns:p="http://schemas.openxmlformats.org/presentationml/2006/main">
  <p:tag name="MT_TILE" val="YES"/>
</p:tagLst>
</file>

<file path=ppt/tags/tag54.xml><?xml version="1.0" encoding="utf-8"?>
<p:tagLst xmlns:a="http://schemas.openxmlformats.org/drawingml/2006/main" xmlns:r="http://schemas.openxmlformats.org/officeDocument/2006/relationships" xmlns:p="http://schemas.openxmlformats.org/presentationml/2006/main">
  <p:tag name="MT_TILE" val="YES"/>
</p:tagLst>
</file>

<file path=ppt/tags/tag55.xml><?xml version="1.0" encoding="utf-8"?>
<p:tagLst xmlns:a="http://schemas.openxmlformats.org/drawingml/2006/main" xmlns:r="http://schemas.openxmlformats.org/officeDocument/2006/relationships" xmlns:p="http://schemas.openxmlformats.org/presentationml/2006/main">
  <p:tag name="MT_TILE" val="YES"/>
</p:tagLst>
</file>

<file path=ppt/tags/tag56.xml><?xml version="1.0" encoding="utf-8"?>
<p:tagLst xmlns:a="http://schemas.openxmlformats.org/drawingml/2006/main" xmlns:r="http://schemas.openxmlformats.org/officeDocument/2006/relationships" xmlns:p="http://schemas.openxmlformats.org/presentationml/2006/main">
  <p:tag name="MT_TILE" val="YES"/>
</p:tagLst>
</file>

<file path=ppt/tags/tag57.xml><?xml version="1.0" encoding="utf-8"?>
<p:tagLst xmlns:a="http://schemas.openxmlformats.org/drawingml/2006/main" xmlns:r="http://schemas.openxmlformats.org/officeDocument/2006/relationships" xmlns:p="http://schemas.openxmlformats.org/presentationml/2006/main">
  <p:tag name="MT_TILE" val="YES"/>
</p:tagLst>
</file>

<file path=ppt/tags/tag58.xml><?xml version="1.0" encoding="utf-8"?>
<p:tagLst xmlns:a="http://schemas.openxmlformats.org/drawingml/2006/main" xmlns:r="http://schemas.openxmlformats.org/officeDocument/2006/relationships" xmlns:p="http://schemas.openxmlformats.org/presentationml/2006/main">
  <p:tag name="MT_TILE" val="YES"/>
</p:tagLst>
</file>

<file path=ppt/tags/tag59.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60.xml><?xml version="1.0" encoding="utf-8"?>
<p:tagLst xmlns:a="http://schemas.openxmlformats.org/drawingml/2006/main" xmlns:r="http://schemas.openxmlformats.org/officeDocument/2006/relationships" xmlns:p="http://schemas.openxmlformats.org/presentationml/2006/main">
  <p:tag name="MT_TILE" val="YES"/>
</p:tagLst>
</file>

<file path=ppt/tags/tag61.xml><?xml version="1.0" encoding="utf-8"?>
<p:tagLst xmlns:a="http://schemas.openxmlformats.org/drawingml/2006/main" xmlns:r="http://schemas.openxmlformats.org/officeDocument/2006/relationships" xmlns:p="http://schemas.openxmlformats.org/presentationml/2006/main">
  <p:tag name="MT_TILE" val="YES"/>
</p:tagLst>
</file>

<file path=ppt/tags/tag62.xml><?xml version="1.0" encoding="utf-8"?>
<p:tagLst xmlns:a="http://schemas.openxmlformats.org/drawingml/2006/main" xmlns:r="http://schemas.openxmlformats.org/officeDocument/2006/relationships" xmlns:p="http://schemas.openxmlformats.org/presentationml/2006/main">
  <p:tag name="MT_TILE" val="YES"/>
</p:tagLst>
</file>

<file path=ppt/tags/tag63.xml><?xml version="1.0" encoding="utf-8"?>
<p:tagLst xmlns:a="http://schemas.openxmlformats.org/drawingml/2006/main" xmlns:r="http://schemas.openxmlformats.org/officeDocument/2006/relationships" xmlns:p="http://schemas.openxmlformats.org/presentationml/2006/main">
  <p:tag name="MT_TILE" val="YES"/>
</p:tagLst>
</file>

<file path=ppt/tags/tag64.xml><?xml version="1.0" encoding="utf-8"?>
<p:tagLst xmlns:a="http://schemas.openxmlformats.org/drawingml/2006/main" xmlns:r="http://schemas.openxmlformats.org/officeDocument/2006/relationships" xmlns:p="http://schemas.openxmlformats.org/presentationml/2006/main">
  <p:tag name="MT_TILE" val="YES"/>
</p:tagLst>
</file>

<file path=ppt/tags/tag65.xml><?xml version="1.0" encoding="utf-8"?>
<p:tagLst xmlns:a="http://schemas.openxmlformats.org/drawingml/2006/main" xmlns:r="http://schemas.openxmlformats.org/officeDocument/2006/relationships" xmlns:p="http://schemas.openxmlformats.org/presentationml/2006/main">
  <p:tag name="MT_TILE" val="YES"/>
</p:tagLst>
</file>

<file path=ppt/tags/tag66.xml><?xml version="1.0" encoding="utf-8"?>
<p:tagLst xmlns:a="http://schemas.openxmlformats.org/drawingml/2006/main" xmlns:r="http://schemas.openxmlformats.org/officeDocument/2006/relationships" xmlns:p="http://schemas.openxmlformats.org/presentationml/2006/main">
  <p:tag name="MT_TILE" val="YES"/>
</p:tagLst>
</file>

<file path=ppt/tags/tag67.xml><?xml version="1.0" encoding="utf-8"?>
<p:tagLst xmlns:a="http://schemas.openxmlformats.org/drawingml/2006/main" xmlns:r="http://schemas.openxmlformats.org/officeDocument/2006/relationships" xmlns:p="http://schemas.openxmlformats.org/presentationml/2006/main">
  <p:tag name="MT_TILE" val="YES"/>
</p:tagLst>
</file>

<file path=ppt/tags/tag68.xml><?xml version="1.0" encoding="utf-8"?>
<p:tagLst xmlns:a="http://schemas.openxmlformats.org/drawingml/2006/main" xmlns:r="http://schemas.openxmlformats.org/officeDocument/2006/relationships" xmlns:p="http://schemas.openxmlformats.org/presentationml/2006/main">
  <p:tag name="MT_TILE" val="YES"/>
</p:tagLst>
</file>

<file path=ppt/tags/tag69.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70.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 Yu Gothic">
      <a:majorFont>
        <a:latin typeface="Segoe UI"/>
        <a:ea typeface="Yu Gothic UI"/>
        <a:cs typeface=""/>
      </a:majorFont>
      <a:minorFont>
        <a:latin typeface="Segoe UI"/>
        <a:ea typeface="Yu Gothic UI"/>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C984F057-AF83-492C-923A-D738A26932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TotalTime>
  <Words>10512</Words>
  <Application>Microsoft Office PowerPoint</Application>
  <PresentationFormat>Widescreen</PresentationFormat>
  <Paragraphs>2556</Paragraphs>
  <Slides>179</Slides>
  <Notes>52</Notes>
  <HiddenSlides>1</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179</vt:i4>
      </vt:variant>
    </vt:vector>
  </HeadingPairs>
  <TitlesOfParts>
    <vt:vector size="201" baseType="lpstr">
      <vt:lpstr>Meiryo UI</vt:lpstr>
      <vt:lpstr>MS PGothic</vt:lpstr>
      <vt:lpstr>MS PGothic</vt:lpstr>
      <vt:lpstr>Segoe UI </vt:lpstr>
      <vt:lpstr>Segoe UI  </vt:lpstr>
      <vt:lpstr>Yu Gothic UI</vt:lpstr>
      <vt:lpstr>たぬき油性マジック</vt:lpstr>
      <vt:lpstr>みかちゃん-PB</vt:lpstr>
      <vt:lpstr>Meiryo</vt:lpstr>
      <vt:lpstr>Meiryo</vt:lpstr>
      <vt:lpstr>游ゴシック</vt:lpstr>
      <vt:lpstr>Arial</vt:lpstr>
      <vt:lpstr>Calibri</vt:lpstr>
      <vt:lpstr>Calibri Light</vt:lpstr>
      <vt:lpstr>Consolas</vt:lpstr>
      <vt:lpstr>Segoe UI</vt:lpstr>
      <vt:lpstr>Segoe UI Black</vt:lpstr>
      <vt:lpstr>Segoe UI Light</vt:lpstr>
      <vt:lpstr>Segoe UI Semibold</vt:lpstr>
      <vt:lpstr>Segoe UI Semilight</vt:lpstr>
      <vt:lpstr>Wingdings</vt:lpstr>
      <vt:lpstr>2_MS1444_Windows Azure Template 16x9_r08b</vt:lpstr>
      <vt:lpstr>PowerPoint Presentation</vt:lpstr>
      <vt:lpstr>はじめてみよう Microsoft Azure</vt:lpstr>
      <vt:lpstr>無料評価版あります</vt:lpstr>
      <vt:lpstr>MSDN についてます！</vt:lpstr>
      <vt:lpstr>二つの管理ポータル</vt:lpstr>
      <vt:lpstr>リソースグループ</vt:lpstr>
      <vt:lpstr>ロールベースアクセス制御 (RBAC)</vt:lpstr>
      <vt:lpstr>リソースへのタグ付け</vt:lpstr>
      <vt:lpstr>課金情報も見やすく表示</vt:lpstr>
      <vt:lpstr>課金情報の詳細</vt:lpstr>
      <vt:lpstr>サポートへの問い合わせ</vt:lpstr>
      <vt:lpstr>例えば、コア数の増加リクエスト</vt:lpstr>
      <vt:lpstr>PowerPoint Presentation</vt:lpstr>
      <vt:lpstr>PowerPoint Presentation</vt:lpstr>
      <vt:lpstr>仮想マシン</vt:lpstr>
      <vt:lpstr>Azure 仮想マシン (IaaS)</vt:lpstr>
      <vt:lpstr>イメージの展開</vt:lpstr>
      <vt:lpstr>Azure 仮想マシンとディスク構成</vt:lpstr>
      <vt:lpstr>仮想マシンのインスタンスと Blob上のVHDファイル</vt:lpstr>
      <vt:lpstr>ディスク キャッシュの種類</vt:lpstr>
      <vt:lpstr>スケールアップもここまで来た</vt:lpstr>
      <vt:lpstr>汎用インスタンス: Aシリーズ</vt:lpstr>
      <vt:lpstr>SSD 搭載インスタンス: Dシリーズ</vt:lpstr>
      <vt:lpstr>[NEW] Dシリーズ Version 2 (DV2)</vt:lpstr>
      <vt:lpstr>高性能インスタンス (A8 - A11)</vt:lpstr>
      <vt:lpstr>さらなる大型インスタンス: Gシリーズ</vt:lpstr>
      <vt:lpstr>G5インスタンスの性能</vt:lpstr>
      <vt:lpstr>[NEW] GPU インスタンスも来ます</vt:lpstr>
      <vt:lpstr>Premium Storage 対応 - DS シリーズ</vt:lpstr>
      <vt:lpstr>Premium Storage 対応 - GS シリーズ</vt:lpstr>
      <vt:lpstr>Azure VM の仮想 CPU は物理コアを占有</vt:lpstr>
      <vt:lpstr>仮想マシンのサイズ変更</vt:lpstr>
      <vt:lpstr>二つの配置方式</vt:lpstr>
      <vt:lpstr>冗長構成の取り方</vt:lpstr>
      <vt:lpstr>障害ドメイン (fault domain)と 可用性セット (availability set)</vt:lpstr>
      <vt:lpstr>Storage</vt:lpstr>
      <vt:lpstr>2種類の Blob ストレージ</vt:lpstr>
      <vt:lpstr>Azure File Storage</vt:lpstr>
      <vt:lpstr>プレミアム ストレージ</vt:lpstr>
      <vt:lpstr>DS14: 10 x P30, キャッシュなし Write</vt:lpstr>
      <vt:lpstr>DS14: 1 x P30, キャッシュあり Read</vt:lpstr>
      <vt:lpstr>SQL Server on IaaS の構成 例</vt:lpstr>
      <vt:lpstr>仮想マシンのネットワーク</vt:lpstr>
      <vt:lpstr>仮想マシンの仮想ネットワークへの配置</vt:lpstr>
      <vt:lpstr>仮想マシンに複数の NIC を接続 </vt:lpstr>
      <vt:lpstr>Network</vt:lpstr>
      <vt:lpstr>Azure ネットワーク全体像</vt:lpstr>
      <vt:lpstr>インターネット接続</vt:lpstr>
      <vt:lpstr>DNS サービス</vt:lpstr>
      <vt:lpstr>Traffic Manager</vt:lpstr>
      <vt:lpstr>インターネット IP アドレスと負荷分散</vt:lpstr>
      <vt:lpstr>複数の負荷分散 IP</vt:lpstr>
      <vt:lpstr>パブリック IP の DNS 名</vt:lpstr>
      <vt:lpstr>Virtual Network</vt:lpstr>
      <vt:lpstr>仮想ネットワーク - Azure 上にプライベートなネットワークを確保</vt:lpstr>
      <vt:lpstr>VIPの予約とインスタンスレベルIPアドレス </vt:lpstr>
      <vt:lpstr>内部IPアドレス(DIP)の指定</vt:lpstr>
      <vt:lpstr>サイト間 VPN 接続</vt:lpstr>
      <vt:lpstr>ネットワーク セキュリティ グループ (NSG)</vt:lpstr>
      <vt:lpstr>ネットワークの保護</vt:lpstr>
      <vt:lpstr>複数層のセキュリティ、保護、分離</vt:lpstr>
      <vt:lpstr>NSG (ネットワーク セキュリティ グループ)</vt:lpstr>
      <vt:lpstr>ネットワーク仮想 アプライアンス</vt:lpstr>
      <vt:lpstr>ネットワーク仮想アプライアンス</vt:lpstr>
      <vt:lpstr>Azure Application Gateway</vt:lpstr>
      <vt:lpstr>Application Gateway – LB の階層</vt:lpstr>
      <vt:lpstr>仮想アプライアンス – FW、IDS/IPS、VPN </vt:lpstr>
      <vt:lpstr>ADC (アプリケーション デリバリ コントローラー)</vt:lpstr>
      <vt:lpstr>WAN 最適化</vt:lpstr>
      <vt:lpstr>ExpressRoute</vt:lpstr>
      <vt:lpstr>対応リージョンとパートナー</vt:lpstr>
      <vt:lpstr>ネットワーク冗長化例</vt:lpstr>
      <vt:lpstr>Microsoft HPC Pack on Azure</vt:lpstr>
      <vt:lpstr>Azure Batch</vt:lpstr>
      <vt:lpstr>PowerPoint Presentation</vt:lpstr>
      <vt:lpstr>Azure Resource Manager</vt:lpstr>
      <vt:lpstr>人の介在 ≒ 不整合/エラー をなくす美学</vt:lpstr>
      <vt:lpstr>サンプルからの半自動展開も実現</vt:lpstr>
      <vt:lpstr>バックアップと復元  ～災害対策もサービス化～</vt:lpstr>
      <vt:lpstr>Azure バックアップサービスと Azure IaaS</vt:lpstr>
      <vt:lpstr>Azure Site Recovery で災害対策</vt:lpstr>
      <vt:lpstr>Azure Site Recovery</vt:lpstr>
      <vt:lpstr>システム監視  ～難しかった監視を容易に実現～</vt:lpstr>
      <vt:lpstr>標準機能としての監視とロギング</vt:lpstr>
      <vt:lpstr>システム監視もクラウドから Operational Insights</vt:lpstr>
      <vt:lpstr>Application Insight</vt:lpstr>
      <vt:lpstr>管理の自動化</vt:lpstr>
      <vt:lpstr>Azure Scheduler</vt:lpstr>
      <vt:lpstr>Scheduler REST API</vt:lpstr>
      <vt:lpstr>Azure Automation</vt:lpstr>
      <vt:lpstr>新ポータルからの Automation</vt:lpstr>
      <vt:lpstr>ご参考 : Runbook ギャラリー</vt:lpstr>
      <vt:lpstr>Azure Automation DSC</vt:lpstr>
      <vt:lpstr>Azure Automation DSC のリソース</vt:lpstr>
      <vt:lpstr>PowerPoint Presentation</vt:lpstr>
      <vt:lpstr>PowerPoint Presentation</vt:lpstr>
      <vt:lpstr>2000年から続く、働く環境</vt:lpstr>
      <vt:lpstr>今の働く環境</vt:lpstr>
      <vt:lpstr>あります、社外で使える Active Directory</vt:lpstr>
      <vt:lpstr>Azure AD の役割 ～ Identity as a Service</vt:lpstr>
      <vt:lpstr>Active Directory ドメイン側の構成</vt:lpstr>
      <vt:lpstr>オンプレミス AD と Azure AD の比較</vt:lpstr>
      <vt:lpstr>Hybrid IdP</vt:lpstr>
      <vt:lpstr>パスワードを外出先から自分で変更できます！</vt:lpstr>
      <vt:lpstr>不正なサインインを見逃しません！</vt:lpstr>
      <vt:lpstr>こっそり使っている SaaS アプリを 見逃しません!</vt:lpstr>
      <vt:lpstr>企業向け or コンシューマー向け</vt:lpstr>
      <vt:lpstr>Azure AD B2B</vt:lpstr>
      <vt:lpstr>Azure AD B2B</vt:lpstr>
      <vt:lpstr>世界中のユーザーを利用者にしたい</vt:lpstr>
      <vt:lpstr>ソリューション ：“BaaS” or “IDaaS for B2C”</vt:lpstr>
      <vt:lpstr>Azure AD Domain Services preview</vt:lpstr>
      <vt:lpstr>AAD DS の管理</vt:lpstr>
      <vt:lpstr>グループ ポリシー</vt:lpstr>
      <vt:lpstr>Azure AD Domain Service Preview の難点</vt:lpstr>
      <vt:lpstr>Azure AD の利用形態</vt:lpstr>
      <vt:lpstr>PowerPoint Presentation</vt:lpstr>
      <vt:lpstr>Azure キャッシュ</vt:lpstr>
      <vt:lpstr>Azure Service Bus</vt:lpstr>
      <vt:lpstr>Azure BizTalk Services</vt:lpstr>
      <vt:lpstr>BizTalk Services アーキテクチャ</vt:lpstr>
      <vt:lpstr>Bridgeによるメッセージ処理概要</vt:lpstr>
      <vt:lpstr>Azure RemoteApp とは</vt:lpstr>
      <vt:lpstr>Managed Service であることの価値</vt:lpstr>
      <vt:lpstr>標準イメージとカスタムイメージの違い</vt:lpstr>
      <vt:lpstr>ポートのリダイレクト</vt:lpstr>
      <vt:lpstr>API 管理</vt:lpstr>
      <vt:lpstr>PowerPoint Presentation</vt:lpstr>
      <vt:lpstr>App Services</vt:lpstr>
      <vt:lpstr>PowerPoint Presentation</vt:lpstr>
      <vt:lpstr>開発言語</vt:lpstr>
      <vt:lpstr>継続できるアプリケーション展開</vt:lpstr>
      <vt:lpstr>オートスケール</vt:lpstr>
      <vt:lpstr>オートスケール</vt:lpstr>
      <vt:lpstr>オートスケール</vt:lpstr>
      <vt:lpstr>PowerPoint Presentation</vt:lpstr>
      <vt:lpstr>PowerPoint Presentation</vt:lpstr>
      <vt:lpstr>PowerPoint Presentation</vt:lpstr>
      <vt:lpstr>PowerPoint Presentation</vt:lpstr>
      <vt:lpstr>PowerPoint Presentation</vt:lpstr>
      <vt:lpstr>PowerPoint Presentation</vt:lpstr>
      <vt:lpstr>オンプレミス連携</vt:lpstr>
      <vt:lpstr>サービス連携</vt:lpstr>
      <vt:lpstr>Mobile</vt:lpstr>
      <vt:lpstr>Mobile Appは、ユーザー離脱率が高め… そのため、アプリケーション機能追加の頻度は 高くなりがち</vt:lpstr>
      <vt:lpstr>改修に強いアプリケーション = Framework の利用</vt:lpstr>
      <vt:lpstr>DBとて、いろんな種類が、あったっけ…</vt:lpstr>
      <vt:lpstr>スマホ市場は世界大戦の真っ最中… そして、PCもたくさんあるし….</vt:lpstr>
      <vt:lpstr>“Apple”だけっていう人は、どれだけいるの?</vt:lpstr>
      <vt:lpstr>Visual Studio のモバイル アプリ開発</vt:lpstr>
      <vt:lpstr>Visual Studio のゲーム アプリ開発</vt:lpstr>
      <vt:lpstr>とはいえ、認証サービスも、様々…</vt:lpstr>
      <vt:lpstr>コンピューターに接する時間が増えたから、 それを有効に活用したいよね?</vt:lpstr>
      <vt:lpstr>通知サービスも、デバイスネイティブじゃないと</vt:lpstr>
      <vt:lpstr>結局、あれもこれも覚えないと作れないの?</vt:lpstr>
      <vt:lpstr>Azure Mobile App = 開発のFramework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API Connectors</vt:lpstr>
      <vt:lpstr>Visual Studio Online: Code Repository</vt:lpstr>
      <vt:lpstr>Visual Studio Online: Build + Deploy</vt:lpstr>
      <vt:lpstr>Visual Studio Online: Load Testing</vt:lpstr>
      <vt:lpstr>Visual Studio Online: Release Management</vt:lpstr>
      <vt:lpstr>Visual Studio Online: Application Insights</vt:lpstr>
      <vt:lpstr>コストの考え方</vt:lpstr>
      <vt:lpstr>「コスト」を知ろう!</vt:lpstr>
      <vt:lpstr>課金情報もわかりやすく表示</vt:lpstr>
      <vt:lpstr>処理能力と投資の関係: オンプレミス</vt:lpstr>
      <vt:lpstr>処理能力と投資の関係: クラウド</vt:lpstr>
      <vt:lpstr>規模の経済</vt:lpstr>
      <vt:lpstr>購入方法</vt:lpstr>
      <vt:lpstr>購入オプション比較</vt:lpstr>
      <vt:lpstr>お客様と構築したサポート体制がAzureにも</vt:lpstr>
      <vt:lpstr>共通の管理技術。リソース マネージャ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Madoka Nakamura</dc:creator>
  <cp:lastModifiedBy>Madoka Nakamura</cp:lastModifiedBy>
  <cp:revision>2</cp:revision>
  <dcterms:created xsi:type="dcterms:W3CDTF">2016-06-25T12:27:11Z</dcterms:created>
  <dcterms:modified xsi:type="dcterms:W3CDTF">2016-06-25T12:37:37Z</dcterms:modified>
</cp:coreProperties>
</file>